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39" r:id="rId2"/>
  </p:sldMasterIdLst>
  <p:notesMasterIdLst>
    <p:notesMasterId r:id="rId13"/>
  </p:notesMasterIdLst>
  <p:sldIdLst>
    <p:sldId id="275" r:id="rId3"/>
    <p:sldId id="276" r:id="rId4"/>
    <p:sldId id="322" r:id="rId5"/>
    <p:sldId id="328" r:id="rId6"/>
    <p:sldId id="323" r:id="rId7"/>
    <p:sldId id="329" r:id="rId8"/>
    <p:sldId id="330" r:id="rId9"/>
    <p:sldId id="332" r:id="rId10"/>
    <p:sldId id="331" r:id="rId11"/>
    <p:sldId id="32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Myriad Pro" panose="020B0503030403020204" pitchFamily="34" charset="0"/>
      <p:regular r:id="rId18"/>
      <p:bold r:id="rId19"/>
      <p:italic r:id="rId20"/>
      <p:boldItalic r:id="rId21"/>
    </p:embeddedFont>
    <p:embeddedFont>
      <p:font typeface="Myriad Pro Light"/>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autoAdjust="0"/>
    <p:restoredTop sz="94660"/>
  </p:normalViewPr>
  <p:slideViewPr>
    <p:cSldViewPr snapToGrid="0">
      <p:cViewPr varScale="1">
        <p:scale>
          <a:sx n="95" d="100"/>
          <a:sy n="95" d="100"/>
        </p:scale>
        <p:origin x="184" y="86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28/02/24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3</a:t>
            </a:fld>
            <a:endParaRPr lang="en-US"/>
          </a:p>
        </p:txBody>
      </p:sp>
    </p:spTree>
    <p:extLst>
      <p:ext uri="{BB962C8B-B14F-4D97-AF65-F5344CB8AC3E}">
        <p14:creationId xmlns:p14="http://schemas.microsoft.com/office/powerpoint/2010/main" val="329487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4</a:t>
            </a:fld>
            <a:endParaRPr lang="en-US"/>
          </a:p>
        </p:txBody>
      </p:sp>
    </p:spTree>
    <p:extLst>
      <p:ext uri="{BB962C8B-B14F-4D97-AF65-F5344CB8AC3E}">
        <p14:creationId xmlns:p14="http://schemas.microsoft.com/office/powerpoint/2010/main" val="363737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5</a:t>
            </a:fld>
            <a:endParaRPr lang="en-US"/>
          </a:p>
        </p:txBody>
      </p:sp>
    </p:spTree>
    <p:extLst>
      <p:ext uri="{BB962C8B-B14F-4D97-AF65-F5344CB8AC3E}">
        <p14:creationId xmlns:p14="http://schemas.microsoft.com/office/powerpoint/2010/main" val="398013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6</a:t>
            </a:fld>
            <a:endParaRPr lang="en-US"/>
          </a:p>
        </p:txBody>
      </p:sp>
    </p:spTree>
    <p:extLst>
      <p:ext uri="{BB962C8B-B14F-4D97-AF65-F5344CB8AC3E}">
        <p14:creationId xmlns:p14="http://schemas.microsoft.com/office/powerpoint/2010/main" val="160950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192962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151899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9</a:t>
            </a:fld>
            <a:endParaRPr lang="en-US"/>
          </a:p>
        </p:txBody>
      </p:sp>
    </p:spTree>
    <p:extLst>
      <p:ext uri="{BB962C8B-B14F-4D97-AF65-F5344CB8AC3E}">
        <p14:creationId xmlns:p14="http://schemas.microsoft.com/office/powerpoint/2010/main" val="3803099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2/28/24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2/28/24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2/28/24</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2/28/24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2/28/24</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0" r:id="rId3"/>
    <p:sldLayoutId id="2147483650" r:id="rId4"/>
    <p:sldLayoutId id="2147483651" r:id="rId5"/>
    <p:sldLayoutId id="2147483652" r:id="rId6"/>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54" r:id="rId3"/>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18"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image" Target="../media/image5.png"/><Relationship Id="rId12" Type="http://schemas.openxmlformats.org/officeDocument/2006/relationships/hyperlink" Target="https://github.com/oneM2M-Tutorials" TargetMode="External"/><Relationship Id="rId17" Type="http://schemas.openxmlformats.org/officeDocument/2006/relationships/image" Target="../media/image12.sv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hyperlink" Target="https://www.youtube.com/c/Onem2mOrg" TargetMode="External"/><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hyperlink" Target="https://wiki.onem2m.org/index.php?title=Main_Page" TargetMode="External"/><Relationship Id="rId10" Type="http://schemas.openxmlformats.org/officeDocument/2006/relationships/image" Target="../media/image7.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hyperlink" Target="https://www.linkedin.com/company/onem2m/" TargetMode="External"/><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0.sv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1.png"/><Relationship Id="rId10" Type="http://schemas.openxmlformats.org/officeDocument/2006/relationships/image" Target="../media/image8.svg"/><Relationship Id="rId19"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hyperlink" Target="https://wiki.onem2m.org/index.php?title=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59" y="2380260"/>
            <a:ext cx="11296184" cy="1475692"/>
          </a:xfrm>
        </p:spPr>
        <p:txBody>
          <a:bodyPr>
            <a:normAutofit fontScale="90000"/>
          </a:bodyPr>
          <a:lstStyle/>
          <a:p>
            <a:r>
              <a:rPr lang="en-GB" dirty="0"/>
              <a:t>oneM2M Academia Relationship (ACR) ad-hoc Group</a:t>
            </a:r>
            <a:r>
              <a:rPr lang="en-FR" sz="4400" dirty="0"/>
              <a:t> </a:t>
            </a:r>
            <a:endParaRPr lang="en-US" sz="4400" dirty="0"/>
          </a:p>
        </p:txBody>
      </p:sp>
      <p:sp>
        <p:nvSpPr>
          <p:cNvPr id="3" name="Text Placeholder 2"/>
          <p:cNvSpPr>
            <a:spLocks noGrp="1"/>
          </p:cNvSpPr>
          <p:nvPr>
            <p:ph type="subTitle" idx="1"/>
          </p:nvPr>
        </p:nvSpPr>
        <p:spPr>
          <a:xfrm>
            <a:off x="1524000" y="4823729"/>
            <a:ext cx="9144000" cy="1655762"/>
          </a:xfrm>
        </p:spPr>
        <p:txBody>
          <a:bodyPr/>
          <a:lstStyle/>
          <a:p>
            <a:r>
              <a:rPr lang="en-US" dirty="0"/>
              <a:t>Luigi Liquori, Inria</a:t>
            </a:r>
          </a:p>
          <a:p>
            <a:r>
              <a:rPr lang="en-US" dirty="0"/>
              <a:t>2024-02-2X</a:t>
            </a:r>
          </a:p>
        </p:txBody>
      </p:sp>
      <p:pic>
        <p:nvPicPr>
          <p:cNvPr id="5" name="Graphic 2">
            <a:hlinkClick r:id="rId3"/>
            <a:extLst>
              <a:ext uri="{FF2B5EF4-FFF2-40B4-BE49-F238E27FC236}">
                <a16:creationId xmlns:a16="http://schemas.microsoft.com/office/drawing/2014/main" id="{D31E8FD0-0B5D-4C91-AB59-DFFD06869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3545" y="6360805"/>
            <a:ext cx="314632" cy="314632"/>
          </a:xfrm>
          <a:prstGeom prst="rect">
            <a:avLst/>
          </a:prstGeom>
        </p:spPr>
      </p:pic>
      <p:pic>
        <p:nvPicPr>
          <p:cNvPr id="6" name="Graphic 6">
            <a:hlinkClick r:id="rId6"/>
            <a:extLst>
              <a:ext uri="{FF2B5EF4-FFF2-40B4-BE49-F238E27FC236}">
                <a16:creationId xmlns:a16="http://schemas.microsoft.com/office/drawing/2014/main" id="{60407491-2336-44B1-A03C-506501EE02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4712" y="6360448"/>
            <a:ext cx="314632" cy="314632"/>
          </a:xfrm>
          <a:prstGeom prst="rect">
            <a:avLst/>
          </a:prstGeom>
        </p:spPr>
      </p:pic>
      <p:pic>
        <p:nvPicPr>
          <p:cNvPr id="7" name="Graphic 8">
            <a:hlinkClick r:id="rId9"/>
            <a:extLst>
              <a:ext uri="{FF2B5EF4-FFF2-40B4-BE49-F238E27FC236}">
                <a16:creationId xmlns:a16="http://schemas.microsoft.com/office/drawing/2014/main" id="{0C61B551-2C15-4589-9371-4E66CC3910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1938" y="6366067"/>
            <a:ext cx="309013" cy="309013"/>
          </a:xfrm>
          <a:prstGeom prst="rect">
            <a:avLst/>
          </a:prstGeom>
        </p:spPr>
      </p:pic>
      <p:pic>
        <p:nvPicPr>
          <p:cNvPr id="8" name="Graphic 10">
            <a:hlinkClick r:id="rId12"/>
            <a:extLst>
              <a:ext uri="{FF2B5EF4-FFF2-40B4-BE49-F238E27FC236}">
                <a16:creationId xmlns:a16="http://schemas.microsoft.com/office/drawing/2014/main" id="{FC008F05-60FE-4A57-BB93-D1714A32C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6360448"/>
            <a:ext cx="314632" cy="314632"/>
          </a:xfrm>
          <a:prstGeom prst="rect">
            <a:avLst/>
          </a:prstGeom>
        </p:spPr>
      </p:pic>
      <p:pic>
        <p:nvPicPr>
          <p:cNvPr id="9" name="Graphic 12">
            <a:hlinkClick r:id="rId15"/>
            <a:extLst>
              <a:ext uri="{FF2B5EF4-FFF2-40B4-BE49-F238E27FC236}">
                <a16:creationId xmlns:a16="http://schemas.microsoft.com/office/drawing/2014/main" id="{1CA865EE-2680-40B4-8B86-0EA9D7DCEC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1498" y="6360805"/>
            <a:ext cx="314632" cy="314632"/>
          </a:xfrm>
          <a:prstGeom prst="rect">
            <a:avLst/>
          </a:prstGeom>
        </p:spPr>
      </p:pic>
      <p:pic>
        <p:nvPicPr>
          <p:cNvPr id="10" name="Graphic 5">
            <a:hlinkClick r:id="rId18"/>
            <a:extLst>
              <a:ext uri="{FF2B5EF4-FFF2-40B4-BE49-F238E27FC236}">
                <a16:creationId xmlns:a16="http://schemas.microsoft.com/office/drawing/2014/main" id="{AB9213B8-83EA-4A4F-BE92-B7FECCB7B9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76559" y="6360983"/>
            <a:ext cx="313200" cy="313200"/>
          </a:xfrm>
          <a:prstGeom prst="rect">
            <a:avLst/>
          </a:prstGeom>
        </p:spPr>
      </p:pic>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2" y="2623396"/>
            <a:ext cx="11001183" cy="983404"/>
          </a:xfrm>
        </p:spPr>
        <p:txBody>
          <a:bodyPr>
            <a:normAutofit fontScale="90000"/>
          </a:bodyPr>
          <a:lstStyle/>
          <a:p>
            <a:pPr algn="ctr"/>
            <a:r>
              <a:rPr lang="de-AT" sz="6600" dirty="0" err="1">
                <a:solidFill>
                  <a:schemeClr val="accent1"/>
                </a:solidFill>
              </a:rPr>
              <a:t>Thank</a:t>
            </a:r>
            <a:r>
              <a:rPr lang="de-AT" sz="6600" dirty="0">
                <a:solidFill>
                  <a:schemeClr val="accent1"/>
                </a:solidFill>
              </a:rPr>
              <a:t> </a:t>
            </a:r>
            <a:r>
              <a:rPr lang="de-AT" sz="6600" dirty="0" err="1">
                <a:solidFill>
                  <a:schemeClr val="accent1"/>
                </a:solidFill>
              </a:rPr>
              <a:t>You</a:t>
            </a:r>
            <a:endParaRPr lang="en-US" sz="6600" dirty="0">
              <a:solidFill>
                <a:schemeClr val="accent1"/>
              </a:solidFill>
            </a:endParaRPr>
          </a:p>
        </p:txBody>
      </p:sp>
      <p:pic>
        <p:nvPicPr>
          <p:cNvPr id="5" name="Graphic 2">
            <a:hlinkClick r:id="rId2"/>
            <a:extLst>
              <a:ext uri="{FF2B5EF4-FFF2-40B4-BE49-F238E27FC236}">
                <a16:creationId xmlns:a16="http://schemas.microsoft.com/office/drawing/2014/main" id="{34628A18-80F6-4D10-BD9A-6DD3C8036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6" name="Graphic 6">
            <a:hlinkClick r:id="rId5"/>
            <a:extLst>
              <a:ext uri="{FF2B5EF4-FFF2-40B4-BE49-F238E27FC236}">
                <a16:creationId xmlns:a16="http://schemas.microsoft.com/office/drawing/2014/main" id="{89ECFBB5-BC6A-416E-B143-69F4C9FB0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7" name="Graphic 8">
            <a:hlinkClick r:id="rId8"/>
            <a:extLst>
              <a:ext uri="{FF2B5EF4-FFF2-40B4-BE49-F238E27FC236}">
                <a16:creationId xmlns:a16="http://schemas.microsoft.com/office/drawing/2014/main" id="{0FEF56F1-3E13-448D-A722-EA8EAC97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8" name="Graphic 10">
            <a:hlinkClick r:id="rId11"/>
            <a:extLst>
              <a:ext uri="{FF2B5EF4-FFF2-40B4-BE49-F238E27FC236}">
                <a16:creationId xmlns:a16="http://schemas.microsoft.com/office/drawing/2014/main" id="{9A81CE7B-3179-46F4-A0F5-FC663D5FA5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9" name="Graphic 12">
            <a:hlinkClick r:id="rId14"/>
            <a:extLst>
              <a:ext uri="{FF2B5EF4-FFF2-40B4-BE49-F238E27FC236}">
                <a16:creationId xmlns:a16="http://schemas.microsoft.com/office/drawing/2014/main" id="{20FA21CB-159B-481D-B877-8A03F0CC0C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10" name="Graphic 5">
            <a:hlinkClick r:id="rId17"/>
            <a:extLst>
              <a:ext uri="{FF2B5EF4-FFF2-40B4-BE49-F238E27FC236}">
                <a16:creationId xmlns:a16="http://schemas.microsoft.com/office/drawing/2014/main" id="{D51880D4-29CE-4095-BDCF-373D3AC5B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187261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267401" cy="1173570"/>
          </a:xfrm>
        </p:spPr>
        <p:txBody>
          <a:bodyPr>
            <a:normAutofit/>
          </a:bodyPr>
          <a:lstStyle/>
          <a:p>
            <a:r>
              <a:rPr lang="en-US" dirty="0"/>
              <a:t>Once upon a time in oneM2M TP 59...61 </a:t>
            </a:r>
          </a:p>
        </p:txBody>
      </p:sp>
      <p:sp>
        <p:nvSpPr>
          <p:cNvPr id="6" name="Content Placeholder 2">
            <a:extLst>
              <a:ext uri="{FF2B5EF4-FFF2-40B4-BE49-F238E27FC236}">
                <a16:creationId xmlns:a16="http://schemas.microsoft.com/office/drawing/2014/main" id="{FAFC12E3-0202-65FA-1577-8C7E224FBDEC}"/>
              </a:ext>
            </a:extLst>
          </p:cNvPr>
          <p:cNvSpPr>
            <a:spLocks noGrp="1"/>
          </p:cNvSpPr>
          <p:nvPr>
            <p:ph idx="1"/>
          </p:nvPr>
        </p:nvSpPr>
        <p:spPr>
          <a:xfrm>
            <a:off x="1" y="1493918"/>
            <a:ext cx="12097264" cy="4972195"/>
          </a:xfrm>
        </p:spPr>
        <p:txBody>
          <a:bodyPr>
            <a:normAutofit/>
          </a:bodyPr>
          <a:lstStyle/>
          <a:p>
            <a:r>
              <a:rPr lang="en-US" sz="2400" dirty="0">
                <a:latin typeface="Arial" panose="020B0604020202020204" pitchFamily="34" charset="0"/>
                <a:ea typeface="Malgun Gothic" panose="020B0503020000020004" pitchFamily="34" charset="-127"/>
                <a:cs typeface="Arial" panose="020B0604020202020204" pitchFamily="34" charset="0"/>
              </a:rPr>
              <a:t>ACT 61 contribution: by Andrew Han, </a:t>
            </a:r>
            <a:r>
              <a:rPr lang="en-US" sz="2400" dirty="0" err="1">
                <a:latin typeface="Arial" panose="020B0604020202020204" pitchFamily="34" charset="0"/>
                <a:ea typeface="Malgun Gothic" panose="020B0503020000020004" pitchFamily="34" charset="-127"/>
                <a:cs typeface="Arial" panose="020B0604020202020204" pitchFamily="34" charset="0"/>
              </a:rPr>
              <a:t>Hansung</a:t>
            </a:r>
            <a:r>
              <a:rPr lang="en-US" sz="2400" dirty="0">
                <a:latin typeface="Arial" panose="020B0604020202020204" pitchFamily="34" charset="0"/>
                <a:ea typeface="Malgun Gothic" panose="020B0503020000020004" pitchFamily="34" charset="-127"/>
                <a:cs typeface="Arial" panose="020B0604020202020204" pitchFamily="34" charset="0"/>
              </a:rPr>
              <a:t> University, Korea,  Roland </a:t>
            </a:r>
            <a:r>
              <a:rPr lang="en-US" sz="2400" dirty="0" err="1">
                <a:latin typeface="Arial" panose="020B0604020202020204" pitchFamily="34" charset="0"/>
                <a:ea typeface="Malgun Gothic" panose="020B0503020000020004" pitchFamily="34" charset="-127"/>
                <a:cs typeface="Arial" panose="020B0604020202020204" pitchFamily="34" charset="0"/>
              </a:rPr>
              <a:t>Hechwartner</a:t>
            </a:r>
            <a:r>
              <a:rPr lang="en-US" sz="2400" dirty="0">
                <a:latin typeface="Arial" panose="020B0604020202020204" pitchFamily="34" charset="0"/>
                <a:ea typeface="Malgun Gothic" panose="020B0503020000020004" pitchFamily="34" charset="-127"/>
                <a:cs typeface="Arial" panose="020B0604020202020204" pitchFamily="34" charset="0"/>
              </a:rPr>
              <a:t>, DT, Germany, Luigi Liquori, Inria, France, Enrico Scarrone, TIM, ... </a:t>
            </a:r>
          </a:p>
          <a:p>
            <a:r>
              <a:rPr lang="en-US" sz="2400" dirty="0">
                <a:latin typeface="Arial" panose="020B0604020202020204" pitchFamily="34" charset="0"/>
                <a:ea typeface="Malgun Gothic" panose="020B0503020000020004" pitchFamily="34" charset="-127"/>
                <a:cs typeface="Arial" panose="020B0604020202020204" pitchFamily="34" charset="0"/>
              </a:rPr>
              <a:t>A bylaw was presented in TP 59, voted in TP 61 (ACR 61)</a:t>
            </a:r>
          </a:p>
          <a:p>
            <a:pPr marL="0" indent="0" algn="ctr">
              <a:buNone/>
            </a:pPr>
            <a:r>
              <a:rPr lang="en-US" sz="2400" dirty="0">
                <a:latin typeface="Arial" panose="020B0604020202020204" pitchFamily="34" charset="0"/>
                <a:ea typeface="Malgun Gothic" panose="020B0503020000020004" pitchFamily="34" charset="-127"/>
                <a:cs typeface="Arial" panose="020B0604020202020204" pitchFamily="34" charset="0"/>
              </a:rPr>
              <a:t>TP-ACR-2023-0001R03-Proposed_ToR_for_Academia_Relationship_gr.doc</a:t>
            </a:r>
          </a:p>
          <a:p>
            <a:r>
              <a:rPr lang="en-US" sz="2400" dirty="0">
                <a:latin typeface="Arial" panose="020B0604020202020204" pitchFamily="34" charset="0"/>
                <a:ea typeface="Malgun Gothic" panose="020B0503020000020004" pitchFamily="34" charset="-127"/>
                <a:cs typeface="Arial" panose="020B0604020202020204" pitchFamily="34" charset="0"/>
              </a:rPr>
              <a:t>A mailing list was bootstrapped by Anna </a:t>
            </a:r>
            <a:r>
              <a:rPr lang="en-US" sz="2400" dirty="0" err="1">
                <a:latin typeface="Arial" panose="020B0604020202020204" pitchFamily="34" charset="0"/>
                <a:ea typeface="Malgun Gothic" panose="020B0503020000020004" pitchFamily="34" charset="-127"/>
                <a:cs typeface="Arial" panose="020B0604020202020204" pitchFamily="34" charset="0"/>
              </a:rPr>
              <a:t>Karditzas</a:t>
            </a:r>
            <a:r>
              <a:rPr lang="en-US" sz="2400" dirty="0">
                <a:latin typeface="Arial" panose="020B0604020202020204" pitchFamily="34" charset="0"/>
                <a:ea typeface="Malgun Gothic" panose="020B0503020000020004" pitchFamily="34" charset="-127"/>
                <a:cs typeface="Arial" panose="020B0604020202020204" pitchFamily="34" charset="0"/>
              </a:rPr>
              <a:t> and Karen Hugues (who is in?)</a:t>
            </a:r>
          </a:p>
          <a:p>
            <a:pPr marL="0" indent="0" algn="ctr">
              <a:buNone/>
            </a:pPr>
            <a:r>
              <a:rPr lang="en-US" sz="2400" dirty="0">
                <a:latin typeface="Arial" panose="020B0604020202020204" pitchFamily="34" charset="0"/>
                <a:ea typeface="Malgun Gothic" panose="020B0503020000020004" pitchFamily="34" charset="-127"/>
                <a:cs typeface="Arial" panose="020B0604020202020204" pitchFamily="34" charset="0"/>
              </a:rPr>
              <a:t>ONEM2M_ACR@list.onem2m.org</a:t>
            </a:r>
          </a:p>
          <a:p>
            <a:r>
              <a:rPr lang="en-US" sz="2400" dirty="0">
                <a:latin typeface="Arial" panose="020B0604020202020204" pitchFamily="34" charset="0"/>
                <a:ea typeface="Malgun Gothic" panose="020B0503020000020004" pitchFamily="34" charset="-127"/>
                <a:cs typeface="Arial" panose="020B0604020202020204" pitchFamily="34" charset="0"/>
              </a:rPr>
              <a:t>Three convenors for three area, namely</a:t>
            </a:r>
          </a:p>
          <a:p>
            <a:pPr lvl="1">
              <a:spcBef>
                <a:spcPts val="100"/>
              </a:spcBef>
            </a:pPr>
            <a:r>
              <a:rPr lang="en-GB" dirty="0">
                <a:effectLst/>
                <a:latin typeface="Arial" panose="020B0604020202020204" pitchFamily="34" charset="0"/>
                <a:ea typeface="Malgun Gothic" panose="020B0503020000020004" pitchFamily="34" charset="-127"/>
                <a:cs typeface="Arial" panose="020B0604020202020204" pitchFamily="34" charset="0"/>
              </a:rPr>
              <a:t>Dr Luigi Liquori, Inria for Europe </a:t>
            </a:r>
            <a:endParaRPr lang="en-FR" dirty="0">
              <a:effectLst/>
              <a:latin typeface="Arial" panose="020B0604020202020204" pitchFamily="34" charset="0"/>
              <a:ea typeface="Malgun Gothic" panose="020B0503020000020004" pitchFamily="34" charset="-127"/>
              <a:cs typeface="Arial" panose="020B0604020202020204" pitchFamily="34" charset="0"/>
            </a:endParaRPr>
          </a:p>
          <a:p>
            <a:pPr lvl="1">
              <a:spcBef>
                <a:spcPts val="100"/>
              </a:spcBef>
            </a:pPr>
            <a:r>
              <a:rPr lang="en-GB" dirty="0">
                <a:effectLst/>
                <a:latin typeface="Arial" panose="020B0604020202020204" pitchFamily="34" charset="0"/>
                <a:ea typeface="Malgun Gothic" panose="020B0503020000020004" pitchFamily="34" charset="-127"/>
                <a:cs typeface="Arial" panose="020B0604020202020204" pitchFamily="34" charset="0"/>
              </a:rPr>
              <a:t>Pr. </a:t>
            </a:r>
            <a:r>
              <a:rPr lang="en-GB" dirty="0" err="1">
                <a:effectLst/>
                <a:latin typeface="Arial" panose="020B0604020202020204" pitchFamily="34" charset="0"/>
                <a:ea typeface="Malgun Gothic" panose="020B0503020000020004" pitchFamily="34" charset="-127"/>
                <a:cs typeface="Arial" panose="020B0604020202020204" pitchFamily="34" charset="0"/>
              </a:rPr>
              <a:t>Kwanghyun</a:t>
            </a:r>
            <a:r>
              <a:rPr lang="en-GB" dirty="0">
                <a:effectLst/>
                <a:latin typeface="Arial" panose="020B0604020202020204" pitchFamily="34" charset="0"/>
                <a:ea typeface="Malgun Gothic" panose="020B0503020000020004" pitchFamily="34" charset="-127"/>
                <a:cs typeface="Arial" panose="020B0604020202020204" pitchFamily="34" charset="0"/>
              </a:rPr>
              <a:t> Ro, </a:t>
            </a:r>
            <a:r>
              <a:rPr lang="en-GB" dirty="0" err="1">
                <a:effectLst/>
                <a:latin typeface="Arial" panose="020B0604020202020204" pitchFamily="34" charset="0"/>
                <a:ea typeface="Malgun Gothic" panose="020B0503020000020004" pitchFamily="34" charset="-127"/>
                <a:cs typeface="Arial" panose="020B0604020202020204" pitchFamily="34" charset="0"/>
              </a:rPr>
              <a:t>Hansung</a:t>
            </a:r>
            <a:r>
              <a:rPr lang="en-GB" dirty="0">
                <a:effectLst/>
                <a:latin typeface="Arial" panose="020B0604020202020204" pitchFamily="34" charset="0"/>
                <a:ea typeface="Malgun Gothic" panose="020B0503020000020004" pitchFamily="34" charset="-127"/>
                <a:cs typeface="Arial" panose="020B0604020202020204" pitchFamily="34" charset="0"/>
              </a:rPr>
              <a:t> University for Korea </a:t>
            </a:r>
            <a:endParaRPr lang="en-FR" dirty="0">
              <a:effectLst/>
              <a:latin typeface="Arial" panose="020B0604020202020204" pitchFamily="34" charset="0"/>
              <a:ea typeface="Malgun Gothic" panose="020B0503020000020004" pitchFamily="34" charset="-127"/>
              <a:cs typeface="Arial" panose="020B0604020202020204" pitchFamily="34" charset="0"/>
            </a:endParaRPr>
          </a:p>
          <a:p>
            <a:pPr lvl="1">
              <a:spcBef>
                <a:spcPts val="100"/>
              </a:spcBef>
            </a:pPr>
            <a:r>
              <a:rPr lang="en-GB" dirty="0">
                <a:effectLst/>
                <a:latin typeface="Arial" panose="020B0604020202020204" pitchFamily="34" charset="0"/>
                <a:ea typeface="Malgun Gothic" panose="020B0503020000020004" pitchFamily="34" charset="-127"/>
                <a:cs typeface="Arial" panose="020B0604020202020204" pitchFamily="34" charset="0"/>
              </a:rPr>
              <a:t>Pr. </a:t>
            </a:r>
            <a:r>
              <a:rPr lang="en-GB" dirty="0" err="1">
                <a:effectLst/>
                <a:latin typeface="Arial" panose="020B0604020202020204" pitchFamily="34" charset="0"/>
                <a:ea typeface="Malgun Gothic" panose="020B0503020000020004" pitchFamily="34" charset="-127"/>
                <a:cs typeface="Arial" panose="020B0604020202020204" pitchFamily="34" charset="0"/>
              </a:rPr>
              <a:t>Kyusun</a:t>
            </a:r>
            <a:r>
              <a:rPr lang="en-GB" dirty="0">
                <a:effectLst/>
                <a:latin typeface="Arial" panose="020B0604020202020204" pitchFamily="34" charset="0"/>
                <a:ea typeface="Malgun Gothic" panose="020B0503020000020004" pitchFamily="34" charset="-127"/>
                <a:cs typeface="Arial" panose="020B0604020202020204" pitchFamily="34" charset="0"/>
              </a:rPr>
              <a:t> Choi, Penn State University for North America </a:t>
            </a:r>
            <a:endParaRPr lang="en-FR" dirty="0">
              <a:latin typeface="Arial" panose="020B0604020202020204" pitchFamily="34" charset="0"/>
              <a:ea typeface="Malgun Gothic" panose="020B0503020000020004" pitchFamily="34" charset="-127"/>
              <a:cs typeface="Arial" panose="020B0604020202020204" pitchFamily="34" charset="0"/>
            </a:endParaRPr>
          </a:p>
          <a:p>
            <a:pPr>
              <a:spcBef>
                <a:spcPts val="100"/>
              </a:spcBef>
            </a:pPr>
            <a:r>
              <a:rPr lang="en-FR" sz="2400" dirty="0">
                <a:effectLst/>
                <a:latin typeface="Arial" panose="020B0604020202020204" pitchFamily="34" charset="0"/>
                <a:ea typeface="Malgun Gothic" panose="020B0503020000020004" pitchFamily="34" charset="-127"/>
                <a:cs typeface="Arial" panose="020B0604020202020204" pitchFamily="34" charset="0"/>
              </a:rPr>
              <a:t>But it should be open </a:t>
            </a:r>
            <a:r>
              <a:rPr lang="en-FR" sz="2400" dirty="0">
                <a:latin typeface="Arial" panose="020B0604020202020204" pitchFamily="34" charset="0"/>
                <a:ea typeface="Malgun Gothic" panose="020B0503020000020004" pitchFamily="34" charset="-127"/>
                <a:cs typeface="Arial" panose="020B0604020202020204" pitchFamily="34" charset="0"/>
              </a:rPr>
              <a:t>*as much as possible* to all oneM2M actors</a:t>
            </a:r>
            <a:endParaRPr lang="en-GB" sz="2400" dirty="0">
              <a:effectLst/>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302824" cy="1173570"/>
          </a:xfrm>
        </p:spPr>
        <p:txBody>
          <a:bodyPr>
            <a:normAutofit/>
          </a:bodyPr>
          <a:lstStyle/>
          <a:p>
            <a:r>
              <a:rPr lang="en-US" sz="4400" dirty="0" err="1"/>
              <a:t>ToR</a:t>
            </a:r>
            <a:r>
              <a:rPr lang="en-US" sz="4400" dirty="0"/>
              <a:t> in a nutshell 1/2</a:t>
            </a:r>
          </a:p>
        </p:txBody>
      </p:sp>
      <p:sp>
        <p:nvSpPr>
          <p:cNvPr id="6" name="Content Placeholder 2">
            <a:extLst>
              <a:ext uri="{FF2B5EF4-FFF2-40B4-BE49-F238E27FC236}">
                <a16:creationId xmlns:a16="http://schemas.microsoft.com/office/drawing/2014/main" id="{FAFC12E3-0202-65FA-1577-8C7E224FBDEC}"/>
              </a:ext>
            </a:extLst>
          </p:cNvPr>
          <p:cNvSpPr>
            <a:spLocks noGrp="1"/>
          </p:cNvSpPr>
          <p:nvPr>
            <p:ph idx="1"/>
          </p:nvPr>
        </p:nvSpPr>
        <p:spPr>
          <a:xfrm>
            <a:off x="334696" y="1173570"/>
            <a:ext cx="10515600" cy="5292543"/>
          </a:xfrm>
        </p:spPr>
        <p:txBody>
          <a:bodyPr>
            <a:noAutofit/>
          </a:bodyPr>
          <a:lstStyle/>
          <a:p>
            <a:r>
              <a:rPr lang="en-US" sz="2000" dirty="0">
                <a:latin typeface="Arial" panose="020B0604020202020204" pitchFamily="34" charset="0"/>
                <a:cs typeface="Arial" panose="020B0604020202020204" pitchFamily="34" charset="0"/>
              </a:rPr>
              <a:t>The oneM2M ACR is assigned the responsibility to foster the relationship of oneM2M with Universities, public and private Research Centers, Educational organizations and Public Communities potentially using oneM2M, and Industry with a particular focus on start-ups.</a:t>
            </a:r>
          </a:p>
          <a:p>
            <a:r>
              <a:rPr lang="en-US" sz="2000" dirty="0">
                <a:latin typeface="Arial" panose="020B0604020202020204" pitchFamily="34" charset="0"/>
                <a:cs typeface="Arial" panose="020B0604020202020204" pitchFamily="34" charset="0"/>
              </a:rPr>
              <a:t>The main objectives of the ACR are </a:t>
            </a:r>
          </a:p>
          <a:p>
            <a:pPr marL="457200" lvl="1" indent="0">
              <a:buNone/>
            </a:pPr>
            <a:r>
              <a:rPr lang="en-US" sz="2000" dirty="0">
                <a:latin typeface="Arial" panose="020B0604020202020204" pitchFamily="34" charset="0"/>
                <a:cs typeface="Arial" panose="020B0604020202020204" pitchFamily="34" charset="0"/>
              </a:rPr>
              <a:t>1) promote teaching and research about the oneM2M standard; </a:t>
            </a:r>
          </a:p>
          <a:p>
            <a:pPr marL="457200" lvl="1" indent="0">
              <a:buNone/>
            </a:pPr>
            <a:r>
              <a:rPr lang="en-US" sz="2000" dirty="0">
                <a:latin typeface="Arial" panose="020B0604020202020204" pitchFamily="34" charset="0"/>
                <a:cs typeface="Arial" panose="020B0604020202020204" pitchFamily="34" charset="0"/>
              </a:rPr>
              <a:t>2) establish closer connections &amp; partnership between groups in Academia and Research centers involved in oneM2M applications and facilitate the emergence of new ones; </a:t>
            </a:r>
          </a:p>
          <a:p>
            <a:pPr marL="457200" lvl="1" indent="0">
              <a:buNone/>
            </a:pPr>
            <a:r>
              <a:rPr lang="en-US" sz="2000" dirty="0">
                <a:latin typeface="Arial" panose="020B0604020202020204" pitchFamily="34" charset="0"/>
                <a:cs typeface="Arial" panose="020B0604020202020204" pitchFamily="34" charset="0"/>
              </a:rPr>
              <a:t>3) increase awareness of oneM2M standards in Academia and Research centers at large; </a:t>
            </a:r>
          </a:p>
          <a:p>
            <a:pPr marL="457200" lvl="1" indent="0">
              <a:buNone/>
            </a:pPr>
            <a:r>
              <a:rPr lang="en-US" sz="2000" dirty="0">
                <a:latin typeface="Arial" panose="020B0604020202020204" pitchFamily="34" charset="0"/>
                <a:cs typeface="Arial" panose="020B0604020202020204" pitchFamily="34" charset="0"/>
              </a:rPr>
              <a:t>4) foster development of oneM2M-based applications and implementations; </a:t>
            </a:r>
          </a:p>
          <a:p>
            <a:pPr marL="457200" lvl="1" indent="0">
              <a:buNone/>
            </a:pPr>
            <a:r>
              <a:rPr lang="en-US" sz="2000" dirty="0">
                <a:latin typeface="Arial" panose="020B0604020202020204" pitchFamily="34" charset="0"/>
                <a:cs typeface="Arial" panose="020B0604020202020204" pitchFamily="34" charset="0"/>
              </a:rPr>
              <a:t>5) foster development of oneM2M open-source implementations by Academia, Research Centers, and Industry.</a:t>
            </a:r>
          </a:p>
        </p:txBody>
      </p:sp>
    </p:spTree>
    <p:extLst>
      <p:ext uri="{BB962C8B-B14F-4D97-AF65-F5344CB8AC3E}">
        <p14:creationId xmlns:p14="http://schemas.microsoft.com/office/powerpoint/2010/main" val="1274169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302824" cy="1173570"/>
          </a:xfrm>
        </p:spPr>
        <p:txBody>
          <a:bodyPr>
            <a:normAutofit/>
          </a:bodyPr>
          <a:lstStyle/>
          <a:p>
            <a:r>
              <a:rPr lang="en-US" sz="4400" dirty="0" err="1"/>
              <a:t>ToR</a:t>
            </a:r>
            <a:r>
              <a:rPr lang="en-US" sz="4400" dirty="0"/>
              <a:t> in a nutshell 2/2</a:t>
            </a:r>
          </a:p>
        </p:txBody>
      </p:sp>
      <p:sp>
        <p:nvSpPr>
          <p:cNvPr id="6" name="Content Placeholder 2">
            <a:extLst>
              <a:ext uri="{FF2B5EF4-FFF2-40B4-BE49-F238E27FC236}">
                <a16:creationId xmlns:a16="http://schemas.microsoft.com/office/drawing/2014/main" id="{FAFC12E3-0202-65FA-1577-8C7E224FBDEC}"/>
              </a:ext>
            </a:extLst>
          </p:cNvPr>
          <p:cNvSpPr>
            <a:spLocks noGrp="1"/>
          </p:cNvSpPr>
          <p:nvPr>
            <p:ph idx="1"/>
          </p:nvPr>
        </p:nvSpPr>
        <p:spPr>
          <a:xfrm>
            <a:off x="334696" y="1173570"/>
            <a:ext cx="11776024" cy="5292543"/>
          </a:xfrm>
        </p:spPr>
        <p:txBody>
          <a:bodyPr>
            <a:noAutofit/>
          </a:bodyPr>
          <a:lstStyle/>
          <a:p>
            <a:r>
              <a:rPr lang="en-US" sz="2000" dirty="0">
                <a:latin typeface="Arial" panose="020B0604020202020204" pitchFamily="34" charset="0"/>
                <a:cs typeface="Arial" panose="020B0604020202020204" pitchFamily="34" charset="0"/>
              </a:rPr>
              <a:t>The ACR can be participated in by all interested members and Partners Type 2 as well as attended by non-members.</a:t>
            </a:r>
          </a:p>
          <a:p>
            <a:r>
              <a:rPr lang="en-US" sz="2000" dirty="0">
                <a:latin typeface="Arial" panose="020B0604020202020204" pitchFamily="34" charset="0"/>
                <a:cs typeface="Arial" panose="020B0604020202020204" pitchFamily="34" charset="0"/>
              </a:rPr>
              <a:t>The ACR group may use any form of communication and collaboration adopted by consensus within the group, including face-to-face meetings and video conferencing.</a:t>
            </a:r>
          </a:p>
          <a:p>
            <a:r>
              <a:rPr lang="en-US" sz="2000" dirty="0">
                <a:latin typeface="Arial" panose="020B0604020202020204" pitchFamily="34" charset="0"/>
                <a:cs typeface="Arial" panose="020B0604020202020204" pitchFamily="34" charset="0"/>
              </a:rPr>
              <a:t>Areas of collaboration may include tasks, such as the development and maintenance of open-source platforms for oneM2M projects, oneM2M developer tools, oneM2M educational and tutorial materials (e.g. oneM2M tutorials hosted on various media such as e.g. </a:t>
            </a:r>
            <a:r>
              <a:rPr lang="en-US" sz="2000" dirty="0" err="1">
                <a:latin typeface="Arial" panose="020B0604020202020204" pitchFamily="34" charset="0"/>
                <a:cs typeface="Arial" panose="020B0604020202020204" pitchFamily="34" charset="0"/>
              </a:rPr>
              <a:t>Jupyter</a:t>
            </a:r>
            <a:r>
              <a:rPr lang="en-US" sz="2000" dirty="0">
                <a:latin typeface="Arial" panose="020B0604020202020204" pitchFamily="34" charset="0"/>
                <a:cs typeface="Arial" panose="020B0604020202020204" pitchFamily="34" charset="0"/>
              </a:rPr>
              <a:t> notebook, </a:t>
            </a:r>
            <a:r>
              <a:rPr lang="en-US" sz="2000" dirty="0" err="1">
                <a:latin typeface="Arial" panose="020B0604020202020204" pitchFamily="34" charset="0"/>
                <a:cs typeface="Arial" panose="020B0604020202020204" pitchFamily="34" charset="0"/>
              </a:rPr>
              <a:t>youTube</a:t>
            </a:r>
            <a:r>
              <a:rPr lang="en-US" sz="2000" dirty="0">
                <a:latin typeface="Arial" panose="020B0604020202020204" pitchFamily="34" charset="0"/>
                <a:cs typeface="Arial" panose="020B0604020202020204" pitchFamily="34" charset="0"/>
              </a:rPr>
              <a:t>, Coursera, etc.), and promote seminars, workshops and conferences related to oneM2M standard.</a:t>
            </a:r>
          </a:p>
          <a:p>
            <a:r>
              <a:rPr lang="en-US" sz="2000" dirty="0">
                <a:latin typeface="Arial" panose="020B0604020202020204" pitchFamily="34" charset="0"/>
                <a:cs typeface="Arial" panose="020B0604020202020204" pitchFamily="34" charset="0"/>
              </a:rPr>
              <a:t>oneM2M together with the Academia and Research Centers may create and issue a proof of activity to volunteers. e.g. signed by oneM2M, University and Research Center officers.</a:t>
            </a:r>
          </a:p>
          <a:p>
            <a:r>
              <a:rPr lang="en-US" sz="2000" dirty="0">
                <a:latin typeface="Arial" panose="020B0604020202020204" pitchFamily="34" charset="0"/>
                <a:cs typeface="Arial" panose="020B0604020202020204" pitchFamily="34" charset="0"/>
              </a:rPr>
              <a:t>The ACR will work following a Simplified Operational Mode (SOM) inspired by the ETSI/oneM2M Working Groups to be defined in another document</a:t>
            </a:r>
          </a:p>
          <a:p>
            <a:r>
              <a:rPr lang="en-US" sz="2000" dirty="0">
                <a:latin typeface="Arial" panose="020B0604020202020204" pitchFamily="34" charset="0"/>
                <a:cs typeface="Arial" panose="020B0604020202020204" pitchFamily="34" charset="0"/>
              </a:rPr>
              <a:t>Results and running projects will be logged, regularly reported in oneM2M TP, and will be also published and linked by ETSI and oneM2M.</a:t>
            </a:r>
          </a:p>
        </p:txBody>
      </p:sp>
    </p:spTree>
    <p:extLst>
      <p:ext uri="{BB962C8B-B14F-4D97-AF65-F5344CB8AC3E}">
        <p14:creationId xmlns:p14="http://schemas.microsoft.com/office/powerpoint/2010/main" val="523330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dirty="0"/>
              <a:t>Short term goals (6-12 months)</a:t>
            </a:r>
          </a:p>
        </p:txBody>
      </p:sp>
      <p:sp>
        <p:nvSpPr>
          <p:cNvPr id="3" name="Content Placeholder 2">
            <a:extLst>
              <a:ext uri="{FF2B5EF4-FFF2-40B4-BE49-F238E27FC236}">
                <a16:creationId xmlns:a16="http://schemas.microsoft.com/office/drawing/2014/main" id="{E6E79780-19A7-ED78-8D06-8025A3343916}"/>
              </a:ext>
            </a:extLst>
          </p:cNvPr>
          <p:cNvSpPr>
            <a:spLocks noGrp="1"/>
          </p:cNvSpPr>
          <p:nvPr>
            <p:ph idx="1"/>
          </p:nvPr>
        </p:nvSpPr>
        <p:spPr>
          <a:xfrm>
            <a:off x="334696" y="1422400"/>
            <a:ext cx="11765864" cy="5110480"/>
          </a:xfrm>
        </p:spPr>
        <p:txBody>
          <a:bodyPr>
            <a:normAutofit fontScale="92500" lnSpcReduction="10000"/>
          </a:bodyPr>
          <a:lstStyle/>
          <a:p>
            <a:r>
              <a:rPr lang="en-US" sz="3200" dirty="0"/>
              <a:t>Short Team </a:t>
            </a:r>
          </a:p>
          <a:p>
            <a:pPr lvl="1"/>
            <a:r>
              <a:rPr lang="en-US" sz="2800" dirty="0"/>
              <a:t>Set up a wiki? Set up a git? Where to host? oneM2M? </a:t>
            </a:r>
            <a:r>
              <a:rPr lang="en-US" sz="2800" dirty="0" err="1"/>
              <a:t>github</a:t>
            </a:r>
            <a:r>
              <a:rPr lang="en-US" sz="2800" dirty="0"/>
              <a:t>? </a:t>
            </a:r>
          </a:p>
          <a:p>
            <a:r>
              <a:rPr lang="en-US" sz="3200" dirty="0"/>
              <a:t>Populate this/those space/s  </a:t>
            </a:r>
          </a:p>
          <a:p>
            <a:pPr lvl="1"/>
            <a:r>
              <a:rPr lang="en-US" sz="2800" dirty="0"/>
              <a:t>Exhaustive (best effort) list of courses, universities and material available  </a:t>
            </a:r>
          </a:p>
          <a:p>
            <a:pPr lvl="1"/>
            <a:r>
              <a:rPr lang="en-US" sz="2800" dirty="0"/>
              <a:t>Exhaustive (best effort) list of open source oneM2M  </a:t>
            </a:r>
            <a:r>
              <a:rPr lang="en-US" sz="2800" dirty="0" err="1"/>
              <a:t>implem</a:t>
            </a:r>
            <a:r>
              <a:rPr lang="en-US" sz="2800" dirty="0"/>
              <a:t>. with examples</a:t>
            </a:r>
          </a:p>
          <a:p>
            <a:pPr lvl="1"/>
            <a:r>
              <a:rPr lang="en-US" sz="2800" dirty="0"/>
              <a:t>Exhaustive (best effort) list of open source oneM2M  </a:t>
            </a:r>
            <a:r>
              <a:rPr lang="en-US" sz="2800" dirty="0" err="1"/>
              <a:t>implem</a:t>
            </a:r>
            <a:r>
              <a:rPr lang="en-US" sz="2800" dirty="0"/>
              <a:t>. with examples</a:t>
            </a:r>
          </a:p>
          <a:p>
            <a:pPr lvl="1"/>
            <a:r>
              <a:rPr lang="en-US" sz="2800" dirty="0"/>
              <a:t>Persons (academia/research/industry) involved in oneM2M</a:t>
            </a:r>
          </a:p>
          <a:p>
            <a:pPr lvl="1"/>
            <a:r>
              <a:rPr lang="en-US" sz="2800" dirty="0"/>
              <a:t>Careful about IPR </a:t>
            </a:r>
          </a:p>
          <a:p>
            <a:pPr lvl="2"/>
            <a:r>
              <a:rPr lang="en-US" sz="2400" dirty="0"/>
              <a:t>all written material (slides, doc, images, diagrams,...) should be e.g. Creative Common</a:t>
            </a:r>
          </a:p>
          <a:p>
            <a:pPr lvl="2"/>
            <a:r>
              <a:rPr lang="en-US" sz="2400" dirty="0"/>
              <a:t>all software material (implementation, case study) should be open source license, e.g. GPL V3, Apache V2, MIT</a:t>
            </a:r>
          </a:p>
          <a:p>
            <a:r>
              <a:rPr lang="en-US" sz="3200" dirty="0"/>
              <a:t>Set up a </a:t>
            </a:r>
            <a:r>
              <a:rPr lang="en-US" sz="3200" dirty="0" err="1"/>
              <a:t>Mooc</a:t>
            </a:r>
            <a:r>
              <a:rPr lang="en-US" sz="3200" dirty="0"/>
              <a:t> and offers it on the oneM2M web page </a:t>
            </a:r>
          </a:p>
        </p:txBody>
      </p:sp>
    </p:spTree>
    <p:extLst>
      <p:ext uri="{BB962C8B-B14F-4D97-AF65-F5344CB8AC3E}">
        <p14:creationId xmlns:p14="http://schemas.microsoft.com/office/powerpoint/2010/main" val="130575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sz="4400" dirty="0"/>
              <a:t>Liaison with WI 089?</a:t>
            </a:r>
          </a:p>
        </p:txBody>
      </p:sp>
      <p:pic>
        <p:nvPicPr>
          <p:cNvPr id="4" name="Picture 3">
            <a:extLst>
              <a:ext uri="{FF2B5EF4-FFF2-40B4-BE49-F238E27FC236}">
                <a16:creationId xmlns:a16="http://schemas.microsoft.com/office/drawing/2014/main" id="{CE10F08A-BCB3-1007-3E4A-FF6E2517F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533" y="1411078"/>
            <a:ext cx="9492933" cy="4309489"/>
          </a:xfrm>
          <a:prstGeom prst="rect">
            <a:avLst/>
          </a:prstGeom>
        </p:spPr>
      </p:pic>
      <p:sp>
        <p:nvSpPr>
          <p:cNvPr id="7" name="TextBox 6">
            <a:extLst>
              <a:ext uri="{FF2B5EF4-FFF2-40B4-BE49-F238E27FC236}">
                <a16:creationId xmlns:a16="http://schemas.microsoft.com/office/drawing/2014/main" id="{4B465BC7-131F-B3C8-837F-F0EA814FC815}"/>
              </a:ext>
            </a:extLst>
          </p:cNvPr>
          <p:cNvSpPr txBox="1"/>
          <p:nvPr/>
        </p:nvSpPr>
        <p:spPr>
          <a:xfrm>
            <a:off x="334696" y="5720567"/>
            <a:ext cx="9784664" cy="646331"/>
          </a:xfrm>
          <a:prstGeom prst="rect">
            <a:avLst/>
          </a:prstGeom>
          <a:noFill/>
        </p:spPr>
        <p:txBody>
          <a:bodyPr wrap="square">
            <a:spAutoFit/>
          </a:bodyPr>
          <a:lstStyle/>
          <a:p>
            <a:r>
              <a:rPr lang="en-US" sz="3600" dirty="0"/>
              <a:t>TP-2018-0241R02  </a:t>
            </a:r>
          </a:p>
        </p:txBody>
      </p:sp>
    </p:spTree>
    <p:extLst>
      <p:ext uri="{BB962C8B-B14F-4D97-AF65-F5344CB8AC3E}">
        <p14:creationId xmlns:p14="http://schemas.microsoft.com/office/powerpoint/2010/main" val="4241766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dirty="0"/>
              <a:t>Mid term goals (1-2 </a:t>
            </a:r>
            <a:r>
              <a:rPr lang="en-US" dirty="0" err="1"/>
              <a:t>yy</a:t>
            </a:r>
            <a:r>
              <a:rPr lang="en-US" dirty="0"/>
              <a:t>)</a:t>
            </a:r>
          </a:p>
        </p:txBody>
      </p:sp>
      <p:sp>
        <p:nvSpPr>
          <p:cNvPr id="3" name="Content Placeholder 2">
            <a:extLst>
              <a:ext uri="{FF2B5EF4-FFF2-40B4-BE49-F238E27FC236}">
                <a16:creationId xmlns:a16="http://schemas.microsoft.com/office/drawing/2014/main" id="{E6E79780-19A7-ED78-8D06-8025A3343916}"/>
              </a:ext>
            </a:extLst>
          </p:cNvPr>
          <p:cNvSpPr>
            <a:spLocks noGrp="1"/>
          </p:cNvSpPr>
          <p:nvPr>
            <p:ph idx="1"/>
          </p:nvPr>
        </p:nvSpPr>
        <p:spPr>
          <a:xfrm>
            <a:off x="334696" y="1422400"/>
            <a:ext cx="11765864" cy="5110480"/>
          </a:xfrm>
        </p:spPr>
        <p:txBody>
          <a:bodyPr>
            <a:normAutofit/>
          </a:bodyPr>
          <a:lstStyle/>
          <a:p>
            <a:r>
              <a:rPr lang="en-US" sz="2800" dirty="0"/>
              <a:t>About the oneM</a:t>
            </a:r>
            <a:r>
              <a:rPr lang="en-US" dirty="0"/>
              <a:t>2M web page</a:t>
            </a:r>
          </a:p>
          <a:p>
            <a:endParaRPr lang="en-US" sz="2800" dirty="0"/>
          </a:p>
        </p:txBody>
      </p:sp>
      <p:pic>
        <p:nvPicPr>
          <p:cNvPr id="10" name="Picture 9">
            <a:extLst>
              <a:ext uri="{FF2B5EF4-FFF2-40B4-BE49-F238E27FC236}">
                <a16:creationId xmlns:a16="http://schemas.microsoft.com/office/drawing/2014/main" id="{88333620-28A0-3338-49B0-E4910B751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847919"/>
            <a:ext cx="7772400" cy="4719761"/>
          </a:xfrm>
          <a:prstGeom prst="rect">
            <a:avLst/>
          </a:prstGeom>
        </p:spPr>
      </p:pic>
      <p:pic>
        <p:nvPicPr>
          <p:cNvPr id="8" name="Picture 7">
            <a:extLst>
              <a:ext uri="{FF2B5EF4-FFF2-40B4-BE49-F238E27FC236}">
                <a16:creationId xmlns:a16="http://schemas.microsoft.com/office/drawing/2014/main" id="{6CA151D9-46B0-929E-AE9E-036FB14E7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809" y="1173570"/>
            <a:ext cx="7772400" cy="4726842"/>
          </a:xfrm>
          <a:prstGeom prst="rect">
            <a:avLst/>
          </a:prstGeom>
        </p:spPr>
      </p:pic>
      <p:pic>
        <p:nvPicPr>
          <p:cNvPr id="6" name="Picture 5">
            <a:extLst>
              <a:ext uri="{FF2B5EF4-FFF2-40B4-BE49-F238E27FC236}">
                <a16:creationId xmlns:a16="http://schemas.microsoft.com/office/drawing/2014/main" id="{6AE9C40F-FA82-152B-725F-BEF921F8D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234" y="480931"/>
            <a:ext cx="7772400" cy="6366933"/>
          </a:xfrm>
          <a:prstGeom prst="rect">
            <a:avLst/>
          </a:prstGeom>
        </p:spPr>
      </p:pic>
    </p:spTree>
    <p:extLst>
      <p:ext uri="{BB962C8B-B14F-4D97-AF65-F5344CB8AC3E}">
        <p14:creationId xmlns:p14="http://schemas.microsoft.com/office/powerpoint/2010/main" val="290085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10396057" cy="1173570"/>
          </a:xfrm>
        </p:spPr>
        <p:txBody>
          <a:bodyPr>
            <a:normAutofit/>
          </a:bodyPr>
          <a:lstStyle/>
          <a:p>
            <a:r>
              <a:rPr lang="en-US" sz="4400" dirty="0"/>
              <a:t>Publish or perish (concern also ETSI)</a:t>
            </a:r>
          </a:p>
        </p:txBody>
      </p:sp>
      <p:pic>
        <p:nvPicPr>
          <p:cNvPr id="3" name="Picture 2">
            <a:extLst>
              <a:ext uri="{FF2B5EF4-FFF2-40B4-BE49-F238E27FC236}">
                <a16:creationId xmlns:a16="http://schemas.microsoft.com/office/drawing/2014/main" id="{B951B78D-A8E0-0848-C26A-024EF455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0" y="1173570"/>
            <a:ext cx="6388837" cy="5227230"/>
          </a:xfrm>
          <a:prstGeom prst="rect">
            <a:avLst/>
          </a:prstGeom>
        </p:spPr>
      </p:pic>
    </p:spTree>
    <p:extLst>
      <p:ext uri="{BB962C8B-B14F-4D97-AF65-F5344CB8AC3E}">
        <p14:creationId xmlns:p14="http://schemas.microsoft.com/office/powerpoint/2010/main" val="2385900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69CBA-E96A-BA9E-B67C-9EEB46332B0C}"/>
              </a:ext>
            </a:extLst>
          </p:cNvPr>
          <p:cNvSpPr>
            <a:spLocks noGrp="1"/>
          </p:cNvSpPr>
          <p:nvPr>
            <p:ph type="title"/>
          </p:nvPr>
        </p:nvSpPr>
        <p:spPr>
          <a:xfrm>
            <a:off x="334696" y="0"/>
            <a:ext cx="9261249" cy="1173570"/>
          </a:xfrm>
        </p:spPr>
        <p:txBody>
          <a:bodyPr>
            <a:normAutofit/>
          </a:bodyPr>
          <a:lstStyle/>
          <a:p>
            <a:r>
              <a:rPr lang="en-US" dirty="0"/>
              <a:t>Long term goals (2++ </a:t>
            </a:r>
            <a:r>
              <a:rPr lang="en-US" dirty="0" err="1"/>
              <a:t>yy</a:t>
            </a:r>
            <a:r>
              <a:rPr lang="en-US" dirty="0"/>
              <a:t>)</a:t>
            </a:r>
          </a:p>
        </p:txBody>
      </p:sp>
      <p:sp>
        <p:nvSpPr>
          <p:cNvPr id="3" name="Content Placeholder 2">
            <a:extLst>
              <a:ext uri="{FF2B5EF4-FFF2-40B4-BE49-F238E27FC236}">
                <a16:creationId xmlns:a16="http://schemas.microsoft.com/office/drawing/2014/main" id="{E6E79780-19A7-ED78-8D06-8025A3343916}"/>
              </a:ext>
            </a:extLst>
          </p:cNvPr>
          <p:cNvSpPr>
            <a:spLocks noGrp="1"/>
          </p:cNvSpPr>
          <p:nvPr>
            <p:ph idx="1"/>
          </p:nvPr>
        </p:nvSpPr>
        <p:spPr>
          <a:xfrm>
            <a:off x="334696" y="1422400"/>
            <a:ext cx="11765864" cy="5110480"/>
          </a:xfrm>
        </p:spPr>
        <p:txBody>
          <a:bodyPr>
            <a:normAutofit/>
          </a:bodyPr>
          <a:lstStyle/>
          <a:p>
            <a:r>
              <a:rPr lang="en-US" sz="3200" dirty="0"/>
              <a:t>oneM2M for the masses</a:t>
            </a:r>
          </a:p>
          <a:p>
            <a:r>
              <a:rPr lang="en-US" sz="3200" dirty="0"/>
              <a:t>Set of built-in applications to customize</a:t>
            </a:r>
          </a:p>
          <a:p>
            <a:r>
              <a:rPr lang="en-US" sz="3200"/>
              <a:t>...</a:t>
            </a:r>
            <a:endParaRPr lang="en-US" sz="3200" dirty="0"/>
          </a:p>
          <a:p>
            <a:endParaRPr lang="en-US" sz="3200" dirty="0"/>
          </a:p>
        </p:txBody>
      </p:sp>
    </p:spTree>
    <p:extLst>
      <p:ext uri="{BB962C8B-B14F-4D97-AF65-F5344CB8AC3E}">
        <p14:creationId xmlns:p14="http://schemas.microsoft.com/office/powerpoint/2010/main" val="283119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696</Words>
  <Application>Microsoft Macintosh PowerPoint</Application>
  <PresentationFormat>Widescreen</PresentationFormat>
  <Paragraphs>60</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Myriad Pro</vt:lpstr>
      <vt:lpstr>Myriad Pro Light</vt:lpstr>
      <vt:lpstr>Calibri</vt:lpstr>
      <vt:lpstr>Arial</vt:lpstr>
      <vt:lpstr>Office Theme</vt:lpstr>
      <vt:lpstr>Office Theme</vt:lpstr>
      <vt:lpstr>oneM2M Academia Relationship (ACR) ad-hoc Group </vt:lpstr>
      <vt:lpstr>Once upon a time in oneM2M TP 59...61 </vt:lpstr>
      <vt:lpstr>ToR in a nutshell 1/2</vt:lpstr>
      <vt:lpstr>ToR in a nutshell 2/2</vt:lpstr>
      <vt:lpstr>Short term goals (6-12 months)</vt:lpstr>
      <vt:lpstr>Liaison with WI 089?</vt:lpstr>
      <vt:lpstr>Mid term goals (1-2 yy)</vt:lpstr>
      <vt:lpstr>Publish or perish (concern also ETSI)</vt:lpstr>
      <vt:lpstr>Long term goals (2++ yy)</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Luigi Liquori</cp:lastModifiedBy>
  <cp:revision>93</cp:revision>
  <dcterms:created xsi:type="dcterms:W3CDTF">2017-09-21T15:46:31Z</dcterms:created>
  <dcterms:modified xsi:type="dcterms:W3CDTF">2024-02-28T11:23:56Z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39bf0-f345-473a-9ec8-6ca7c8197055_Enabled">
    <vt:lpwstr>true</vt:lpwstr>
  </property>
  <property fmtid="{D5CDD505-2E9C-101B-9397-08002B2CF9AE}" pid="3" name="MSIP_Label_55339bf0-f345-473a-9ec8-6ca7c8197055_SetDate">
    <vt:lpwstr>2022-06-29T10:25:08Z</vt:lpwstr>
  </property>
  <property fmtid="{D5CDD505-2E9C-101B-9397-08002B2CF9AE}" pid="4" name="MSIP_Label_55339bf0-f345-473a-9ec8-6ca7c8197055_Method">
    <vt:lpwstr>Privileged</vt:lpwstr>
  </property>
  <property fmtid="{D5CDD505-2E9C-101B-9397-08002B2CF9AE}" pid="5" name="MSIP_Label_55339bf0-f345-473a-9ec8-6ca7c8197055_Name">
    <vt:lpwstr>OFFEN</vt:lpwstr>
  </property>
  <property fmtid="{D5CDD505-2E9C-101B-9397-08002B2CF9AE}" pid="6" name="MSIP_Label_55339bf0-f345-473a-9ec8-6ca7c8197055_SiteId">
    <vt:lpwstr>d313b56f-f400-44d3-8403-4b468b3d8ded</vt:lpwstr>
  </property>
  <property fmtid="{D5CDD505-2E9C-101B-9397-08002B2CF9AE}" pid="7" name="MSIP_Label_55339bf0-f345-473a-9ec8-6ca7c8197055_ActionId">
    <vt:lpwstr>99ab4846-56c0-4385-a47e-bfc8431a7392</vt:lpwstr>
  </property>
  <property fmtid="{D5CDD505-2E9C-101B-9397-08002B2CF9AE}" pid="8" name="MSIP_Label_55339bf0-f345-473a-9ec8-6ca7c8197055_ContentBits">
    <vt:lpwstr>0</vt:lpwstr>
  </property>
</Properties>
</file>