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84" r:id="rId6"/>
    <p:sldId id="323" r:id="rId7"/>
    <p:sldId id="322" r:id="rId8"/>
    <p:sldId id="328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1348" autoAdjust="0"/>
    <p:restoredTop sz="86395"/>
  </p:normalViewPr>
  <p:slideViewPr>
    <p:cSldViewPr>
      <p:cViewPr varScale="1">
        <p:scale>
          <a:sx n="110" d="100"/>
          <a:sy n="110" d="100"/>
        </p:scale>
        <p:origin x="12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97" d="100"/>
          <a:sy n="97" d="100"/>
        </p:scale>
        <p:origin x="4328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3/1/24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3/1/24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15D609-ACCA-0D43-BAB7-F11D0400FFEA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2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mber.onem2m.org/Application/documentApp/documentinfo/?documentId=36706&amp;fromList=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mber.onem2m.org/Application/documentApp/documentinfo/?documentId=36690&amp;fromList=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mber.onem2m.org/Application/documentApp/documentinfo/?documentId=36693&amp;fromList=Y" TargetMode="External"/><Relationship Id="rId5" Type="http://schemas.openxmlformats.org/officeDocument/2006/relationships/hyperlink" Target="https://member.onem2m.org/Application/documentApp/documentinfo/?documentId=36692&amp;fromList=Y" TargetMode="External"/><Relationship Id="rId4" Type="http://schemas.openxmlformats.org/officeDocument/2006/relationships/hyperlink" Target="https://member.onem2m.org/Application/documentApp/documentinfo/?documentId=36691&amp;fromList=Y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TP63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00" y="5334000"/>
            <a:ext cx="523963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Peter Niblett, </a:t>
            </a:r>
            <a:r>
              <a:rPr lang="en-US" altLang="en-US" dirty="0" err="1">
                <a:solidFill>
                  <a:srgbClr val="B42025"/>
                </a:solidFill>
              </a:rPr>
              <a:t>SeungMyeong</a:t>
            </a:r>
            <a:r>
              <a:rPr lang="en-US" altLang="en-US" dirty="0">
                <a:solidFill>
                  <a:srgbClr val="B42025"/>
                </a:solidFill>
              </a:rPr>
              <a:t>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2024-02-26 to 2023-02-29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81000" y="1371600"/>
            <a:ext cx="85344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dirty="0">
                <a:solidFill>
                  <a:srgbClr val="C00000"/>
                </a:solidFill>
              </a:rPr>
              <a:t>13</a:t>
            </a:r>
            <a:r>
              <a:rPr lang="en-GB" altLang="en-US" sz="2400" dirty="0"/>
              <a:t> new CRs have been agreed for </a:t>
            </a:r>
            <a:r>
              <a:rPr lang="en-GB" altLang="en-US" sz="2400" b="1" dirty="0"/>
              <a:t>TS-0001, TS-0004, TS-0022 and TS-0041</a:t>
            </a:r>
          </a:p>
          <a:p>
            <a:r>
              <a:rPr lang="en-GB" altLang="en-US" sz="2400" dirty="0">
                <a:solidFill>
                  <a:srgbClr val="C00000"/>
                </a:solidFill>
              </a:rPr>
              <a:t>14</a:t>
            </a:r>
            <a:r>
              <a:rPr lang="en-GB" altLang="en-US" sz="2400" dirty="0"/>
              <a:t> agreed contributions are now pending waiting for </a:t>
            </a:r>
            <a:r>
              <a:rPr lang="en-GB" altLang="en-US" sz="2400" b="1" dirty="0"/>
              <a:t>Rel-5 </a:t>
            </a:r>
            <a:r>
              <a:rPr lang="en-GB" altLang="en-US" sz="2400" dirty="0"/>
              <a:t>specs to be started:</a:t>
            </a:r>
            <a:endParaRPr lang="en-GB" altLang="en-US" sz="2400" b="1" dirty="0"/>
          </a:p>
          <a:p>
            <a:endParaRPr lang="en-GB" altLang="en-US" sz="2400" dirty="0"/>
          </a:p>
          <a:p>
            <a:r>
              <a:rPr lang="en-GB" altLang="en-US" sz="2400" dirty="0"/>
              <a:t>Work has started on TS-0041</a:t>
            </a:r>
          </a:p>
          <a:p>
            <a:r>
              <a:rPr lang="en-GB" altLang="en-US" sz="2400" dirty="0"/>
              <a:t>New Git process being used for TS-0020, TS-0041 and TR-0071</a:t>
            </a:r>
          </a:p>
          <a:p>
            <a:r>
              <a:rPr lang="en-GB" altLang="en-US" sz="2400" dirty="0"/>
              <a:t>CR for changes to CoAP binding is being worked</a:t>
            </a:r>
          </a:p>
          <a:p>
            <a:r>
              <a:rPr lang="en-GB" altLang="en-US" sz="2400" dirty="0"/>
              <a:t>114 issues currently open, 77 have been closed</a:t>
            </a:r>
          </a:p>
          <a:p>
            <a:endParaRPr lang="en-GB" altLang="en-US" sz="2000" dirty="0"/>
          </a:p>
          <a:p>
            <a:endParaRPr lang="en-GB" altLang="en-US" sz="2400" dirty="0"/>
          </a:p>
          <a:p>
            <a:pPr marL="457200" lvl="1" indent="0">
              <a:buNone/>
            </a:pPr>
            <a:endParaRPr lang="en-GB" alt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2B5CDF7-1045-D6D9-17E5-A54C53DBA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311419"/>
              </p:ext>
            </p:extLst>
          </p:nvPr>
        </p:nvGraphicFramePr>
        <p:xfrm>
          <a:off x="838200" y="3063240"/>
          <a:ext cx="5867400" cy="365760"/>
        </p:xfrm>
        <a:graphic>
          <a:graphicData uri="http://schemas.openxmlformats.org/drawingml/2006/table">
            <a:tbl>
              <a:tblPr/>
              <a:tblGrid>
                <a:gridCol w="2466009">
                  <a:extLst>
                    <a:ext uri="{9D8B030D-6E8A-4147-A177-3AD203B41FA5}">
                      <a16:colId xmlns:a16="http://schemas.microsoft.com/office/drawing/2014/main" val="1046192970"/>
                    </a:ext>
                  </a:extLst>
                </a:gridCol>
                <a:gridCol w="3401391">
                  <a:extLst>
                    <a:ext uri="{9D8B030D-6E8A-4147-A177-3AD203B41FA5}">
                      <a16:colId xmlns:a16="http://schemas.microsoft.com/office/drawing/2014/main" val="1262651408"/>
                    </a:ext>
                  </a:extLst>
                </a:gridCol>
              </a:tblGrid>
              <a:tr h="196409">
                <a:tc>
                  <a:txBody>
                    <a:bodyPr/>
                    <a:lstStyle/>
                    <a:p>
                      <a:r>
                        <a:rPr lang="en-GB" dirty="0">
                          <a:hlinkClick r:id="rId2"/>
                        </a:rPr>
                        <a:t>SDS-2024-0027R02</a:t>
                      </a:r>
                      <a:endParaRPr lang="en-GB" dirty="0"/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hlinkClick r:id="rId2"/>
                        </a:rPr>
                        <a:t>SDS 63 Document Allocation</a:t>
                      </a:r>
                      <a:endParaRPr lang="en-GB" dirty="0"/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5436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78" y="265340"/>
            <a:ext cx="8229600" cy="1143000"/>
          </a:xfrm>
        </p:spPr>
        <p:txBody>
          <a:bodyPr/>
          <a:lstStyle/>
          <a:p>
            <a:r>
              <a:rPr lang="en-US" dirty="0"/>
              <a:t>SDS WI Status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8E6E29-563E-40DD-8215-AA88546D0593}"/>
              </a:ext>
            </a:extLst>
          </p:cNvPr>
          <p:cNvSpPr/>
          <p:nvPr/>
        </p:nvSpPr>
        <p:spPr>
          <a:xfrm>
            <a:off x="226686" y="5456450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1837CE-2817-4DC2-8874-8FA33EF77905}"/>
              </a:ext>
            </a:extLst>
          </p:cNvPr>
          <p:cNvSpPr/>
          <p:nvPr/>
        </p:nvSpPr>
        <p:spPr>
          <a:xfrm>
            <a:off x="221494" y="5648024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412896-074F-45B7-A45C-EF19E1131E07}"/>
              </a:ext>
            </a:extLst>
          </p:cNvPr>
          <p:cNvSpPr/>
          <p:nvPr/>
        </p:nvSpPr>
        <p:spPr>
          <a:xfrm>
            <a:off x="221494" y="5837450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71B5C1-3790-4A67-AEA4-7412A243C5E5}"/>
              </a:ext>
            </a:extLst>
          </p:cNvPr>
          <p:cNvSpPr/>
          <p:nvPr/>
        </p:nvSpPr>
        <p:spPr>
          <a:xfrm>
            <a:off x="226687" y="6019800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86540B-D323-4F0B-B67B-D10821E245B1}"/>
              </a:ext>
            </a:extLst>
          </p:cNvPr>
          <p:cNvSpPr txBox="1"/>
          <p:nvPr/>
        </p:nvSpPr>
        <p:spPr>
          <a:xfrm>
            <a:off x="436032" y="5394150"/>
            <a:ext cx="7897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897DAF-9F9C-4F6B-8946-35B6CA31DCB5}"/>
              </a:ext>
            </a:extLst>
          </p:cNvPr>
          <p:cNvSpPr txBox="1"/>
          <p:nvPr/>
        </p:nvSpPr>
        <p:spPr>
          <a:xfrm>
            <a:off x="436031" y="5576500"/>
            <a:ext cx="713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216C37-C77B-4931-AD1D-1007752770F7}"/>
              </a:ext>
            </a:extLst>
          </p:cNvPr>
          <p:cNvSpPr txBox="1"/>
          <p:nvPr/>
        </p:nvSpPr>
        <p:spPr>
          <a:xfrm>
            <a:off x="436031" y="5768197"/>
            <a:ext cx="1755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0BC0BA-6B4B-49E5-8C39-FC655A94A3E3}"/>
              </a:ext>
            </a:extLst>
          </p:cNvPr>
          <p:cNvSpPr txBox="1"/>
          <p:nvPr/>
        </p:nvSpPr>
        <p:spPr>
          <a:xfrm>
            <a:off x="418140" y="5957815"/>
            <a:ext cx="1261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Work has stalled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EB45D2-CB87-5D26-B1D3-4F772A9E5F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36" y="1752600"/>
            <a:ext cx="8598528" cy="3124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87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4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Packs:</a:t>
            </a:r>
          </a:p>
          <a:p>
            <a:r>
              <a:rPr lang="en-US" altLang="en-US" sz="2400" dirty="0"/>
              <a:t>TS-0001 – </a:t>
            </a:r>
            <a:r>
              <a:rPr lang="en-GB" sz="2400" dirty="0">
                <a:hlinkClick r:id="rId3"/>
              </a:rPr>
              <a:t>TP-2024-0017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01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2</a:t>
            </a:r>
            <a:endParaRPr lang="en-US" altLang="en-US" sz="2400" dirty="0"/>
          </a:p>
          <a:p>
            <a:r>
              <a:rPr lang="en-US" altLang="en-US" sz="2400" dirty="0"/>
              <a:t>TS-0004 – </a:t>
            </a:r>
            <a:r>
              <a:rPr lang="en-GB" sz="2400" dirty="0">
                <a:hlinkClick r:id="rId4"/>
              </a:rPr>
              <a:t>TP-2024-0018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00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3</a:t>
            </a:r>
          </a:p>
          <a:p>
            <a:r>
              <a:rPr lang="en-US" altLang="en-US" sz="2400" dirty="0"/>
              <a:t>TS-0022 – </a:t>
            </a:r>
            <a:r>
              <a:rPr lang="en-GB" sz="2400" dirty="0">
                <a:hlinkClick r:id="rId5"/>
              </a:rPr>
              <a:t>TP-2024-0019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00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4</a:t>
            </a:r>
          </a:p>
          <a:p>
            <a:r>
              <a:rPr lang="en-US" altLang="en-US" sz="2400" dirty="0"/>
              <a:t>TS-0041 – </a:t>
            </a:r>
            <a:r>
              <a:rPr lang="en-GB" sz="2400" dirty="0">
                <a:hlinkClick r:id="rId6"/>
              </a:rPr>
              <a:t>TP-2024-0020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01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1</a:t>
            </a:r>
          </a:p>
          <a:p>
            <a:pPr marL="0" indent="0">
              <a:buNone/>
            </a:pPr>
            <a:endParaRPr lang="en-US" alt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Conference Calls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5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C05569-0EBF-4FE1-A386-84A66EAA6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354032"/>
              </p:ext>
            </p:extLst>
          </p:nvPr>
        </p:nvGraphicFramePr>
        <p:xfrm>
          <a:off x="1219200" y="1465684"/>
          <a:ext cx="6400800" cy="227482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74613">
                  <a:extLst>
                    <a:ext uri="{9D8B030D-6E8A-4147-A177-3AD203B41FA5}">
                      <a16:colId xmlns:a16="http://schemas.microsoft.com/office/drawing/2014/main" val="596299078"/>
                    </a:ext>
                  </a:extLst>
                </a:gridCol>
                <a:gridCol w="2390987">
                  <a:extLst>
                    <a:ext uri="{9D8B030D-6E8A-4147-A177-3AD203B41FA5}">
                      <a16:colId xmlns:a16="http://schemas.microsoft.com/office/drawing/2014/main" val="1251884909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256693401"/>
                    </a:ext>
                  </a:extLst>
                </a:gridCol>
              </a:tblGrid>
              <a:tr h="45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Meeting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Date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Time (UTC)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2632648"/>
                  </a:ext>
                </a:extLst>
              </a:tr>
              <a:tr h="45496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SDS </a:t>
                      </a:r>
                      <a:r>
                        <a:rPr lang="en-GB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63.1</a:t>
                      </a:r>
                      <a:endParaRPr lang="en-US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Mon 11 Mar 2024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12:00-13:30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5496494"/>
                  </a:ext>
                </a:extLst>
              </a:tr>
              <a:tr h="45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63.2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Mon 25 Mar 2024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12:00-13:30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0123122"/>
                  </a:ext>
                </a:extLst>
              </a:tr>
              <a:tr h="45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63.3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Mon 15</a:t>
                      </a: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Apr 2024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12:00-13:30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413883"/>
                  </a:ext>
                </a:extLst>
              </a:tr>
              <a:tr h="45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63.4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Mon 29 Apr 2024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12:00-13:30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193756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3B6620A357F649AEAEAC29BCE93EBB" ma:contentTypeVersion="10" ma:contentTypeDescription="Create a new document." ma:contentTypeScope="" ma:versionID="14a08656cf1db59cdf50a3b3faa7041c">
  <xsd:schema xmlns:xsd="http://www.w3.org/2001/XMLSchema" xmlns:xs="http://www.w3.org/2001/XMLSchema" xmlns:p="http://schemas.microsoft.com/office/2006/metadata/properties" xmlns:ns3="1aeb858a-a494-4f12-b45e-5f6e944ecff6" targetNamespace="http://schemas.microsoft.com/office/2006/metadata/properties" ma:root="true" ma:fieldsID="3aa319e943713106bdf97b7de4ba6ef2" ns3:_="">
    <xsd:import namespace="1aeb858a-a494-4f12-b45e-5f6e944ecf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eb858a-a494-4f12-b45e-5f6e944ecf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341D55-6205-4208-BA81-549498044FE5}">
  <ds:schemaRefs>
    <ds:schemaRef ds:uri="http://purl.org/dc/elements/1.1/"/>
    <ds:schemaRef ds:uri="http://schemas.microsoft.com/office/2006/metadata/properties"/>
    <ds:schemaRef ds:uri="http://purl.org/dc/terms/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045C268-0BE3-487F-B6C0-51FD9EA2D1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A0247A-DF33-417B-9304-0193C428B8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</TotalTime>
  <Words>215</Words>
  <Application>Microsoft Macintosh PowerPoint</Application>
  <PresentationFormat>On-screen Show (4:3)</PresentationFormat>
  <Paragraphs>46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Myriad pro</vt:lpstr>
      <vt:lpstr>Times New Roman</vt:lpstr>
      <vt:lpstr>Office Theme</vt:lpstr>
      <vt:lpstr>SDS Status Report to TP63</vt:lpstr>
      <vt:lpstr>Summary</vt:lpstr>
      <vt:lpstr>SDS WI Status </vt:lpstr>
      <vt:lpstr>Items for Decision</vt:lpstr>
      <vt:lpstr>Conference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Peter Niblett</cp:lastModifiedBy>
  <cp:revision>665</cp:revision>
  <dcterms:created xsi:type="dcterms:W3CDTF">2012-09-11T22:52:11Z</dcterms:created>
  <dcterms:modified xsi:type="dcterms:W3CDTF">2024-03-01T12:16:06Z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0x010100A93B6620A357F649AEAEAC29BCE93EBB</vt:lpwstr>
  </property>
  <property fmtid="{D5CDD505-2E9C-101B-9397-08002B2CF9AE}" pid="4" name="MSIP_Label_55339bf0-f345-473a-9ec8-6ca7c8197055_Enabled">
    <vt:lpwstr>true</vt:lpwstr>
  </property>
  <property fmtid="{D5CDD505-2E9C-101B-9397-08002B2CF9AE}" pid="5" name="MSIP_Label_55339bf0-f345-473a-9ec8-6ca7c8197055_SetDate">
    <vt:lpwstr>2022-09-30T14:48:47Z</vt:lpwstr>
  </property>
  <property fmtid="{D5CDD505-2E9C-101B-9397-08002B2CF9AE}" pid="6" name="MSIP_Label_55339bf0-f345-473a-9ec8-6ca7c8197055_Method">
    <vt:lpwstr>Privileged</vt:lpwstr>
  </property>
  <property fmtid="{D5CDD505-2E9C-101B-9397-08002B2CF9AE}" pid="7" name="MSIP_Label_55339bf0-f345-473a-9ec8-6ca7c8197055_Name">
    <vt:lpwstr>OFFEN</vt:lpwstr>
  </property>
  <property fmtid="{D5CDD505-2E9C-101B-9397-08002B2CF9AE}" pid="8" name="MSIP_Label_55339bf0-f345-473a-9ec8-6ca7c8197055_SiteId">
    <vt:lpwstr>d313b56f-f400-44d3-8403-4b468b3d8ded</vt:lpwstr>
  </property>
  <property fmtid="{D5CDD505-2E9C-101B-9397-08002B2CF9AE}" pid="9" name="MSIP_Label_55339bf0-f345-473a-9ec8-6ca7c8197055_ActionId">
    <vt:lpwstr>5ebe2406-7c83-4b26-bbc4-24229ee44001</vt:lpwstr>
  </property>
  <property fmtid="{D5CDD505-2E9C-101B-9397-08002B2CF9AE}" pid="10" name="MSIP_Label_55339bf0-f345-473a-9ec8-6ca7c8197055_ContentBits">
    <vt:lpwstr>0</vt:lpwstr>
  </property>
</Properties>
</file>