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4" r:id="rId6"/>
    <p:sldId id="329" r:id="rId7"/>
    <p:sldId id="323" r:id="rId8"/>
    <p:sldId id="322" r:id="rId9"/>
    <p:sldId id="32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86395"/>
  </p:normalViewPr>
  <p:slideViewPr>
    <p:cSldViewPr>
      <p:cViewPr varScale="1">
        <p:scale>
          <a:sx n="110" d="100"/>
          <a:sy n="110" d="100"/>
        </p:scale>
        <p:origin x="12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97" d="100"/>
          <a:sy n="97" d="100"/>
        </p:scale>
        <p:origin x="4328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4/25/24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4/25/24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15D609-ACCA-0D43-BAB7-F11D0400FFE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6846&amp;fromList=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mber.onem2m.org/Application/documentApp/documentinfo/?documentId=36849&amp;fromList=Y" TargetMode="External"/><Relationship Id="rId5" Type="http://schemas.openxmlformats.org/officeDocument/2006/relationships/hyperlink" Target="https://member.onem2m.org/Application/documentApp/documentinfo/?documentId=36848&amp;fromList=Y" TargetMode="External"/><Relationship Id="rId4" Type="http://schemas.openxmlformats.org/officeDocument/2006/relationships/hyperlink" Target="https://member.onem2m.org/Application/documentApp/documentinfo/?documentId=36847&amp;fromList=Y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TP64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52396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2024-04-22 to 2023-04-25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81000" y="1371600"/>
            <a:ext cx="85344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>
                <a:solidFill>
                  <a:srgbClr val="C00000"/>
                </a:solidFill>
              </a:rPr>
              <a:t>6</a:t>
            </a:r>
            <a:r>
              <a:rPr lang="en-GB" altLang="en-US" sz="2400" dirty="0"/>
              <a:t> new CRs have been agreed for </a:t>
            </a:r>
            <a:r>
              <a:rPr lang="en-GB" altLang="en-US" sz="2400" b="1" dirty="0"/>
              <a:t>TS-0001, TS-0004, TS-0008, TS-0022 and TS-0041</a:t>
            </a:r>
          </a:p>
          <a:p>
            <a:pPr lvl="1"/>
            <a:r>
              <a:rPr lang="en-GB" altLang="en-US" sz="2000" dirty="0"/>
              <a:t>Includes the CR for changes to the CoAP binding of primitive parameters</a:t>
            </a:r>
            <a:endParaRPr lang="en-GB" altLang="en-US" sz="2000" b="1" dirty="0"/>
          </a:p>
          <a:p>
            <a:r>
              <a:rPr lang="en-GB" altLang="en-US" sz="2400" dirty="0"/>
              <a:t>Release 5 versions of TS-0008 and TS-0022 now ready to start</a:t>
            </a:r>
          </a:p>
          <a:p>
            <a:r>
              <a:rPr lang="en-GB" altLang="en-US" sz="2400" dirty="0">
                <a:solidFill>
                  <a:srgbClr val="C00000"/>
                </a:solidFill>
              </a:rPr>
              <a:t>10</a:t>
            </a:r>
            <a:r>
              <a:rPr lang="en-GB" altLang="en-US" sz="2400" dirty="0"/>
              <a:t> agreed contributions are now pending waiting for other </a:t>
            </a:r>
            <a:r>
              <a:rPr lang="en-GB" altLang="en-US" sz="2400" b="1" dirty="0"/>
              <a:t>Rel-5 </a:t>
            </a:r>
            <a:r>
              <a:rPr lang="en-GB" altLang="en-US" sz="2400" dirty="0"/>
              <a:t>specs to be started</a:t>
            </a:r>
          </a:p>
          <a:p>
            <a:r>
              <a:rPr lang="en-GB" altLang="en-US" sz="2400" dirty="0"/>
              <a:t>Work has started on TR-0071 (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Integrating NGSI-LD API)</a:t>
            </a:r>
          </a:p>
          <a:p>
            <a:r>
              <a:rPr lang="en-US" altLang="en-US" sz="2400" dirty="0"/>
              <a:t>Work </a:t>
            </a:r>
            <a:r>
              <a:rPr lang="en-US" altLang="en-US" sz="2400"/>
              <a:t>on TR-0063 </a:t>
            </a:r>
            <a:r>
              <a:rPr lang="en-US" altLang="en-US" sz="2400" dirty="0"/>
              <a:t>(Effective </a:t>
            </a:r>
            <a:r>
              <a:rPr lang="en-US" altLang="en-US" sz="2400"/>
              <a:t>IoT communication) has </a:t>
            </a:r>
            <a:r>
              <a:rPr lang="en-US" altLang="en-US" sz="2400" dirty="0"/>
              <a:t>restarted </a:t>
            </a:r>
            <a:endParaRPr lang="en-GB" altLang="en-US" sz="2400" dirty="0"/>
          </a:p>
          <a:p>
            <a:r>
              <a:rPr lang="en-GB" altLang="en-US" sz="2400" dirty="0"/>
              <a:t>108 issues currently open, 83 have been closed</a:t>
            </a:r>
          </a:p>
          <a:p>
            <a:r>
              <a:rPr lang="en-GB" altLang="en-US" sz="2400" dirty="0"/>
              <a:t>We have a question for the TP meeting concerning a new feature added to TS-0001 / TS-0004.</a:t>
            </a:r>
          </a:p>
          <a:p>
            <a:endParaRPr lang="en-GB" altLang="en-US" sz="2000" dirty="0"/>
          </a:p>
          <a:p>
            <a:endParaRPr lang="en-GB" altLang="en-US" sz="2400" dirty="0"/>
          </a:p>
          <a:p>
            <a:pPr marL="457200" lvl="1" indent="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New Feature Question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81000" y="1371600"/>
            <a:ext cx="85344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/>
              <a:t>We have agreed a CR for release 5 that adds a small bit of new functionality. It is an API feature that permits querying or deleting multiple &lt;</a:t>
            </a:r>
            <a:r>
              <a:rPr lang="en-GB" altLang="en-US" sz="2400" dirty="0" err="1"/>
              <a:t>contentInstance</a:t>
            </a:r>
            <a:r>
              <a:rPr lang="en-GB" altLang="en-US" sz="2400" dirty="0"/>
              <a:t>&gt;s in a single API call.</a:t>
            </a:r>
          </a:p>
          <a:p>
            <a:pPr lvl="1"/>
            <a:r>
              <a:rPr lang="en-GB" altLang="en-US" sz="2000" dirty="0"/>
              <a:t>It is implemented by defining a new Filter Criterion and using it on a GET or DELETE request targeting the parent’s &lt;latest&gt; or &lt;oldest&gt;.</a:t>
            </a:r>
          </a:p>
          <a:p>
            <a:r>
              <a:rPr lang="en-GB" altLang="en-US" sz="2400" dirty="0"/>
              <a:t>The question is whether we can retro-fit this to R3 and R4 or not</a:t>
            </a:r>
          </a:p>
          <a:p>
            <a:pPr lvl="1"/>
            <a:r>
              <a:rPr lang="en-GB" altLang="en-US" sz="2000" dirty="0"/>
              <a:t>We have made many changes to TS-0001/TS-0004 since publishing the ratified versions some years ago, however these have been limited to errors, omissions and clarifications to the text rather than new features.  </a:t>
            </a:r>
          </a:p>
          <a:p>
            <a:pPr lvl="1"/>
            <a:r>
              <a:rPr lang="en-GB" altLang="en-US" sz="2000" dirty="0"/>
              <a:t>Are we permitted to add new functionality or would this require ratification of a new 3a or 4a version?</a:t>
            </a:r>
          </a:p>
          <a:p>
            <a:pPr lvl="1"/>
            <a:r>
              <a:rPr lang="en-GB" altLang="en-US" sz="2000" dirty="0"/>
              <a:t>We note that there are currently no conformance tests for R3 or R4. </a:t>
            </a:r>
          </a:p>
          <a:p>
            <a:endParaRPr lang="en-GB" altLang="en-US" sz="2000" dirty="0"/>
          </a:p>
          <a:p>
            <a:endParaRPr lang="en-GB" altLang="en-US" sz="2400" dirty="0"/>
          </a:p>
          <a:p>
            <a:pPr marL="457200" lvl="1" indent="0"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72818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97EB69-FFDB-A887-E086-3D003E0DC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47" y="1828800"/>
            <a:ext cx="8409247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5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</a:t>
            </a:r>
            <a:r>
              <a:rPr lang="en-GB" sz="2400" dirty="0">
                <a:hlinkClick r:id="rId3"/>
              </a:rPr>
              <a:t>TP-2024-0036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01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</a:t>
            </a:r>
            <a:endParaRPr lang="en-US" altLang="en-US" sz="2400" dirty="0"/>
          </a:p>
          <a:p>
            <a:r>
              <a:rPr lang="en-US" altLang="en-US" sz="2400" dirty="0"/>
              <a:t>TS-0004 – </a:t>
            </a:r>
            <a:r>
              <a:rPr lang="en-GB" sz="2400" dirty="0">
                <a:hlinkClick r:id="rId4"/>
              </a:rPr>
              <a:t>TP-2024-0037</a:t>
            </a:r>
            <a:r>
              <a:rPr lang="en-GB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</a:t>
            </a:r>
          </a:p>
          <a:p>
            <a:r>
              <a:rPr lang="en-US" altLang="en-US" sz="2400" dirty="0"/>
              <a:t>TS-0008 – </a:t>
            </a:r>
            <a:r>
              <a:rPr lang="en-GB" sz="2400" dirty="0">
                <a:hlinkClick r:id="rId5"/>
              </a:rPr>
              <a:t>TP-2024-0038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01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</a:t>
            </a:r>
          </a:p>
          <a:p>
            <a:r>
              <a:rPr lang="en-US" altLang="en-US" sz="2400" dirty="0"/>
              <a:t>TS-0041 – </a:t>
            </a:r>
            <a:r>
              <a:rPr lang="en-GB" sz="2400" dirty="0">
                <a:hlinkClick r:id="rId6"/>
              </a:rPr>
              <a:t>TP-2024-0039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01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</a:t>
            </a: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119379"/>
              </p:ext>
            </p:extLst>
          </p:nvPr>
        </p:nvGraphicFramePr>
        <p:xfrm>
          <a:off x="1219200" y="1465684"/>
          <a:ext cx="6400800" cy="22748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SDS </a:t>
                      </a:r>
                      <a:r>
                        <a:rPr lang="en-GB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64.1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Tue 7 May 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64.2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Mon 20 May 2024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0123122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64.3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Mon 3 Jun </a:t>
                      </a: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2024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413883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64.4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Mon 10 Jun 2024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19375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</TotalTime>
  <Words>402</Words>
  <Application>Microsoft Macintosh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Myriad pro</vt:lpstr>
      <vt:lpstr>Times New Roman</vt:lpstr>
      <vt:lpstr>Office Theme</vt:lpstr>
      <vt:lpstr>SDS Status Report to TP64</vt:lpstr>
      <vt:lpstr>Summary</vt:lpstr>
      <vt:lpstr>New Feature Question</vt:lpstr>
      <vt:lpstr>SDS WI Status 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Peter Niblett</cp:lastModifiedBy>
  <cp:revision>671</cp:revision>
  <dcterms:created xsi:type="dcterms:W3CDTF">2012-09-11T22:52:11Z</dcterms:created>
  <dcterms:modified xsi:type="dcterms:W3CDTF">2024-04-26T07:14:40Z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  <property fmtid="{D5CDD505-2E9C-101B-9397-08002B2CF9AE}" pid="4" name="MSIP_Label_55339bf0-f345-473a-9ec8-6ca7c8197055_Enabled">
    <vt:lpwstr>true</vt:lpwstr>
  </property>
  <property fmtid="{D5CDD505-2E9C-101B-9397-08002B2CF9AE}" pid="5" name="MSIP_Label_55339bf0-f345-473a-9ec8-6ca7c8197055_SetDate">
    <vt:lpwstr>2022-09-30T14:48:47Z</vt:lpwstr>
  </property>
  <property fmtid="{D5CDD505-2E9C-101B-9397-08002B2CF9AE}" pid="6" name="MSIP_Label_55339bf0-f345-473a-9ec8-6ca7c8197055_Method">
    <vt:lpwstr>Privileged</vt:lpwstr>
  </property>
  <property fmtid="{D5CDD505-2E9C-101B-9397-08002B2CF9AE}" pid="7" name="MSIP_Label_55339bf0-f345-473a-9ec8-6ca7c8197055_Name">
    <vt:lpwstr>OFFEN</vt:lpwstr>
  </property>
  <property fmtid="{D5CDD505-2E9C-101B-9397-08002B2CF9AE}" pid="8" name="MSIP_Label_55339bf0-f345-473a-9ec8-6ca7c8197055_SiteId">
    <vt:lpwstr>d313b56f-f400-44d3-8403-4b468b3d8ded</vt:lpwstr>
  </property>
  <property fmtid="{D5CDD505-2E9C-101B-9397-08002B2CF9AE}" pid="9" name="MSIP_Label_55339bf0-f345-473a-9ec8-6ca7c8197055_ActionId">
    <vt:lpwstr>5ebe2406-7c83-4b26-bbc4-24229ee44001</vt:lpwstr>
  </property>
  <property fmtid="{D5CDD505-2E9C-101B-9397-08002B2CF9AE}" pid="10" name="MSIP_Label_55339bf0-f345-473a-9ec8-6ca7c8197055_ContentBits">
    <vt:lpwstr>0</vt:lpwstr>
  </property>
</Properties>
</file>