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63" r:id="rId4"/>
    <p:sldId id="268" r:id="rId5"/>
    <p:sldId id="264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52"/>
    <p:restoredTop sz="94660"/>
  </p:normalViewPr>
  <p:slideViewPr>
    <p:cSldViewPr showGuides="1">
      <p:cViewPr varScale="1">
        <p:scale>
          <a:sx n="128" d="100"/>
          <a:sy n="128" d="100"/>
        </p:scale>
        <p:origin x="73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4/25/24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4/25/24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TP#64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59578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Massimo Vanetti,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from 2024-04-22 to 2023-04-06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TP#64 - 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Summary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Contributions on </a:t>
            </a:r>
            <a:r>
              <a:rPr lang="en-US" altLang="de-DE" dirty="0" err="1">
                <a:solidFill>
                  <a:schemeClr val="tx1"/>
                </a:solidFill>
              </a:rPr>
              <a:t>MetaIoT</a:t>
            </a:r>
            <a:r>
              <a:rPr lang="en-US" altLang="de-DE" dirty="0">
                <a:solidFill>
                  <a:schemeClr val="tx1"/>
                </a:solidFill>
              </a:rPr>
              <a:t> discussed and agreed (new baseline expected in the near future):</a:t>
            </a:r>
          </a:p>
          <a:p>
            <a:pPr marL="800100" lvl="2" indent="-317500" eaLnBrk="1" hangingPunct="1"/>
            <a:r>
              <a:rPr lang="en-US" altLang="de-DE" dirty="0">
                <a:solidFill>
                  <a:schemeClr val="tx1"/>
                </a:solidFill>
              </a:rPr>
              <a:t>RDM-2024-0005</a:t>
            </a:r>
            <a:r>
              <a:rPr lang="en-US" altLang="de-DE" dirty="0"/>
              <a:t>R02</a:t>
            </a:r>
            <a:br>
              <a:rPr lang="en-US" altLang="de-DE" dirty="0"/>
            </a:br>
            <a:r>
              <a:rPr lang="en-US" altLang="de-DE" dirty="0"/>
              <a:t>“Use case for metaverse-based real-time smart farming”</a:t>
            </a: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CR to TS-0023 discussed and agreed:</a:t>
            </a:r>
          </a:p>
          <a:p>
            <a:pPr marL="800100" lvl="2" indent="-317500" eaLnBrk="1" hangingPunct="1"/>
            <a:r>
              <a:rPr lang="en-US" altLang="de-DE" dirty="0">
                <a:solidFill>
                  <a:schemeClr val="tx1"/>
                </a:solidFill>
              </a:rPr>
              <a:t>RDM-2024-0014</a:t>
            </a:r>
            <a:br>
              <a:rPr lang="en-US" altLang="de-DE" dirty="0"/>
            </a:br>
            <a:r>
              <a:rPr lang="en-US" altLang="de-DE" dirty="0">
                <a:solidFill>
                  <a:schemeClr val="tx1"/>
                </a:solidFill>
              </a:rPr>
              <a:t>“Initial_conversion_of_TS-0023_to_markdown”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CR to TR-0001 discussed and agreed (on RDM#63.4):</a:t>
            </a:r>
          </a:p>
          <a:p>
            <a:pPr marL="800100" lvl="2" indent="-317500" eaLnBrk="1" hangingPunct="1"/>
            <a:r>
              <a:rPr lang="en-US" altLang="de-DE" dirty="0">
                <a:solidFill>
                  <a:schemeClr val="tx1"/>
                </a:solidFill>
              </a:rPr>
              <a:t>RDM-2024-0008R03</a:t>
            </a:r>
            <a:br>
              <a:rPr lang="en-US" altLang="de-DE" dirty="0">
                <a:solidFill>
                  <a:schemeClr val="tx1"/>
                </a:solidFill>
              </a:rPr>
            </a:br>
            <a:r>
              <a:rPr lang="en-US" altLang="de-DE" dirty="0">
                <a:solidFill>
                  <a:schemeClr val="tx1"/>
                </a:solidFill>
              </a:rPr>
              <a:t>“change_request_TR-0001_with_advanced_semantic_discovery_use_cases”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82550" lvl="1" indent="0" eaLnBrk="1" hangingPunct="1">
              <a:buNone/>
            </a:pPr>
            <a:endParaRPr lang="en-US" altLang="de-DE" dirty="0"/>
          </a:p>
          <a:p>
            <a:pPr marL="82550" lvl="1" indent="0" eaLnBrk="1" hangingPunct="1">
              <a:buNone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Items for DECISION in TP</a:t>
            </a:r>
            <a:endParaRPr lang="en-US" altLang="en-US" dirty="0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5344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for approval</a:t>
            </a:r>
            <a:endParaRPr lang="en-GB" altLang="de-DE" sz="2400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altLang="en-US" sz="1600" dirty="0"/>
              <a:t>TP-2024-0040: TP64_TR_0001_CR_Pack</a:t>
            </a:r>
          </a:p>
          <a:p>
            <a:pPr lvl="1">
              <a:defRPr/>
            </a:pPr>
            <a:r>
              <a:rPr lang="en-US" altLang="en-US" sz="1600" dirty="0"/>
              <a:t>TP-2024-0041: TP64_TS_0023_CR_Pack</a:t>
            </a:r>
          </a:p>
          <a:p>
            <a:pPr lvl="1">
              <a:defRPr/>
            </a:pPr>
            <a:r>
              <a:rPr lang="en-US" altLang="en-US" sz="1600"/>
              <a:t>TP-2024-0043: TP64_TS_0002_CR_PACK </a:t>
            </a:r>
            <a:endParaRPr lang="en-US" altLang="en-US" sz="16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TR/TS for approval </a:t>
            </a:r>
          </a:p>
          <a:p>
            <a:pPr lvl="1">
              <a:defRPr/>
            </a:pPr>
            <a:r>
              <a:rPr lang="en-US" sz="1600" dirty="0"/>
              <a:t>None</a:t>
            </a:r>
          </a:p>
          <a:p>
            <a:pPr>
              <a:defRPr/>
            </a:pPr>
            <a:r>
              <a:rPr lang="en-GB" altLang="en-US" sz="2800" dirty="0">
                <a:solidFill>
                  <a:schemeClr val="tx1"/>
                </a:solidFill>
              </a:rPr>
              <a:t>New WI proposal for approval</a:t>
            </a:r>
          </a:p>
          <a:p>
            <a:pPr lvl="1">
              <a:defRPr/>
            </a:pPr>
            <a:r>
              <a:rPr lang="en-US" sz="1600" dirty="0"/>
              <a:t>None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 for approval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None</a:t>
            </a:r>
          </a:p>
          <a:p>
            <a:pPr lvl="1"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  <a:p>
            <a:pPr marL="457200" lvl="1" indent="0">
              <a:buNone/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14300" y="1100667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RDM</a:t>
            </a:r>
          </a:p>
          <a:p>
            <a:pPr lvl="1">
              <a:defRPr/>
            </a:pPr>
            <a:r>
              <a:rPr lang="en-US" altLang="de-DE" sz="1900" dirty="0"/>
              <a:t>WI-0015 - oneM2M Use Cases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 (no </a:t>
            </a:r>
            <a:r>
              <a:rPr lang="da-DK" altLang="de-DE" sz="1900" dirty="0" err="1">
                <a:sym typeface="Wingdings" panose="05000000000000000000" pitchFamily="2" charset="2"/>
              </a:rPr>
              <a:t>changes</a:t>
            </a:r>
            <a:r>
              <a:rPr lang="da-DK" altLang="de-DE" sz="1900" dirty="0">
                <a:sym typeface="Wingdings" panose="05000000000000000000" pitchFamily="2" charset="2"/>
              </a:rPr>
              <a:t>)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WI-0101 – Advanced Semantic Discovery</a:t>
            </a:r>
          </a:p>
          <a:p>
            <a:pPr lvl="1">
              <a:defRPr/>
            </a:pPr>
            <a:r>
              <a:rPr lang="en-US" altLang="de-DE" sz="1900" dirty="0"/>
              <a:t>WI-0104 - SDT based Information Model and Mapping for Vertical Industries – SIMVI  </a:t>
            </a:r>
            <a:r>
              <a:rPr lang="en-US" altLang="de-DE" sz="1900" dirty="0">
                <a:sym typeface="Wingdings" panose="05000000000000000000" pitchFamily="2" charset="2"/>
              </a:rPr>
              <a:t>N/A</a:t>
            </a:r>
            <a:br>
              <a:rPr lang="en-US" altLang="de-DE" sz="1900" dirty="0">
                <a:sym typeface="Wingdings" panose="05000000000000000000" pitchFamily="2" charset="2"/>
              </a:rPr>
            </a:br>
            <a:r>
              <a:rPr lang="en-US" altLang="de-DE" sz="1600" dirty="0">
                <a:sym typeface="Wingdings" panose="05000000000000000000" pitchFamily="2" charset="2"/>
              </a:rPr>
              <a:t>NOTE:</a:t>
            </a:r>
            <a:br>
              <a:rPr lang="en-US" altLang="de-DE" sz="1600" dirty="0">
                <a:sym typeface="Wingdings" panose="05000000000000000000" pitchFamily="2" charset="2"/>
              </a:rPr>
            </a:br>
            <a:r>
              <a:rPr lang="en-US" altLang="de-DE" sz="1600" dirty="0">
                <a:sym typeface="Wingdings" panose="05000000000000000000" pitchFamily="2" charset="2"/>
              </a:rPr>
              <a:t>TS-0023 is a collection of diverse SDTs, entries are being added over time on as needed basis by contributors, it is a continuously ongoing task. </a:t>
            </a:r>
            <a:endParaRPr lang="en-US" altLang="de-DE" sz="1600" dirty="0"/>
          </a:p>
          <a:p>
            <a:pPr lvl="1">
              <a:defRPr/>
            </a:pPr>
            <a:r>
              <a:rPr lang="en-US" altLang="de-DE" sz="1900" dirty="0">
                <a:sym typeface="Wingdings" panose="05000000000000000000" pitchFamily="2" charset="2"/>
              </a:rPr>
              <a:t>WI-0110</a:t>
            </a:r>
            <a:r>
              <a:rPr lang="en-US" altLang="de-DE" sz="1900" dirty="0"/>
              <a:t> -</a:t>
            </a:r>
            <a:r>
              <a:rPr lang="en-US" altLang="de-DE" sz="1900" dirty="0">
                <a:sym typeface="Wingdings" panose="05000000000000000000" pitchFamily="2" charset="2"/>
              </a:rPr>
              <a:t> metaverse IoT: 15%</a:t>
            </a:r>
          </a:p>
          <a:p>
            <a:pPr lvl="1">
              <a:defRPr/>
            </a:pPr>
            <a:r>
              <a:rPr lang="en-US" altLang="de-DE" sz="1900" dirty="0">
                <a:sym typeface="Wingdings" panose="05000000000000000000" pitchFamily="2" charset="2"/>
              </a:rPr>
              <a:t>WI-0118 - Digital Twins Enablement in oneM2M</a:t>
            </a:r>
            <a:br>
              <a:rPr lang="en-US" altLang="de-DE" sz="1900" dirty="0">
                <a:sym typeface="Wingdings" panose="05000000000000000000" pitchFamily="2" charset="2"/>
              </a:rPr>
            </a:br>
            <a:r>
              <a:rPr lang="en-US" altLang="de-DE" sz="1900" dirty="0">
                <a:sym typeface="Wingdings" panose="05000000000000000000" pitchFamily="2" charset="2"/>
              </a:rPr>
              <a:t>Discussion just beginning in TP#63, more progress expected in next TP</a:t>
            </a:r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Steps</a:t>
            </a:r>
            <a:endParaRPr lang="en-US" altLang="en-US" dirty="0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000" dirty="0"/>
              <a:t>Continue to advance Smart Lifts WI-0098</a:t>
            </a:r>
          </a:p>
          <a:p>
            <a:pPr>
              <a:defRPr/>
            </a:pPr>
            <a:r>
              <a:rPr lang="en-GB" altLang="de-DE" sz="2000" dirty="0"/>
              <a:t>Continue to advance SDT based Information Model and Mapping for Vertical Industries (Rel.5):</a:t>
            </a:r>
          </a:p>
          <a:p>
            <a:pPr lvl="1">
              <a:defRPr/>
            </a:pPr>
            <a:r>
              <a:rPr lang="en-GB" altLang="de-DE" sz="1600" dirty="0">
                <a:solidFill>
                  <a:schemeClr val="tx1"/>
                </a:solidFill>
              </a:rPr>
              <a:t>Continue using TS-0023 as a testbed for GitLab based processing,</a:t>
            </a:r>
          </a:p>
          <a:p>
            <a:pPr lvl="1">
              <a:defRPr/>
            </a:pPr>
            <a:r>
              <a:rPr lang="en-GB" altLang="de-DE" sz="1600" dirty="0">
                <a:solidFill>
                  <a:schemeClr val="tx1"/>
                </a:solidFill>
              </a:rPr>
              <a:t>From now going onwards, contributors are required to make their contributions via the GitLab based new process</a:t>
            </a:r>
          </a:p>
          <a:p>
            <a:pPr>
              <a:defRPr/>
            </a:pPr>
            <a:r>
              <a:rPr lang="en-GB" altLang="de-DE" sz="2000" dirty="0"/>
              <a:t>Advance work item: WI-0101 Advanced Semantic Discovery </a:t>
            </a:r>
          </a:p>
          <a:p>
            <a:pPr>
              <a:defRPr/>
            </a:pPr>
            <a:r>
              <a:rPr lang="en-GB" altLang="de-DE" sz="2000" dirty="0"/>
              <a:t>Advance work item: </a:t>
            </a:r>
            <a:r>
              <a:rPr lang="en-GB" altLang="de-DE" sz="2000" dirty="0">
                <a:sym typeface="Wingdings" panose="05000000000000000000" pitchFamily="2" charset="2"/>
              </a:rPr>
              <a:t>WI-0110 </a:t>
            </a:r>
            <a:r>
              <a:rPr lang="en-GB" altLang="de-DE" sz="2000" dirty="0" err="1"/>
              <a:t>MetaIoT</a:t>
            </a:r>
            <a:r>
              <a:rPr lang="en-GB" altLang="de-DE" sz="2000" dirty="0"/>
              <a:t> </a:t>
            </a:r>
          </a:p>
          <a:p>
            <a:pPr>
              <a:defRPr/>
            </a:pPr>
            <a:r>
              <a:rPr lang="en-GB" altLang="de-DE" sz="2000" dirty="0"/>
              <a:t>Advance work item: WI-0118 Digital Twins</a:t>
            </a:r>
          </a:p>
          <a:p>
            <a:pPr>
              <a:defRPr/>
            </a:pPr>
            <a:r>
              <a:rPr lang="en-GB" altLang="de-DE" sz="2000" dirty="0"/>
              <a:t>New action: determine which RDM documents switch to the new markdown process and their priorities</a:t>
            </a:r>
          </a:p>
          <a:p>
            <a:pPr>
              <a:defRPr/>
            </a:pPr>
            <a:r>
              <a:rPr lang="en-GB" altLang="de-DE" sz="2000" dirty="0"/>
              <a:t>Meeting minutes:</a:t>
            </a:r>
            <a:br>
              <a:rPr lang="en-GB" altLang="de-DE" sz="2000" dirty="0"/>
            </a:br>
            <a:r>
              <a:rPr lang="en-GB" altLang="de-DE" sz="2000" dirty="0"/>
              <a:t>RDM-2024-00?? RDM 64 Minutes </a:t>
            </a:r>
            <a:br>
              <a:rPr lang="en-GB" altLang="de-DE" sz="2000" dirty="0"/>
            </a:br>
            <a:r>
              <a:rPr lang="en-GB" altLang="de-DE" sz="2000" dirty="0"/>
              <a:t>(THANKS Akash!)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1"/>
            <a:ext cx="82296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 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chemeClr val="tx1"/>
                </a:solidFill>
              </a:rPr>
              <a:t>2 conference call: </a:t>
            </a:r>
          </a:p>
          <a:p>
            <a:pPr lvl="1"/>
            <a:r>
              <a:rPr lang="en-US" altLang="fr-FR" sz="2000" dirty="0">
                <a:solidFill>
                  <a:schemeClr val="tx1"/>
                </a:solidFill>
              </a:rPr>
              <a:t>RDM# 64.1 (2024-05-16 13:00-15:00 UTC)</a:t>
            </a:r>
          </a:p>
          <a:p>
            <a:pPr lvl="1"/>
            <a:r>
              <a:rPr lang="en-US" altLang="fr-FR" sz="2000" dirty="0">
                <a:solidFill>
                  <a:schemeClr val="tx1"/>
                </a:solidFill>
              </a:rPr>
              <a:t>RDM# 64.2 (2024-06-06 13:00-15:00 UTC)</a:t>
            </a:r>
          </a:p>
          <a:p>
            <a:pPr marL="457200" lvl="1" indent="0">
              <a:buNone/>
            </a:pPr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RDM#65</a:t>
            </a:r>
          </a:p>
          <a:p>
            <a:pPr lvl="1"/>
            <a:r>
              <a:rPr lang="en-GB" altLang="de-DE" sz="2000" dirty="0">
                <a:solidFill>
                  <a:schemeClr val="tx1"/>
                </a:solidFill>
              </a:rPr>
              <a:t>TP#65 </a:t>
            </a:r>
            <a:r>
              <a:rPr lang="en-US" altLang="de-DE" sz="2000" dirty="0">
                <a:solidFill>
                  <a:schemeClr val="tx1"/>
                </a:solidFill>
              </a:rPr>
              <a:t>(2024-06-24)</a:t>
            </a:r>
            <a:endParaRPr lang="en-GB" altLang="de-DE" sz="2000" dirty="0">
              <a:solidFill>
                <a:schemeClr val="tx1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828DA1-1C22-40F7-BE50-75476AFD08CF}"/>
              </a:ext>
            </a:extLst>
          </p:cNvPr>
          <p:cNvSpPr txBox="1"/>
          <p:nvPr/>
        </p:nvSpPr>
        <p:spPr>
          <a:xfrm>
            <a:off x="2209800" y="3041247"/>
            <a:ext cx="3196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Britannic Bold" panose="020B0903060703020204" pitchFamily="34" charset="0"/>
              </a:rPr>
              <a:t>Thank You! </a:t>
            </a:r>
            <a:endParaRPr lang="fr-FR" sz="2800" dirty="0">
              <a:solidFill>
                <a:srgbClr val="C00000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773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27203</TotalTime>
  <Words>454</Words>
  <Application>Microsoft Macintosh PowerPoint</Application>
  <PresentationFormat>On-screen Show (4:3)</PresentationFormat>
  <Paragraphs>59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Britannic Bold</vt:lpstr>
      <vt:lpstr>Calibri</vt:lpstr>
      <vt:lpstr>Myriad pro</vt:lpstr>
      <vt:lpstr>Wingdings</vt:lpstr>
      <vt:lpstr>Office Theme</vt:lpstr>
      <vt:lpstr>RDM status report to TP#64</vt:lpstr>
      <vt:lpstr>Summary</vt:lpstr>
      <vt:lpstr>Items for DECISION in TP</vt:lpstr>
      <vt:lpstr>Highlights</vt:lpstr>
      <vt:lpstr>Next Steps</vt:lpstr>
      <vt:lpstr>Next Meetings / Calls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Massimo Vanetti</cp:lastModifiedBy>
  <cp:revision>415</cp:revision>
  <dcterms:created xsi:type="dcterms:W3CDTF">2012-09-11T22:52:11Z</dcterms:created>
  <dcterms:modified xsi:type="dcterms:W3CDTF">2024-04-26T08:25:56Z</dcterms:modified>
</cp:coreProperties>
</file>