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60" r:id="rId2"/>
    <p:sldId id="526" r:id="rId3"/>
    <p:sldId id="558" r:id="rId4"/>
    <p:sldId id="562" r:id="rId5"/>
    <p:sldId id="564" r:id="rId6"/>
    <p:sldId id="565" r:id="rId7"/>
    <p:sldId id="566" r:id="rId8"/>
    <p:sldId id="559" r:id="rId9"/>
    <p:sldId id="557" r:id="rId10"/>
    <p:sldId id="567" r:id="rId11"/>
    <p:sldId id="561" r:id="rId12"/>
    <p:sldId id="492" r:id="rId13"/>
  </p:sldIdLst>
  <p:sldSz cx="12192000" cy="6858000"/>
  <p:notesSz cx="6858000" cy="9144000"/>
  <p:embeddedFontLst>
    <p:embeddedFont>
      <p:font typeface="Myriad Pro" panose="020B050303040302020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10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83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34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3A52E01-2E75-9143-F637-C40AC87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>
            <a:extLst>
              <a:ext uri="{FF2B5EF4-FFF2-40B4-BE49-F238E27FC236}">
                <a16:creationId xmlns:a16="http://schemas.microsoft.com/office/drawing/2014/main" id="{00EA1E5F-706D-9E22-5CA3-0D61D800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>
            <a:extLst>
              <a:ext uri="{FF2B5EF4-FFF2-40B4-BE49-F238E27FC236}">
                <a16:creationId xmlns:a16="http://schemas.microsoft.com/office/drawing/2014/main" id="{DBC791F1-5541-DF29-A7BE-D734E0B8E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IN" b="0" dirty="0"/>
          </a:p>
        </p:txBody>
      </p:sp>
      <p:sp>
        <p:nvSpPr>
          <p:cNvPr id="88" name="Google Shape;88;g19bea0c9e96_0_1:notes">
            <a:extLst>
              <a:ext uri="{FF2B5EF4-FFF2-40B4-BE49-F238E27FC236}">
                <a16:creationId xmlns:a16="http://schemas.microsoft.com/office/drawing/2014/main" id="{D31CEB12-1FA6-3BA6-73AD-40811AFEE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787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>
          <a:extLst>
            <a:ext uri="{FF2B5EF4-FFF2-40B4-BE49-F238E27FC236}">
              <a16:creationId xmlns:a16="http://schemas.microsoft.com/office/drawing/2014/main" id="{33A52E01-2E75-9143-F637-C40AC875A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9bea0c9e96_0_1:notes">
            <a:extLst>
              <a:ext uri="{FF2B5EF4-FFF2-40B4-BE49-F238E27FC236}">
                <a16:creationId xmlns:a16="http://schemas.microsoft.com/office/drawing/2014/main" id="{00EA1E5F-706D-9E22-5CA3-0D61D8009C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9bea0c9e96_0_1:notes">
            <a:extLst>
              <a:ext uri="{FF2B5EF4-FFF2-40B4-BE49-F238E27FC236}">
                <a16:creationId xmlns:a16="http://schemas.microsoft.com/office/drawing/2014/main" id="{DBC791F1-5541-DF29-A7BE-D734E0B8E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b="0" dirty="0"/>
              <a:t>Executive Insights -&gt;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b="0" dirty="0"/>
              <a:t>TP 62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b="0" dirty="0"/>
              <a:t>Manuel </a:t>
            </a:r>
            <a:r>
              <a:rPr lang="en-IN" b="0" dirty="0" err="1"/>
              <a:t>Gorius</a:t>
            </a:r>
            <a:r>
              <a:rPr lang="en-IN" b="0" dirty="0"/>
              <a:t> (</a:t>
            </a:r>
            <a:r>
              <a:rPr lang="en-IN" b="0" dirty="0" err="1"/>
              <a:t>Digisaar</a:t>
            </a:r>
            <a:r>
              <a:rPr lang="en-IN" b="0" dirty="0"/>
              <a:t>)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b="0" dirty="0"/>
              <a:t>TP 63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N" b="0" dirty="0"/>
              <a:t>Marcos Katz (Oulu)</a:t>
            </a:r>
          </a:p>
        </p:txBody>
      </p:sp>
      <p:sp>
        <p:nvSpPr>
          <p:cNvPr id="88" name="Google Shape;88;g19bea0c9e96_0_1:notes">
            <a:extLst>
              <a:ext uri="{FF2B5EF4-FFF2-40B4-BE49-F238E27FC236}">
                <a16:creationId xmlns:a16="http://schemas.microsoft.com/office/drawing/2014/main" id="{D31CEB12-1FA6-3BA6-73AD-40811AFEEA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9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4/26/2024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4/26/2024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4/26/2024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4/26/2024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4/26/2024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January-2024/mobile/index.html#p=1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docs.google.com/spreadsheets/d/1RikZmqw7vbcXsvmrHTCGTgK2TDCld51rI7za7ZtpYAk/edit#gid=1994048757" TargetMode="External"/><Relationship Id="rId4" Type="http://schemas.openxmlformats.org/officeDocument/2006/relationships/hyperlink" Target="http://member.onem2m.org/Application/documentapp/downloadimmediate/?docId=3671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5.svg"/><Relationship Id="rId1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3.svg"/><Relationship Id="rId19" Type="http://schemas.openxmlformats.org/officeDocument/2006/relationships/image" Target="../media/image19.svg"/><Relationship Id="rId4" Type="http://schemas.openxmlformats.org/officeDocument/2006/relationships/image" Target="../media/image9.svg"/><Relationship Id="rId9" Type="http://schemas.openxmlformats.org/officeDocument/2006/relationships/image" Target="../media/image12.png"/><Relationship Id="rId14" Type="http://schemas.openxmlformats.org/officeDocument/2006/relationships/hyperlink" Target="https://wiki.onem2m.org/index.php?title=Main_Pag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.onem2m.org/Application/documentapp/downloadimmediate/?docId=36713" TargetMode="External"/><Relationship Id="rId2" Type="http://schemas.openxmlformats.org/officeDocument/2006/relationships/hyperlink" Target="(https:/www.nist.gov/news-events/news/2024/01/nist-requesting-public-input-published-strategic-plan-smart-cities-program).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contact@oneM2M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onem2m.org/membership/executive-viewpoints/906-andreas-kraft-iot20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onem2m.org/membership/executive-viewpoints/904-roland-hechwartner-tp63-mainz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onem2m.org/membership/executive-viewpoints/903-marcos-katz-superiot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902-manuel-gorius-digisaar-aef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membership/executive-viewpoints/903-marcos-katz-superiot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docs.google.com/spreadsheets/d/1RikZmqw7vbcXsvmrHTCGTgK2TDCld51rI7za7ZtpYAk/edit#gid=1994048757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exevent.com/" TargetMode="External"/><Relationship Id="rId2" Type="http://schemas.openxmlformats.org/officeDocument/2006/relationships/hyperlink" Target="https://www.edgecomputing-expo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860" y="1607555"/>
            <a:ext cx="11296184" cy="2387600"/>
          </a:xfrm>
        </p:spPr>
        <p:txBody>
          <a:bodyPr/>
          <a:lstStyle/>
          <a:p>
            <a:r>
              <a:rPr lang="en-GB" dirty="0"/>
              <a:t>Marcom Report to TP64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2952" y="4653915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Bindoo Srivastava, Marcom Chair</a:t>
            </a:r>
          </a:p>
          <a:p>
            <a:r>
              <a:rPr lang="en-GB" dirty="0"/>
              <a:t>26 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90C49-AA93-8B34-C6D5-0100DEAA8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Activities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8BF9A-70AF-8AC9-A5CC-7D9A19C35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On standby to promote oneM2M Engagement activities with IEEE IoT WF</a:t>
            </a:r>
          </a:p>
          <a:p>
            <a:r>
              <a:rPr lang="en-US" sz="2400" dirty="0"/>
              <a:t>Executive Insights in progress/proposed with Andre Dutra (DT), Luigi (INRIA), Neeraj Dhawan (INVAS)…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A4ACED-433E-7F5B-CE5F-D5EE96830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01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3F8DB5E-CCD6-E621-C53B-6BDF8677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>
            <a:extLst>
              <a:ext uri="{FF2B5EF4-FFF2-40B4-BE49-F238E27FC236}">
                <a16:creationId xmlns:a16="http://schemas.microsoft.com/office/drawing/2014/main" id="{EB2DE6E4-4602-7083-B67F-FF16EC31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10419444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Key highlights (April’24)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91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>
            <a:spLocks/>
          </p:cNvSpPr>
          <p:nvPr/>
        </p:nvSpPr>
        <p:spPr>
          <a:xfrm>
            <a:off x="132750" y="983770"/>
            <a:ext cx="12059250" cy="5443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External Publications: </a:t>
            </a:r>
            <a:r>
              <a:rPr lang="en-US" sz="1600" kern="1200" dirty="0">
                <a:solidFill>
                  <a:schemeClr val="tx1"/>
                </a:solidFill>
                <a:latin typeface="Myriad Pro" panose="020B0503030403020204" charset="0"/>
              </a:rPr>
              <a:t> </a:t>
            </a:r>
            <a:r>
              <a:rPr lang="en-IN" sz="1600" kern="1200" dirty="0">
                <a:solidFill>
                  <a:schemeClr val="tx1"/>
                </a:solidFill>
                <a:latin typeface="Myriad Pro" panose="020B0503030403020204" charset="0"/>
              </a:rPr>
              <a:t>2 (</a:t>
            </a:r>
            <a:r>
              <a:rPr lang="en-IN" sz="1600" kern="1200" dirty="0">
                <a:solidFill>
                  <a:schemeClr val="tx1"/>
                </a:solidFill>
                <a:latin typeface="Myriad Pro" panose="020B0503030403020204" charset="0"/>
                <a:hlinkClick r:id="rId3"/>
              </a:rPr>
              <a:t>ETSI Enjoy</a:t>
            </a:r>
            <a:r>
              <a:rPr lang="en-IN" sz="1600" kern="1200" dirty="0">
                <a:solidFill>
                  <a:schemeClr val="tx1"/>
                </a:solidFill>
                <a:latin typeface="Myriad Pro" panose="020B0503030403020204" charset="0"/>
              </a:rPr>
              <a:t>, </a:t>
            </a:r>
            <a:r>
              <a:rPr lang="en-IN" sz="1600" dirty="0"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Submission to NIST Consultation</a:t>
            </a:r>
            <a:r>
              <a:rPr lang="en-IN" sz="1600" kern="1200" dirty="0">
                <a:solidFill>
                  <a:schemeClr val="tx1"/>
                </a:solidFill>
                <a:latin typeface="Myriad Pro" panose="020B0503030403020204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Engagement: *</a:t>
            </a:r>
            <a:r>
              <a:rPr lang="en-US" sz="1600" b="1" kern="1200" dirty="0">
                <a:solidFill>
                  <a:schemeClr val="tx1"/>
                </a:solidFill>
                <a:latin typeface="Myriad Pro" panose="020B0503030403020204" charset="0"/>
              </a:rPr>
              <a:t>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Executive Insights</a:t>
            </a:r>
            <a:r>
              <a:rPr lang="en-US" sz="1600" dirty="0">
                <a:latin typeface="Myriad Pro" panose="020B0503030403020204" charset="0"/>
              </a:rPr>
              <a:t> (12 more planned)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Myriad Pro" panose="020B0503030403020204" charset="0"/>
              </a:rPr>
              <a:t>*2 Exec insights promoted through Sponsored LinkedIn posts.</a:t>
            </a:r>
            <a:endParaRPr sz="1400" dirty="0">
              <a:latin typeface="Myriad Pro" panose="020B0503030403020204" charset="0"/>
            </a:endParaRPr>
          </a:p>
          <a:p>
            <a:pPr algn="l"/>
            <a:endParaRPr lang="en-US" sz="1600" b="1" dirty="0">
              <a:latin typeface="Myriad Pro" panose="020B0503030403020204" charset="0"/>
            </a:endParaRPr>
          </a:p>
          <a:p>
            <a:pPr algn="l"/>
            <a:r>
              <a:rPr lang="en-US" sz="1600" b="1" dirty="0">
                <a:latin typeface="Myriad Pro" panose="020B0503030403020204" charset="0"/>
              </a:rPr>
              <a:t>Regional Outreach: </a:t>
            </a:r>
            <a:r>
              <a:rPr lang="en-US" sz="1600" dirty="0">
                <a:latin typeface="Myriad Pro" panose="020B0503030403020204" charset="0"/>
              </a:rPr>
              <a:t>Malaysia  -</a:t>
            </a:r>
            <a:r>
              <a:rPr lang="en-US" sz="1600" b="1" dirty="0">
                <a:latin typeface="Myriad Pro" panose="020B0503030403020204" charset="0"/>
              </a:rPr>
              <a:t> </a:t>
            </a:r>
            <a:r>
              <a:rPr lang="en-US" sz="1600" dirty="0">
                <a:latin typeface="Myriad Pro" panose="020B0503030403020204" charset="0"/>
              </a:rPr>
              <a:t>D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Myriad Pro" panose="020B0503030403020204" charset="0"/>
              </a:rPr>
              <a:t>eveloper tutorial proposed in first half of CY’24; TP being explored in Sep; promotional event after the hackathon in Nov. or Dec.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Visibility: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Total Events organized – N/A</a:t>
            </a:r>
            <a:r>
              <a:rPr kumimoji="0" lang="en-US" sz="1600" b="0" i="0" u="none" strike="sng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Myriad Pro" panose="020B0503030403020204" charset="0"/>
              </a:rPr>
              <a:t> </a:t>
            </a:r>
            <a:endParaRPr kumimoji="0" sz="1600" b="0" i="0" u="none" strike="sng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00FFFF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Myriad Pro" panose="020B0503030403020204" charset="0"/>
              </a:rPr>
              <a:t>Opportunities – 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dirty="0">
                <a:solidFill>
                  <a:srgbClr val="222222"/>
                </a:solidFill>
                <a:latin typeface="Myriad Pro" panose="020B0503030403020204" charset="0"/>
              </a:rPr>
              <a:t>Edge Computing Expo &amp; IoT Tech Expo 2024 in Santa Clara 5-6 Jun’24;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600" dirty="0">
                <a:solidFill>
                  <a:srgbClr val="222222"/>
                </a:solidFill>
                <a:latin typeface="Myriad Pro" panose="020B0503030403020204" charset="0"/>
              </a:rPr>
              <a:t>RAI, Amsterdam on </a:t>
            </a:r>
            <a:r>
              <a:rPr lang="en-US" sz="1600" dirty="0">
                <a:solidFill>
                  <a:srgbClr val="222222"/>
                </a:solidFill>
                <a:latin typeface="Myriad Pro" panose="020B0503030403020204" charset="0"/>
              </a:rPr>
              <a:t>1-2 Oct 24;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IN" sz="1600" dirty="0">
                <a:solidFill>
                  <a:srgbClr val="222222"/>
                </a:solidFill>
                <a:latin typeface="Myriad Pro" panose="020B0503030403020204" charset="0"/>
              </a:rPr>
              <a:t>oneM2M talk in upcoming ASTAP36 workshop;</a:t>
            </a:r>
            <a:endParaRPr lang="en-US" sz="1600" dirty="0">
              <a:solidFill>
                <a:srgbClr val="222222"/>
              </a:solidFill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Social Media: LinkedIn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1479 followers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yriad Pro" panose="020B0503030403020204" charset="0"/>
              </a:rPr>
              <a:t>▲3</a:t>
            </a:r>
            <a:r>
              <a:rPr lang="en-US" sz="1600" dirty="0">
                <a:solidFill>
                  <a:srgbClr val="00B050"/>
                </a:solidFill>
                <a:latin typeface="Myriad Pro" panose="020B0503030403020204" charset="0"/>
              </a:rPr>
              <a:t>9 from Jan’24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), 17 total posts; Twitter 1451 followers, 86 total posts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  <a:uLnTx/>
              <a:uFillTx/>
              <a:latin typeface="Myriad Pro" panose="020B0503030403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Communiques &amp; PRs: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anose="020B0503030403020204" charset="0"/>
              </a:rPr>
              <a:t> </a:t>
            </a:r>
            <a:r>
              <a:rPr lang="en-US" sz="1600" dirty="0">
                <a:latin typeface="Myriad Pro" panose="020B0503030403020204" charset="0"/>
              </a:rPr>
              <a:t>2 Sponsored LinkedIn posts in Q1 of CY’24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BF2A-ABDC-2079-1148-37F90344E192}"/>
              </a:ext>
            </a:extLst>
          </p:cNvPr>
          <p:cNvSpPr txBox="1"/>
          <p:nvPr/>
        </p:nvSpPr>
        <p:spPr>
          <a:xfrm>
            <a:off x="8465820" y="6218896"/>
            <a:ext cx="433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  <a:hlinkClick r:id="rId5"/>
              </a:rPr>
              <a:t>Refer oneM2M Promotions Tracker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38">
            <a:extLst>
              <a:ext uri="{FF2B5EF4-FFF2-40B4-BE49-F238E27FC236}">
                <a16:creationId xmlns:a16="http://schemas.microsoft.com/office/drawing/2014/main" id="{D43873AC-55F0-C25D-D00B-7F5E8E5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© 2024 oneM2M</a:t>
            </a:r>
          </a:p>
        </p:txBody>
      </p:sp>
    </p:spTree>
    <p:extLst>
      <p:ext uri="{BB962C8B-B14F-4D97-AF65-F5344CB8AC3E}">
        <p14:creationId xmlns:p14="http://schemas.microsoft.com/office/powerpoint/2010/main" val="555233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81C11-B334-E595-F09A-02162CDE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568672" cy="1173570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76F2-BC92-6868-5396-49D1AE2B6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oneM2M Response to NIST on their Smart City Strategy Consultation Paper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Recent Executive Insight Publications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Sponsored Campaigns 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TP hosting in Malaysia</a:t>
            </a:r>
          </a:p>
          <a:p>
            <a:pPr fontAlgn="base"/>
            <a:r>
              <a:rPr lang="en-GB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Speaking Opps</a:t>
            </a:r>
          </a:p>
          <a:p>
            <a:pPr fontAlgn="base"/>
            <a:r>
              <a:rPr lang="en-GB" sz="2400" kern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Upcoming Activities</a:t>
            </a:r>
            <a:endParaRPr lang="en-GB" sz="2400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fontAlgn="base"/>
            <a:r>
              <a:rPr lang="en-US" sz="2400" kern="0" dirty="0">
                <a:solidFill>
                  <a:schemeClr val="bg2">
                    <a:lumMod val="25000"/>
                  </a:schemeClr>
                </a:solidFill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Performance Highlights</a:t>
            </a:r>
          </a:p>
          <a:p>
            <a:pPr fontAlgn="base"/>
            <a:endParaRPr lang="en-GB" sz="2400" kern="0" dirty="0">
              <a:solidFill>
                <a:schemeClr val="bg2">
                  <a:lumMod val="25000"/>
                </a:schemeClr>
              </a:solidFill>
              <a:uFill>
                <a:solidFill>
                  <a:srgbClr val="000000"/>
                </a:solidFill>
              </a:uFill>
              <a:latin typeface="Myriad Pro" panose="020B0503030403020204" charset="0"/>
            </a:endParaRPr>
          </a:p>
          <a:p>
            <a:pPr marL="0" lvl="0" indent="0" fontAlgn="base">
              <a:buNone/>
            </a:pPr>
            <a:endParaRPr lang="en-IN" sz="1900" i="1" dirty="0">
              <a:solidFill>
                <a:schemeClr val="bg2">
                  <a:lumMod val="25000"/>
                </a:schemeClr>
              </a:solidFill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7D05B-5067-A41D-59D6-7BB87FA3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7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B7E7F-97A0-112E-9698-FE738F5A8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5" y="0"/>
            <a:ext cx="10199565" cy="1231642"/>
          </a:xfrm>
        </p:spPr>
        <p:txBody>
          <a:bodyPr>
            <a:normAutofit fontScale="90000"/>
          </a:bodyPr>
          <a:lstStyle/>
          <a:p>
            <a:r>
              <a:rPr lang="en-US" dirty="0"/>
              <a:t>oneM2M’s submission to NIST’s public consultation on their Smart City Strategy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428EC-2504-016F-CCF1-B971B9E07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2319798"/>
          </a:xfrm>
        </p:spPr>
        <p:txBody>
          <a:bodyPr/>
          <a:lstStyle/>
          <a:p>
            <a:pPr marL="0" indent="0">
              <a:buNone/>
            </a:pP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NIST issued a public consultation call </a:t>
            </a: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their Smart City Strategy, open till 1 Mar 2024.</a:t>
            </a:r>
          </a:p>
          <a:p>
            <a:pPr marL="0" indent="0"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Ken drafted a submission from oneM2M on the same – which was approved over email by TP Chair and SC.</a:t>
            </a:r>
          </a:p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The same was submitted to NIST: </a:t>
            </a:r>
            <a:r>
              <a:rPr lang="en-IN" sz="1800" kern="1200" dirty="0">
                <a:solidFill>
                  <a:schemeClr val="tx1"/>
                </a:solidFill>
                <a:latin typeface="Myriad Pro" panose="020B0503030403020204" charset="0"/>
                <a:ea typeface="+mn-ea"/>
                <a:cs typeface="+mn-cs"/>
                <a:hlinkClick r:id="rId3"/>
              </a:rPr>
              <a:t>Submission to NIST on Smart City Strategy</a:t>
            </a:r>
            <a:endParaRPr lang="en-IN" sz="1800" kern="1200" dirty="0">
              <a:solidFill>
                <a:schemeClr val="tx1"/>
              </a:solidFill>
              <a:latin typeface="Myriad Pro" panose="020B0503030403020204" charset="0"/>
              <a:ea typeface="+mn-ea"/>
              <a:cs typeface="+mn-cs"/>
            </a:endParaRPr>
          </a:p>
          <a:p>
            <a:pPr marL="0" indent="0">
              <a:buNone/>
            </a:pPr>
            <a:endParaRPr lang="en-IN" sz="1800" b="1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1800" b="1" dirty="0">
              <a:latin typeface="Myriad Pro" panose="020B050303040302020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FC3C6-5A97-3A95-DEB3-E52AF951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25C2E-981C-91BF-62BA-6D30E9241ABC}"/>
              </a:ext>
            </a:extLst>
          </p:cNvPr>
          <p:cNvSpPr txBox="1"/>
          <p:nvPr/>
        </p:nvSpPr>
        <p:spPr>
          <a:xfrm>
            <a:off x="1876975" y="5185318"/>
            <a:ext cx="62764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kern="0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A new oneM2M Contact email – </a:t>
            </a:r>
            <a:r>
              <a:rPr lang="en-GB" sz="2000" kern="0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uFill>
                  <a:solidFill>
                    <a:srgbClr val="000000"/>
                  </a:solidFill>
                </a:uFill>
                <a:latin typeface="Myriad Pro" panose="020B0503030403020204" charset="0"/>
                <a:hlinkClick r:id="rId4"/>
              </a:rPr>
              <a:t>contact@oneM2M.org</a:t>
            </a:r>
            <a:r>
              <a:rPr lang="en-GB" sz="2000" kern="0" dirty="0">
                <a:solidFill>
                  <a:schemeClr val="bg2">
                    <a:lumMod val="25000"/>
                  </a:schemeClr>
                </a:solidFill>
                <a:highlight>
                  <a:srgbClr val="C0C0C0"/>
                </a:highlight>
                <a:uFill>
                  <a:solidFill>
                    <a:srgbClr val="000000"/>
                  </a:solidFill>
                </a:uFill>
                <a:latin typeface="Myriad Pro" panose="020B0503030403020204" charset="0"/>
              </a:rPr>
              <a:t> created to handle communications with external agencies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553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E409-76F4-F4AA-91E0-06E1E8300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Executive Insight with Andreas Kraft : from IoT1.0 </a:t>
            </a:r>
            <a:r>
              <a:rPr lang="en-US" dirty="0">
                <a:sym typeface="Wingdings" panose="05000000000000000000" pitchFamily="2" charset="2"/>
                <a:hlinkClick r:id="rId2"/>
              </a:rPr>
              <a:t> IoT 2.0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54661-DDB8-8966-8994-73155205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C0BD642-0AF0-4A53-1377-B763F04454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5146" y="1291660"/>
            <a:ext cx="5037404" cy="3877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Andreas Kraft reflects on his multiyear involvement in the IoT industry and his efforts to help developers and students learn about IoT and the benefits of standardization.</a:t>
            </a:r>
            <a:endParaRPr lang="en-GB" altLang="en-US" sz="1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Current market can be </a:t>
            </a:r>
            <a:r>
              <a:rPr lang="en-GB" altLang="en-US" sz="1400" dirty="0">
                <a:latin typeface="Arial" panose="020B0604020202020204" pitchFamily="34" charset="0"/>
              </a:rPr>
              <a:t>likened to 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“IoT 1.0” similar to the Web in the late 1990s.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400" dirty="0">
                <a:latin typeface="Arial" panose="020B0604020202020204" pitchFamily="34" charset="0"/>
              </a:rPr>
              <a:t>…..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There is also a need to exchange data  across vertical-industry data silos. In the “IoT 2.0” phase, technologies will allow this integration of old and new by technical means.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GB" altLang="en-US" sz="1400" dirty="0">
                <a:latin typeface="Arial" panose="020B0604020202020204" pitchFamily="34" charset="0"/>
              </a:rPr>
              <a:t>To help IoT newcomers understand and experiment with a standards-based system, Andreas describes his open source ACME CSE which commercial and research organizations across the world are using.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9D4B40-003D-70F2-5014-636A8D7E3B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3" t="17113" b="7315"/>
          <a:stretch/>
        </p:blipFill>
        <p:spPr>
          <a:xfrm>
            <a:off x="5044859" y="1914525"/>
            <a:ext cx="7147142" cy="317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08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6AD9C-2016-C431-07B1-1660E4ADF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18829" cy="117357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Executive Insight with Roland Hechwartner – post TP63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02A939C-E40B-1195-8B9F-21929E90C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672" b="5837"/>
          <a:stretch/>
        </p:blipFill>
        <p:spPr>
          <a:xfrm>
            <a:off x="-132536" y="1409700"/>
            <a:ext cx="9593154" cy="41814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DC33D-4A78-FC53-EAE2-3E60EEC6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67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244F7-CA06-EA3E-BF28-ADB89AC1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Executive Insight with Marcos Katz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91468-E498-4926-ACE1-C5FEC984A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BBE1B-876D-B9D2-72DA-F3C787B2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8E5A0-69F6-5D5C-CB09-7A397E09AB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113" b="9861"/>
          <a:stretch/>
        </p:blipFill>
        <p:spPr>
          <a:xfrm>
            <a:off x="0" y="1173570"/>
            <a:ext cx="12192000" cy="50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40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E3F8DB5E-CCD6-E621-C53B-6BDF86775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bea0c9e96_0_1">
            <a:extLst>
              <a:ext uri="{FF2B5EF4-FFF2-40B4-BE49-F238E27FC236}">
                <a16:creationId xmlns:a16="http://schemas.microsoft.com/office/drawing/2014/main" id="{EB2DE6E4-4602-7083-B67F-FF16EC310A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4695" y="0"/>
            <a:ext cx="10419444" cy="117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Sponsored LinkedIn Campaigns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91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/>
          <p:nvPr/>
        </p:nvSpPr>
        <p:spPr>
          <a:xfrm>
            <a:off x="0" y="1173600"/>
            <a:ext cx="6096600" cy="135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err="1">
                <a:latin typeface="Myriad Pro" panose="020B0503030403020204" charset="0"/>
              </a:rPr>
              <a:t>Agritech</a:t>
            </a:r>
            <a:endParaRPr lang="en-US" b="1" dirty="0">
              <a:latin typeface="Myriad Pro" panose="020B050303040302020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latin typeface="Myriad Pro" panose="020B0503030403020204" charset="0"/>
              </a:rPr>
              <a:t>An </a:t>
            </a:r>
            <a:r>
              <a:rPr lang="en-IN" sz="1600" dirty="0">
                <a:latin typeface="Myriad Pro" panose="020B0503030403020204" charset="0"/>
              </a:rPr>
              <a:t>Sponsored LinkedIn campaign to promote the </a:t>
            </a:r>
            <a:r>
              <a:rPr lang="en-US" sz="1600" dirty="0">
                <a:latin typeface="Myriad Pro" panose="020B0503030403020204" charset="0"/>
                <a:hlinkClick r:id="rId3"/>
              </a:rPr>
              <a:t>Executive Insight Interview </a:t>
            </a:r>
            <a:r>
              <a:rPr lang="en-US" sz="1600" dirty="0">
                <a:latin typeface="Myriad Pro" panose="020B0503030403020204" charset="0"/>
              </a:rPr>
              <a:t>with Manuel </a:t>
            </a:r>
            <a:r>
              <a:rPr lang="en-US" sz="1600" dirty="0" err="1">
                <a:latin typeface="Myriad Pro" panose="020B0503030403020204" charset="0"/>
              </a:rPr>
              <a:t>Gorius</a:t>
            </a:r>
            <a:r>
              <a:rPr lang="en-US" sz="1600" dirty="0">
                <a:latin typeface="Myriad Pro" panose="020B0503030403020204" charset="0"/>
              </a:rPr>
              <a:t>, Founder- </a:t>
            </a:r>
            <a:r>
              <a:rPr lang="en-US" sz="1600" dirty="0" err="1">
                <a:latin typeface="Myriad Pro" panose="020B0503030403020204" charset="0"/>
              </a:rPr>
              <a:t>Digisaar</a:t>
            </a:r>
            <a:r>
              <a:rPr lang="en-US" sz="1600" dirty="0">
                <a:latin typeface="Myriad Pro" panose="020B0503030403020204" charset="0"/>
              </a:rPr>
              <a:t> (published on 21 Feb’24) launched </a:t>
            </a:r>
            <a:r>
              <a:rPr lang="en-IN" sz="1600" dirty="0">
                <a:latin typeface="Myriad Pro" panose="020B0503030403020204" charset="0"/>
              </a:rPr>
              <a:t>in the last </a:t>
            </a:r>
            <a:r>
              <a:rPr lang="en-GB" sz="1600" dirty="0">
                <a:latin typeface="Myriad Pro" panose="020B0503030403020204" charset="0"/>
              </a:rPr>
              <a:t>week of Feb’24.</a:t>
            </a:r>
            <a:endParaRPr lang="en-US" sz="1600" dirty="0">
              <a:latin typeface="Myriad Pro" panose="020B050303040302020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9FBF2A-ABDC-2079-1148-37F90344E192}"/>
              </a:ext>
            </a:extLst>
          </p:cNvPr>
          <p:cNvSpPr txBox="1"/>
          <p:nvPr/>
        </p:nvSpPr>
        <p:spPr>
          <a:xfrm>
            <a:off x="8237220" y="6422618"/>
            <a:ext cx="43376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  <a:hlinkClick r:id="rId4"/>
              </a:rPr>
              <a:t>Refer oneM2M Promotions Tracker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545054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 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54505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38">
            <a:extLst>
              <a:ext uri="{FF2B5EF4-FFF2-40B4-BE49-F238E27FC236}">
                <a16:creationId xmlns:a16="http://schemas.microsoft.com/office/drawing/2014/main" id="{D43873AC-55F0-C25D-D00B-7F5E8E50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yriad Pro" panose="020B050303040302020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yriad Pro" panose="020B0503030403020204" charset="0"/>
                <a:ea typeface="+mn-ea"/>
                <a:cs typeface="+mn-cs"/>
              </a:rPr>
              <a:t>© 2024 oneM2M</a:t>
            </a:r>
          </a:p>
        </p:txBody>
      </p:sp>
      <p:pic>
        <p:nvPicPr>
          <p:cNvPr id="4" name="Picture 3" descr="A person's head with a picture of a person&#10;&#10;Description automatically generated">
            <a:extLst>
              <a:ext uri="{FF2B5EF4-FFF2-40B4-BE49-F238E27FC236}">
                <a16:creationId xmlns:a16="http://schemas.microsoft.com/office/drawing/2014/main" id="{04EA32BB-4E50-0633-DA00-3A4D8A7EA7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8" y="2597271"/>
            <a:ext cx="3551143" cy="3551143"/>
          </a:xfrm>
          <a:prstGeom prst="rect">
            <a:avLst/>
          </a:prstGeom>
        </p:spPr>
      </p:pic>
      <p:sp>
        <p:nvSpPr>
          <p:cNvPr id="5" name="Google Shape;91;g19bea0c9e96_0_1">
            <a:extLst>
              <a:ext uri="{FF2B5EF4-FFF2-40B4-BE49-F238E27FC236}">
                <a16:creationId xmlns:a16="http://schemas.microsoft.com/office/drawing/2014/main" id="{E9F78FBB-81D9-72C6-4E5F-6B623831B3C6}"/>
              </a:ext>
            </a:extLst>
          </p:cNvPr>
          <p:cNvSpPr txBox="1"/>
          <p:nvPr/>
        </p:nvSpPr>
        <p:spPr>
          <a:xfrm>
            <a:off x="6323984" y="1143377"/>
            <a:ext cx="5533321" cy="1355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>
                <a:latin typeface="Myriad Pro" panose="020B0503030403020204" charset="0"/>
              </a:rPr>
              <a:t>IoT for Sustainability</a:t>
            </a:r>
            <a:endParaRPr lang="en-US" sz="1600" b="1" dirty="0">
              <a:latin typeface="Myriad Pro" panose="020B050303040302020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600" dirty="0">
                <a:latin typeface="Myriad Pro" panose="020B0503030403020204" charset="0"/>
              </a:rPr>
              <a:t>Campaign to promote </a:t>
            </a:r>
            <a:r>
              <a:rPr lang="en-US" sz="1600" dirty="0">
                <a:latin typeface="Myriad Pro" panose="020B0503030403020204" charset="0"/>
                <a:hlinkClick r:id="rId6"/>
              </a:rPr>
              <a:t>Executive Insight Interview</a:t>
            </a:r>
            <a:r>
              <a:rPr lang="en-US" sz="1600" dirty="0">
                <a:latin typeface="Myriad Pro" panose="020B0503030403020204" charset="0"/>
              </a:rPr>
              <a:t> with Prof. Marcos Katz, University of Oulu (published on 8 Mar’24)  launched on </a:t>
            </a:r>
            <a:r>
              <a:rPr lang="en-GB" sz="1600" dirty="0">
                <a:latin typeface="Myriad Pro" panose="020B0503030403020204" charset="0"/>
              </a:rPr>
              <a:t>13 Mar 2024.</a:t>
            </a:r>
            <a:endParaRPr lang="en-US" sz="1600" dirty="0">
              <a:latin typeface="Myriad Pro" panose="020B0503030403020204" charset="0"/>
            </a:endParaRP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4049C817-8527-4523-2E52-20149315C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552" y="2605293"/>
            <a:ext cx="3586108" cy="3586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00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AC73B-CB06-64E1-B861-81C797F7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oneM2M TP in Malaysia?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5262B-D22B-30AB-9D1C-B288EF778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TSDSI is exploring interest from Malaysia for hosting a TP in the country</a:t>
            </a:r>
          </a:p>
          <a:p>
            <a:pPr marL="0" indent="0">
              <a:buNone/>
            </a:pPr>
            <a:r>
              <a:rPr lang="en-IN" dirty="0"/>
              <a:t>Expecting a response on the same in end May 2024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EA7D7-64BF-D06D-0B1F-E068B3BA8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4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D227-64EB-C3D0-38D0-83DF5F0F9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980754" cy="1173570"/>
          </a:xfrm>
        </p:spPr>
        <p:txBody>
          <a:bodyPr>
            <a:normAutofit/>
          </a:bodyPr>
          <a:lstStyle/>
          <a:p>
            <a:r>
              <a:rPr lang="en-US" dirty="0"/>
              <a:t>Speaking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8A5C9-7DD7-DD7A-2006-952DD74E4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1800" u="sng" dirty="0">
                <a:solidFill>
                  <a:srgbClr val="0563C1"/>
                </a:solidFill>
                <a:effectLst/>
                <a:latin typeface="Aptos"/>
                <a:ea typeface="Calibri" panose="020F0502020204030204" pitchFamily="34" charset="0"/>
                <a:hlinkClick r:id="rId2"/>
              </a:rPr>
              <a:t>Edge Computing Expo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 is part of the </a:t>
            </a:r>
            <a:r>
              <a:rPr lang="en-US" sz="1800" u="none" strike="noStrike" dirty="0" err="1">
                <a:solidFill>
                  <a:srgbClr val="467886"/>
                </a:solidFill>
                <a:effectLst/>
                <a:latin typeface="Aptos"/>
                <a:ea typeface="Calibri" panose="020F0502020204030204" pitchFamily="34" charset="0"/>
                <a:hlinkClick r:id="rId3"/>
              </a:rPr>
              <a:t>TechEx</a:t>
            </a:r>
            <a:r>
              <a:rPr lang="en-GB" sz="1800" dirty="0">
                <a:effectLst/>
                <a:latin typeface="Aptos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brand which sees 7 co-located events, 700+ speakers, 30,000+ attendees, and some of the world’s leading brands as partners</a:t>
            </a:r>
            <a:r>
              <a:rPr lang="en-GB" sz="1800" dirty="0">
                <a:effectLst/>
                <a:latin typeface="Aptos"/>
                <a:ea typeface="Calibri" panose="020F0502020204030204" pitchFamily="34" charset="0"/>
              </a:rPr>
              <a:t> 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fontAlgn="base"/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IN" sz="1800" dirty="0">
                <a:latin typeface="Calibri" panose="020F0502020204030204" pitchFamily="34" charset="0"/>
                <a:ea typeface="Calibri" panose="020F0502020204030204" pitchFamily="34" charset="0"/>
              </a:rPr>
              <a:t>Conferences in 2024: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fontAlgn="base">
              <a:spcBef>
                <a:spcPts val="500"/>
              </a:spcBef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5-6 June 2024 at the Santa Clara Convention Center, California – North America : Bob is slated to speak</a:t>
            </a:r>
            <a:endParaRPr lang="en-IN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85800" fontAlgn="base">
              <a:spcBef>
                <a:spcPts val="500"/>
              </a:spcBef>
            </a:pPr>
            <a:r>
              <a:rPr lang="en-US" sz="1800" dirty="0">
                <a:effectLst/>
                <a:latin typeface="Aptos"/>
                <a:ea typeface="Calibri" panose="020F0502020204030204" pitchFamily="34" charset="0"/>
              </a:rPr>
              <a:t>1-2 October 2024 at the RAI in Amsterdam, Europe</a:t>
            </a:r>
          </a:p>
          <a:p>
            <a:pPr marL="457200" indent="0" fontAlgn="base">
              <a:spcBef>
                <a:spcPts val="500"/>
              </a:spcBef>
              <a:buNone/>
            </a:pPr>
            <a:endParaRPr lang="en-IN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fontAlgn="base">
              <a:buNone/>
            </a:pPr>
            <a:r>
              <a:rPr lang="en-IN" sz="1800" dirty="0">
                <a:latin typeface="Aptos"/>
                <a:ea typeface="Calibri" panose="020F0502020204030204" pitchFamily="34" charset="0"/>
              </a:rPr>
              <a:t>oneM2M talk in upcoming ASTAP36 workshop – Sushil Kumar </a:t>
            </a:r>
          </a:p>
          <a:p>
            <a:pPr marL="457200" indent="0" fontAlgn="base">
              <a:spcBef>
                <a:spcPts val="500"/>
              </a:spcBef>
              <a:buNone/>
            </a:pPr>
            <a:endParaRPr lang="en-US" sz="1800" dirty="0">
              <a:latin typeface="Aptos"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3067A6-99DA-98E5-61A3-C29203813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623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8270</TotalTime>
  <Words>669</Words>
  <Application>Microsoft Office PowerPoint</Application>
  <PresentationFormat>Widescreen</PresentationFormat>
  <Paragraphs>95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Myriad Pro</vt:lpstr>
      <vt:lpstr>Calibri</vt:lpstr>
      <vt:lpstr>Arial</vt:lpstr>
      <vt:lpstr>Aptos</vt:lpstr>
      <vt:lpstr>Wingdings</vt:lpstr>
      <vt:lpstr>Office Theme</vt:lpstr>
      <vt:lpstr>Marcom Report to TP64</vt:lpstr>
      <vt:lpstr>Outline</vt:lpstr>
      <vt:lpstr>oneM2M’s submission to NIST’s public consultation on their Smart City Strategy</vt:lpstr>
      <vt:lpstr>Executive Insight with Andreas Kraft : from IoT1.0  IoT 2.0</vt:lpstr>
      <vt:lpstr>Executive Insight with Roland Hechwartner – post TP63</vt:lpstr>
      <vt:lpstr>Executive Insight with Marcos Katz</vt:lpstr>
      <vt:lpstr>Sponsored LinkedIn Campaigns</vt:lpstr>
      <vt:lpstr>oneM2M TP in Malaysia?</vt:lpstr>
      <vt:lpstr>Speaking Opportunities</vt:lpstr>
      <vt:lpstr>Upcoming Activities </vt:lpstr>
      <vt:lpstr>Key highlights (April’24)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Bindoo Srivastava</cp:lastModifiedBy>
  <cp:revision>191</cp:revision>
  <dcterms:created xsi:type="dcterms:W3CDTF">2017-09-21T15:46:31Z</dcterms:created>
  <dcterms:modified xsi:type="dcterms:W3CDTF">2024-04-26T10:22:18Z</dcterms:modified>
</cp:coreProperties>
</file>