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5" r:id="rId3"/>
    <p:sldId id="276" r:id="rId4"/>
    <p:sldId id="274" r:id="rId5"/>
    <p:sldId id="263" r:id="rId6"/>
    <p:sldId id="268" r:id="rId7"/>
    <p:sldId id="264" r:id="rId8"/>
    <p:sldId id="269" r:id="rId9"/>
    <p:sldId id="270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1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1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1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1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435"/>
    <p:restoredTop sz="94660"/>
  </p:normalViewPr>
  <p:slideViewPr>
    <p:cSldViewPr showGuides="1">
      <p:cViewPr varScale="1">
        <p:scale>
          <a:sx n="128" d="100"/>
          <a:sy n="128" d="100"/>
        </p:scale>
        <p:origin x="113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8" d="100"/>
          <a:sy n="68" d="100"/>
        </p:scale>
        <p:origin x="-325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D2606EA-8643-428D-AFC7-314E984A34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22456-2EFA-4962-8539-51DBE7D04BF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굴림" panose="020B0600000101010101" pitchFamily="34" charset="-127"/>
              </a:defRPr>
            </a:lvl1pPr>
          </a:lstStyle>
          <a:p>
            <a:fld id="{84CBCA90-6015-1543-8615-6921543C4FF5}" type="datetimeFigureOut">
              <a:rPr lang="en-US" altLang="ko-KR"/>
              <a:pPr/>
              <a:t>2/12/25</a:t>
            </a:fld>
            <a:endParaRPr lang="en-US" altLang="ko-K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0C97AD-31BD-4CDC-8976-AAE9D2875A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642DB1-5AF3-4E92-8E90-766A95D68D9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800E2D2-DF4D-1A4F-96E2-8FE156DC27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8C93322-CCD5-4911-95BC-DA366C8828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925F8C-8AD1-48F3-85D5-A78EB205EE3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굴림" panose="020B0600000101010101" pitchFamily="34" charset="-127"/>
              </a:defRPr>
            </a:lvl1pPr>
          </a:lstStyle>
          <a:p>
            <a:fld id="{8593C8D8-989F-3B49-B843-2001F5DA88F4}" type="datetimeFigureOut">
              <a:rPr lang="en-US" altLang="ko-KR"/>
              <a:pPr/>
              <a:t>2/12/25</a:t>
            </a:fld>
            <a:endParaRPr lang="en-US" altLang="ko-KR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8AE7F2F-88E9-4BFE-91A9-1F30AE80A4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EEF2E2D-410C-44FD-920D-F4561A2DB8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91C276-C35B-4A48-8A7D-F3C0650B808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95F35-9F0C-4249-B079-A7612208D3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굴림" panose="020B0600000101010101" pitchFamily="34" charset="-127"/>
              </a:defRPr>
            </a:lvl1pPr>
          </a:lstStyle>
          <a:p>
            <a:fld id="{5926551D-17C1-554C-A701-C81223F6E36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D6BB05-B8C1-88EE-BE84-E01E810BA6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4989168D-B284-322B-DB6A-BD5F674FE30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BD08EF72-8E80-F44F-BEAA-909C9287F5D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321876E4-4AB3-0124-1A54-2EE49E2AF3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AB5134F6-DE62-7E46-95A7-F9F3E1D1B842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2539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9C90FC-CE6D-602A-0E6F-D49DAB7EC2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88BB819C-A0AE-D067-FD97-CF28A6262C5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1620FC1C-FF25-FC4D-E922-A952A75223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FB12A3CC-74CF-A0C6-5C58-ED040AB966D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AB5134F6-DE62-7E46-95A7-F9F3E1D1B842}" type="slidenum">
              <a:rPr lang="en-US" altLang="en-US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751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1AA96D-4C54-529D-C18B-5D1F0E7A7D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EBDE1CCE-ADDC-C132-2C14-F1A9B4F810B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CAC201F3-B07E-AF87-0248-9815E7B433F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3388EE4B-AEB0-3518-F38D-83E723E8F8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AB5134F6-DE62-7E46-95A7-F9F3E1D1B842}" type="slidenum">
              <a:rPr lang="en-US" altLang="en-US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1231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ew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">
            <a:extLst>
              <a:ext uri="{FF2B5EF4-FFF2-40B4-BE49-F238E27FC236}">
                <a16:creationId xmlns:a16="http://schemas.microsoft.com/office/drawing/2014/main" id="{6CD09565-E7FB-8744-9B20-7D5A97682AC7}"/>
              </a:ext>
            </a:extLst>
          </p:cNvPr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2">
            <a:extLst>
              <a:ext uri="{FF2B5EF4-FFF2-40B4-BE49-F238E27FC236}">
                <a16:creationId xmlns:a16="http://schemas.microsoft.com/office/drawing/2014/main" id="{3B85E369-057F-5243-B5BB-2F3CA935D344}"/>
              </a:ext>
            </a:extLst>
          </p:cNvPr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16553B2E-A07E-0840-9FDA-2B97E1545F8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94FAB53-0E3C-3642-9F6D-7CF4CA5948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F326343-A229-074A-8B51-51A5717707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21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">
            <a:extLst>
              <a:ext uri="{FF2B5EF4-FFF2-40B4-BE49-F238E27FC236}">
                <a16:creationId xmlns:a16="http://schemas.microsoft.com/office/drawing/2014/main" id="{59E3EE99-32F8-AF48-806C-B1B6E5FD55BD}"/>
              </a:ext>
            </a:extLst>
          </p:cNvPr>
          <p:cNvCxnSpPr/>
          <p:nvPr userDrawn="1"/>
        </p:nvCxnSpPr>
        <p:spPr>
          <a:xfrm>
            <a:off x="457200" y="62484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2">
            <a:extLst>
              <a:ext uri="{FF2B5EF4-FFF2-40B4-BE49-F238E27FC236}">
                <a16:creationId xmlns:a16="http://schemas.microsoft.com/office/drawing/2014/main" id="{2E213D4C-303E-964D-AB9C-6B4EDDA5E022}"/>
              </a:ext>
            </a:extLst>
          </p:cNvPr>
          <p:cNvCxnSpPr/>
          <p:nvPr userDrawn="1"/>
        </p:nvCxnSpPr>
        <p:spPr>
          <a:xfrm>
            <a:off x="457200" y="1219200"/>
            <a:ext cx="8229600" cy="0"/>
          </a:xfrm>
          <a:prstGeom prst="line">
            <a:avLst/>
          </a:prstGeom>
          <a:ln w="22225" cmpd="thickThin">
            <a:solidFill>
              <a:srgbClr val="A0A0A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35FBD9D0-0E0D-B14E-A5C1-831EEA08CC6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988" y="0"/>
            <a:ext cx="1497012" cy="102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0D39AC7-9A03-7547-BF7B-9984B2838A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5788D26-ACBE-9D4D-85BB-5FF4656C7C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8175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907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29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C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C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7" descr="C:\Documents and Settings\mcauley\Local Settings\Temp\wz83a6\oneM2M\oneM2M-Logo.gif">
            <a:extLst>
              <a:ext uri="{FF2B5EF4-FFF2-40B4-BE49-F238E27FC236}">
                <a16:creationId xmlns:a16="http://schemas.microsoft.com/office/drawing/2014/main" id="{8D1F7C39-2137-2642-94C9-357333733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28575"/>
            <a:ext cx="5981700" cy="408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0AADF856-5FEB-4F34-8DCF-F60CE8446B40}"/>
              </a:ext>
            </a:extLst>
          </p:cNvPr>
          <p:cNvSpPr/>
          <p:nvPr/>
        </p:nvSpPr>
        <p:spPr>
          <a:xfrm>
            <a:off x="457200" y="5256213"/>
            <a:ext cx="8229600" cy="1222375"/>
          </a:xfrm>
          <a:prstGeom prst="roundRect">
            <a:avLst/>
          </a:prstGeom>
          <a:noFill/>
          <a:ln>
            <a:solidFill>
              <a:srgbClr val="A0A0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24" name="Title 1">
            <a:extLst>
              <a:ext uri="{FF2B5EF4-FFF2-40B4-BE49-F238E27FC236}">
                <a16:creationId xmlns:a16="http://schemas.microsoft.com/office/drawing/2014/main" id="{A4A09158-EBF1-FF49-8E6E-CF26A7F049F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 bwMode="auto">
          <a:xfrm>
            <a:off x="685800" y="3711575"/>
            <a:ext cx="7772400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de-DE" sz="4800" b="1" dirty="0">
                <a:solidFill>
                  <a:srgbClr val="A0A0A3"/>
                </a:solidFill>
              </a:rPr>
              <a:t>RDM status report to TP#68</a:t>
            </a:r>
            <a:endParaRPr lang="en-US" altLang="en-US" sz="4800" b="1" dirty="0">
              <a:solidFill>
                <a:srgbClr val="A0A0A3"/>
              </a:solidFill>
            </a:endParaRPr>
          </a:p>
        </p:txBody>
      </p:sp>
      <p:sp>
        <p:nvSpPr>
          <p:cNvPr id="5125" name="TextBox 4">
            <a:extLst>
              <a:ext uri="{FF2B5EF4-FFF2-40B4-BE49-F238E27FC236}">
                <a16:creationId xmlns:a16="http://schemas.microsoft.com/office/drawing/2014/main" id="{10E2137A-4ECE-0D42-9A2A-B7BCD217D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256213"/>
            <a:ext cx="595784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de-DE" dirty="0">
                <a:solidFill>
                  <a:srgbClr val="B42025"/>
                </a:solidFill>
              </a:rPr>
              <a:t>Group Name: oneM2M RDM WG1</a:t>
            </a:r>
          </a:p>
          <a:p>
            <a:pPr eaLnBrk="1" hangingPunct="1"/>
            <a:r>
              <a:rPr lang="en-US" altLang="de-DE" dirty="0">
                <a:solidFill>
                  <a:srgbClr val="B42025"/>
                </a:solidFill>
              </a:rPr>
              <a:t>Source: Massimo Vanetti, </a:t>
            </a:r>
            <a:r>
              <a:rPr lang="en-US" altLang="de-DE" dirty="0" err="1">
                <a:solidFill>
                  <a:srgbClr val="B42025"/>
                </a:solidFill>
              </a:rPr>
              <a:t>TaeHyun</a:t>
            </a:r>
            <a:r>
              <a:rPr lang="en-US" altLang="de-DE" dirty="0">
                <a:solidFill>
                  <a:srgbClr val="B42025"/>
                </a:solidFill>
              </a:rPr>
              <a:t> KIM (RDM chair, vice chair)</a:t>
            </a:r>
          </a:p>
          <a:p>
            <a:pPr eaLnBrk="1" hangingPunct="1"/>
            <a:r>
              <a:rPr lang="en-US" altLang="zh-CN" dirty="0">
                <a:solidFill>
                  <a:srgbClr val="B42025"/>
                </a:solidFill>
              </a:rPr>
              <a:t>Meeting Date: from 2025-02-10 to 2025-02-14</a:t>
            </a:r>
          </a:p>
          <a:p>
            <a:pPr eaLnBrk="1" hangingPunct="1"/>
            <a:r>
              <a:rPr lang="en-US" altLang="zh-CN" dirty="0">
                <a:solidFill>
                  <a:srgbClr val="B42025"/>
                </a:solidFill>
              </a:rPr>
              <a:t>Agenda Item: TP#68 -  Reports from Working Groups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106DE9-6E19-0F12-841D-6F735DFD43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F831912E-1241-0408-24F2-6EA51906B5B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Summary: CRs Agreed,  1/2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0C6A0AD4-AB9E-F4EC-630C-F00F98DE6D71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295400"/>
            <a:ext cx="77724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2550" lvl="1" indent="0" eaLnBrk="1" hangingPunct="1">
              <a:buNone/>
            </a:pPr>
            <a:r>
              <a:rPr lang="en-US" altLang="de-DE" sz="2000" dirty="0">
                <a:solidFill>
                  <a:schemeClr val="tx1"/>
                </a:solidFill>
              </a:rPr>
              <a:t>New CRs agreed against TS-0023, all for rel. 5:</a:t>
            </a: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dirty="0"/>
          </a:p>
          <a:p>
            <a:pPr marL="82550" lvl="1" indent="0" eaLnBrk="1" hangingPunct="1">
              <a:buNone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sz="3200" dirty="0">
              <a:solidFill>
                <a:schemeClr val="tx1"/>
              </a:solidFill>
            </a:endParaRPr>
          </a:p>
        </p:txBody>
      </p:sp>
      <p:sp>
        <p:nvSpPr>
          <p:cNvPr id="6148" name="Slide Number Placeholder 5">
            <a:extLst>
              <a:ext uri="{FF2B5EF4-FFF2-40B4-BE49-F238E27FC236}">
                <a16:creationId xmlns:a16="http://schemas.microsoft.com/office/drawing/2014/main" id="{22048902-30BF-5D0E-5C71-F071211D4B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endParaRPr lang="en-GB" altLang="en-US" dirty="0">
              <a:solidFill>
                <a:srgbClr val="898989"/>
              </a:solidFill>
              <a:latin typeface="Myriad pro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3743329-B6AF-F734-1F5D-D77909BE8E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932005"/>
              </p:ext>
            </p:extLst>
          </p:nvPr>
        </p:nvGraphicFramePr>
        <p:xfrm>
          <a:off x="457200" y="1676400"/>
          <a:ext cx="815340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8253">
                  <a:extLst>
                    <a:ext uri="{9D8B030D-6E8A-4147-A177-3AD203B41FA5}">
                      <a16:colId xmlns:a16="http://schemas.microsoft.com/office/drawing/2014/main" val="558508672"/>
                    </a:ext>
                  </a:extLst>
                </a:gridCol>
                <a:gridCol w="5995147">
                  <a:extLst>
                    <a:ext uri="{9D8B030D-6E8A-4147-A177-3AD203B41FA5}">
                      <a16:colId xmlns:a16="http://schemas.microsoft.com/office/drawing/2014/main" val="1358144221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r>
                        <a:rPr lang="en-IT" dirty="0"/>
                        <a:t>Doc nb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Short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18735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r>
                        <a:rPr lang="en-GB" dirty="0"/>
                        <a:t>RDM-2025-0018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 short names for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cashDispenser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819921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RDM-2025-0017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 short names for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coinDeposit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965588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RDM-2025-0016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 short names for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billWithdrawal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53774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RDM-2025-0015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 short names for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billDeposit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637824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RDM-2025-0014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 short names for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prePaidCardReader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21854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RDM-2025-0013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 short names for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touchScreen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24023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RDM-2025-0012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 short names for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waterFilterType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9149644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RDM-2025-0011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 short names for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infraredSensor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25195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RDM-2025-0010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Correcting action and attribute name for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raingauge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MC. Adding short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0702161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3F77C-4719-BB77-6C8E-C231B5FA6A7B}"/>
              </a:ext>
            </a:extLst>
          </p:cNvPr>
          <p:cNvSpPr txBox="1">
            <a:spLocks/>
          </p:cNvSpPr>
          <p:nvPr/>
        </p:nvSpPr>
        <p:spPr bwMode="auto">
          <a:xfrm>
            <a:off x="685800" y="5562600"/>
            <a:ext cx="7924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550" lvl="1" indent="0" algn="r" eaLnBrk="1" hangingPunct="1">
              <a:buFont typeface="Arial" panose="020B0604020202020204" pitchFamily="34" charset="0"/>
              <a:buNone/>
            </a:pPr>
            <a:r>
              <a:rPr lang="en-US" altLang="de-DE" sz="2000" dirty="0">
                <a:solidFill>
                  <a:schemeClr val="tx1"/>
                </a:solidFill>
              </a:rPr>
              <a:t>			(continues to next page)</a:t>
            </a: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dirty="0"/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382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717FCF-92C0-D5C0-B962-03067B03A0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2F2A4751-35B8-1E02-ABFD-7253EE19A67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457200"/>
            <a:ext cx="8229600" cy="838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Summary: CRs Agreed,  2/2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90181DFB-DBF4-B8C3-E06E-2649A3EE8B9A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295400"/>
            <a:ext cx="8001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2550" lvl="1" indent="0" eaLnBrk="1" hangingPunct="1">
              <a:buNone/>
            </a:pPr>
            <a:r>
              <a:rPr lang="en-US" altLang="de-DE" sz="2000" dirty="0">
                <a:solidFill>
                  <a:schemeClr val="tx1"/>
                </a:solidFill>
              </a:rPr>
              <a:t>New CRs agreed against TS-0023, all for rel. 5:</a:t>
            </a: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dirty="0"/>
          </a:p>
          <a:p>
            <a:pPr marL="82550" lvl="1" indent="0" eaLnBrk="1" hangingPunct="1">
              <a:buNone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sz="3200" dirty="0">
              <a:solidFill>
                <a:schemeClr val="tx1"/>
              </a:solidFill>
            </a:endParaRPr>
          </a:p>
        </p:txBody>
      </p:sp>
      <p:sp>
        <p:nvSpPr>
          <p:cNvPr id="6148" name="Slide Number Placeholder 5">
            <a:extLst>
              <a:ext uri="{FF2B5EF4-FFF2-40B4-BE49-F238E27FC236}">
                <a16:creationId xmlns:a16="http://schemas.microsoft.com/office/drawing/2014/main" id="{7CC292E4-FA0A-64E6-1B6E-E576F32EC1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endParaRPr lang="en-GB" altLang="en-US" dirty="0">
              <a:solidFill>
                <a:srgbClr val="898989"/>
              </a:solidFill>
              <a:latin typeface="Myriad pro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1278433-1B53-FACD-1E04-FC4A182E48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5957849"/>
              </p:ext>
            </p:extLst>
          </p:nvPr>
        </p:nvGraphicFramePr>
        <p:xfrm>
          <a:off x="457200" y="2133600"/>
          <a:ext cx="81534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8253">
                  <a:extLst>
                    <a:ext uri="{9D8B030D-6E8A-4147-A177-3AD203B41FA5}">
                      <a16:colId xmlns:a16="http://schemas.microsoft.com/office/drawing/2014/main" val="558508672"/>
                    </a:ext>
                  </a:extLst>
                </a:gridCol>
                <a:gridCol w="5995147">
                  <a:extLst>
                    <a:ext uri="{9D8B030D-6E8A-4147-A177-3AD203B41FA5}">
                      <a16:colId xmlns:a16="http://schemas.microsoft.com/office/drawing/2014/main" val="1358144221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r>
                        <a:rPr lang="en-IT" dirty="0"/>
                        <a:t>Doc nb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Short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18735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RDM-2025-0009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 short names for disposal MC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612688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r>
                        <a:rPr lang="en-GB" dirty="0"/>
                        <a:t>RDM-2025-0008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 short names and UoM for barometer MC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819921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RDM-2025-0007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Correcting attribute name and UoM for anemometer MC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965588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RDM-2025-0006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 short names for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waterQualityMonitor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53774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RDM-2025-0005R01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 short names for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waterMeterSetting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637824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RDM-2025-0004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 short names for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waterMeterAlarm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21854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RDM-2025-0002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Added missing link for "unit" attribute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24023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RDM-2025-0001*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 short names for </a:t>
                      </a:r>
                      <a:r>
                        <a:rPr lang="en-GB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temperatureAlarm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9149644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RDM-2024-0062*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Correcting short name for </a:t>
                      </a:r>
                      <a:r>
                        <a:rPr lang="en-GB" dirty="0" err="1"/>
                        <a:t>lightCurrent</a:t>
                      </a:r>
                      <a:r>
                        <a:rPr lang="en-GB" dirty="0"/>
                        <a:t> attribute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251950"/>
                  </a:ext>
                </a:extLst>
              </a:tr>
            </a:tbl>
          </a:graphicData>
        </a:graphic>
      </p:graphicFrame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54D65E3-4D8E-C9E1-CDE8-FFDA04826627}"/>
              </a:ext>
            </a:extLst>
          </p:cNvPr>
          <p:cNvSpPr txBox="1">
            <a:spLocks/>
          </p:cNvSpPr>
          <p:nvPr/>
        </p:nvSpPr>
        <p:spPr bwMode="auto">
          <a:xfrm>
            <a:off x="457200" y="1661491"/>
            <a:ext cx="7924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550" lvl="1" indent="0" eaLnBrk="1" hangingPunct="1">
              <a:buFont typeface="Arial" panose="020B0604020202020204" pitchFamily="34" charset="0"/>
              <a:buNone/>
            </a:pPr>
            <a:r>
              <a:rPr lang="en-US" altLang="de-DE" sz="2000" dirty="0">
                <a:solidFill>
                  <a:schemeClr val="tx1"/>
                </a:solidFill>
              </a:rPr>
              <a:t>(continued from previous page)</a:t>
            </a: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dirty="0"/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sz="3200" dirty="0">
              <a:solidFill>
                <a:schemeClr val="tx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627284B-8A80-33F1-EE6C-16EA04B239C0}"/>
              </a:ext>
            </a:extLst>
          </p:cNvPr>
          <p:cNvSpPr txBox="1">
            <a:spLocks/>
          </p:cNvSpPr>
          <p:nvPr/>
        </p:nvSpPr>
        <p:spPr bwMode="auto">
          <a:xfrm>
            <a:off x="419100" y="5802796"/>
            <a:ext cx="8001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550" lvl="1" indent="0" eaLnBrk="1" hangingPunct="1">
              <a:buFont typeface="Arial" panose="020B0604020202020204" pitchFamily="34" charset="0"/>
              <a:buNone/>
            </a:pPr>
            <a:r>
              <a:rPr lang="en-US" altLang="de-DE" sz="2000" dirty="0">
                <a:solidFill>
                  <a:schemeClr val="tx1"/>
                </a:solidFill>
              </a:rPr>
              <a:t>Note *: RDM-2025-0001 and RDM-2024-0062 were agreed in RDM#67.2</a:t>
            </a: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dirty="0"/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Font typeface="Arial" panose="020B0604020202020204" pitchFamily="34" charset="0"/>
              <a:buNone/>
            </a:pPr>
            <a:endParaRPr lang="en-US" altLang="de-DE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086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286E03-7A13-976B-1707-D7D6731B0D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A9C71DBC-1168-C3AA-5B8B-A5A1C6967A4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/>
              <a:t>Summary: New Baselines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A42F5B8F-92C6-DDB8-76AB-121514E99A26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219200"/>
            <a:ext cx="8534400" cy="5029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dirty="0"/>
          </a:p>
          <a:p>
            <a:pPr marL="400050" lvl="1" indent="-317500" eaLnBrk="1" hangingPunct="1">
              <a:buFont typeface="Arial" panose="020B0604020202020204" pitchFamily="34" charset="0"/>
              <a:buChar char="•"/>
            </a:pPr>
            <a:endParaRPr lang="en-US" altLang="de-DE" dirty="0">
              <a:solidFill>
                <a:schemeClr val="tx1"/>
              </a:solidFill>
            </a:endParaRPr>
          </a:p>
          <a:p>
            <a:pPr marL="82550" lvl="1" indent="0" eaLnBrk="1" hangingPunct="1">
              <a:buNone/>
            </a:pPr>
            <a:endParaRPr lang="en-US" altLang="de-DE" sz="3200" dirty="0">
              <a:solidFill>
                <a:schemeClr val="tx1"/>
              </a:solidFill>
            </a:endParaRPr>
          </a:p>
        </p:txBody>
      </p:sp>
      <p:sp>
        <p:nvSpPr>
          <p:cNvPr id="6148" name="Slide Number Placeholder 5">
            <a:extLst>
              <a:ext uri="{FF2B5EF4-FFF2-40B4-BE49-F238E27FC236}">
                <a16:creationId xmlns:a16="http://schemas.microsoft.com/office/drawing/2014/main" id="{CD6FE950-3B94-6999-E7A7-059C0BD458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endParaRPr lang="en-GB" altLang="en-US" dirty="0">
              <a:solidFill>
                <a:srgbClr val="898989"/>
              </a:solidFill>
              <a:latin typeface="Myriad pro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59034AD-9B4A-8916-2E86-85B191F2D1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582330"/>
              </p:ext>
            </p:extLst>
          </p:nvPr>
        </p:nvGraphicFramePr>
        <p:xfrm>
          <a:off x="457200" y="1676400"/>
          <a:ext cx="81534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8253">
                  <a:extLst>
                    <a:ext uri="{9D8B030D-6E8A-4147-A177-3AD203B41FA5}">
                      <a16:colId xmlns:a16="http://schemas.microsoft.com/office/drawing/2014/main" val="558508672"/>
                    </a:ext>
                  </a:extLst>
                </a:gridCol>
                <a:gridCol w="5995147">
                  <a:extLst>
                    <a:ext uri="{9D8B030D-6E8A-4147-A177-3AD203B41FA5}">
                      <a16:colId xmlns:a16="http://schemas.microsoft.com/office/drawing/2014/main" val="1358144221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r>
                        <a:rPr lang="en-IT" dirty="0"/>
                        <a:t>Doc nb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Short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187356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T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44076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ED3ACF0-30BB-3C4F-E660-DD2B16107AF8}"/>
              </a:ext>
            </a:extLst>
          </p:cNvPr>
          <p:cNvSpPr txBox="1"/>
          <p:nvPr/>
        </p:nvSpPr>
        <p:spPr>
          <a:xfrm>
            <a:off x="497202" y="1292087"/>
            <a:ext cx="4297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82550" lvl="1" indent="0" eaLnBrk="1" hangingPunct="1">
              <a:buNone/>
            </a:pPr>
            <a:r>
              <a:rPr lang="en-US" altLang="de-DE" sz="1800" dirty="0">
                <a:solidFill>
                  <a:schemeClr val="tx1"/>
                </a:solidFill>
              </a:rPr>
              <a:t>No new baseline proposed during RDM#68</a:t>
            </a:r>
          </a:p>
        </p:txBody>
      </p:sp>
    </p:spTree>
    <p:extLst>
      <p:ext uri="{BB962C8B-B14F-4D97-AF65-F5344CB8AC3E}">
        <p14:creationId xmlns:p14="http://schemas.microsoft.com/office/powerpoint/2010/main" val="618274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6029DCB3-B611-5F43-B207-AB766DC7585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de-DE" dirty="0"/>
              <a:t>Items for DECISION in TP</a:t>
            </a:r>
            <a:endParaRPr lang="en-US" altLang="en-US" dirty="0"/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23A367C5-E0C9-495F-A8A2-FF4D585E8465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174865"/>
            <a:ext cx="8534400" cy="54102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altLang="de-DE" sz="2400" dirty="0"/>
              <a:t>CR Pack for approval</a:t>
            </a:r>
            <a:endParaRPr lang="en-GB" altLang="de-DE" sz="2400" dirty="0">
              <a:solidFill>
                <a:srgbClr val="C00000"/>
              </a:solidFill>
            </a:endParaRPr>
          </a:p>
          <a:p>
            <a:pPr lvl="1">
              <a:defRPr/>
            </a:pPr>
            <a:r>
              <a:rPr lang="en-US" altLang="en-US" sz="1600"/>
              <a:t>TP-2025-0008-TP68</a:t>
            </a:r>
            <a:r>
              <a:rPr lang="en-US" altLang="en-US" sz="1600" dirty="0"/>
              <a:t>_TS-0023_CR_Pack</a:t>
            </a:r>
          </a:p>
          <a:p>
            <a:pPr lvl="1">
              <a:defRPr/>
            </a:pPr>
            <a:endParaRPr lang="en-US" altLang="en-US" sz="160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chemeClr val="tx1"/>
                </a:solidFill>
              </a:rPr>
              <a:t>New TR/TS for approval </a:t>
            </a:r>
          </a:p>
          <a:p>
            <a:pPr lvl="1">
              <a:defRPr/>
            </a:pPr>
            <a:r>
              <a:rPr lang="en-US" sz="1600" dirty="0"/>
              <a:t>None</a:t>
            </a:r>
          </a:p>
          <a:p>
            <a:pPr>
              <a:defRPr/>
            </a:pPr>
            <a:r>
              <a:rPr lang="en-GB" altLang="en-US" sz="2400" dirty="0">
                <a:solidFill>
                  <a:schemeClr val="tx1"/>
                </a:solidFill>
              </a:rPr>
              <a:t>New WI proposal for approval</a:t>
            </a:r>
          </a:p>
          <a:p>
            <a:pPr lvl="1">
              <a:defRPr/>
            </a:pPr>
            <a:r>
              <a:rPr lang="en-US" sz="1600" dirty="0"/>
              <a:t>None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GB" altLang="en-US" sz="2400" dirty="0">
                <a:solidFill>
                  <a:schemeClr val="tx1"/>
                </a:solidFill>
              </a:rPr>
              <a:t>WI update for approval</a:t>
            </a:r>
          </a:p>
          <a:p>
            <a:pPr lvl="1">
              <a:defRPr/>
            </a:pPr>
            <a:r>
              <a:rPr lang="en-US" altLang="ko-KR" sz="1600" dirty="0">
                <a:sym typeface="Wingdings" panose="05000000000000000000" pitchFamily="2" charset="2"/>
              </a:rPr>
              <a:t>None</a:t>
            </a:r>
          </a:p>
          <a:p>
            <a:pPr lvl="1">
              <a:defRPr/>
            </a:pPr>
            <a:endParaRPr lang="en-US" altLang="ko-KR" sz="1600" dirty="0">
              <a:sym typeface="Wingdings" panose="05000000000000000000" pitchFamily="2" charset="2"/>
            </a:endParaRPr>
          </a:p>
          <a:p>
            <a:pPr marL="457200" lvl="1" indent="0">
              <a:buNone/>
              <a:defRPr/>
            </a:pPr>
            <a:endParaRPr lang="en-US" altLang="ko-KR" sz="1600" dirty="0">
              <a:sym typeface="Wingdings" panose="05000000000000000000" pitchFamily="2" charset="2"/>
            </a:endParaRP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0EB40DA9-B9CE-EA49-88D8-80904FA288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0323D22D-B454-8242-9956-3843EE31862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de-DE" dirty="0"/>
              <a:t>Highlights</a:t>
            </a:r>
            <a:endParaRPr lang="en-US" altLang="en-US" dirty="0"/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4769552E-47FF-68F4-CA0C-5700196C47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947156"/>
              </p:ext>
            </p:extLst>
          </p:nvPr>
        </p:nvGraphicFramePr>
        <p:xfrm>
          <a:off x="478665" y="1866905"/>
          <a:ext cx="8350586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6582">
                  <a:extLst>
                    <a:ext uri="{9D8B030D-6E8A-4147-A177-3AD203B41FA5}">
                      <a16:colId xmlns:a16="http://schemas.microsoft.com/office/drawing/2014/main" val="2979365118"/>
                    </a:ext>
                  </a:extLst>
                </a:gridCol>
                <a:gridCol w="6824004">
                  <a:extLst>
                    <a:ext uri="{9D8B030D-6E8A-4147-A177-3AD203B41FA5}">
                      <a16:colId xmlns:a16="http://schemas.microsoft.com/office/drawing/2014/main" val="20597974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WI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 Full Name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825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WI-0015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Use Cases Collection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7390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WI-0104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SDT based Information Model and Mapping for Vertical Industries - SIMVI</a:t>
                      </a:r>
                      <a:endParaRPr lang="en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937717"/>
                  </a:ext>
                </a:extLst>
              </a:tr>
            </a:tbl>
          </a:graphicData>
        </a:graphic>
      </p:graphicFrame>
      <p:sp>
        <p:nvSpPr>
          <p:cNvPr id="9220" name="Slide Number Placeholder 5">
            <a:extLst>
              <a:ext uri="{FF2B5EF4-FFF2-40B4-BE49-F238E27FC236}">
                <a16:creationId xmlns:a16="http://schemas.microsoft.com/office/drawing/2014/main" id="{C25A391D-6087-6543-AE6F-D1C6F0A0DF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</a:t>
            </a:r>
          </a:p>
        </p:txBody>
      </p:sp>
      <p:graphicFrame>
        <p:nvGraphicFramePr>
          <p:cNvPr id="4" name="Content Placeholder 1">
            <a:extLst>
              <a:ext uri="{FF2B5EF4-FFF2-40B4-BE49-F238E27FC236}">
                <a16:creationId xmlns:a16="http://schemas.microsoft.com/office/drawing/2014/main" id="{9BE10CB8-B728-3B16-D21D-199D8A93DE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2171118"/>
              </p:ext>
            </p:extLst>
          </p:nvPr>
        </p:nvGraphicFramePr>
        <p:xfrm>
          <a:off x="457200" y="3939540"/>
          <a:ext cx="837205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979365118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2059797445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322608824"/>
                    </a:ext>
                  </a:extLst>
                </a:gridCol>
                <a:gridCol w="1818851">
                  <a:extLst>
                    <a:ext uri="{9D8B030D-6E8A-4147-A177-3AD203B41FA5}">
                      <a16:colId xmlns:a16="http://schemas.microsoft.com/office/drawing/2014/main" val="9036235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WI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Full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Progress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825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WI-0098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IoT for Smart Lifts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T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</a:t>
                      </a:r>
                      <a:r>
                        <a:rPr lang="en-IT" dirty="0"/>
                        <a:t>o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937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WI-0110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Enablement of IoT in the metaverse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T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No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328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WI-0118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Digital Twins Enablement in oneM2M</a:t>
                      </a:r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IT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No change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42405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CF74DA2F-A242-404C-7125-71E21BD304F6}"/>
              </a:ext>
            </a:extLst>
          </p:cNvPr>
          <p:cNvSpPr txBox="1"/>
          <p:nvPr/>
        </p:nvSpPr>
        <p:spPr>
          <a:xfrm>
            <a:off x="457200" y="1378039"/>
            <a:ext cx="8479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b="1" dirty="0"/>
              <a:t>Tasks that are continuously ongoing (for these a percentage of progress is meaningless)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EB6808-857A-B951-A88B-32A7BD3DECBB}"/>
              </a:ext>
            </a:extLst>
          </p:cNvPr>
          <p:cNvSpPr txBox="1"/>
          <p:nvPr/>
        </p:nvSpPr>
        <p:spPr>
          <a:xfrm>
            <a:off x="372795" y="3518659"/>
            <a:ext cx="12954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b="1" dirty="0"/>
              <a:t>Other Tasks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7E73A43A-79D4-3541-959C-DEB361B1387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de-DE" dirty="0"/>
              <a:t>Next Steps</a:t>
            </a:r>
            <a:endParaRPr lang="en-US" altLang="en-US" dirty="0"/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5872849A-F8E5-40DE-BAE3-E3819590B416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219200"/>
            <a:ext cx="8534400" cy="4876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GB" altLang="de-DE" sz="2000" dirty="0"/>
              <a:t>Continue to advance Smart Lifts WI-0098</a:t>
            </a:r>
          </a:p>
          <a:p>
            <a:pPr>
              <a:defRPr/>
            </a:pPr>
            <a:r>
              <a:rPr lang="en-GB" altLang="de-DE" sz="2000" dirty="0"/>
              <a:t>Continue to advance SDT based Information Model and Mapping for Vertical Industries (Rel.5):</a:t>
            </a:r>
          </a:p>
          <a:p>
            <a:pPr lvl="1">
              <a:defRPr/>
            </a:pPr>
            <a:r>
              <a:rPr lang="en-GB" altLang="de-DE" sz="1600" dirty="0">
                <a:solidFill>
                  <a:schemeClr val="tx1"/>
                </a:solidFill>
              </a:rPr>
              <a:t>contributors are required to make their contributions via the GitLab based new process</a:t>
            </a:r>
          </a:p>
          <a:p>
            <a:pPr>
              <a:defRPr/>
            </a:pPr>
            <a:r>
              <a:rPr lang="en-GB" altLang="de-DE" sz="2000" dirty="0"/>
              <a:t>Advance work item: WI-0101 Advanced Semantic Discovery </a:t>
            </a:r>
          </a:p>
          <a:p>
            <a:pPr>
              <a:defRPr/>
            </a:pPr>
            <a:r>
              <a:rPr lang="en-GB" altLang="de-DE" sz="2000" dirty="0"/>
              <a:t>Advance work item: </a:t>
            </a:r>
            <a:r>
              <a:rPr lang="en-GB" altLang="de-DE" sz="2000" dirty="0">
                <a:sym typeface="Wingdings" panose="05000000000000000000" pitchFamily="2" charset="2"/>
              </a:rPr>
              <a:t>WI-0110 </a:t>
            </a:r>
            <a:r>
              <a:rPr lang="en-GB" altLang="de-DE" sz="2000" dirty="0" err="1"/>
              <a:t>MetaIoT</a:t>
            </a:r>
            <a:r>
              <a:rPr lang="en-GB" altLang="de-DE" sz="2000" dirty="0"/>
              <a:t> </a:t>
            </a:r>
          </a:p>
          <a:p>
            <a:pPr>
              <a:defRPr/>
            </a:pPr>
            <a:r>
              <a:rPr lang="en-GB" altLang="de-DE" sz="2000" dirty="0"/>
              <a:t>Advance work item: WI-0118 Digital Twins</a:t>
            </a:r>
          </a:p>
          <a:p>
            <a:pPr>
              <a:defRPr/>
            </a:pPr>
            <a:r>
              <a:rPr lang="en-GB" altLang="de-DE" sz="2000" dirty="0"/>
              <a:t>New action: determine which RDM documents switch to the new markdown process and their priorities</a:t>
            </a:r>
          </a:p>
          <a:p>
            <a:pPr>
              <a:defRPr/>
            </a:pPr>
            <a:r>
              <a:rPr lang="en-GB" altLang="de-DE" sz="2000" dirty="0"/>
              <a:t>Meeting minutes:</a:t>
            </a:r>
            <a:br>
              <a:rPr lang="en-GB" altLang="de-DE" sz="2000" dirty="0"/>
            </a:br>
            <a:r>
              <a:rPr lang="en-GB" altLang="de-DE" sz="2000" dirty="0"/>
              <a:t>RDM-2025-0022 RDM 68 Minutes </a:t>
            </a:r>
            <a:br>
              <a:rPr lang="en-GB" altLang="de-DE" sz="2000" dirty="0"/>
            </a:br>
            <a:r>
              <a:rPr lang="en-GB" altLang="de-DE" sz="2000" dirty="0"/>
              <a:t>(THANKS Kim!)</a:t>
            </a:r>
          </a:p>
        </p:txBody>
      </p:sp>
      <p:sp>
        <p:nvSpPr>
          <p:cNvPr id="10244" name="Slide Number Placeholder 5">
            <a:extLst>
              <a:ext uri="{FF2B5EF4-FFF2-40B4-BE49-F238E27FC236}">
                <a16:creationId xmlns:a16="http://schemas.microsoft.com/office/drawing/2014/main" id="{DF9B0F81-A062-9B43-8E1C-446C93A8D79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4CD76A4-8384-434C-8A6E-14629BF5C13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de-DE" dirty="0"/>
              <a:t>Next Meetings / Calls</a:t>
            </a:r>
            <a:endParaRPr lang="en-US" altLang="en-US" dirty="0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70F1881F-C147-B54A-A9F2-C1E6921DEC86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219201"/>
            <a:ext cx="8229600" cy="388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de-DE" sz="2800" dirty="0"/>
              <a:t>Conference Calls </a:t>
            </a:r>
          </a:p>
          <a:p>
            <a:pPr marL="457200" lvl="1" indent="0">
              <a:buNone/>
            </a:pPr>
            <a:r>
              <a:rPr lang="en-US" altLang="fr-FR" sz="2000" dirty="0">
                <a:solidFill>
                  <a:schemeClr val="tx1"/>
                </a:solidFill>
              </a:rPr>
              <a:t>2 conference call: </a:t>
            </a:r>
          </a:p>
          <a:p>
            <a:pPr lvl="1"/>
            <a:r>
              <a:rPr lang="en-US" altLang="fr-FR" sz="2000" dirty="0">
                <a:solidFill>
                  <a:schemeClr val="tx1"/>
                </a:solidFill>
              </a:rPr>
              <a:t>RDM# 68.1 (2025-03-05 13:00-15:00 UTC)</a:t>
            </a:r>
          </a:p>
          <a:p>
            <a:pPr lvl="1"/>
            <a:r>
              <a:rPr lang="en-US" altLang="fr-FR" sz="2000" dirty="0">
                <a:solidFill>
                  <a:schemeClr val="tx1"/>
                </a:solidFill>
              </a:rPr>
              <a:t>RDM# 68.2 (2025-03-20 13:00-15:00 UTC)</a:t>
            </a:r>
          </a:p>
          <a:p>
            <a:pPr marL="457200" lvl="1" indent="0">
              <a:buNone/>
            </a:pPr>
            <a:endParaRPr lang="en-US" altLang="fr-FR" sz="2000" dirty="0">
              <a:solidFill>
                <a:srgbClr val="FF0000"/>
              </a:solidFill>
            </a:endParaRPr>
          </a:p>
          <a:p>
            <a:r>
              <a:rPr lang="en-GB" altLang="de-DE" sz="2800" dirty="0"/>
              <a:t>RDM#69</a:t>
            </a:r>
          </a:p>
          <a:p>
            <a:pPr lvl="1"/>
            <a:r>
              <a:rPr lang="en-GB" altLang="de-DE" sz="2000" dirty="0">
                <a:solidFill>
                  <a:schemeClr val="tx1"/>
                </a:solidFill>
              </a:rPr>
              <a:t>TP#69 </a:t>
            </a:r>
            <a:r>
              <a:rPr lang="en-US" altLang="de-DE" sz="2000" dirty="0">
                <a:solidFill>
                  <a:schemeClr val="tx1"/>
                </a:solidFill>
              </a:rPr>
              <a:t>(2025-03-31 … 2025-04-04)</a:t>
            </a:r>
            <a:endParaRPr lang="en-GB" altLang="de-DE" sz="2000" dirty="0">
              <a:solidFill>
                <a:schemeClr val="tx1"/>
              </a:solidFill>
            </a:endParaRPr>
          </a:p>
          <a:p>
            <a:pPr marL="1257300" lvl="3" indent="-317500" eaLnBrk="1" hangingPunct="1">
              <a:buFont typeface="Arial" panose="020B0604020202020204" pitchFamily="34" charset="0"/>
              <a:buChar char="•"/>
            </a:pPr>
            <a:r>
              <a:rPr lang="en-GB" altLang="de-DE" dirty="0">
                <a:solidFill>
                  <a:schemeClr val="tx1"/>
                </a:solidFill>
              </a:rPr>
              <a:t>Advance active WIs</a:t>
            </a:r>
          </a:p>
        </p:txBody>
      </p:sp>
      <p:sp>
        <p:nvSpPr>
          <p:cNvPr id="11268" name="Slide Number Placeholder 5">
            <a:extLst>
              <a:ext uri="{FF2B5EF4-FFF2-40B4-BE49-F238E27FC236}">
                <a16:creationId xmlns:a16="http://schemas.microsoft.com/office/drawing/2014/main" id="{8D194560-C507-144C-A418-6CBEADFFA3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457200" y="62484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l"/>
            <a:r>
              <a:rPr lang="en-GB" altLang="en-US" dirty="0">
                <a:solidFill>
                  <a:srgbClr val="898989"/>
                </a:solidFill>
                <a:latin typeface="Myriad pro"/>
              </a:rPr>
              <a:t>© 2023 oneM2M Partners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C828DA1-1C22-40F7-BE50-75476AFD08CF}"/>
              </a:ext>
            </a:extLst>
          </p:cNvPr>
          <p:cNvSpPr txBox="1"/>
          <p:nvPr/>
        </p:nvSpPr>
        <p:spPr>
          <a:xfrm>
            <a:off x="2209800" y="3041247"/>
            <a:ext cx="31961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Britannic Bold" panose="020B0903060703020204" pitchFamily="34" charset="0"/>
              </a:rPr>
              <a:t>Thank You! </a:t>
            </a:r>
            <a:endParaRPr lang="fr-FR" sz="2800" dirty="0">
              <a:solidFill>
                <a:srgbClr val="C00000"/>
              </a:solidFill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773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33381</TotalTime>
  <Words>529</Words>
  <Application>Microsoft Macintosh PowerPoint</Application>
  <PresentationFormat>On-screen Show (4:3)</PresentationFormat>
  <Paragraphs>140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Britannic Bold</vt:lpstr>
      <vt:lpstr>Calibri</vt:lpstr>
      <vt:lpstr>Myriad pro</vt:lpstr>
      <vt:lpstr>Wingdings</vt:lpstr>
      <vt:lpstr>Office Theme</vt:lpstr>
      <vt:lpstr>RDM status report to TP#68</vt:lpstr>
      <vt:lpstr>Summary: CRs Agreed,  1/2</vt:lpstr>
      <vt:lpstr>Summary: CRs Agreed,  2/2</vt:lpstr>
      <vt:lpstr>Summary: New Baselines</vt:lpstr>
      <vt:lpstr>Items for DECISION in TP</vt:lpstr>
      <vt:lpstr>Highlights</vt:lpstr>
      <vt:lpstr>Next Steps</vt:lpstr>
      <vt:lpstr>Next Meetings / Calls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&lt;Presentation Title&gt;</dc:title>
  <dc:creator>oneM2M</dc:creator>
  <cp:lastModifiedBy>Massimo Vanetti</cp:lastModifiedBy>
  <cp:revision>526</cp:revision>
  <dcterms:created xsi:type="dcterms:W3CDTF">2012-09-11T22:52:11Z</dcterms:created>
  <dcterms:modified xsi:type="dcterms:W3CDTF">2025-02-14T04:23:24Z</dcterms:modified>
</cp:coreProperties>
</file>