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84" r:id="rId6"/>
    <p:sldId id="323" r:id="rId7"/>
    <p:sldId id="322" r:id="rId8"/>
    <p:sldId id="328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29" autoAdjust="0"/>
    <p:restoredTop sz="86370"/>
  </p:normalViewPr>
  <p:slideViewPr>
    <p:cSldViewPr>
      <p:cViewPr varScale="1">
        <p:scale>
          <a:sx n="109" d="100"/>
          <a:sy n="109" d="100"/>
        </p:scale>
        <p:origin x="278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5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74"/>
    </p:cViewPr>
  </p:sorterViewPr>
  <p:notesViewPr>
    <p:cSldViewPr>
      <p:cViewPr varScale="1">
        <p:scale>
          <a:sx n="97" d="100"/>
          <a:sy n="97" d="100"/>
        </p:scale>
        <p:origin x="4328" y="2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6CDF8CD-CE67-4542-9964-1A2292BFE1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B7F551-D8F2-514B-8316-61DE5F05982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408B5231-5405-A24E-87D5-4D245948112F}" type="datetimeFigureOut">
              <a:rPr lang="en-US" altLang="en-US"/>
              <a:pPr>
                <a:defRPr/>
              </a:pPr>
              <a:t>4/3/25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92C010-4280-854A-B2F4-4243116E91B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F30C51-69FB-3E42-B449-C23C0C14E6A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2174D0D1-F300-E447-8CF5-65BC97653A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75EA9D3-9681-204C-832F-58A01FD822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164A2A-CC36-114D-8D32-E03B142F2A2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1904A6D1-88BE-3E42-A2F3-6E2FEB663BE9}" type="datetimeFigureOut">
              <a:rPr lang="en-US" altLang="en-US"/>
              <a:pPr>
                <a:defRPr/>
              </a:pPr>
              <a:t>4/3/25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FB19E59-5FA3-8A4F-A7A4-BCC1AFBF5CB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9C41C2E-2825-2647-9901-6D5794C818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288715-F9BF-0848-90FA-13342F2EF30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455B0B-233D-BA48-A12F-D044C31A99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A815D609-ACCA-0D43-BAB7-F11D0400FF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50" charset="-128"/>
        <a:cs typeface="MS PGothic" panose="020B0600070205080204" pitchFamily="3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5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5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5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5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815D609-ACCA-0D43-BAB7-F11D0400FFEA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62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ew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7EBB710-36A1-C248-A5AB-A840EE7DBA3F}"/>
              </a:ext>
            </a:extLst>
          </p:cNvPr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D260633-51D6-9545-A035-D00F24E3DD0A}"/>
              </a:ext>
            </a:extLst>
          </p:cNvPr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3E383654-42BD-E44B-B37D-63F71C3367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8315E19-2CF7-EF4B-AA9C-B29DCC1A63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666BE096-07C0-004A-9BAB-7EF87D2006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780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BE60F43-186D-6840-850A-657AC4D638A4}"/>
              </a:ext>
            </a:extLst>
          </p:cNvPr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E9F841D-1578-4F44-9099-030C7457FB9A}"/>
              </a:ext>
            </a:extLst>
          </p:cNvPr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1AEFFDC3-57BA-794C-AA1E-99CB014E374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79F35D6-28C0-1D49-BC21-9BA3E343E8D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BA34274E-A46A-8E4F-8989-7F6767A87C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0455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6695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200" r:id="rId1"/>
    <p:sldLayoutId id="2147484201" r:id="rId2"/>
    <p:sldLayoutId id="2147484199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C00000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C00000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C00000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mber.onem2m.org/Application/documentApp/documentinfo/?documentId=37642&amp;fromList=Y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mber.onem2m.org/Application/documentApp/documentinfo/?documentId=37643&amp;fromList=Y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B7545984-A27F-BA47-8352-F0370CDFED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28575"/>
            <a:ext cx="5981700" cy="408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30FDCAE4-9D15-DC43-B22E-DC7C03DAC072}"/>
              </a:ext>
            </a:extLst>
          </p:cNvPr>
          <p:cNvSpPr/>
          <p:nvPr/>
        </p:nvSpPr>
        <p:spPr>
          <a:xfrm>
            <a:off x="457200" y="5256213"/>
            <a:ext cx="8229600" cy="1222375"/>
          </a:xfrm>
          <a:prstGeom prst="roundRect">
            <a:avLst/>
          </a:prstGeom>
          <a:noFill/>
          <a:ln>
            <a:solidFill>
              <a:srgbClr val="A0A0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148" name="Title 1">
            <a:extLst>
              <a:ext uri="{FF2B5EF4-FFF2-40B4-BE49-F238E27FC236}">
                <a16:creationId xmlns:a16="http://schemas.microsoft.com/office/drawing/2014/main" id="{32A77AD6-B3DF-144A-ABE2-B3FB684B527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 bwMode="auto">
          <a:xfrm>
            <a:off x="228600" y="3711575"/>
            <a:ext cx="8686800" cy="93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4800" b="1" dirty="0">
                <a:solidFill>
                  <a:srgbClr val="A0A0A3"/>
                </a:solidFill>
              </a:rPr>
              <a:t>SDS Status Report to TP69</a:t>
            </a:r>
          </a:p>
        </p:txBody>
      </p:sp>
      <p:sp>
        <p:nvSpPr>
          <p:cNvPr id="6149" name="TextBox 4">
            <a:extLst>
              <a:ext uri="{FF2B5EF4-FFF2-40B4-BE49-F238E27FC236}">
                <a16:creationId xmlns:a16="http://schemas.microsoft.com/office/drawing/2014/main" id="{14281ED8-C627-E742-909A-026C47B82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600" y="5334000"/>
            <a:ext cx="518193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B42025"/>
                </a:solidFill>
              </a:rPr>
              <a:t>Group Name: oneM2M SDS</a:t>
            </a:r>
          </a:p>
          <a:p>
            <a:pPr eaLnBrk="1" hangingPunct="1"/>
            <a:r>
              <a:rPr lang="en-US" altLang="en-US" dirty="0">
                <a:solidFill>
                  <a:srgbClr val="B42025"/>
                </a:solidFill>
              </a:rPr>
              <a:t>Source: Peter Niblett, </a:t>
            </a:r>
            <a:r>
              <a:rPr lang="en-US" altLang="en-US" dirty="0" err="1">
                <a:solidFill>
                  <a:srgbClr val="B42025"/>
                </a:solidFill>
              </a:rPr>
              <a:t>SeungMyeong</a:t>
            </a:r>
            <a:r>
              <a:rPr lang="en-US" altLang="en-US" dirty="0">
                <a:solidFill>
                  <a:srgbClr val="B42025"/>
                </a:solidFill>
              </a:rPr>
              <a:t> Jeong, Wei Zhou</a:t>
            </a:r>
          </a:p>
          <a:p>
            <a:pPr eaLnBrk="1" hangingPunct="1"/>
            <a:r>
              <a:rPr lang="en-US" altLang="zh-CN" dirty="0">
                <a:solidFill>
                  <a:srgbClr val="B42025"/>
                </a:solidFill>
              </a:rPr>
              <a:t>Meeting Date: 2025-03-31 to 2024-04-04</a:t>
            </a:r>
            <a:endParaRPr lang="en-US" altLang="en-US" dirty="0">
              <a:solidFill>
                <a:srgbClr val="B42025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">
            <a:extLst>
              <a:ext uri="{FF2B5EF4-FFF2-40B4-BE49-F238E27FC236}">
                <a16:creationId xmlns:a16="http://schemas.microsoft.com/office/drawing/2014/main" id="{CB4E5FCB-1B9F-A945-B6BA-1419A699301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6200" y="3810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dirty="0"/>
              <a:t>Summary</a:t>
            </a:r>
          </a:p>
        </p:txBody>
      </p:sp>
      <p:sp>
        <p:nvSpPr>
          <p:cNvPr id="7170" name="Content Placeholder 2">
            <a:extLst>
              <a:ext uri="{FF2B5EF4-FFF2-40B4-BE49-F238E27FC236}">
                <a16:creationId xmlns:a16="http://schemas.microsoft.com/office/drawing/2014/main" id="{83D3DC27-AC91-B14F-980B-A8C42A049373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381000" y="1371600"/>
            <a:ext cx="8534400" cy="457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2400" dirty="0"/>
              <a:t>R5 Version of TS-0004 has been created</a:t>
            </a:r>
          </a:p>
          <a:p>
            <a:pPr lvl="1"/>
            <a:r>
              <a:rPr lang="en-GB" altLang="en-US" sz="2000" dirty="0"/>
              <a:t>Includes 3 CRs that have already been agreed against R5</a:t>
            </a:r>
          </a:p>
          <a:p>
            <a:pPr lvl="1"/>
            <a:r>
              <a:rPr lang="en-GB" altLang="en-US" sz="2000" dirty="0"/>
              <a:t>CR pack for this meeting includes a further 7 CRs from earlier meetings</a:t>
            </a:r>
          </a:p>
          <a:p>
            <a:r>
              <a:rPr lang="en-GB" altLang="en-US" sz="2400" dirty="0">
                <a:solidFill>
                  <a:srgbClr val="C00000"/>
                </a:solidFill>
              </a:rPr>
              <a:t>6</a:t>
            </a:r>
            <a:r>
              <a:rPr lang="en-GB" altLang="en-US" sz="2400" dirty="0"/>
              <a:t> new CRs agreed for </a:t>
            </a:r>
            <a:r>
              <a:rPr lang="en-GB" altLang="en-US" sz="2400" b="1" dirty="0"/>
              <a:t>TS-0001 and TS-0004</a:t>
            </a:r>
          </a:p>
          <a:p>
            <a:r>
              <a:rPr lang="en-GB" altLang="en-US" sz="2400" dirty="0"/>
              <a:t>SDS TS’s were reviewed for currency</a:t>
            </a:r>
          </a:p>
          <a:p>
            <a:pPr lvl="1"/>
            <a:r>
              <a:rPr lang="en-GB" altLang="en-US" sz="2000" dirty="0"/>
              <a:t>11 classified as Active, 9 as Stable, 3 as Discontinued</a:t>
            </a:r>
          </a:p>
          <a:p>
            <a:pPr lvl="1"/>
            <a:r>
              <a:rPr lang="en-GB" altLang="en-US" sz="2000" dirty="0"/>
              <a:t>5 further R5 word baselines created</a:t>
            </a:r>
          </a:p>
          <a:p>
            <a:pPr lvl="1"/>
            <a:r>
              <a:rPr lang="en-GB" altLang="en-US" sz="2000" dirty="0"/>
              <a:t>3 more to be created in GIT</a:t>
            </a:r>
          </a:p>
          <a:p>
            <a:r>
              <a:rPr lang="en-GB" altLang="en-US" sz="2400" dirty="0"/>
              <a:t>Made progress on WI-100, WI-105, WI-119 and WI-121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r>
              <a:rPr lang="en-GB" altLang="en-US" sz="2400" dirty="0"/>
              <a:t>127 issues currently open, 91 have been closed</a:t>
            </a:r>
          </a:p>
          <a:p>
            <a:pPr marL="0" indent="0">
              <a:buNone/>
            </a:pPr>
            <a:endParaRPr lang="en-GB" altLang="en-US" sz="2000" dirty="0"/>
          </a:p>
          <a:p>
            <a:endParaRPr lang="en-GB" altLang="en-US" sz="2400" dirty="0"/>
          </a:p>
          <a:p>
            <a:pPr marL="457200" lvl="1" indent="0">
              <a:buNone/>
            </a:pPr>
            <a:endParaRPr lang="en-GB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B0A10-2082-46D6-BA22-F3EBC4206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378" y="265340"/>
            <a:ext cx="8229600" cy="1143000"/>
          </a:xfrm>
        </p:spPr>
        <p:txBody>
          <a:bodyPr/>
          <a:lstStyle/>
          <a:p>
            <a:r>
              <a:rPr lang="en-US" dirty="0"/>
              <a:t>SDS WI Status 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58E6E29-563E-40DD-8215-AA88546D0593}"/>
              </a:ext>
            </a:extLst>
          </p:cNvPr>
          <p:cNvSpPr/>
          <p:nvPr/>
        </p:nvSpPr>
        <p:spPr>
          <a:xfrm>
            <a:off x="226686" y="5456450"/>
            <a:ext cx="230513" cy="1524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01837CE-2817-4DC2-8874-8FA33EF77905}"/>
              </a:ext>
            </a:extLst>
          </p:cNvPr>
          <p:cNvSpPr/>
          <p:nvPr/>
        </p:nvSpPr>
        <p:spPr>
          <a:xfrm>
            <a:off x="221494" y="5648024"/>
            <a:ext cx="230513" cy="1524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4412896-074F-45B7-A45C-EF19E1131E07}"/>
              </a:ext>
            </a:extLst>
          </p:cNvPr>
          <p:cNvSpPr/>
          <p:nvPr/>
        </p:nvSpPr>
        <p:spPr>
          <a:xfrm>
            <a:off x="221494" y="5837450"/>
            <a:ext cx="230513" cy="152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971B5C1-3790-4A67-AEA4-7412A243C5E5}"/>
              </a:ext>
            </a:extLst>
          </p:cNvPr>
          <p:cNvSpPr/>
          <p:nvPr/>
        </p:nvSpPr>
        <p:spPr>
          <a:xfrm>
            <a:off x="226687" y="6019800"/>
            <a:ext cx="230513" cy="15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286540B-D323-4F0B-B67B-D10821E245B1}"/>
              </a:ext>
            </a:extLst>
          </p:cNvPr>
          <p:cNvSpPr txBox="1"/>
          <p:nvPr/>
        </p:nvSpPr>
        <p:spPr>
          <a:xfrm>
            <a:off x="436032" y="5394150"/>
            <a:ext cx="7897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Complete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7897DAF-9F9C-4F6B-8946-35B6CA31DCB5}"/>
              </a:ext>
            </a:extLst>
          </p:cNvPr>
          <p:cNvSpPr txBox="1"/>
          <p:nvPr/>
        </p:nvSpPr>
        <p:spPr>
          <a:xfrm>
            <a:off x="436031" y="5576500"/>
            <a:ext cx="7137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On track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C216C37-C77B-4931-AD1D-1007752770F7}"/>
              </a:ext>
            </a:extLst>
          </p:cNvPr>
          <p:cNvSpPr txBox="1"/>
          <p:nvPr/>
        </p:nvSpPr>
        <p:spPr>
          <a:xfrm>
            <a:off x="436031" y="5768197"/>
            <a:ext cx="17556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Running behind schedule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20BC0BA-6B4B-49E5-8C39-FC655A94A3E3}"/>
              </a:ext>
            </a:extLst>
          </p:cNvPr>
          <p:cNvSpPr txBox="1"/>
          <p:nvPr/>
        </p:nvSpPr>
        <p:spPr>
          <a:xfrm>
            <a:off x="418140" y="5957815"/>
            <a:ext cx="1261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Work has stalled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41C6F9-E0C8-130B-1617-F3B347FF4F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15" y="2057400"/>
            <a:ext cx="903897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968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>
            <a:extLst>
              <a:ext uri="{FF2B5EF4-FFF2-40B4-BE49-F238E27FC236}">
                <a16:creationId xmlns:a16="http://schemas.microsoft.com/office/drawing/2014/main" id="{F75CAB61-64DC-4B4F-9539-4CEFB8894A8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24287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Items for Decision</a:t>
            </a:r>
          </a:p>
        </p:txBody>
      </p:sp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345837F0-6AB3-AE43-BAC7-228BBB54AC6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GB" altLang="en-US" dirty="0">
                <a:solidFill>
                  <a:srgbClr val="898989"/>
                </a:solidFill>
                <a:latin typeface="Myriad pro"/>
              </a:rPr>
              <a:t>   </a:t>
            </a:r>
          </a:p>
          <a:p>
            <a:fld id="{68E0EAA2-9044-7A4E-8223-567EDD9B9929}" type="slidenum">
              <a:rPr lang="en-US" altLang="en-US" smtClean="0">
                <a:solidFill>
                  <a:srgbClr val="898989"/>
                </a:solidFill>
                <a:latin typeface="Myriad pro"/>
              </a:rPr>
              <a:pPr/>
              <a:t>4</a:t>
            </a:fld>
            <a:endParaRPr lang="en-US" altLang="en-US" dirty="0">
              <a:solidFill>
                <a:srgbClr val="898989"/>
              </a:solidFill>
              <a:latin typeface="Myriad pro"/>
            </a:endParaRPr>
          </a:p>
        </p:txBody>
      </p:sp>
      <p:sp>
        <p:nvSpPr>
          <p:cNvPr id="9219" name="Content Placeholder 1">
            <a:extLst>
              <a:ext uri="{FF2B5EF4-FFF2-40B4-BE49-F238E27FC236}">
                <a16:creationId xmlns:a16="http://schemas.microsoft.com/office/drawing/2014/main" id="{DE8B707D-B50C-3841-955D-9E77726F86A6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762000" y="1600200"/>
            <a:ext cx="8077200" cy="441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dirty="0"/>
              <a:t>CR Packs:</a:t>
            </a:r>
          </a:p>
          <a:p>
            <a:r>
              <a:rPr lang="en-US" altLang="en-US" sz="2400" dirty="0"/>
              <a:t>TS-0001 – </a:t>
            </a:r>
            <a:r>
              <a:rPr lang="en-GB" sz="2400" b="0" i="0" dirty="0">
                <a:solidFill>
                  <a:srgbClr val="002D4E"/>
                </a:solidFill>
                <a:effectLst/>
                <a:hlinkClick r:id="rId3"/>
              </a:rPr>
              <a:t>TP-2025-0031</a:t>
            </a:r>
            <a:r>
              <a:rPr lang="en-US" sz="2400" dirty="0"/>
              <a:t> </a:t>
            </a:r>
            <a:r>
              <a:rPr lang="en-US" altLang="en-US" sz="2400" dirty="0"/>
              <a:t>– </a:t>
            </a:r>
            <a:r>
              <a:rPr lang="en-US" altLang="en-US" sz="2400" dirty="0">
                <a:solidFill>
                  <a:srgbClr val="C00000"/>
                </a:solidFill>
              </a:rPr>
              <a:t>00</a:t>
            </a:r>
            <a:r>
              <a:rPr lang="en-US" altLang="en-US" sz="2400" dirty="0"/>
              <a:t>-R2, </a:t>
            </a:r>
            <a:r>
              <a:rPr lang="en-US" altLang="en-US" sz="2400" dirty="0">
                <a:solidFill>
                  <a:srgbClr val="C00000"/>
                </a:solidFill>
              </a:rPr>
              <a:t>01</a:t>
            </a:r>
            <a:r>
              <a:rPr lang="en-US" altLang="en-US" sz="2400" dirty="0"/>
              <a:t>-R3, </a:t>
            </a:r>
            <a:r>
              <a:rPr lang="en-US" altLang="en-US" sz="2400" dirty="0">
                <a:solidFill>
                  <a:srgbClr val="C00000"/>
                </a:solidFill>
              </a:rPr>
              <a:t>00</a:t>
            </a:r>
            <a:r>
              <a:rPr lang="en-US" altLang="en-US" sz="2400" dirty="0"/>
              <a:t>-R4,</a:t>
            </a:r>
            <a:r>
              <a:rPr lang="en-US" altLang="en-US" sz="2400" dirty="0">
                <a:solidFill>
                  <a:srgbClr val="C00000"/>
                </a:solidFill>
              </a:rPr>
              <a:t> 01</a:t>
            </a:r>
            <a:r>
              <a:rPr lang="en-US" altLang="en-US" sz="2400" dirty="0"/>
              <a:t>-R5  =  </a:t>
            </a:r>
            <a:r>
              <a:rPr lang="en-US" altLang="en-US" sz="2400" dirty="0">
                <a:solidFill>
                  <a:srgbClr val="C00000"/>
                </a:solidFill>
              </a:rPr>
              <a:t>1</a:t>
            </a:r>
            <a:endParaRPr lang="en-US" altLang="en-US" sz="2400" dirty="0"/>
          </a:p>
          <a:p>
            <a:r>
              <a:rPr lang="en-US" altLang="en-US" sz="2400" dirty="0"/>
              <a:t>TS-0004 – </a:t>
            </a:r>
            <a:r>
              <a:rPr lang="en-GB" sz="2400" b="0" i="0" dirty="0">
                <a:solidFill>
                  <a:srgbClr val="002D4E"/>
                </a:solidFill>
                <a:effectLst/>
                <a:hlinkClick r:id="rId4"/>
              </a:rPr>
              <a:t>TP-2025-0032</a:t>
            </a:r>
            <a:r>
              <a:rPr lang="en-US" sz="2400" dirty="0"/>
              <a:t> </a:t>
            </a:r>
            <a:r>
              <a:rPr lang="en-US" altLang="en-US" sz="2400" dirty="0"/>
              <a:t>– </a:t>
            </a:r>
            <a:r>
              <a:rPr lang="en-US" altLang="en-US" sz="2400" dirty="0">
                <a:solidFill>
                  <a:srgbClr val="C00000"/>
                </a:solidFill>
              </a:rPr>
              <a:t>00</a:t>
            </a:r>
            <a:r>
              <a:rPr lang="en-US" altLang="en-US" sz="2400" dirty="0"/>
              <a:t>-R2, </a:t>
            </a:r>
            <a:r>
              <a:rPr lang="en-US" altLang="en-US" sz="2400" dirty="0">
                <a:solidFill>
                  <a:srgbClr val="C00000"/>
                </a:solidFill>
              </a:rPr>
              <a:t>00</a:t>
            </a:r>
            <a:r>
              <a:rPr lang="en-US" altLang="en-US" sz="2400" dirty="0"/>
              <a:t>-R3, </a:t>
            </a:r>
            <a:r>
              <a:rPr lang="en-US" altLang="en-US" sz="2400" dirty="0">
                <a:solidFill>
                  <a:srgbClr val="C00000"/>
                </a:solidFill>
              </a:rPr>
              <a:t>02</a:t>
            </a:r>
            <a:r>
              <a:rPr lang="en-US" altLang="en-US" sz="2400" dirty="0"/>
              <a:t>-R4,</a:t>
            </a:r>
            <a:r>
              <a:rPr lang="en-US" altLang="en-US" sz="2400" dirty="0">
                <a:solidFill>
                  <a:srgbClr val="C00000"/>
                </a:solidFill>
              </a:rPr>
              <a:t> 10</a:t>
            </a:r>
            <a:r>
              <a:rPr lang="en-US" altLang="en-US" sz="2400" dirty="0"/>
              <a:t>-R5  =  </a:t>
            </a:r>
            <a:r>
              <a:rPr lang="en-US" altLang="en-US" sz="2400" dirty="0">
                <a:solidFill>
                  <a:srgbClr val="C00000"/>
                </a:solidFill>
              </a:rPr>
              <a:t>12</a:t>
            </a:r>
            <a:endParaRPr lang="en-US" altLang="en-US" sz="2400" dirty="0"/>
          </a:p>
          <a:p>
            <a:pPr marL="0" indent="0">
              <a:buNone/>
            </a:pPr>
            <a:endParaRPr lang="en-US" altLang="en-US" sz="24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alt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506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>
            <a:extLst>
              <a:ext uri="{FF2B5EF4-FFF2-40B4-BE49-F238E27FC236}">
                <a16:creationId xmlns:a16="http://schemas.microsoft.com/office/drawing/2014/main" id="{40B75F41-199D-2345-AB0D-DD6071886E7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Conference Calls</a:t>
            </a:r>
          </a:p>
        </p:txBody>
      </p:sp>
      <p:sp>
        <p:nvSpPr>
          <p:cNvPr id="10242" name="Slide Number Placeholder 5">
            <a:extLst>
              <a:ext uri="{FF2B5EF4-FFF2-40B4-BE49-F238E27FC236}">
                <a16:creationId xmlns:a16="http://schemas.microsoft.com/office/drawing/2014/main" id="{35C0DC95-AAB1-1640-A9E1-380E0A3CA4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2023 oneM2M Partners							</a:t>
            </a:r>
            <a:fld id="{D6C38747-0EA7-8C43-ADA5-DD007B118D1D}" type="slidenum">
              <a:rPr lang="en-US" altLang="en-US" smtClean="0">
                <a:solidFill>
                  <a:srgbClr val="898989"/>
                </a:solidFill>
                <a:latin typeface="Myriad pro"/>
              </a:rPr>
              <a:pPr algn="l"/>
              <a:t>5</a:t>
            </a:fld>
            <a:endParaRPr lang="en-US" altLang="en-US" dirty="0">
              <a:solidFill>
                <a:srgbClr val="898989"/>
              </a:solidFill>
              <a:latin typeface="Myriad pro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2C05569-0EBF-4FE1-A386-84A66EAA62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43137"/>
              </p:ext>
            </p:extLst>
          </p:nvPr>
        </p:nvGraphicFramePr>
        <p:xfrm>
          <a:off x="1219200" y="1465684"/>
          <a:ext cx="6400800" cy="227482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774613">
                  <a:extLst>
                    <a:ext uri="{9D8B030D-6E8A-4147-A177-3AD203B41FA5}">
                      <a16:colId xmlns:a16="http://schemas.microsoft.com/office/drawing/2014/main" val="596299078"/>
                    </a:ext>
                  </a:extLst>
                </a:gridCol>
                <a:gridCol w="2390987">
                  <a:extLst>
                    <a:ext uri="{9D8B030D-6E8A-4147-A177-3AD203B41FA5}">
                      <a16:colId xmlns:a16="http://schemas.microsoft.com/office/drawing/2014/main" val="1251884909"/>
                    </a:ext>
                  </a:extLst>
                </a:gridCol>
                <a:gridCol w="2235200">
                  <a:extLst>
                    <a:ext uri="{9D8B030D-6E8A-4147-A177-3AD203B41FA5}">
                      <a16:colId xmlns:a16="http://schemas.microsoft.com/office/drawing/2014/main" val="2256693401"/>
                    </a:ext>
                  </a:extLst>
                </a:gridCol>
              </a:tblGrid>
              <a:tr h="4549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</a:rPr>
                        <a:t>Meeting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</a:rPr>
                        <a:t>Date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</a:rPr>
                        <a:t>Time (UTC)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32632648"/>
                  </a:ext>
                </a:extLst>
              </a:tr>
              <a:tr h="45496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SDS </a:t>
                      </a:r>
                      <a:r>
                        <a:rPr lang="en-GB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69.1</a:t>
                      </a:r>
                      <a:endParaRPr lang="en-US" sz="2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Mon 28 Apr 2025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09:00-10:30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55496494"/>
                  </a:ext>
                </a:extLst>
              </a:tr>
              <a:tr h="45496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SDS </a:t>
                      </a:r>
                      <a:r>
                        <a:rPr lang="en-GB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69.2</a:t>
                      </a:r>
                      <a:endParaRPr lang="en-US" sz="2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Mon 12 May 2025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09:00-10:30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67245191"/>
                  </a:ext>
                </a:extLst>
              </a:tr>
              <a:tr h="45496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SDS </a:t>
                      </a:r>
                      <a:r>
                        <a:rPr lang="en-GB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69.3</a:t>
                      </a:r>
                      <a:endParaRPr lang="en-US" sz="2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Mon 26 May 2025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09:00-10:30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74590766"/>
                  </a:ext>
                </a:extLst>
              </a:tr>
              <a:tr h="45496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SDS </a:t>
                      </a:r>
                      <a:r>
                        <a:rPr lang="en-GB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69.4</a:t>
                      </a:r>
                      <a:endParaRPr lang="en-US" sz="2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Mon 9 June 2025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09:00-10:30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3432528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3B6620A357F649AEAEAC29BCE93EBB" ma:contentTypeVersion="10" ma:contentTypeDescription="Create a new document." ma:contentTypeScope="" ma:versionID="14a08656cf1db59cdf50a3b3faa7041c">
  <xsd:schema xmlns:xsd="http://www.w3.org/2001/XMLSchema" xmlns:xs="http://www.w3.org/2001/XMLSchema" xmlns:p="http://schemas.microsoft.com/office/2006/metadata/properties" xmlns:ns3="1aeb858a-a494-4f12-b45e-5f6e944ecff6" targetNamespace="http://schemas.microsoft.com/office/2006/metadata/properties" ma:root="true" ma:fieldsID="3aa319e943713106bdf97b7de4ba6ef2" ns3:_="">
    <xsd:import namespace="1aeb858a-a494-4f12-b45e-5f6e944ecff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eb858a-a494-4f12-b45e-5f6e944ecf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A0247A-DF33-417B-9304-0193C428B8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A341D55-6205-4208-BA81-549498044FE5}">
  <ds:schemaRefs>
    <ds:schemaRef ds:uri="http://purl.org/dc/elements/1.1/"/>
    <ds:schemaRef ds:uri="http://schemas.microsoft.com/office/2006/metadata/properties"/>
    <ds:schemaRef ds:uri="http://purl.org/dc/terms/"/>
    <ds:schemaRef ds:uri="1aeb858a-a494-4f12-b45e-5f6e944ecf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045C268-0BE3-487F-B6C0-51FD9EA2D1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eb858a-a494-4f12-b45e-5f6e944ecf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3356</TotalTime>
  <Words>210</Words>
  <Application>Microsoft Macintosh PowerPoint</Application>
  <PresentationFormat>On-screen Show (4:3)</PresentationFormat>
  <Paragraphs>45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Myriad pro</vt:lpstr>
      <vt:lpstr>Times New Roman</vt:lpstr>
      <vt:lpstr>Office Theme</vt:lpstr>
      <vt:lpstr>SDS Status Report to TP69</vt:lpstr>
      <vt:lpstr>Summary</vt:lpstr>
      <vt:lpstr>SDS WI Status </vt:lpstr>
      <vt:lpstr>Items for Decision</vt:lpstr>
      <vt:lpstr>Conference Calls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&lt;Presentation Title&gt;</dc:title>
  <dc:creator>Victoria Mitchell</dc:creator>
  <cp:lastModifiedBy>Peter Niblett</cp:lastModifiedBy>
  <cp:revision>681</cp:revision>
  <dcterms:created xsi:type="dcterms:W3CDTF">2012-09-11T22:52:11Z</dcterms:created>
  <dcterms:modified xsi:type="dcterms:W3CDTF">2025-04-04T06:38:04Z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pdateProcess">
    <vt:lpwstr>End</vt:lpwstr>
  </property>
  <property fmtid="{D5CDD505-2E9C-101B-9397-08002B2CF9AE}" pid="3" name="ContentTypeId">
    <vt:lpwstr>0x010100A93B6620A357F649AEAEAC29BCE93EBB</vt:lpwstr>
  </property>
  <property fmtid="{D5CDD505-2E9C-101B-9397-08002B2CF9AE}" pid="4" name="MSIP_Label_55339bf0-f345-473a-9ec8-6ca7c8197055_Enabled">
    <vt:lpwstr>true</vt:lpwstr>
  </property>
  <property fmtid="{D5CDD505-2E9C-101B-9397-08002B2CF9AE}" pid="5" name="MSIP_Label_55339bf0-f345-473a-9ec8-6ca7c8197055_SetDate">
    <vt:lpwstr>2022-09-30T14:48:47Z</vt:lpwstr>
  </property>
  <property fmtid="{D5CDD505-2E9C-101B-9397-08002B2CF9AE}" pid="6" name="MSIP_Label_55339bf0-f345-473a-9ec8-6ca7c8197055_Method">
    <vt:lpwstr>Privileged</vt:lpwstr>
  </property>
  <property fmtid="{D5CDD505-2E9C-101B-9397-08002B2CF9AE}" pid="7" name="MSIP_Label_55339bf0-f345-473a-9ec8-6ca7c8197055_Name">
    <vt:lpwstr>OFFEN</vt:lpwstr>
  </property>
  <property fmtid="{D5CDD505-2E9C-101B-9397-08002B2CF9AE}" pid="8" name="MSIP_Label_55339bf0-f345-473a-9ec8-6ca7c8197055_SiteId">
    <vt:lpwstr>d313b56f-f400-44d3-8403-4b468b3d8ded</vt:lpwstr>
  </property>
  <property fmtid="{D5CDD505-2E9C-101B-9397-08002B2CF9AE}" pid="9" name="MSIP_Label_55339bf0-f345-473a-9ec8-6ca7c8197055_ActionId">
    <vt:lpwstr>5ebe2406-7c83-4b26-bbc4-24229ee44001</vt:lpwstr>
  </property>
  <property fmtid="{D5CDD505-2E9C-101B-9397-08002B2CF9AE}" pid="10" name="MSIP_Label_55339bf0-f345-473a-9ec8-6ca7c8197055_ContentBits">
    <vt:lpwstr>0</vt:lpwstr>
  </property>
</Properties>
</file>