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89" r:id="rId2"/>
    <p:sldId id="293" r:id="rId3"/>
    <p:sldId id="290" r:id="rId4"/>
    <p:sldId id="285" r:id="rId5"/>
    <p:sldId id="286" r:id="rId6"/>
    <p:sldId id="288" r:id="rId7"/>
    <p:sldId id="287" r:id="rId8"/>
    <p:sldId id="291" r:id="rId9"/>
    <p:sldId id="292" r:id="rId10"/>
  </p:sldIdLst>
  <p:sldSz cx="12192000" cy="6858000"/>
  <p:notesSz cx="6858000" cy="9144000"/>
  <p:embeddedFontLst>
    <p:embeddedFont>
      <p:font typeface="Myriad Pro" panose="020B0503030403020204" charset="0"/>
      <p:regular r:id="rId12"/>
      <p:bold r:id="rId13"/>
      <p:italic r:id="rId14"/>
      <p:boldItalic r:id="rId15"/>
    </p:embeddedFont>
    <p:embeddedFont>
      <p:font typeface="Myriad Pro Light" panose="020B0403030403020204" charset="0"/>
      <p:regular r:id="rId16"/>
      <p:bold r:id="rId17"/>
      <p:italic r:id="rId18"/>
      <p:boldItalic r:id="rId19"/>
    </p:embeddedFont>
    <p:embeddedFont>
      <p:font typeface="TeleNeo ExtraBold" panose="020B0A04040202090203" pitchFamily="34" charset="0"/>
      <p:bold r:id="rId20"/>
      <p:boldItalic r:id="rId21"/>
    </p:embeddedFont>
    <p:embeddedFont>
      <p:font typeface="TeleNeo Office Medium" panose="020B0604040202090203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0" autoAdjust="0"/>
    <p:restoredTop sz="94601" autoAdjust="0"/>
  </p:normalViewPr>
  <p:slideViewPr>
    <p:cSldViewPr snapToGrid="0">
      <p:cViewPr varScale="1">
        <p:scale>
          <a:sx n="77" d="100"/>
          <a:sy n="77" d="100"/>
        </p:scale>
        <p:origin x="2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chwartner, Roland" userId="5f9b7f80-79b8-457c-a339-b5dd78831958" providerId="ADAL" clId="{60F5702E-5523-40C1-8A88-633144CF2937}"/>
    <pc:docChg chg="modSld">
      <pc:chgData name="Hechwartner, Roland" userId="5f9b7f80-79b8-457c-a339-b5dd78831958" providerId="ADAL" clId="{60F5702E-5523-40C1-8A88-633144CF2937}" dt="2025-06-23T14:58:35.764" v="4" actId="13926"/>
      <pc:docMkLst>
        <pc:docMk/>
      </pc:docMkLst>
      <pc:sldChg chg="modSp mod">
        <pc:chgData name="Hechwartner, Roland" userId="5f9b7f80-79b8-457c-a339-b5dd78831958" providerId="ADAL" clId="{60F5702E-5523-40C1-8A88-633144CF2937}" dt="2025-06-23T14:58:35.764" v="4" actId="13926"/>
        <pc:sldMkLst>
          <pc:docMk/>
          <pc:sldMk cId="643098816" sldId="285"/>
        </pc:sldMkLst>
        <pc:spChg chg="mod">
          <ac:chgData name="Hechwartner, Roland" userId="5f9b7f80-79b8-457c-a339-b5dd78831958" providerId="ADAL" clId="{60F5702E-5523-40C1-8A88-633144CF2937}" dt="2025-06-23T14:58:35.764" v="4" actId="13926"/>
          <ac:spMkLst>
            <pc:docMk/>
            <pc:sldMk cId="643098816" sldId="285"/>
            <ac:spMk id="27" creationId="{1E698202-848F-D3D8-B17D-14D979307F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23-06-2025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397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82156-027A-FFED-5996-4E284EC8C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68624B9-37F9-5AFB-8B9F-E965448E7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3F26225-12F1-98D3-D7C6-7C6752D4D3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86FAB7-9D08-01E8-138B-3FB1DEFE3F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4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35C90-3E3D-EAD3-B2DC-69ED7BEA9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B6FF593-2785-8FF3-209F-C0036B9583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EDA5345-13A5-BF7B-AFBE-1781C37F2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AEFD04-65FA-83DA-290C-B05428B3A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661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E7AD9-98E7-F25F-5FC8-C4523C204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8099FD3-1480-E9A1-A2E3-ECBA4B8DB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6780B5D-E29D-BD0E-FCE9-A90524A42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40134A-8BAC-04C8-209F-E7A11B663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6508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397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6/23/2025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6/23/2025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6/23/2025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6/23/2025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6/23/2025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kom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7CEAE-769D-3DC6-8A2D-875BEF135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908" y="1838325"/>
            <a:ext cx="11296184" cy="2387600"/>
          </a:xfrm>
        </p:spPr>
        <p:txBody>
          <a:bodyPr/>
          <a:lstStyle/>
          <a:p>
            <a:r>
              <a:rPr lang="de-DE" dirty="0"/>
              <a:t>TP#70 Meeting </a:t>
            </a:r>
            <a:br>
              <a:rPr lang="de-DE" dirty="0"/>
            </a:br>
            <a:r>
              <a:rPr lang="de-DE" dirty="0" err="1"/>
              <a:t>Logistics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531D70-EA51-4B5B-C47B-2409C66D7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21382"/>
            <a:ext cx="9144000" cy="1854055"/>
          </a:xfrm>
        </p:spPr>
        <p:txBody>
          <a:bodyPr>
            <a:normAutofit fontScale="47500" lnSpcReduction="20000"/>
          </a:bodyPr>
          <a:lstStyle/>
          <a:p>
            <a:r>
              <a:rPr lang="de-DE" sz="3300" dirty="0"/>
              <a:t>Ingo Friese &amp; Roland Hechwartner, Deutsche Telekom</a:t>
            </a:r>
          </a:p>
          <a:p>
            <a:pPr algn="ctr" fontAlgn="ctr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3300" b="1" i="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Deutsche Telekom AG / Digital Innovation Arena</a:t>
            </a:r>
            <a:endParaRPr lang="fr-FR" sz="5800" b="0" i="0" u="none" strike="noStrike" dirty="0">
              <a:effectLst/>
              <a:latin typeface="Arial" panose="020B0604020202020204" pitchFamily="34" charset="0"/>
            </a:endParaRPr>
          </a:p>
          <a:p>
            <a:pPr algn="ctr" fontAlgn="ctr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1431290" algn="l"/>
              </a:tabLst>
            </a:pPr>
            <a:r>
              <a:rPr lang="fr-FR" sz="3300" b="0" i="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Winterfeldtstr</a:t>
            </a:r>
            <a:r>
              <a:rPr lang="fr-FR" sz="3300" b="0" i="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21, </a:t>
            </a:r>
            <a:endParaRPr lang="fr-FR" sz="5800" b="0" i="0" u="none" strike="noStrike" dirty="0">
              <a:effectLst/>
              <a:latin typeface="Arial" panose="020B0604020202020204" pitchFamily="34" charset="0"/>
            </a:endParaRPr>
          </a:p>
          <a:p>
            <a:pPr algn="ctr" fontAlgn="ctr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1431290" algn="l"/>
              </a:tabLst>
            </a:pPr>
            <a:r>
              <a:rPr lang="fr-FR" sz="3300" b="0" i="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10781 Berlin</a:t>
            </a:r>
            <a:endParaRPr lang="fr-FR" sz="5800" b="0" i="0" u="none" strike="noStrike" dirty="0">
              <a:effectLst/>
              <a:latin typeface="Arial" panose="020B0604020202020204" pitchFamily="34" charset="0"/>
            </a:endParaRPr>
          </a:p>
          <a:p>
            <a:pPr algn="ctr" fontAlgn="ctr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1431290" algn="l"/>
              </a:tabLst>
            </a:pPr>
            <a:r>
              <a:rPr lang="fr-FR" sz="3300" b="0" i="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Germany</a:t>
            </a:r>
            <a:endParaRPr lang="fr-FR" sz="5800" b="0" i="0" u="none" strike="noStrike" dirty="0">
              <a:effectLst/>
              <a:latin typeface="Arial" panose="020B0604020202020204" pitchFamily="34" charset="0"/>
            </a:endParaRPr>
          </a:p>
          <a:p>
            <a:pPr algn="ctr" fontAlgn="ctr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1431290" algn="l"/>
              </a:tabLst>
            </a:pPr>
            <a:r>
              <a:rPr lang="fr-FR" sz="3300" b="0" i="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Web: </a:t>
            </a:r>
            <a:r>
              <a:rPr lang="fr-FR" sz="3300" b="0" i="0" u="sng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www.telekom.com</a:t>
            </a:r>
            <a:endParaRPr lang="fr-FR" sz="5800" b="0" i="0" u="none" strike="noStrike" dirty="0">
              <a:effectLst/>
              <a:latin typeface="Arial" panose="020B0604020202020204" pitchFamily="34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5448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DE2A0BB-4E03-5354-39B0-B3DD7EE9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US" dirty="0"/>
              <a:t>Welcome to Deutsche Telekom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8D3A4C-6DEE-DD08-4E04-E423EAE060A5}"/>
              </a:ext>
            </a:extLst>
          </p:cNvPr>
          <p:cNvSpPr txBox="1"/>
          <p:nvPr/>
        </p:nvSpPr>
        <p:spPr>
          <a:xfrm>
            <a:off x="440575" y="1544445"/>
            <a:ext cx="111258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1000"/>
              <a:tabLst>
                <a:tab pos="457200" algn="l"/>
              </a:tabLst>
            </a:pPr>
            <a:r>
              <a:rPr lang="de-AT" sz="2000" dirty="0">
                <a:latin typeface="TeleNeo ExtraBold" panose="020B0A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First, </a:t>
            </a:r>
            <a:r>
              <a:rPr lang="de-AT" sz="2000" dirty="0" err="1">
                <a:latin typeface="TeleNeo ExtraBold" panose="020B0A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some</a:t>
            </a:r>
            <a:r>
              <a:rPr lang="de-AT" sz="2000" dirty="0">
                <a:latin typeface="TeleNeo ExtraBold" panose="020B0A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 organisational </a:t>
            </a:r>
            <a:r>
              <a:rPr lang="de-AT" sz="2000" dirty="0" err="1">
                <a:latin typeface="TeleNeo ExtraBold" panose="020B0A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information</a:t>
            </a:r>
            <a:endParaRPr lang="de-AT" sz="2000" dirty="0">
              <a:latin typeface="TeleNeo ExtraBold" panose="020B0A04040202090203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AT" sz="2000" dirty="0">
              <a:latin typeface="TeleNeo ExtraBold" panose="020B0A04040202090203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000" dirty="0" err="1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You</a:t>
            </a:r>
            <a:r>
              <a:rPr lang="de-AT" sz="2000" dirty="0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de-AT" sz="2000" dirty="0" err="1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received</a:t>
            </a:r>
            <a:r>
              <a:rPr lang="de-AT" sz="2000" dirty="0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 and will </a:t>
            </a:r>
            <a:r>
              <a:rPr lang="de-AT" sz="2000" dirty="0" err="1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receive</a:t>
            </a:r>
            <a:r>
              <a:rPr lang="de-AT" sz="2000" dirty="0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de-AT" sz="2000" dirty="0" err="1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your</a:t>
            </a:r>
            <a:r>
              <a:rPr lang="de-AT" sz="2000" dirty="0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de-AT" sz="2000" dirty="0" err="1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visitor</a:t>
            </a:r>
            <a:r>
              <a:rPr lang="de-AT" sz="2000" dirty="0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 ID </a:t>
            </a:r>
            <a:r>
              <a:rPr lang="de-AT" sz="2000" dirty="0" err="1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card</a:t>
            </a:r>
            <a:r>
              <a:rPr lang="de-AT" sz="2000" dirty="0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 at </a:t>
            </a:r>
            <a:r>
              <a:rPr lang="de-AT" sz="2000" dirty="0" err="1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the</a:t>
            </a:r>
            <a:r>
              <a:rPr lang="de-AT" sz="2000" dirty="0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de-AT" sz="2000" dirty="0" err="1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registration</a:t>
            </a:r>
            <a:r>
              <a:rPr lang="de-AT" sz="2000" dirty="0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de-AT" sz="2000" dirty="0" err="1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desk</a:t>
            </a:r>
            <a:r>
              <a:rPr lang="de-AT" sz="2000" dirty="0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br>
              <a:rPr lang="de-AT" sz="2000" dirty="0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de-AT" sz="2000" dirty="0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- Monday and </a:t>
            </a:r>
            <a:r>
              <a:rPr lang="de-AT" sz="2000" dirty="0" err="1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Thursday</a:t>
            </a:r>
            <a:r>
              <a:rPr lang="de-AT" sz="2000" dirty="0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de-AT" sz="2000" dirty="0" err="1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morning</a:t>
            </a:r>
            <a:r>
              <a:rPr lang="de-AT" sz="2000" dirty="0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  </a:t>
            </a: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AT" sz="20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000" dirty="0" err="1">
                <a:effectLst/>
                <a:latin typeface="TeleNeo Office Medium" panose="020B0604040202090203" pitchFamily="34" charset="0"/>
              </a:rPr>
              <a:t>We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kindly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ask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you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to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wear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the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visitor</a:t>
            </a:r>
            <a:r>
              <a:rPr lang="de-AT" sz="2000" dirty="0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 ID </a:t>
            </a:r>
            <a:r>
              <a:rPr lang="de-AT" sz="2000" dirty="0" err="1">
                <a:latin typeface="TeleNeo Office Medium" panose="020B0604040202090203" pitchFamily="34" charset="0"/>
                <a:ea typeface="Aptos" panose="020B0004020202020204" pitchFamily="34" charset="0"/>
                <a:cs typeface="Aptos" panose="020B0004020202020204" pitchFamily="34" charset="0"/>
              </a:rPr>
              <a:t>card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during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your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visit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and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return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it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to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the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issuing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office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afterwards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AT" sz="2000" dirty="0">
              <a:effectLst/>
              <a:latin typeface="TeleNeo Office Medium" panose="020B0604040202090203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000" dirty="0">
                <a:effectLst/>
                <a:latin typeface="TeleNeo Office Medium" panose="020B0604040202090203" pitchFamily="34" charset="0"/>
              </a:rPr>
              <a:t>In non-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public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areas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,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filming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and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photographing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are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prohibited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without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extraordinary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permission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from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the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host.</a:t>
            </a:r>
            <a:endParaRPr lang="de-AT" sz="2000" dirty="0">
              <a:effectLst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AT" sz="2000" dirty="0">
              <a:effectLst/>
              <a:latin typeface="TeleNeo Office Medium" panose="020B0604040202090203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000" dirty="0">
                <a:effectLst/>
                <a:latin typeface="TeleNeo Office Medium" panose="020B0604040202090203" pitchFamily="34" charset="0"/>
              </a:rPr>
              <a:t>In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designated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security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areas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,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bringing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IT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hardware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is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also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only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permitted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with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the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host's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 </a:t>
            </a:r>
            <a:r>
              <a:rPr lang="de-AT" sz="2000" dirty="0" err="1">
                <a:effectLst/>
                <a:latin typeface="TeleNeo Office Medium" panose="020B0604040202090203" pitchFamily="34" charset="0"/>
              </a:rPr>
              <a:t>consent</a:t>
            </a:r>
            <a:r>
              <a:rPr lang="de-AT" sz="2000" dirty="0">
                <a:effectLst/>
                <a:latin typeface="TeleNeo Office Medium" panose="020B0604040202090203" pitchFamily="34" charset="0"/>
              </a:rPr>
              <a:t>. </a:t>
            </a:r>
            <a:endParaRPr lang="de-AT" sz="2000" dirty="0">
              <a:effectLst/>
              <a:latin typeface="TeleNeo Office Medium" panose="020B0604040202090203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2744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EFF20B-A98B-F663-4625-FDF3208F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Meeting Rooms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32DBB2-8238-BDF9-9525-379444382D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405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47A12-AA87-AC2F-5270-AA742E69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 dirty="0">
                <a:latin typeface="Myriad Pro" panose="020B0503030403020204" pitchFamily="34" charset="0"/>
                <a:ea typeface="+mj-ea"/>
                <a:cs typeface="+mj-cs"/>
              </a:rPr>
              <a:t>Meeting Rooms</a:t>
            </a:r>
          </a:p>
        </p:txBody>
      </p:sp>
      <p:pic>
        <p:nvPicPr>
          <p:cNvPr id="4" name="Grafik 3" descr="Ein Bild, das Text, Entwurf, Handschrift, Zeichnung enthält.&#10;&#10;KI-generierte Inhalte können fehlerhaft sein.">
            <a:extLst>
              <a:ext uri="{FF2B5EF4-FFF2-40B4-BE49-F238E27FC236}">
                <a16:creationId xmlns:a16="http://schemas.microsoft.com/office/drawing/2014/main" id="{B74492E6-6B22-7B59-F171-E5E69926A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1637"/>
          <a:stretch>
            <a:fillRect/>
          </a:stretch>
        </p:blipFill>
        <p:spPr>
          <a:xfrm>
            <a:off x="334696" y="1614211"/>
            <a:ext cx="5685105" cy="4774165"/>
          </a:xfrm>
          <a:prstGeom prst="rect">
            <a:avLst/>
          </a:prstGeom>
          <a:noFill/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1E698202-848F-D3D8-B17D-14D979307FDE}"/>
              </a:ext>
            </a:extLst>
          </p:cNvPr>
          <p:cNvSpPr txBox="1"/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Myriad Pro" panose="020B0503030403020204" pitchFamily="34" charset="0"/>
              </a:rPr>
              <a:t>The meeting will be held in </a:t>
            </a:r>
            <a:r>
              <a:rPr lang="en-US" sz="2800" u="sng" dirty="0">
                <a:latin typeface="Myriad Pro" panose="020B0503030403020204" pitchFamily="34" charset="0"/>
              </a:rPr>
              <a:t>three different rooms</a:t>
            </a:r>
            <a:r>
              <a:rPr lang="en-US" sz="2800" dirty="0">
                <a:latin typeface="Myriad Pro" panose="020B0503030403020204" pitchFamily="34" charset="0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Myriad Pro" panose="020B0503030403020204" pitchFamily="34" charset="0"/>
              </a:rPr>
              <a:t>The rooms are on </a:t>
            </a:r>
            <a:r>
              <a:rPr lang="en-US" sz="2800" u="sng" dirty="0">
                <a:latin typeface="Myriad Pro" panose="020B0503030403020204" pitchFamily="34" charset="0"/>
              </a:rPr>
              <a:t>different floors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highlight>
                  <a:srgbClr val="FFFF00"/>
                </a:highlight>
                <a:latin typeface="Myriad Pro" panose="020B0503030403020204" pitchFamily="34" charset="0"/>
              </a:rPr>
              <a:t>OG1 - Monday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highlight>
                  <a:srgbClr val="FFFF00"/>
                </a:highlight>
                <a:latin typeface="Myriad Pro" panose="020B0503030403020204" pitchFamily="34" charset="0"/>
              </a:rPr>
              <a:t>OG7 - Tuesday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highlight>
                  <a:srgbClr val="FFFF00"/>
                </a:highlight>
                <a:latin typeface="Myriad Pro" panose="020B0503030403020204" pitchFamily="34" charset="0"/>
              </a:rPr>
              <a:t>OG6 – Wednesday to Friday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Myriad Pro" panose="020B0503030403020204" pitchFamily="34" charset="0"/>
              </a:rPr>
              <a:t>They are all in the </a:t>
            </a:r>
            <a:r>
              <a:rPr lang="en-US" sz="2800" b="1" dirty="0">
                <a:latin typeface="Myriad Pro" panose="020B0503030403020204" pitchFamily="34" charset="0"/>
              </a:rPr>
              <a:t>NW </a:t>
            </a:r>
            <a:r>
              <a:rPr lang="en-US" sz="2800" dirty="0">
                <a:latin typeface="Myriad Pro" panose="020B0503030403020204" pitchFamily="34" charset="0"/>
              </a:rPr>
              <a:t>– area of the </a:t>
            </a:r>
            <a:r>
              <a:rPr lang="en-US" sz="2800" dirty="0" err="1">
                <a:latin typeface="Myriad Pro" panose="020B0503030403020204" pitchFamily="34" charset="0"/>
              </a:rPr>
              <a:t>buidling</a:t>
            </a:r>
            <a:endParaRPr lang="en-US" sz="2800" dirty="0">
              <a:latin typeface="Myriad Pro" panose="020B0503030403020204" pitchFamily="34" charset="0"/>
            </a:endParaRPr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16AA9AF3-C32E-B4EB-D3A2-CC870E95256A}"/>
              </a:ext>
            </a:extLst>
          </p:cNvPr>
          <p:cNvSpPr/>
          <p:nvPr/>
        </p:nvSpPr>
        <p:spPr>
          <a:xfrm rot="1061873">
            <a:off x="3404335" y="1647745"/>
            <a:ext cx="307428" cy="5990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752B66E-4D3D-294D-9CE2-476F53E6A53F}"/>
              </a:ext>
            </a:extLst>
          </p:cNvPr>
          <p:cNvSpPr txBox="1"/>
          <p:nvPr/>
        </p:nvSpPr>
        <p:spPr>
          <a:xfrm>
            <a:off x="3708839" y="1640959"/>
            <a:ext cx="154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Main Entrance</a:t>
            </a:r>
            <a:endParaRPr lang="de-AT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400E406-DB39-4B52-E8C7-5960F73AA843}"/>
              </a:ext>
            </a:extLst>
          </p:cNvPr>
          <p:cNvSpPr txBox="1"/>
          <p:nvPr/>
        </p:nvSpPr>
        <p:spPr>
          <a:xfrm>
            <a:off x="4546025" y="263418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OG 0</a:t>
            </a:r>
            <a:endParaRPr lang="de-AT" b="1" dirty="0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606B259E-6FB2-F210-4CDD-CD0183A099CB}"/>
              </a:ext>
            </a:extLst>
          </p:cNvPr>
          <p:cNvSpPr/>
          <p:nvPr/>
        </p:nvSpPr>
        <p:spPr>
          <a:xfrm>
            <a:off x="685800" y="1899745"/>
            <a:ext cx="2272900" cy="4043855"/>
          </a:xfrm>
          <a:custGeom>
            <a:avLst/>
            <a:gdLst>
              <a:gd name="connsiteX0" fmla="*/ 39414 w 2272900"/>
              <a:gd name="connsiteY0" fmla="*/ 39414 h 4043855"/>
              <a:gd name="connsiteX1" fmla="*/ 39414 w 2272900"/>
              <a:gd name="connsiteY1" fmla="*/ 39414 h 4043855"/>
              <a:gd name="connsiteX2" fmla="*/ 23648 w 2272900"/>
              <a:gd name="connsiteY2" fmla="*/ 1024758 h 4043855"/>
              <a:gd name="connsiteX3" fmla="*/ 0 w 2272900"/>
              <a:gd name="connsiteY3" fmla="*/ 1403131 h 4043855"/>
              <a:gd name="connsiteX4" fmla="*/ 39414 w 2272900"/>
              <a:gd name="connsiteY4" fmla="*/ 1742089 h 4043855"/>
              <a:gd name="connsiteX5" fmla="*/ 23648 w 2272900"/>
              <a:gd name="connsiteY5" fmla="*/ 2624958 h 4043855"/>
              <a:gd name="connsiteX6" fmla="*/ 39414 w 2272900"/>
              <a:gd name="connsiteY6" fmla="*/ 3074276 h 4043855"/>
              <a:gd name="connsiteX7" fmla="*/ 63062 w 2272900"/>
              <a:gd name="connsiteY7" fmla="*/ 3578772 h 4043855"/>
              <a:gd name="connsiteX8" fmla="*/ 70945 w 2272900"/>
              <a:gd name="connsiteY8" fmla="*/ 3626069 h 4043855"/>
              <a:gd name="connsiteX9" fmla="*/ 134007 w 2272900"/>
              <a:gd name="connsiteY9" fmla="*/ 3720662 h 4043855"/>
              <a:gd name="connsiteX10" fmla="*/ 157655 w 2272900"/>
              <a:gd name="connsiteY10" fmla="*/ 3791607 h 4043855"/>
              <a:gd name="connsiteX11" fmla="*/ 165538 w 2272900"/>
              <a:gd name="connsiteY11" fmla="*/ 3823138 h 4043855"/>
              <a:gd name="connsiteX12" fmla="*/ 189186 w 2272900"/>
              <a:gd name="connsiteY12" fmla="*/ 3854669 h 4043855"/>
              <a:gd name="connsiteX13" fmla="*/ 204952 w 2272900"/>
              <a:gd name="connsiteY13" fmla="*/ 3878317 h 4043855"/>
              <a:gd name="connsiteX14" fmla="*/ 228600 w 2272900"/>
              <a:gd name="connsiteY14" fmla="*/ 3933496 h 4043855"/>
              <a:gd name="connsiteX15" fmla="*/ 268014 w 2272900"/>
              <a:gd name="connsiteY15" fmla="*/ 3957145 h 4043855"/>
              <a:gd name="connsiteX16" fmla="*/ 307428 w 2272900"/>
              <a:gd name="connsiteY16" fmla="*/ 3988676 h 4043855"/>
              <a:gd name="connsiteX17" fmla="*/ 543910 w 2272900"/>
              <a:gd name="connsiteY17" fmla="*/ 4012324 h 4043855"/>
              <a:gd name="connsiteX18" fmla="*/ 701566 w 2272900"/>
              <a:gd name="connsiteY18" fmla="*/ 4043855 h 4043855"/>
              <a:gd name="connsiteX19" fmla="*/ 930166 w 2272900"/>
              <a:gd name="connsiteY19" fmla="*/ 4028089 h 4043855"/>
              <a:gd name="connsiteX20" fmla="*/ 969579 w 2272900"/>
              <a:gd name="connsiteY20" fmla="*/ 4012324 h 4043855"/>
              <a:gd name="connsiteX21" fmla="*/ 1158766 w 2272900"/>
              <a:gd name="connsiteY21" fmla="*/ 3894083 h 4043855"/>
              <a:gd name="connsiteX22" fmla="*/ 1206062 w 2272900"/>
              <a:gd name="connsiteY22" fmla="*/ 3854669 h 4043855"/>
              <a:gd name="connsiteX23" fmla="*/ 1229710 w 2272900"/>
              <a:gd name="connsiteY23" fmla="*/ 3815255 h 4043855"/>
              <a:gd name="connsiteX24" fmla="*/ 1284890 w 2272900"/>
              <a:gd name="connsiteY24" fmla="*/ 3697014 h 4043855"/>
              <a:gd name="connsiteX25" fmla="*/ 1292772 w 2272900"/>
              <a:gd name="connsiteY25" fmla="*/ 3665483 h 4043855"/>
              <a:gd name="connsiteX26" fmla="*/ 1300655 w 2272900"/>
              <a:gd name="connsiteY26" fmla="*/ 3594538 h 4043855"/>
              <a:gd name="connsiteX27" fmla="*/ 1316421 w 2272900"/>
              <a:gd name="connsiteY27" fmla="*/ 3499945 h 4043855"/>
              <a:gd name="connsiteX28" fmla="*/ 1332186 w 2272900"/>
              <a:gd name="connsiteY28" fmla="*/ 3034862 h 4043855"/>
              <a:gd name="connsiteX29" fmla="*/ 1324303 w 2272900"/>
              <a:gd name="connsiteY29" fmla="*/ 2971800 h 4043855"/>
              <a:gd name="connsiteX30" fmla="*/ 1340069 w 2272900"/>
              <a:gd name="connsiteY30" fmla="*/ 2727434 h 4043855"/>
              <a:gd name="connsiteX31" fmla="*/ 1347952 w 2272900"/>
              <a:gd name="connsiteY31" fmla="*/ 2404241 h 4043855"/>
              <a:gd name="connsiteX32" fmla="*/ 1355834 w 2272900"/>
              <a:gd name="connsiteY32" fmla="*/ 1836683 h 4043855"/>
              <a:gd name="connsiteX33" fmla="*/ 1371600 w 2272900"/>
              <a:gd name="connsiteY33" fmla="*/ 1813034 h 4043855"/>
              <a:gd name="connsiteX34" fmla="*/ 1411014 w 2272900"/>
              <a:gd name="connsiteY34" fmla="*/ 1781503 h 4043855"/>
              <a:gd name="connsiteX35" fmla="*/ 1521372 w 2272900"/>
              <a:gd name="connsiteY35" fmla="*/ 1718441 h 4043855"/>
              <a:gd name="connsiteX36" fmla="*/ 1576552 w 2272900"/>
              <a:gd name="connsiteY36" fmla="*/ 1710558 h 4043855"/>
              <a:gd name="connsiteX37" fmla="*/ 1615966 w 2272900"/>
              <a:gd name="connsiteY37" fmla="*/ 1702676 h 4043855"/>
              <a:gd name="connsiteX38" fmla="*/ 1663262 w 2272900"/>
              <a:gd name="connsiteY38" fmla="*/ 1679027 h 4043855"/>
              <a:gd name="connsiteX39" fmla="*/ 1710559 w 2272900"/>
              <a:gd name="connsiteY39" fmla="*/ 1663262 h 4043855"/>
              <a:gd name="connsiteX40" fmla="*/ 1978572 w 2272900"/>
              <a:gd name="connsiteY40" fmla="*/ 1458310 h 4043855"/>
              <a:gd name="connsiteX41" fmla="*/ 2081048 w 2272900"/>
              <a:gd name="connsiteY41" fmla="*/ 1387365 h 4043855"/>
              <a:gd name="connsiteX42" fmla="*/ 2120462 w 2272900"/>
              <a:gd name="connsiteY42" fmla="*/ 1213945 h 4043855"/>
              <a:gd name="connsiteX43" fmla="*/ 2144110 w 2272900"/>
              <a:gd name="connsiteY43" fmla="*/ 1095703 h 4043855"/>
              <a:gd name="connsiteX44" fmla="*/ 2207172 w 2272900"/>
              <a:gd name="connsiteY44" fmla="*/ 1016876 h 4043855"/>
              <a:gd name="connsiteX45" fmla="*/ 2262352 w 2272900"/>
              <a:gd name="connsiteY45" fmla="*/ 961696 h 4043855"/>
              <a:gd name="connsiteX46" fmla="*/ 2262352 w 2272900"/>
              <a:gd name="connsiteY46" fmla="*/ 835572 h 4043855"/>
              <a:gd name="connsiteX47" fmla="*/ 2246586 w 2272900"/>
              <a:gd name="connsiteY47" fmla="*/ 796158 h 4043855"/>
              <a:gd name="connsiteX48" fmla="*/ 2238703 w 2272900"/>
              <a:gd name="connsiteY48" fmla="*/ 756745 h 4043855"/>
              <a:gd name="connsiteX49" fmla="*/ 2222938 w 2272900"/>
              <a:gd name="connsiteY49" fmla="*/ 725214 h 4043855"/>
              <a:gd name="connsiteX50" fmla="*/ 2207172 w 2272900"/>
              <a:gd name="connsiteY50" fmla="*/ 670034 h 4043855"/>
              <a:gd name="connsiteX51" fmla="*/ 2167759 w 2272900"/>
              <a:gd name="connsiteY51" fmla="*/ 599089 h 4043855"/>
              <a:gd name="connsiteX52" fmla="*/ 2128345 w 2272900"/>
              <a:gd name="connsiteY52" fmla="*/ 536027 h 4043855"/>
              <a:gd name="connsiteX53" fmla="*/ 2096814 w 2272900"/>
              <a:gd name="connsiteY53" fmla="*/ 512379 h 4043855"/>
              <a:gd name="connsiteX54" fmla="*/ 2057400 w 2272900"/>
              <a:gd name="connsiteY54" fmla="*/ 465083 h 4043855"/>
              <a:gd name="connsiteX55" fmla="*/ 2002221 w 2272900"/>
              <a:gd name="connsiteY55" fmla="*/ 433552 h 4043855"/>
              <a:gd name="connsiteX56" fmla="*/ 1765738 w 2272900"/>
              <a:gd name="connsiteY56" fmla="*/ 362607 h 4043855"/>
              <a:gd name="connsiteX57" fmla="*/ 1679028 w 2272900"/>
              <a:gd name="connsiteY57" fmla="*/ 354724 h 4043855"/>
              <a:gd name="connsiteX58" fmla="*/ 1332186 w 2272900"/>
              <a:gd name="connsiteY58" fmla="*/ 323193 h 4043855"/>
              <a:gd name="connsiteX59" fmla="*/ 1277007 w 2272900"/>
              <a:gd name="connsiteY59" fmla="*/ 315310 h 4043855"/>
              <a:gd name="connsiteX60" fmla="*/ 1008993 w 2272900"/>
              <a:gd name="connsiteY60" fmla="*/ 299545 h 4043855"/>
              <a:gd name="connsiteX61" fmla="*/ 945931 w 2272900"/>
              <a:gd name="connsiteY61" fmla="*/ 275896 h 4043855"/>
              <a:gd name="connsiteX62" fmla="*/ 890752 w 2272900"/>
              <a:gd name="connsiteY62" fmla="*/ 260131 h 4043855"/>
              <a:gd name="connsiteX63" fmla="*/ 835572 w 2272900"/>
              <a:gd name="connsiteY63" fmla="*/ 236483 h 4043855"/>
              <a:gd name="connsiteX64" fmla="*/ 788276 w 2272900"/>
              <a:gd name="connsiteY64" fmla="*/ 228600 h 4043855"/>
              <a:gd name="connsiteX65" fmla="*/ 685800 w 2272900"/>
              <a:gd name="connsiteY65" fmla="*/ 204952 h 4043855"/>
              <a:gd name="connsiteX66" fmla="*/ 638503 w 2272900"/>
              <a:gd name="connsiteY66" fmla="*/ 181303 h 4043855"/>
              <a:gd name="connsiteX67" fmla="*/ 520262 w 2272900"/>
              <a:gd name="connsiteY67" fmla="*/ 149772 h 4043855"/>
              <a:gd name="connsiteX68" fmla="*/ 402021 w 2272900"/>
              <a:gd name="connsiteY68" fmla="*/ 70945 h 4043855"/>
              <a:gd name="connsiteX69" fmla="*/ 244366 w 2272900"/>
              <a:gd name="connsiteY69" fmla="*/ 0 h 4043855"/>
              <a:gd name="connsiteX70" fmla="*/ 86710 w 2272900"/>
              <a:gd name="connsiteY70" fmla="*/ 23648 h 4043855"/>
              <a:gd name="connsiteX71" fmla="*/ 63062 w 2272900"/>
              <a:gd name="connsiteY71" fmla="*/ 47296 h 4043855"/>
              <a:gd name="connsiteX72" fmla="*/ 39414 w 2272900"/>
              <a:gd name="connsiteY72" fmla="*/ 39414 h 404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272900" h="4043855">
                <a:moveTo>
                  <a:pt x="39414" y="39414"/>
                </a:moveTo>
                <a:lnTo>
                  <a:pt x="39414" y="39414"/>
                </a:lnTo>
                <a:cubicBezTo>
                  <a:pt x="48923" y="647939"/>
                  <a:pt x="56400" y="429769"/>
                  <a:pt x="23648" y="1024758"/>
                </a:cubicBezTo>
                <a:cubicBezTo>
                  <a:pt x="16702" y="1150937"/>
                  <a:pt x="0" y="1403131"/>
                  <a:pt x="0" y="1403131"/>
                </a:cubicBezTo>
                <a:cubicBezTo>
                  <a:pt x="13138" y="1516117"/>
                  <a:pt x="40575" y="1628348"/>
                  <a:pt x="39414" y="1742089"/>
                </a:cubicBezTo>
                <a:cubicBezTo>
                  <a:pt x="31155" y="2551478"/>
                  <a:pt x="49879" y="2257737"/>
                  <a:pt x="23648" y="2624958"/>
                </a:cubicBezTo>
                <a:cubicBezTo>
                  <a:pt x="36715" y="3134537"/>
                  <a:pt x="24010" y="2758503"/>
                  <a:pt x="39414" y="3074276"/>
                </a:cubicBezTo>
                <a:cubicBezTo>
                  <a:pt x="47616" y="3242426"/>
                  <a:pt x="53458" y="3410696"/>
                  <a:pt x="63062" y="3578772"/>
                </a:cubicBezTo>
                <a:cubicBezTo>
                  <a:pt x="63974" y="3594729"/>
                  <a:pt x="65483" y="3611048"/>
                  <a:pt x="70945" y="3626069"/>
                </a:cubicBezTo>
                <a:cubicBezTo>
                  <a:pt x="77914" y="3645235"/>
                  <a:pt x="127450" y="3711482"/>
                  <a:pt x="134007" y="3720662"/>
                </a:cubicBezTo>
                <a:cubicBezTo>
                  <a:pt x="141890" y="3744310"/>
                  <a:pt x="151609" y="3767424"/>
                  <a:pt x="157655" y="3791607"/>
                </a:cubicBezTo>
                <a:cubicBezTo>
                  <a:pt x="160283" y="3802117"/>
                  <a:pt x="160693" y="3813448"/>
                  <a:pt x="165538" y="3823138"/>
                </a:cubicBezTo>
                <a:cubicBezTo>
                  <a:pt x="171413" y="3834889"/>
                  <a:pt x="181550" y="3843978"/>
                  <a:pt x="189186" y="3854669"/>
                </a:cubicBezTo>
                <a:cubicBezTo>
                  <a:pt x="194693" y="3862378"/>
                  <a:pt x="199697" y="3870434"/>
                  <a:pt x="204952" y="3878317"/>
                </a:cubicBezTo>
                <a:cubicBezTo>
                  <a:pt x="209663" y="3892452"/>
                  <a:pt x="218857" y="3923753"/>
                  <a:pt x="228600" y="3933496"/>
                </a:cubicBezTo>
                <a:cubicBezTo>
                  <a:pt x="239434" y="3944330"/>
                  <a:pt x="255462" y="3948359"/>
                  <a:pt x="268014" y="3957145"/>
                </a:cubicBezTo>
                <a:cubicBezTo>
                  <a:pt x="281797" y="3966793"/>
                  <a:pt x="291964" y="3982048"/>
                  <a:pt x="307428" y="3988676"/>
                </a:cubicBezTo>
                <a:cubicBezTo>
                  <a:pt x="364659" y="4013203"/>
                  <a:pt x="508419" y="4010634"/>
                  <a:pt x="543910" y="4012324"/>
                </a:cubicBezTo>
                <a:cubicBezTo>
                  <a:pt x="670720" y="4030439"/>
                  <a:pt x="619016" y="4016338"/>
                  <a:pt x="701566" y="4043855"/>
                </a:cubicBezTo>
                <a:cubicBezTo>
                  <a:pt x="711551" y="4043421"/>
                  <a:pt x="872686" y="4043765"/>
                  <a:pt x="930166" y="4028089"/>
                </a:cubicBezTo>
                <a:cubicBezTo>
                  <a:pt x="943817" y="4024366"/>
                  <a:pt x="957372" y="4019480"/>
                  <a:pt x="969579" y="4012324"/>
                </a:cubicBezTo>
                <a:cubicBezTo>
                  <a:pt x="1033734" y="3974716"/>
                  <a:pt x="1096890" y="3935334"/>
                  <a:pt x="1158766" y="3894083"/>
                </a:cubicBezTo>
                <a:cubicBezTo>
                  <a:pt x="1175841" y="3882699"/>
                  <a:pt x="1192334" y="3869923"/>
                  <a:pt x="1206062" y="3854669"/>
                </a:cubicBezTo>
                <a:cubicBezTo>
                  <a:pt x="1216311" y="3843281"/>
                  <a:pt x="1222500" y="3828774"/>
                  <a:pt x="1229710" y="3815255"/>
                </a:cubicBezTo>
                <a:cubicBezTo>
                  <a:pt x="1245747" y="3785185"/>
                  <a:pt x="1272520" y="3734123"/>
                  <a:pt x="1284890" y="3697014"/>
                </a:cubicBezTo>
                <a:cubicBezTo>
                  <a:pt x="1288316" y="3686736"/>
                  <a:pt x="1290145" y="3675993"/>
                  <a:pt x="1292772" y="3665483"/>
                </a:cubicBezTo>
                <a:cubicBezTo>
                  <a:pt x="1295400" y="3641835"/>
                  <a:pt x="1297290" y="3618093"/>
                  <a:pt x="1300655" y="3594538"/>
                </a:cubicBezTo>
                <a:cubicBezTo>
                  <a:pt x="1305176" y="3562893"/>
                  <a:pt x="1314623" y="3531860"/>
                  <a:pt x="1316421" y="3499945"/>
                </a:cubicBezTo>
                <a:cubicBezTo>
                  <a:pt x="1325146" y="3345074"/>
                  <a:pt x="1326931" y="3189890"/>
                  <a:pt x="1332186" y="3034862"/>
                </a:cubicBezTo>
                <a:cubicBezTo>
                  <a:pt x="1329558" y="3013841"/>
                  <a:pt x="1324303" y="2992984"/>
                  <a:pt x="1324303" y="2971800"/>
                </a:cubicBezTo>
                <a:cubicBezTo>
                  <a:pt x="1324303" y="2941655"/>
                  <a:pt x="1337280" y="2766478"/>
                  <a:pt x="1340069" y="2727434"/>
                </a:cubicBezTo>
                <a:cubicBezTo>
                  <a:pt x="1342697" y="2619703"/>
                  <a:pt x="1346045" y="2511987"/>
                  <a:pt x="1347952" y="2404241"/>
                </a:cubicBezTo>
                <a:cubicBezTo>
                  <a:pt x="1351300" y="2215066"/>
                  <a:pt x="1348272" y="2025736"/>
                  <a:pt x="1355834" y="1836683"/>
                </a:cubicBezTo>
                <a:cubicBezTo>
                  <a:pt x="1356213" y="1827216"/>
                  <a:pt x="1364901" y="1819733"/>
                  <a:pt x="1371600" y="1813034"/>
                </a:cubicBezTo>
                <a:cubicBezTo>
                  <a:pt x="1383497" y="1801137"/>
                  <a:pt x="1398508" y="1792758"/>
                  <a:pt x="1411014" y="1781503"/>
                </a:cubicBezTo>
                <a:cubicBezTo>
                  <a:pt x="1468366" y="1729886"/>
                  <a:pt x="1432383" y="1740688"/>
                  <a:pt x="1521372" y="1718441"/>
                </a:cubicBezTo>
                <a:cubicBezTo>
                  <a:pt x="1539397" y="1713935"/>
                  <a:pt x="1558225" y="1713612"/>
                  <a:pt x="1576552" y="1710558"/>
                </a:cubicBezTo>
                <a:cubicBezTo>
                  <a:pt x="1589768" y="1708355"/>
                  <a:pt x="1602828" y="1705303"/>
                  <a:pt x="1615966" y="1702676"/>
                </a:cubicBezTo>
                <a:cubicBezTo>
                  <a:pt x="1631731" y="1694793"/>
                  <a:pt x="1646992" y="1685806"/>
                  <a:pt x="1663262" y="1679027"/>
                </a:cubicBezTo>
                <a:cubicBezTo>
                  <a:pt x="1678602" y="1672635"/>
                  <a:pt x="1696945" y="1672792"/>
                  <a:pt x="1710559" y="1663262"/>
                </a:cubicBezTo>
                <a:cubicBezTo>
                  <a:pt x="1802694" y="1598767"/>
                  <a:pt x="1889580" y="1527077"/>
                  <a:pt x="1978572" y="1458310"/>
                </a:cubicBezTo>
                <a:cubicBezTo>
                  <a:pt x="2069183" y="1388293"/>
                  <a:pt x="2024170" y="1406325"/>
                  <a:pt x="2081048" y="1387365"/>
                </a:cubicBezTo>
                <a:cubicBezTo>
                  <a:pt x="2105513" y="1265045"/>
                  <a:pt x="2059892" y="1490837"/>
                  <a:pt x="2120462" y="1213945"/>
                </a:cubicBezTo>
                <a:cubicBezTo>
                  <a:pt x="2129051" y="1174679"/>
                  <a:pt x="2121813" y="1129146"/>
                  <a:pt x="2144110" y="1095703"/>
                </a:cubicBezTo>
                <a:cubicBezTo>
                  <a:pt x="2166344" y="1062354"/>
                  <a:pt x="2171533" y="1052515"/>
                  <a:pt x="2207172" y="1016876"/>
                </a:cubicBezTo>
                <a:cubicBezTo>
                  <a:pt x="2280748" y="943299"/>
                  <a:pt x="2199285" y="1045782"/>
                  <a:pt x="2262352" y="961696"/>
                </a:cubicBezTo>
                <a:cubicBezTo>
                  <a:pt x="2275937" y="907351"/>
                  <a:pt x="2276888" y="917942"/>
                  <a:pt x="2262352" y="835572"/>
                </a:cubicBezTo>
                <a:cubicBezTo>
                  <a:pt x="2259893" y="821637"/>
                  <a:pt x="2250652" y="809711"/>
                  <a:pt x="2246586" y="796158"/>
                </a:cubicBezTo>
                <a:cubicBezTo>
                  <a:pt x="2242736" y="783325"/>
                  <a:pt x="2242940" y="769455"/>
                  <a:pt x="2238703" y="756745"/>
                </a:cubicBezTo>
                <a:cubicBezTo>
                  <a:pt x="2234987" y="745597"/>
                  <a:pt x="2226954" y="736257"/>
                  <a:pt x="2222938" y="725214"/>
                </a:cubicBezTo>
                <a:cubicBezTo>
                  <a:pt x="2216401" y="707236"/>
                  <a:pt x="2213709" y="688012"/>
                  <a:pt x="2207172" y="670034"/>
                </a:cubicBezTo>
                <a:cubicBezTo>
                  <a:pt x="2199214" y="648148"/>
                  <a:pt x="2178340" y="618135"/>
                  <a:pt x="2167759" y="599089"/>
                </a:cubicBezTo>
                <a:cubicBezTo>
                  <a:pt x="2152150" y="570993"/>
                  <a:pt x="2152299" y="559981"/>
                  <a:pt x="2128345" y="536027"/>
                </a:cubicBezTo>
                <a:cubicBezTo>
                  <a:pt x="2119055" y="526737"/>
                  <a:pt x="2106104" y="521669"/>
                  <a:pt x="2096814" y="512379"/>
                </a:cubicBezTo>
                <a:cubicBezTo>
                  <a:pt x="2082303" y="497868"/>
                  <a:pt x="2073165" y="478221"/>
                  <a:pt x="2057400" y="465083"/>
                </a:cubicBezTo>
                <a:cubicBezTo>
                  <a:pt x="2041126" y="451521"/>
                  <a:pt x="2021366" y="442621"/>
                  <a:pt x="2002221" y="433552"/>
                </a:cubicBezTo>
                <a:cubicBezTo>
                  <a:pt x="1909696" y="389724"/>
                  <a:pt x="1874605" y="381377"/>
                  <a:pt x="1765738" y="362607"/>
                </a:cubicBezTo>
                <a:cubicBezTo>
                  <a:pt x="1737137" y="357676"/>
                  <a:pt x="1707899" y="357685"/>
                  <a:pt x="1679028" y="354724"/>
                </a:cubicBezTo>
                <a:cubicBezTo>
                  <a:pt x="1386422" y="324713"/>
                  <a:pt x="1549241" y="336759"/>
                  <a:pt x="1332186" y="323193"/>
                </a:cubicBezTo>
                <a:cubicBezTo>
                  <a:pt x="1313793" y="320565"/>
                  <a:pt x="1295537" y="316666"/>
                  <a:pt x="1277007" y="315310"/>
                </a:cubicBezTo>
                <a:cubicBezTo>
                  <a:pt x="1187753" y="308779"/>
                  <a:pt x="1097858" y="310124"/>
                  <a:pt x="1008993" y="299545"/>
                </a:cubicBezTo>
                <a:cubicBezTo>
                  <a:pt x="986700" y="296891"/>
                  <a:pt x="967229" y="282995"/>
                  <a:pt x="945931" y="275896"/>
                </a:cubicBezTo>
                <a:cubicBezTo>
                  <a:pt x="927784" y="269847"/>
                  <a:pt x="908767" y="266565"/>
                  <a:pt x="890752" y="260131"/>
                </a:cubicBezTo>
                <a:cubicBezTo>
                  <a:pt x="871906" y="253401"/>
                  <a:pt x="854698" y="242368"/>
                  <a:pt x="835572" y="236483"/>
                </a:cubicBezTo>
                <a:cubicBezTo>
                  <a:pt x="820296" y="231783"/>
                  <a:pt x="803849" y="232194"/>
                  <a:pt x="788276" y="228600"/>
                </a:cubicBezTo>
                <a:cubicBezTo>
                  <a:pt x="657284" y="198370"/>
                  <a:pt x="802470" y="224395"/>
                  <a:pt x="685800" y="204952"/>
                </a:cubicBezTo>
                <a:cubicBezTo>
                  <a:pt x="670034" y="197069"/>
                  <a:pt x="655350" y="186487"/>
                  <a:pt x="638503" y="181303"/>
                </a:cubicBezTo>
                <a:cubicBezTo>
                  <a:pt x="560733" y="157374"/>
                  <a:pt x="601163" y="195499"/>
                  <a:pt x="520262" y="149772"/>
                </a:cubicBezTo>
                <a:cubicBezTo>
                  <a:pt x="479024" y="126464"/>
                  <a:pt x="444095" y="92707"/>
                  <a:pt x="402021" y="70945"/>
                </a:cubicBezTo>
                <a:cubicBezTo>
                  <a:pt x="136468" y="-66410"/>
                  <a:pt x="390787" y="97615"/>
                  <a:pt x="244366" y="0"/>
                </a:cubicBezTo>
                <a:cubicBezTo>
                  <a:pt x="191814" y="7883"/>
                  <a:pt x="138129" y="10235"/>
                  <a:pt x="86710" y="23648"/>
                </a:cubicBezTo>
                <a:cubicBezTo>
                  <a:pt x="75923" y="26462"/>
                  <a:pt x="69246" y="38020"/>
                  <a:pt x="63062" y="47296"/>
                </a:cubicBezTo>
                <a:cubicBezTo>
                  <a:pt x="58453" y="54210"/>
                  <a:pt x="43355" y="40728"/>
                  <a:pt x="39414" y="39414"/>
                </a:cubicBezTo>
                <a:close/>
              </a:path>
            </a:pathLst>
          </a:custGeom>
          <a:solidFill>
            <a:srgbClr val="FFC000">
              <a:alpha val="1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rgbClr val="C00000"/>
                </a:solidFill>
              </a:rPr>
              <a:t>NW</a:t>
            </a:r>
            <a:endParaRPr lang="de-A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9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E5B0A-E3B6-39D8-DED3-364FAD742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AB94F-32B3-9EBB-A682-EE6F81DB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Meeting Room – Monday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9326961-F418-ECDC-AA1D-72DBBF357B40}"/>
              </a:ext>
            </a:extLst>
          </p:cNvPr>
          <p:cNvSpPr txBox="1"/>
          <p:nvPr/>
        </p:nvSpPr>
        <p:spPr>
          <a:xfrm>
            <a:off x="6257029" y="1690438"/>
            <a:ext cx="4508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at </a:t>
            </a:r>
            <a:r>
              <a:rPr lang="de-DE" sz="2400" dirty="0" err="1"/>
              <a:t>level</a:t>
            </a:r>
            <a:r>
              <a:rPr lang="de-DE" sz="2400" dirty="0"/>
              <a:t> </a:t>
            </a:r>
            <a:r>
              <a:rPr lang="de-DE" sz="2400" b="1" dirty="0"/>
              <a:t>OG1</a:t>
            </a:r>
          </a:p>
          <a:p>
            <a:r>
              <a:rPr lang="de-DE" sz="2400" dirty="0"/>
              <a:t>Room </a:t>
            </a:r>
            <a:r>
              <a:rPr lang="de-DE" sz="2400" b="1" dirty="0"/>
              <a:t>NW2.136-8</a:t>
            </a:r>
          </a:p>
        </p:txBody>
      </p:sp>
      <p:pic>
        <p:nvPicPr>
          <p:cNvPr id="6" name="Grafik 5" descr="Ein Bild, das Text, Diagramm, Plan, Karte enthält.&#10;&#10;KI-generierte Inhalte können fehlerhaft sein.">
            <a:extLst>
              <a:ext uri="{FF2B5EF4-FFF2-40B4-BE49-F238E27FC236}">
                <a16:creationId xmlns:a16="http://schemas.microsoft.com/office/drawing/2014/main" id="{7039A843-7608-2EAA-DB27-5C2E949D62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5" y="1229505"/>
            <a:ext cx="5458099" cy="7372804"/>
          </a:xfrm>
          <a:prstGeom prst="rect">
            <a:avLst/>
          </a:prstGeom>
        </p:spPr>
      </p:pic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E17BC07B-913A-D973-8267-175E1669CBCB}"/>
              </a:ext>
            </a:extLst>
          </p:cNvPr>
          <p:cNvSpPr/>
          <p:nvPr/>
        </p:nvSpPr>
        <p:spPr>
          <a:xfrm rot="1061873">
            <a:off x="3265792" y="1428128"/>
            <a:ext cx="307428" cy="599089"/>
          </a:xfrm>
          <a:prstGeom prst="downArrow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AB1AD7D-DAFF-B791-C48B-703307DE9651}"/>
              </a:ext>
            </a:extLst>
          </p:cNvPr>
          <p:cNvSpPr txBox="1"/>
          <p:nvPr/>
        </p:nvSpPr>
        <p:spPr>
          <a:xfrm>
            <a:off x="3708838" y="1543006"/>
            <a:ext cx="154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Main Entrance</a:t>
            </a:r>
            <a:endParaRPr lang="de-AT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36AF93-5CC9-EC15-591A-1670FA5283E1}"/>
              </a:ext>
            </a:extLst>
          </p:cNvPr>
          <p:cNvSpPr txBox="1"/>
          <p:nvPr/>
        </p:nvSpPr>
        <p:spPr>
          <a:xfrm>
            <a:off x="4932443" y="242174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OG 1</a:t>
            </a:r>
            <a:endParaRPr lang="de-AT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E42D088-CCCD-05A4-4AD0-DA63388F1E0F}"/>
              </a:ext>
            </a:extLst>
          </p:cNvPr>
          <p:cNvCxnSpPr/>
          <p:nvPr/>
        </p:nvCxnSpPr>
        <p:spPr>
          <a:xfrm flipV="1">
            <a:off x="2234242" y="2320506"/>
            <a:ext cx="4022787" cy="200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28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67C08-B9ED-1165-82DD-E29C3210F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24B6D-85D3-7063-2267-D65C890E0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885504" cy="1173570"/>
          </a:xfrm>
        </p:spPr>
        <p:txBody>
          <a:bodyPr>
            <a:normAutofit/>
          </a:bodyPr>
          <a:lstStyle/>
          <a:p>
            <a:r>
              <a:rPr lang="de-DE" dirty="0"/>
              <a:t>Meeting Room – Tuesday</a:t>
            </a:r>
          </a:p>
        </p:txBody>
      </p:sp>
      <p:pic>
        <p:nvPicPr>
          <p:cNvPr id="11" name="Grafik 10" descr="Ein Bild, das Text, Entwurf, Diagramm, Plan enthält.&#10;&#10;KI-generierte Inhalte können fehlerhaft sein.">
            <a:extLst>
              <a:ext uri="{FF2B5EF4-FFF2-40B4-BE49-F238E27FC236}">
                <a16:creationId xmlns:a16="http://schemas.microsoft.com/office/drawing/2014/main" id="{7FDF374E-702F-9224-CF14-5F585A724B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6" y="1323139"/>
            <a:ext cx="5439571" cy="787404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B3205C3-521A-4289-7377-C698494E8836}"/>
              </a:ext>
            </a:extLst>
          </p:cNvPr>
          <p:cNvSpPr txBox="1"/>
          <p:nvPr/>
        </p:nvSpPr>
        <p:spPr>
          <a:xfrm>
            <a:off x="6257029" y="1690438"/>
            <a:ext cx="4508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at </a:t>
            </a:r>
            <a:r>
              <a:rPr lang="de-DE" sz="2400" dirty="0" err="1"/>
              <a:t>level</a:t>
            </a:r>
            <a:r>
              <a:rPr lang="de-DE" sz="2400" dirty="0"/>
              <a:t> </a:t>
            </a:r>
            <a:r>
              <a:rPr lang="de-DE" sz="2400" b="1" dirty="0"/>
              <a:t>OG7</a:t>
            </a:r>
          </a:p>
          <a:p>
            <a:r>
              <a:rPr lang="de-DE" sz="2400" dirty="0"/>
              <a:t>Room </a:t>
            </a:r>
            <a:r>
              <a:rPr lang="de-DE" sz="2400" b="1" dirty="0"/>
              <a:t>NW8.067</a:t>
            </a:r>
          </a:p>
        </p:txBody>
      </p:sp>
      <p:sp>
        <p:nvSpPr>
          <p:cNvPr id="4" name="Pfeil: nach unten 3">
            <a:extLst>
              <a:ext uri="{FF2B5EF4-FFF2-40B4-BE49-F238E27FC236}">
                <a16:creationId xmlns:a16="http://schemas.microsoft.com/office/drawing/2014/main" id="{D28A6E57-D0CB-99FF-39BD-709113549115}"/>
              </a:ext>
            </a:extLst>
          </p:cNvPr>
          <p:cNvSpPr/>
          <p:nvPr/>
        </p:nvSpPr>
        <p:spPr>
          <a:xfrm rot="1061873">
            <a:off x="3265792" y="1428128"/>
            <a:ext cx="307428" cy="599089"/>
          </a:xfrm>
          <a:prstGeom prst="downArrow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B05579B-5C65-AD46-E9C8-A801236B8995}"/>
              </a:ext>
            </a:extLst>
          </p:cNvPr>
          <p:cNvSpPr txBox="1"/>
          <p:nvPr/>
        </p:nvSpPr>
        <p:spPr>
          <a:xfrm>
            <a:off x="3708838" y="1543006"/>
            <a:ext cx="154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Main Entrance</a:t>
            </a:r>
            <a:endParaRPr lang="de-AT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34087F9-0770-EB7C-F11D-F284CA1FC871}"/>
              </a:ext>
            </a:extLst>
          </p:cNvPr>
          <p:cNvCxnSpPr>
            <a:cxnSpLocks/>
            <a:stCxn id="9" idx="6"/>
          </p:cNvCxnSpPr>
          <p:nvPr/>
        </p:nvCxnSpPr>
        <p:spPr>
          <a:xfrm flipV="1">
            <a:off x="2769079" y="2209339"/>
            <a:ext cx="3487950" cy="564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5130E278-EC4C-7B89-57CA-E52EA159692A}"/>
              </a:ext>
            </a:extLst>
          </p:cNvPr>
          <p:cNvSpPr/>
          <p:nvPr/>
        </p:nvSpPr>
        <p:spPr>
          <a:xfrm>
            <a:off x="1846053" y="2528474"/>
            <a:ext cx="923026" cy="491705"/>
          </a:xfrm>
          <a:prstGeom prst="ellipse">
            <a:avLst/>
          </a:prstGeom>
          <a:noFill/>
          <a:ln w="25400">
            <a:solidFill>
              <a:srgbClr val="C631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845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47BCF-C45E-7064-FE91-D4F1CF895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2A759-5DDF-F5F2-40A0-97AC746D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025435" cy="1173570"/>
          </a:xfrm>
        </p:spPr>
        <p:txBody>
          <a:bodyPr>
            <a:normAutofit fontScale="90000"/>
          </a:bodyPr>
          <a:lstStyle/>
          <a:p>
            <a:r>
              <a:rPr lang="de-DE" dirty="0"/>
              <a:t>Meeting Room – Wednesday </a:t>
            </a:r>
            <a:r>
              <a:rPr lang="de-DE" dirty="0" err="1"/>
              <a:t>to</a:t>
            </a:r>
            <a:r>
              <a:rPr lang="de-DE" dirty="0"/>
              <a:t> Friday</a:t>
            </a:r>
          </a:p>
        </p:txBody>
      </p:sp>
      <p:pic>
        <p:nvPicPr>
          <p:cNvPr id="8" name="Grafik 7" descr="Ein Bild, das Text, Karte, Plan, Diagramm enthält.&#10;&#10;KI-generierte Inhalte können fehlerhaft sein.">
            <a:extLst>
              <a:ext uri="{FF2B5EF4-FFF2-40B4-BE49-F238E27FC236}">
                <a16:creationId xmlns:a16="http://schemas.microsoft.com/office/drawing/2014/main" id="{B398577E-225A-C1EC-7238-CF4788890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1" y="1468858"/>
            <a:ext cx="5204768" cy="757050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751F5A6-F6C2-23AB-AF0C-A1448ED2D6CE}"/>
              </a:ext>
            </a:extLst>
          </p:cNvPr>
          <p:cNvSpPr txBox="1"/>
          <p:nvPr/>
        </p:nvSpPr>
        <p:spPr>
          <a:xfrm>
            <a:off x="6257029" y="1690438"/>
            <a:ext cx="4508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at </a:t>
            </a:r>
            <a:r>
              <a:rPr lang="de-DE" sz="2400" dirty="0" err="1"/>
              <a:t>level</a:t>
            </a:r>
            <a:r>
              <a:rPr lang="de-DE" sz="2400" dirty="0"/>
              <a:t> </a:t>
            </a:r>
            <a:r>
              <a:rPr lang="de-DE" sz="2400" b="1" dirty="0"/>
              <a:t>OG6</a:t>
            </a:r>
          </a:p>
          <a:p>
            <a:r>
              <a:rPr lang="de-DE" sz="2400" dirty="0"/>
              <a:t>Room </a:t>
            </a:r>
            <a:r>
              <a:rPr lang="de-DE" sz="2400" b="1" dirty="0"/>
              <a:t>NW7.072-73</a:t>
            </a:r>
          </a:p>
        </p:txBody>
      </p:sp>
      <p:sp>
        <p:nvSpPr>
          <p:cNvPr id="4" name="Pfeil: nach unten 3">
            <a:extLst>
              <a:ext uri="{FF2B5EF4-FFF2-40B4-BE49-F238E27FC236}">
                <a16:creationId xmlns:a16="http://schemas.microsoft.com/office/drawing/2014/main" id="{2243E132-9C70-5A23-2D88-EE98E1DBEA53}"/>
              </a:ext>
            </a:extLst>
          </p:cNvPr>
          <p:cNvSpPr/>
          <p:nvPr/>
        </p:nvSpPr>
        <p:spPr>
          <a:xfrm rot="1061873">
            <a:off x="3265792" y="1428128"/>
            <a:ext cx="307428" cy="599089"/>
          </a:xfrm>
          <a:prstGeom prst="downArrow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DBE53B9-8EE3-F92E-E754-C3F43DFA90BF}"/>
              </a:ext>
            </a:extLst>
          </p:cNvPr>
          <p:cNvSpPr txBox="1"/>
          <p:nvPr/>
        </p:nvSpPr>
        <p:spPr>
          <a:xfrm>
            <a:off x="3708838" y="1543006"/>
            <a:ext cx="154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Main Entrance</a:t>
            </a:r>
            <a:endParaRPr lang="de-AT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B9B600E-426E-6E4D-7BA6-C610AA9811B2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2769079" y="2320506"/>
            <a:ext cx="3487950" cy="564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B890B915-A00B-9C3E-28D5-70B21AC9C59B}"/>
              </a:ext>
            </a:extLst>
          </p:cNvPr>
          <p:cNvSpPr/>
          <p:nvPr/>
        </p:nvSpPr>
        <p:spPr>
          <a:xfrm>
            <a:off x="1846053" y="2639641"/>
            <a:ext cx="923026" cy="491705"/>
          </a:xfrm>
          <a:prstGeom prst="ellipse">
            <a:avLst/>
          </a:prstGeom>
          <a:noFill/>
          <a:ln w="25400">
            <a:solidFill>
              <a:srgbClr val="C631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0699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86A53-349E-8AC9-33C8-535909EFC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Lunch Options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24BD26-3682-9848-90D4-18738DA94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6889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47A12-AA87-AC2F-5270-AA742E69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Lunch Options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43E9298-6031-78A9-7DCF-D6ABD34377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716" t="18349" b="3724"/>
          <a:stretch/>
        </p:blipFill>
        <p:spPr>
          <a:xfrm>
            <a:off x="1318648" y="1877079"/>
            <a:ext cx="6811252" cy="4580372"/>
          </a:xfrm>
          <a:prstGeom prst="rect">
            <a:avLst/>
          </a:prstGeom>
        </p:spPr>
      </p:pic>
      <p:sp>
        <p:nvSpPr>
          <p:cNvPr id="14" name="Legende: mit gebogener Linie mit Akzentuierungsbalken 13">
            <a:extLst>
              <a:ext uri="{FF2B5EF4-FFF2-40B4-BE49-F238E27FC236}">
                <a16:creationId xmlns:a16="http://schemas.microsoft.com/office/drawing/2014/main" id="{C76F4B40-61E1-3E2F-4D84-54D42028EE6D}"/>
              </a:ext>
            </a:extLst>
          </p:cNvPr>
          <p:cNvSpPr/>
          <p:nvPr/>
        </p:nvSpPr>
        <p:spPr>
          <a:xfrm>
            <a:off x="8618562" y="2252473"/>
            <a:ext cx="1364776" cy="27977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92288"/>
              <a:gd name="adj6" fmla="val -13588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Japanese </a:t>
            </a:r>
            <a:r>
              <a:rPr lang="en-US" sz="1200" dirty="0" err="1">
                <a:solidFill>
                  <a:schemeClr val="tx2"/>
                </a:solidFill>
              </a:rPr>
              <a:t>Snackbar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5" name="Legende: mit gebogener Linie mit Akzentuierungsbalken 14">
            <a:extLst>
              <a:ext uri="{FF2B5EF4-FFF2-40B4-BE49-F238E27FC236}">
                <a16:creationId xmlns:a16="http://schemas.microsoft.com/office/drawing/2014/main" id="{14617444-7C95-A581-1FF5-AAF38A4B438E}"/>
              </a:ext>
            </a:extLst>
          </p:cNvPr>
          <p:cNvSpPr/>
          <p:nvPr/>
        </p:nvSpPr>
        <p:spPr>
          <a:xfrm>
            <a:off x="8618562" y="2579478"/>
            <a:ext cx="1364776" cy="27977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16678"/>
              <a:gd name="adj6" fmla="val -16388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2"/>
                </a:solidFill>
              </a:rPr>
              <a:t>Persian</a:t>
            </a:r>
            <a:r>
              <a:rPr lang="de-DE" sz="1200" dirty="0">
                <a:solidFill>
                  <a:schemeClr val="tx2"/>
                </a:solidFill>
              </a:rPr>
              <a:t> Snackbar</a:t>
            </a:r>
          </a:p>
        </p:txBody>
      </p:sp>
      <p:sp>
        <p:nvSpPr>
          <p:cNvPr id="16" name="Legende: mit gebogener Linie mit Akzentuierungsbalken 15">
            <a:extLst>
              <a:ext uri="{FF2B5EF4-FFF2-40B4-BE49-F238E27FC236}">
                <a16:creationId xmlns:a16="http://schemas.microsoft.com/office/drawing/2014/main" id="{9244BB12-DDCC-464F-87ED-84688DF2B1D5}"/>
              </a:ext>
            </a:extLst>
          </p:cNvPr>
          <p:cNvSpPr/>
          <p:nvPr/>
        </p:nvSpPr>
        <p:spPr>
          <a:xfrm>
            <a:off x="8618562" y="1877079"/>
            <a:ext cx="1671850" cy="27977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43"/>
              <a:gd name="adj6" fmla="val -28188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2"/>
                </a:solidFill>
              </a:rPr>
              <a:t>Vietnames</a:t>
            </a:r>
            <a:r>
              <a:rPr lang="en-US" sz="1200" dirty="0">
                <a:solidFill>
                  <a:schemeClr val="tx2"/>
                </a:solidFill>
              </a:rPr>
              <a:t>e Restaurant (corner </a:t>
            </a:r>
            <a:r>
              <a:rPr lang="en-US" sz="1200" dirty="0" err="1">
                <a:solidFill>
                  <a:schemeClr val="tx2"/>
                </a:solidFill>
              </a:rPr>
              <a:t>Potsadmer</a:t>
            </a:r>
            <a:r>
              <a:rPr lang="en-US" sz="1200" dirty="0">
                <a:solidFill>
                  <a:schemeClr val="tx2"/>
                </a:solidFill>
              </a:rPr>
              <a:t> Str.)</a:t>
            </a:r>
          </a:p>
        </p:txBody>
      </p:sp>
      <p:sp>
        <p:nvSpPr>
          <p:cNvPr id="17" name="Legende: mit gebogener Linie mit Akzentuierungsbalken 16">
            <a:extLst>
              <a:ext uri="{FF2B5EF4-FFF2-40B4-BE49-F238E27FC236}">
                <a16:creationId xmlns:a16="http://schemas.microsoft.com/office/drawing/2014/main" id="{0ED117FB-0E96-7D34-665C-09C356F2C321}"/>
              </a:ext>
            </a:extLst>
          </p:cNvPr>
          <p:cNvSpPr/>
          <p:nvPr/>
        </p:nvSpPr>
        <p:spPr>
          <a:xfrm>
            <a:off x="8618562" y="2957067"/>
            <a:ext cx="1364776" cy="27977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873"/>
              <a:gd name="adj6" fmla="val -39238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2"/>
                </a:solidFill>
              </a:rPr>
              <a:t>Best Falafel in Town</a:t>
            </a:r>
          </a:p>
        </p:txBody>
      </p:sp>
      <p:sp>
        <p:nvSpPr>
          <p:cNvPr id="18" name="Legende: mit gebogener Linie mit Akzentuierungsbalken 17">
            <a:extLst>
              <a:ext uri="{FF2B5EF4-FFF2-40B4-BE49-F238E27FC236}">
                <a16:creationId xmlns:a16="http://schemas.microsoft.com/office/drawing/2014/main" id="{5B5D3CCB-05E2-1097-A14D-C7EB031F24D7}"/>
              </a:ext>
            </a:extLst>
          </p:cNvPr>
          <p:cNvSpPr/>
          <p:nvPr/>
        </p:nvSpPr>
        <p:spPr>
          <a:xfrm>
            <a:off x="8618562" y="3334656"/>
            <a:ext cx="1364776" cy="27977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39419"/>
              <a:gd name="adj6" fmla="val -39438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2"/>
                </a:solidFill>
              </a:rPr>
              <a:t>Akitatsu</a:t>
            </a:r>
            <a:br>
              <a:rPr lang="de-DE" sz="1200" dirty="0">
                <a:solidFill>
                  <a:schemeClr val="tx2"/>
                </a:solidFill>
              </a:rPr>
            </a:br>
            <a:r>
              <a:rPr lang="de-DE" sz="1200" dirty="0" err="1">
                <a:solidFill>
                  <a:schemeClr val="tx2"/>
                </a:solidFill>
              </a:rPr>
              <a:t>Sushi&amp;more</a:t>
            </a:r>
            <a:endParaRPr lang="de-DE" sz="1200" dirty="0">
              <a:solidFill>
                <a:schemeClr val="tx2"/>
              </a:solidFill>
            </a:endParaRPr>
          </a:p>
        </p:txBody>
      </p:sp>
      <p:sp>
        <p:nvSpPr>
          <p:cNvPr id="19" name="Legende: mit gebogener Linie mit Akzentuierungsbalken 18">
            <a:extLst>
              <a:ext uri="{FF2B5EF4-FFF2-40B4-BE49-F238E27FC236}">
                <a16:creationId xmlns:a16="http://schemas.microsoft.com/office/drawing/2014/main" id="{381EAB8E-CB47-B5AC-9A88-527B8303E04B}"/>
              </a:ext>
            </a:extLst>
          </p:cNvPr>
          <p:cNvSpPr/>
          <p:nvPr/>
        </p:nvSpPr>
        <p:spPr>
          <a:xfrm>
            <a:off x="8618562" y="3712245"/>
            <a:ext cx="1364776" cy="27977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46736"/>
              <a:gd name="adj6" fmla="val -42188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2"/>
                </a:solidFill>
              </a:rPr>
              <a:t>Coffee </a:t>
            </a:r>
            <a:r>
              <a:rPr lang="de-DE" sz="1200" dirty="0" err="1">
                <a:solidFill>
                  <a:schemeClr val="tx2"/>
                </a:solidFill>
              </a:rPr>
              <a:t>to</a:t>
            </a:r>
            <a:r>
              <a:rPr lang="de-DE" sz="1200" dirty="0">
                <a:solidFill>
                  <a:schemeClr val="tx2"/>
                </a:solidFill>
              </a:rPr>
              <a:t> Go</a:t>
            </a:r>
          </a:p>
        </p:txBody>
      </p:sp>
      <p:sp>
        <p:nvSpPr>
          <p:cNvPr id="20" name="Legende: mit gebogener Linie mit Akzentuierungsbalken 19">
            <a:extLst>
              <a:ext uri="{FF2B5EF4-FFF2-40B4-BE49-F238E27FC236}">
                <a16:creationId xmlns:a16="http://schemas.microsoft.com/office/drawing/2014/main" id="{C651F4B6-D1D0-5AAB-13C3-2A7F0528B8FF}"/>
              </a:ext>
            </a:extLst>
          </p:cNvPr>
          <p:cNvSpPr/>
          <p:nvPr/>
        </p:nvSpPr>
        <p:spPr>
          <a:xfrm>
            <a:off x="8618562" y="4060721"/>
            <a:ext cx="1364776" cy="27977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36980"/>
              <a:gd name="adj6" fmla="val -35938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2"/>
                </a:solidFill>
              </a:rPr>
              <a:t>Italien Restaurant</a:t>
            </a:r>
          </a:p>
        </p:txBody>
      </p:sp>
      <p:sp>
        <p:nvSpPr>
          <p:cNvPr id="21" name="Legende: mit gebogener Linie mit Akzentuierungsbalken 20">
            <a:extLst>
              <a:ext uri="{FF2B5EF4-FFF2-40B4-BE49-F238E27FC236}">
                <a16:creationId xmlns:a16="http://schemas.microsoft.com/office/drawing/2014/main" id="{9A7F8B34-C627-B39C-EA9E-D3FB094D8475}"/>
              </a:ext>
            </a:extLst>
          </p:cNvPr>
          <p:cNvSpPr/>
          <p:nvPr/>
        </p:nvSpPr>
        <p:spPr>
          <a:xfrm>
            <a:off x="8618562" y="4403987"/>
            <a:ext cx="1364776" cy="27977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48385"/>
              <a:gd name="adj6" fmla="val -43288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2"/>
                </a:solidFill>
              </a:rPr>
              <a:t>Korean Snackbar</a:t>
            </a:r>
          </a:p>
        </p:txBody>
      </p:sp>
      <p:sp>
        <p:nvSpPr>
          <p:cNvPr id="22" name="Legende: mit gebogener Linie mit Akzentuierungsbalken 21">
            <a:extLst>
              <a:ext uri="{FF2B5EF4-FFF2-40B4-BE49-F238E27FC236}">
                <a16:creationId xmlns:a16="http://schemas.microsoft.com/office/drawing/2014/main" id="{9C0D6426-936C-7974-1FB8-9E21BED2BD5A}"/>
              </a:ext>
            </a:extLst>
          </p:cNvPr>
          <p:cNvSpPr/>
          <p:nvPr/>
        </p:nvSpPr>
        <p:spPr>
          <a:xfrm>
            <a:off x="8618562" y="4747253"/>
            <a:ext cx="1364776" cy="27977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11800"/>
              <a:gd name="adj6" fmla="val -44938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2"/>
                </a:solidFill>
              </a:rPr>
              <a:t>Burrito Factory</a:t>
            </a:r>
          </a:p>
        </p:txBody>
      </p:sp>
      <p:sp>
        <p:nvSpPr>
          <p:cNvPr id="23" name="Legende: mit gebogener Linie mit Akzentuierungsbalken 22">
            <a:extLst>
              <a:ext uri="{FF2B5EF4-FFF2-40B4-BE49-F238E27FC236}">
                <a16:creationId xmlns:a16="http://schemas.microsoft.com/office/drawing/2014/main" id="{FCF2C866-2E90-426C-D176-7943389ACB1E}"/>
              </a:ext>
            </a:extLst>
          </p:cNvPr>
          <p:cNvSpPr/>
          <p:nvPr/>
        </p:nvSpPr>
        <p:spPr>
          <a:xfrm>
            <a:off x="8618562" y="5110219"/>
            <a:ext cx="1364776" cy="27977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78445"/>
              <a:gd name="adj6" fmla="val -46088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2"/>
                </a:solidFill>
              </a:rPr>
              <a:t>Good</a:t>
            </a:r>
            <a:r>
              <a:rPr lang="de-DE" sz="1200" dirty="0">
                <a:solidFill>
                  <a:schemeClr val="tx2"/>
                </a:solidFill>
              </a:rPr>
              <a:t> Schawarma</a:t>
            </a:r>
          </a:p>
        </p:txBody>
      </p:sp>
      <p:sp>
        <p:nvSpPr>
          <p:cNvPr id="24" name="Legende: mit gebogener Linie mit Akzentuierungsbalken 23">
            <a:extLst>
              <a:ext uri="{FF2B5EF4-FFF2-40B4-BE49-F238E27FC236}">
                <a16:creationId xmlns:a16="http://schemas.microsoft.com/office/drawing/2014/main" id="{E5E1B190-D38E-ED47-36B1-8D8EB2FFF40F}"/>
              </a:ext>
            </a:extLst>
          </p:cNvPr>
          <p:cNvSpPr/>
          <p:nvPr/>
        </p:nvSpPr>
        <p:spPr>
          <a:xfrm>
            <a:off x="8618562" y="5473185"/>
            <a:ext cx="1364776" cy="27977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38628"/>
              <a:gd name="adj6" fmla="val -46838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2"/>
                </a:solidFill>
              </a:rPr>
              <a:t>Great Burger</a:t>
            </a:r>
          </a:p>
        </p:txBody>
      </p:sp>
      <p:sp>
        <p:nvSpPr>
          <p:cNvPr id="25" name="Legende: mit gebogener Linie mit Akzentuierungsbalken 24">
            <a:extLst>
              <a:ext uri="{FF2B5EF4-FFF2-40B4-BE49-F238E27FC236}">
                <a16:creationId xmlns:a16="http://schemas.microsoft.com/office/drawing/2014/main" id="{1F262615-7711-D51B-3783-7F7A796FEBB0}"/>
              </a:ext>
            </a:extLst>
          </p:cNvPr>
          <p:cNvSpPr/>
          <p:nvPr/>
        </p:nvSpPr>
        <p:spPr>
          <a:xfrm>
            <a:off x="8618561" y="5836151"/>
            <a:ext cx="1603611" cy="27977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10153"/>
              <a:gd name="adj6" fmla="val -37560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accent1"/>
                </a:solidFill>
              </a:rPr>
              <a:t>Food Market! </a:t>
            </a:r>
            <a:r>
              <a:rPr lang="de-DE" sz="1200" dirty="0">
                <a:solidFill>
                  <a:schemeClr val="tx2"/>
                </a:solidFill>
              </a:rPr>
              <a:t>(Wednesday/Saturday)</a:t>
            </a:r>
          </a:p>
        </p:txBody>
      </p:sp>
      <p:sp>
        <p:nvSpPr>
          <p:cNvPr id="26" name="Legende: mit gebogener Linie mit Akzentuierungsbalken 25">
            <a:extLst>
              <a:ext uri="{FF2B5EF4-FFF2-40B4-BE49-F238E27FC236}">
                <a16:creationId xmlns:a16="http://schemas.microsoft.com/office/drawing/2014/main" id="{C30F821C-39DC-3910-58C7-0CAA5C16DB16}"/>
              </a:ext>
            </a:extLst>
          </p:cNvPr>
          <p:cNvSpPr/>
          <p:nvPr/>
        </p:nvSpPr>
        <p:spPr>
          <a:xfrm>
            <a:off x="8618561" y="6179417"/>
            <a:ext cx="1603611" cy="27977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61372"/>
              <a:gd name="adj6" fmla="val -3849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2"/>
                </a:solidFill>
              </a:rPr>
              <a:t>Thai Restaurant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E698202-848F-D3D8-B17D-14D979307FDE}"/>
              </a:ext>
            </a:extLst>
          </p:cNvPr>
          <p:cNvSpPr txBox="1"/>
          <p:nvPr/>
        </p:nvSpPr>
        <p:spPr>
          <a:xfrm>
            <a:off x="409432" y="1183522"/>
            <a:ext cx="11238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plenty of great lunch and dinner options in the area — I’ve marked Ingos personal favorites on the map. </a:t>
            </a:r>
          </a:p>
          <a:p>
            <a:r>
              <a:rPr lang="en-US" dirty="0"/>
              <a:t>Think of it as recommendations from one foodie to another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8840825-496B-BC18-7014-239D03CDB027}"/>
              </a:ext>
            </a:extLst>
          </p:cNvPr>
          <p:cNvSpPr/>
          <p:nvPr/>
        </p:nvSpPr>
        <p:spPr>
          <a:xfrm>
            <a:off x="5135675" y="3614435"/>
            <a:ext cx="150126" cy="1909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E79102E-5B17-D23A-B2C3-856B77EB390F}"/>
              </a:ext>
            </a:extLst>
          </p:cNvPr>
          <p:cNvSpPr txBox="1"/>
          <p:nvPr/>
        </p:nvSpPr>
        <p:spPr>
          <a:xfrm>
            <a:off x="4259845" y="3306658"/>
            <a:ext cx="1337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Meeting Spaces</a:t>
            </a:r>
          </a:p>
        </p:txBody>
      </p:sp>
    </p:spTree>
    <p:extLst>
      <p:ext uri="{BB962C8B-B14F-4D97-AF65-F5344CB8AC3E}">
        <p14:creationId xmlns:p14="http://schemas.microsoft.com/office/powerpoint/2010/main" val="3511109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de4dffc-4b60-4cf6-8b04-a5eeb25f5c4f}" enabled="0" method="" siteId="{bde4dffc-4b60-4cf6-8b04-a5eeb25f5c4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Breitbild</PresentationFormat>
  <Paragraphs>64</Paragraphs>
  <Slides>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20" baseType="lpstr">
      <vt:lpstr>Aptos</vt:lpstr>
      <vt:lpstr>TeleNeo Office Medium</vt:lpstr>
      <vt:lpstr>Wingdings</vt:lpstr>
      <vt:lpstr>Myriad Pro Light</vt:lpstr>
      <vt:lpstr>Symbol</vt:lpstr>
      <vt:lpstr>Times New Roman</vt:lpstr>
      <vt:lpstr>Myriad Pro</vt:lpstr>
      <vt:lpstr>TeleNeo ExtraBold</vt:lpstr>
      <vt:lpstr>Arial</vt:lpstr>
      <vt:lpstr>Calibri</vt:lpstr>
      <vt:lpstr>Office Theme</vt:lpstr>
      <vt:lpstr>TP#70 Meeting  Logistics</vt:lpstr>
      <vt:lpstr>Welcome to Deutsche Telekom</vt:lpstr>
      <vt:lpstr>Meeting Rooms</vt:lpstr>
      <vt:lpstr>Meeting Rooms</vt:lpstr>
      <vt:lpstr>Meeting Room – Monday</vt:lpstr>
      <vt:lpstr>Meeting Room – Tuesday</vt:lpstr>
      <vt:lpstr>Meeting Room – Wednesday to Friday</vt:lpstr>
      <vt:lpstr>Lunch Options</vt:lpstr>
      <vt:lpstr>Lunch Options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Hechwartner, Roland</cp:lastModifiedBy>
  <cp:revision>32</cp:revision>
  <dcterms:created xsi:type="dcterms:W3CDTF">2017-09-21T15:46:31Z</dcterms:created>
  <dcterms:modified xsi:type="dcterms:W3CDTF">2025-06-23T14:58:42Z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5339bf0-f345-473a-9ec8-6ca7c8197055_Enabled">
    <vt:lpwstr>true</vt:lpwstr>
  </property>
  <property fmtid="{D5CDD505-2E9C-101B-9397-08002B2CF9AE}" pid="3" name="MSIP_Label_55339bf0-f345-473a-9ec8-6ca7c8197055_SetDate">
    <vt:lpwstr>2025-06-13T10:12:11Z</vt:lpwstr>
  </property>
  <property fmtid="{D5CDD505-2E9C-101B-9397-08002B2CF9AE}" pid="4" name="MSIP_Label_55339bf0-f345-473a-9ec8-6ca7c8197055_Method">
    <vt:lpwstr>Privileged</vt:lpwstr>
  </property>
  <property fmtid="{D5CDD505-2E9C-101B-9397-08002B2CF9AE}" pid="5" name="MSIP_Label_55339bf0-f345-473a-9ec8-6ca7c8197055_Name">
    <vt:lpwstr>OFFEN</vt:lpwstr>
  </property>
  <property fmtid="{D5CDD505-2E9C-101B-9397-08002B2CF9AE}" pid="6" name="MSIP_Label_55339bf0-f345-473a-9ec8-6ca7c8197055_SiteId">
    <vt:lpwstr>d313b56f-f400-44d3-8403-4b468b3d8ded</vt:lpwstr>
  </property>
  <property fmtid="{D5CDD505-2E9C-101B-9397-08002B2CF9AE}" pid="7" name="MSIP_Label_55339bf0-f345-473a-9ec8-6ca7c8197055_ActionId">
    <vt:lpwstr>91451639-6e0f-469b-875a-62dda8df3d33</vt:lpwstr>
  </property>
  <property fmtid="{D5CDD505-2E9C-101B-9397-08002B2CF9AE}" pid="8" name="MSIP_Label_55339bf0-f345-473a-9ec8-6ca7c8197055_ContentBits">
    <vt:lpwstr>0</vt:lpwstr>
  </property>
  <property fmtid="{D5CDD505-2E9C-101B-9397-08002B2CF9AE}" pid="9" name="MSIP_Label_55339bf0-f345-473a-9ec8-6ca7c8197055_Tag">
    <vt:lpwstr>10, 0, 1, 1</vt:lpwstr>
  </property>
</Properties>
</file>