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4" r:id="rId4"/>
    <p:sldId id="271" r:id="rId5"/>
    <p:sldId id="266" r:id="rId6"/>
    <p:sldId id="26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31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28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4285397"/>
            <a:ext cx="12192000" cy="2572603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444" y="1122363"/>
            <a:ext cx="11296184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25860" y="194184"/>
            <a:ext cx="2722432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019675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148782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5341434"/>
            <a:ext cx="12192000" cy="1516566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444" y="1122363"/>
            <a:ext cx="11296184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25860" y="194184"/>
            <a:ext cx="2722432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847556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094554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9780" y="1233866"/>
            <a:ext cx="11296184" cy="2387600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1444" y="305687"/>
            <a:ext cx="2722432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9780" y="3837899"/>
            <a:ext cx="9144000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07940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6/27/25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761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6/27/25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451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6/27/25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867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6/27/25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219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6/27/25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594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596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4696" y="0"/>
            <a:ext cx="10315375" cy="1173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696" y="1493919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97628" y="6492875"/>
            <a:ext cx="4943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1155282"/>
            <a:ext cx="12192000" cy="18288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48241" y="105845"/>
            <a:ext cx="1325890" cy="904091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6497638"/>
            <a:ext cx="12192000" cy="18288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5592496" y="6592129"/>
            <a:ext cx="1007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Myriad Pro Light" panose="020B0603030403020204" pitchFamily="34" charset="0"/>
              </a:rPr>
              <a:t>© 2017 oneM2M</a:t>
            </a:r>
          </a:p>
          <a:p>
            <a:endParaRPr lang="en-US" sz="900" dirty="0">
              <a:solidFill>
                <a:schemeClr val="bg1">
                  <a:lumMod val="50000"/>
                </a:schemeClr>
              </a:solidFill>
              <a:latin typeface="Myriad Pro Light" panose="020B06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894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C63133"/>
          </a:solidFill>
          <a:latin typeface="Myanmar Text" panose="020B0502040204020203" pitchFamily="34" charset="0"/>
          <a:ea typeface="+mj-ea"/>
          <a:cs typeface="Myanmar Text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iotkorea.or.kr/2025/eng/index.asp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444" y="1535601"/>
            <a:ext cx="11296184" cy="2387600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WG3 TDE 70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Status Report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97937" y="4399808"/>
            <a:ext cx="10173628" cy="2387600"/>
          </a:xfrm>
        </p:spPr>
        <p:txBody>
          <a:bodyPr>
            <a:normAutofit/>
          </a:bodyPr>
          <a:lstStyle/>
          <a:p>
            <a:pPr algn="l"/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Group: TDE</a:t>
            </a:r>
          </a:p>
          <a:p>
            <a:pPr algn="l"/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Source: JaeSeung Song, Sejong Univ. (Temporary TDE Chair)</a:t>
            </a:r>
          </a:p>
          <a:p>
            <a:pPr algn="l"/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	   TDE WG Chair, Bob Flynn, Exacta GSS</a:t>
            </a:r>
          </a:p>
          <a:p>
            <a:pPr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Meeting Date: 2025-06-23 to 2025-06-27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4155DA5-348D-BE2F-D5A0-7435F6A19506}"/>
              </a:ext>
            </a:extLst>
          </p:cNvPr>
          <p:cNvSpPr txBox="1"/>
          <p:nvPr/>
        </p:nvSpPr>
        <p:spPr>
          <a:xfrm>
            <a:off x="94592" y="70592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Doc#: TP-2025-0055-TDE_70_status_report</a:t>
            </a:r>
          </a:p>
        </p:txBody>
      </p:sp>
    </p:spTree>
    <p:extLst>
      <p:ext uri="{BB962C8B-B14F-4D97-AF65-F5344CB8AC3E}">
        <p14:creationId xmlns:p14="http://schemas.microsoft.com/office/powerpoint/2010/main" val="1765449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latin typeface="Myanmar Text" panose="020B0502040204020203" pitchFamily="34" charset="0"/>
                <a:cs typeface="Myanmar Text" panose="020B0502040204020203" pitchFamily="34" charset="0"/>
              </a:rPr>
              <a:t>Summary</a:t>
            </a:r>
            <a:endParaRPr lang="ko-KR" altLang="en-US" dirty="0">
              <a:latin typeface="Myanmar Text" panose="020B0502040204020203" pitchFamily="34" charset="0"/>
              <a:cs typeface="Myanmar Text" panose="020B0502040204020203" pitchFamily="34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4696" y="1493919"/>
            <a:ext cx="10515600" cy="2359624"/>
          </a:xfrm>
        </p:spPr>
        <p:txBody>
          <a:bodyPr>
            <a:normAutofit/>
          </a:bodyPr>
          <a:lstStyle/>
          <a:p>
            <a:r>
              <a:rPr lang="en-US" altLang="ko-KR" dirty="0"/>
              <a:t>WG3 Objectives for TDE 70</a:t>
            </a:r>
          </a:p>
          <a:p>
            <a:pPr lvl="1"/>
            <a:r>
              <a:rPr lang="en-US" altLang="ko-KR" dirty="0"/>
              <a:t>Agree on baseline TSs/TRs</a:t>
            </a:r>
          </a:p>
          <a:p>
            <a:pPr lvl="1"/>
            <a:r>
              <a:rPr lang="en-US" altLang="ko-KR" dirty="0"/>
              <a:t>Handle input contributions</a:t>
            </a:r>
          </a:p>
          <a:p>
            <a:pPr lvl="1"/>
            <a:r>
              <a:rPr lang="en-US" altLang="ko-KR" dirty="0"/>
              <a:t>Schedule the next meetings</a:t>
            </a:r>
          </a:p>
          <a:p>
            <a:r>
              <a:rPr lang="en-US" altLang="ko-KR" dirty="0"/>
              <a:t>Status of WIs</a:t>
            </a:r>
          </a:p>
          <a:p>
            <a:endParaRPr lang="en-US" altLang="ko-KR" dirty="0"/>
          </a:p>
        </p:txBody>
      </p:sp>
      <p:graphicFrame>
        <p:nvGraphicFramePr>
          <p:cNvPr id="4" name="내용 개체 틀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9830930"/>
              </p:ext>
            </p:extLst>
          </p:nvPr>
        </p:nvGraphicFramePr>
        <p:xfrm>
          <a:off x="784653" y="3802492"/>
          <a:ext cx="10787237" cy="1987550"/>
        </p:xfrm>
        <a:graphic>
          <a:graphicData uri="http://schemas.openxmlformats.org/drawingml/2006/table">
            <a:tbl>
              <a:tblPr/>
              <a:tblGrid>
                <a:gridCol w="996539">
                  <a:extLst>
                    <a:ext uri="{9D8B030D-6E8A-4147-A177-3AD203B41FA5}">
                      <a16:colId xmlns:a16="http://schemas.microsoft.com/office/drawing/2014/main" val="2027710133"/>
                    </a:ext>
                  </a:extLst>
                </a:gridCol>
                <a:gridCol w="3705748">
                  <a:extLst>
                    <a:ext uri="{9D8B030D-6E8A-4147-A177-3AD203B41FA5}">
                      <a16:colId xmlns:a16="http://schemas.microsoft.com/office/drawing/2014/main" val="3456560478"/>
                    </a:ext>
                  </a:extLst>
                </a:gridCol>
                <a:gridCol w="963009">
                  <a:extLst>
                    <a:ext uri="{9D8B030D-6E8A-4147-A177-3AD203B41FA5}">
                      <a16:colId xmlns:a16="http://schemas.microsoft.com/office/drawing/2014/main" val="1695849921"/>
                    </a:ext>
                  </a:extLst>
                </a:gridCol>
                <a:gridCol w="1396894">
                  <a:extLst>
                    <a:ext uri="{9D8B030D-6E8A-4147-A177-3AD203B41FA5}">
                      <a16:colId xmlns:a16="http://schemas.microsoft.com/office/drawing/2014/main" val="2731500776"/>
                    </a:ext>
                  </a:extLst>
                </a:gridCol>
                <a:gridCol w="1227573">
                  <a:extLst>
                    <a:ext uri="{9D8B030D-6E8A-4147-A177-3AD203B41FA5}">
                      <a16:colId xmlns:a16="http://schemas.microsoft.com/office/drawing/2014/main" val="174863130"/>
                    </a:ext>
                  </a:extLst>
                </a:gridCol>
                <a:gridCol w="1248737">
                  <a:extLst>
                    <a:ext uri="{9D8B030D-6E8A-4147-A177-3AD203B41FA5}">
                      <a16:colId xmlns:a16="http://schemas.microsoft.com/office/drawing/2014/main" val="3133111326"/>
                    </a:ext>
                  </a:extLst>
                </a:gridCol>
                <a:gridCol w="1248737">
                  <a:extLst>
                    <a:ext uri="{9D8B030D-6E8A-4147-A177-3AD203B41FA5}">
                      <a16:colId xmlns:a16="http://schemas.microsoft.com/office/drawing/2014/main" val="3503756558"/>
                    </a:ext>
                  </a:extLst>
                </a:gridCol>
              </a:tblGrid>
              <a:tr h="32531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WI number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Title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Status</a:t>
                      </a:r>
                      <a:endParaRPr lang="en-US" sz="280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Target Release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TP#68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TP#69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TP#70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8049646"/>
                  </a:ext>
                </a:extLst>
              </a:tr>
              <a:tr h="220818"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WI-0086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Conformance Test Specifications Release 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Active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R4</a:t>
                      </a:r>
                      <a:endParaRPr lang="ko-KR" altLang="en-US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100%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100%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100%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4295761"/>
                  </a:ext>
                </a:extLst>
              </a:tr>
              <a:tr h="243196"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WI-0103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oneM2M API guide Release 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Active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R3</a:t>
                      </a:r>
                      <a:r>
                        <a:rPr lang="ko-KR" alt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　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50%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50%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50%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729328"/>
                  </a:ext>
                </a:extLst>
              </a:tr>
              <a:tr h="220818"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WI-0106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Interoperability testing Release 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Active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R4</a:t>
                      </a:r>
                      <a:endParaRPr lang="ko-KR" altLang="en-US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30%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30%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30%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3112958"/>
                  </a:ext>
                </a:extLst>
              </a:tr>
              <a:tr h="22081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WI-0107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Developers guide series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Active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R" altLang="en-US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60%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60%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60%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7215058"/>
                  </a:ext>
                </a:extLst>
              </a:tr>
              <a:tr h="220818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WI-0108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Conformance Test Maintenance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Active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R" altLang="en-US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45%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45%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45%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7347685"/>
                  </a:ext>
                </a:extLst>
              </a:tr>
              <a:tr h="22081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WI-0111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oneM2M Architecture Icons </a:t>
                      </a:r>
                    </a:p>
                  </a:txBody>
                  <a:tcPr marL="73025" marR="73025" marT="18415" marB="184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Active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R5</a:t>
                      </a:r>
                      <a:endParaRPr lang="ko-KR" altLang="en-US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60%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60%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60%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64222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89667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Item for Information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4696" y="1337186"/>
            <a:ext cx="11174132" cy="5063613"/>
          </a:xfrm>
        </p:spPr>
        <p:txBody>
          <a:bodyPr>
            <a:normAutofit lnSpcReduction="10000"/>
          </a:bodyPr>
          <a:lstStyle/>
          <a:p>
            <a:r>
              <a:rPr lang="en-US" altLang="ko-KR" dirty="0"/>
              <a:t>TDE had 3 sessions in TP70</a:t>
            </a:r>
          </a:p>
          <a:p>
            <a:r>
              <a:rPr lang="en-US" altLang="ko-KR" dirty="0"/>
              <a:t>Markdown procedure</a:t>
            </a:r>
          </a:p>
          <a:p>
            <a:pPr lvl="1"/>
            <a:r>
              <a:rPr lang="en-US" altLang="ko-KR" dirty="0"/>
              <a:t>Continued progress and enhancements</a:t>
            </a:r>
          </a:p>
          <a:p>
            <a:pPr lvl="1"/>
            <a:r>
              <a:rPr lang="en-US" altLang="ko-KR" dirty="0"/>
              <a:t>Converting existing TS and TR to markdown versions </a:t>
            </a:r>
          </a:p>
          <a:p>
            <a:pPr lvl="2"/>
            <a:r>
              <a:rPr lang="en-US" altLang="ko-KR" dirty="0"/>
              <a:t>Completed: TS-0015 (v2.1.1), TS-0025 (v3.2.1)</a:t>
            </a:r>
          </a:p>
          <a:p>
            <a:pPr lvl="2"/>
            <a:r>
              <a:rPr lang="en-US" altLang="ko-KR" dirty="0"/>
              <a:t>In progress: TS-0013 / TS-0018 / TR-0051</a:t>
            </a:r>
          </a:p>
          <a:p>
            <a:r>
              <a:rPr lang="en-US" altLang="ko-KR" dirty="0"/>
              <a:t>Hackathon</a:t>
            </a:r>
          </a:p>
          <a:p>
            <a:pPr lvl="1"/>
            <a:r>
              <a:rPr lang="en-US" altLang="ko-KR" dirty="0"/>
              <a:t>KETI, TTA and Sejong Univ. are preparing oneM2M Hackathon similar to 2024</a:t>
            </a:r>
          </a:p>
          <a:p>
            <a:pPr lvl="2"/>
            <a:r>
              <a:rPr lang="en-US" altLang="ko-KR" dirty="0"/>
              <a:t>Start around October / Deliverables on November</a:t>
            </a:r>
          </a:p>
          <a:p>
            <a:pPr lvl="2"/>
            <a:r>
              <a:rPr lang="en-US" altLang="ko-KR" dirty="0"/>
              <a:t>Award Ceremony on November in conjunction with an </a:t>
            </a:r>
            <a:r>
              <a:rPr lang="en-US" altLang="ko-KR" dirty="0" err="1"/>
              <a:t>AIoT</a:t>
            </a:r>
            <a:r>
              <a:rPr lang="en-US" altLang="ko-KR" dirty="0"/>
              <a:t> conference in South Korea</a:t>
            </a:r>
            <a:r>
              <a:rPr lang="ko-KR" altLang="en-US" dirty="0"/>
              <a:t> </a:t>
            </a:r>
            <a:r>
              <a:rPr lang="en-US" altLang="ko-KR" dirty="0"/>
              <a:t>(27</a:t>
            </a:r>
            <a:r>
              <a:rPr lang="en-US" altLang="ko-KR" baseline="30000" dirty="0"/>
              <a:t>th</a:t>
            </a:r>
            <a:r>
              <a:rPr lang="en-US" altLang="ko-KR" dirty="0"/>
              <a:t> November 2025, COEX)</a:t>
            </a:r>
          </a:p>
          <a:p>
            <a:pPr lvl="2"/>
            <a:r>
              <a:rPr lang="en-US" altLang="ko-KR" dirty="0">
                <a:hlinkClick r:id="rId2"/>
              </a:rPr>
              <a:t>http://iotkorea.or.kr/2025/eng/index.asp</a:t>
            </a:r>
            <a:r>
              <a:rPr lang="ko-KR" altLang="en-US" dirty="0"/>
              <a:t> </a:t>
            </a:r>
            <a:endParaRPr lang="en-US" altLang="ko-KR" dirty="0"/>
          </a:p>
          <a:p>
            <a:pPr lvl="1"/>
            <a:r>
              <a:rPr lang="en-US" altLang="ko-KR" dirty="0"/>
              <a:t>ESTIMED project (oneM2M &amp; ISG MEC)</a:t>
            </a:r>
          </a:p>
          <a:p>
            <a:pPr lvl="2"/>
            <a:r>
              <a:rPr lang="en-US" altLang="ko-KR" dirty="0"/>
              <a:t>Plan to have a hackathon on October 2025 (three days)</a:t>
            </a:r>
          </a:p>
          <a:p>
            <a:pPr marL="0" indent="0">
              <a:buNone/>
            </a:pPr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pPr lvl="1"/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4548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Item for DECISION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4696" y="1423686"/>
            <a:ext cx="10515600" cy="4815067"/>
          </a:xfrm>
        </p:spPr>
        <p:txBody>
          <a:bodyPr>
            <a:normAutofit/>
          </a:bodyPr>
          <a:lstStyle/>
          <a:p>
            <a:r>
              <a:rPr lang="en-US" altLang="ko-KR" dirty="0"/>
              <a:t>CR packs for approval - None</a:t>
            </a:r>
          </a:p>
          <a:p>
            <a:pPr marL="457200" lvl="1" indent="0">
              <a:buNone/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434168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Next Meetings / Calls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4696" y="1493919"/>
            <a:ext cx="11403214" cy="4351338"/>
          </a:xfrm>
        </p:spPr>
        <p:txBody>
          <a:bodyPr>
            <a:normAutofit/>
          </a:bodyPr>
          <a:lstStyle/>
          <a:p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Conference Calls</a:t>
            </a:r>
          </a:p>
          <a:p>
            <a:pPr lvl="1">
              <a:spcBef>
                <a:spcPts val="600"/>
              </a:spcBef>
              <a:buFont typeface="Wingdings" pitchFamily="2" charset="2"/>
              <a:buChar char="§"/>
              <a:tabLst>
                <a:tab pos="180340" algn="l"/>
              </a:tabLst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TDE </a:t>
            </a:r>
            <a:r>
              <a:rPr lang="en-GB" sz="1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70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.1: 23</a:t>
            </a:r>
            <a:r>
              <a:rPr lang="en-GB" sz="1800" baseline="30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rd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July (2pm CEST)</a:t>
            </a:r>
            <a:endParaRPr lang="en-KR" sz="1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1">
              <a:spcBef>
                <a:spcPts val="600"/>
              </a:spcBef>
              <a:buFont typeface="Wingdings" pitchFamily="2" charset="2"/>
              <a:buChar char="§"/>
              <a:tabLst>
                <a:tab pos="180340" algn="l"/>
              </a:tabLst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TDE </a:t>
            </a:r>
            <a:r>
              <a:rPr lang="en-GB" sz="1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70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.2</a:t>
            </a:r>
            <a:r>
              <a:rPr lang="en-GB" sz="18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26</a:t>
            </a:r>
            <a:r>
              <a:rPr lang="en-GB" sz="1800" baseline="300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</a:t>
            </a:r>
            <a:r>
              <a:rPr lang="en-GB" sz="18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August  (2pm CEST)</a:t>
            </a:r>
            <a:endParaRPr lang="en-KR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800100" lvl="1" indent="-342900">
              <a:spcBef>
                <a:spcPts val="600"/>
              </a:spcBef>
              <a:buFont typeface="Symbol" panose="05050102010706020507" pitchFamily="18" charset="2"/>
              <a:buChar char=""/>
              <a:tabLst>
                <a:tab pos="180340" algn="l"/>
              </a:tabLst>
            </a:pPr>
            <a:endParaRPr lang="en-US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altLang="ko-K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TPs</a:t>
            </a:r>
          </a:p>
          <a:p>
            <a:pPr lvl="1">
              <a:buFont typeface="Wingdings" pitchFamily="2" charset="2"/>
              <a:buChar char="§"/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TP 71: 08. September – 12. September. 2025 (ETSI, Sophia Antipolis, France)</a:t>
            </a:r>
            <a:endParaRPr lang="en-KR" sz="1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TP 72: Nov 2025</a:t>
            </a:r>
            <a:r>
              <a:rPr lang="ko-KR" alt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ko-K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en-US" altLang="ko-KR" sz="1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TBD)</a:t>
            </a:r>
            <a:endParaRPr lang="en-US" altLang="ko-K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altLang="ko-K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24846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92084" y="3157537"/>
            <a:ext cx="7850299" cy="1173570"/>
          </a:xfrm>
        </p:spPr>
        <p:txBody>
          <a:bodyPr>
            <a:normAutofit/>
          </a:bodyPr>
          <a:lstStyle/>
          <a:p>
            <a:pPr algn="ctr"/>
            <a:r>
              <a:rPr lang="en-US" altLang="ko-KR" sz="6000" dirty="0"/>
              <a:t>Thank You!</a:t>
            </a:r>
            <a:endParaRPr lang="ko-KR" altLang="en-US" sz="6000" dirty="0"/>
          </a:p>
        </p:txBody>
      </p:sp>
    </p:spTree>
    <p:extLst>
      <p:ext uri="{BB962C8B-B14F-4D97-AF65-F5344CB8AC3E}">
        <p14:creationId xmlns:p14="http://schemas.microsoft.com/office/powerpoint/2010/main" val="26390469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ne2m">
      <a:dk1>
        <a:srgbClr val="545054"/>
      </a:dk1>
      <a:lt1>
        <a:sysClr val="window" lastClr="FFFFFF"/>
      </a:lt1>
      <a:dk2>
        <a:srgbClr val="000000"/>
      </a:dk2>
      <a:lt2>
        <a:srgbClr val="E7E6E6"/>
      </a:lt2>
      <a:accent1>
        <a:srgbClr val="C00000"/>
      </a:accent1>
      <a:accent2>
        <a:srgbClr val="545054"/>
      </a:accent2>
      <a:accent3>
        <a:srgbClr val="A5A5A5"/>
      </a:accent3>
      <a:accent4>
        <a:srgbClr val="F6921E"/>
      </a:accent4>
      <a:accent5>
        <a:srgbClr val="716896"/>
      </a:accent5>
      <a:accent6>
        <a:srgbClr val="005480"/>
      </a:accent6>
      <a:hlink>
        <a:srgbClr val="668C97"/>
      </a:hlink>
      <a:folHlink>
        <a:srgbClr val="44546A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4764</TotalTime>
  <Words>343</Words>
  <Application>Microsoft Macintosh PowerPoint</Application>
  <PresentationFormat>Widescreen</PresentationFormat>
  <Paragraphs>87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Myriad Pro</vt:lpstr>
      <vt:lpstr>Myriad Pro Light</vt:lpstr>
      <vt:lpstr>Arial</vt:lpstr>
      <vt:lpstr>Calibri</vt:lpstr>
      <vt:lpstr>Myanmar Text</vt:lpstr>
      <vt:lpstr>Symbol</vt:lpstr>
      <vt:lpstr>Wingdings</vt:lpstr>
      <vt:lpstr>Office Theme</vt:lpstr>
      <vt:lpstr>WG3 TDE 70 Status Report</vt:lpstr>
      <vt:lpstr>Summary</vt:lpstr>
      <vt:lpstr>Item for Information</vt:lpstr>
      <vt:lpstr>Item for DECISION</vt:lpstr>
      <vt:lpstr>Next Meetings / Calls</vt:lpstr>
      <vt:lpstr>Thank You!</vt:lpstr>
    </vt:vector>
  </TitlesOfParts>
  <Company>iconectiv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Swedlund, Nils</dc:creator>
  <cp:lastModifiedBy>JSong_test</cp:lastModifiedBy>
  <cp:revision>259</cp:revision>
  <dcterms:created xsi:type="dcterms:W3CDTF">2017-09-21T15:46:31Z</dcterms:created>
  <dcterms:modified xsi:type="dcterms:W3CDTF">2025-06-27T10:45:43Z</dcterms:modified>
</cp:coreProperties>
</file>