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5520" r:id="rId1"/>
  </p:sldMasterIdLst>
  <p:notesMasterIdLst>
    <p:notesMasterId r:id="rId20"/>
  </p:notesMasterIdLst>
  <p:handoutMasterIdLst>
    <p:handoutMasterId r:id="rId21"/>
  </p:handoutMasterIdLst>
  <p:sldIdLst>
    <p:sldId id="880" r:id="rId2"/>
    <p:sldId id="922" r:id="rId3"/>
    <p:sldId id="942" r:id="rId4"/>
    <p:sldId id="943" r:id="rId5"/>
    <p:sldId id="945" r:id="rId6"/>
    <p:sldId id="939" r:id="rId7"/>
    <p:sldId id="940" r:id="rId8"/>
    <p:sldId id="928" r:id="rId9"/>
    <p:sldId id="929" r:id="rId10"/>
    <p:sldId id="944" r:id="rId11"/>
    <p:sldId id="946" r:id="rId12"/>
    <p:sldId id="947" r:id="rId13"/>
    <p:sldId id="949" r:id="rId14"/>
    <p:sldId id="950" r:id="rId15"/>
    <p:sldId id="951" r:id="rId16"/>
    <p:sldId id="953" r:id="rId17"/>
    <p:sldId id="954" r:id="rId18"/>
    <p:sldId id="854" r:id="rId19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Osaka" pitchFamily="1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Osaka" pitchFamily="1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Osaka" pitchFamily="1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Osaka" pitchFamily="1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Osaka" pitchFamily="1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Osaka" pitchFamily="1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Osaka" pitchFamily="1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Osaka" pitchFamily="1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Osaka" pitchFamily="1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389">
          <p15:clr>
            <a:srgbClr val="A4A3A4"/>
          </p15:clr>
        </p15:guide>
        <p15:guide id="2" pos="2879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ono" initials="T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99FFCC"/>
    <a:srgbClr val="167B3A"/>
    <a:srgbClr val="9B0805"/>
    <a:srgbClr val="A90709"/>
    <a:srgbClr val="B7050E"/>
    <a:srgbClr val="C40312"/>
    <a:srgbClr val="D20217"/>
    <a:srgbClr val="EE7D0C"/>
    <a:srgbClr val="6699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79" autoAdjust="0"/>
    <p:restoredTop sz="87612" autoAdjust="0"/>
  </p:normalViewPr>
  <p:slideViewPr>
    <p:cSldViewPr snapToGrid="0" showGuides="1">
      <p:cViewPr varScale="1">
        <p:scale>
          <a:sx n="75" d="100"/>
          <a:sy n="75" d="100"/>
        </p:scale>
        <p:origin x="-90" y="-84"/>
      </p:cViewPr>
      <p:guideLst>
        <p:guide orient="horz" pos="2389"/>
        <p:guide pos="2879"/>
      </p:guideLst>
    </p:cSldViewPr>
  </p:slideViewPr>
  <p:outlineViewPr>
    <p:cViewPr>
      <p:scale>
        <a:sx n="33" d="100"/>
        <a:sy n="33" d="100"/>
      </p:scale>
      <p:origin x="0" y="-72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>
        <p:scale>
          <a:sx n="100" d="100"/>
          <a:sy n="100" d="100"/>
        </p:scale>
        <p:origin x="-1488" y="384"/>
      </p:cViewPr>
      <p:guideLst>
        <p:guide orient="horz" pos="3024"/>
        <p:guide pos="230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C62754-A0C7-47D2-82DC-4A5E503783A1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C8D9AF29-7893-4E92-B850-D82E011D8615}">
      <dgm:prSet phldrT="[Text]"/>
      <dgm:spPr/>
      <dgm:t>
        <a:bodyPr/>
        <a:lstStyle/>
        <a:p>
          <a:r>
            <a:rPr lang="en-US" dirty="0" smtClean="0"/>
            <a:t>GlobalPlatform</a:t>
          </a:r>
        </a:p>
        <a:p>
          <a:r>
            <a:rPr lang="en-US" dirty="0" smtClean="0"/>
            <a:t>Compliance</a:t>
          </a:r>
          <a:endParaRPr lang="en-US" dirty="0"/>
        </a:p>
      </dgm:t>
    </dgm:pt>
    <dgm:pt modelId="{BD61D74C-3886-4F26-8969-3F208D57E40E}" type="parTrans" cxnId="{7D4F4E1E-EE68-4F18-8066-D35DCF552DE2}">
      <dgm:prSet/>
      <dgm:spPr/>
      <dgm:t>
        <a:bodyPr/>
        <a:lstStyle/>
        <a:p>
          <a:endParaRPr lang="en-US"/>
        </a:p>
      </dgm:t>
    </dgm:pt>
    <dgm:pt modelId="{CCB91884-69AA-4E0C-848B-7DCB54BE31DD}" type="sibTrans" cxnId="{7D4F4E1E-EE68-4F18-8066-D35DCF552DE2}">
      <dgm:prSet/>
      <dgm:spPr/>
      <dgm:t>
        <a:bodyPr/>
        <a:lstStyle/>
        <a:p>
          <a:endParaRPr lang="en-US"/>
        </a:p>
      </dgm:t>
    </dgm:pt>
    <dgm:pt modelId="{4B37BEAD-A3C5-4E52-9A36-192C72FEE230}">
      <dgm:prSet phldrT="[Text]"/>
      <dgm:spPr/>
      <dgm:t>
        <a:bodyPr/>
        <a:lstStyle/>
        <a:p>
          <a:r>
            <a:rPr lang="en-US" dirty="0" smtClean="0"/>
            <a:t>GlobalPlatform</a:t>
          </a:r>
        </a:p>
        <a:p>
          <a:r>
            <a:rPr lang="en-US" dirty="0" smtClean="0"/>
            <a:t>Security </a:t>
          </a:r>
        </a:p>
        <a:p>
          <a:r>
            <a:rPr lang="en-US" dirty="0" smtClean="0"/>
            <a:t>Evaluation</a:t>
          </a:r>
          <a:endParaRPr lang="en-US" dirty="0"/>
        </a:p>
      </dgm:t>
    </dgm:pt>
    <dgm:pt modelId="{8F61E42C-577A-493D-A79C-4FB5B47B9EEE}" type="parTrans" cxnId="{A86A8849-A2B8-47FE-A039-03ED826941AC}">
      <dgm:prSet/>
      <dgm:spPr/>
      <dgm:t>
        <a:bodyPr/>
        <a:lstStyle/>
        <a:p>
          <a:endParaRPr lang="en-US"/>
        </a:p>
      </dgm:t>
    </dgm:pt>
    <dgm:pt modelId="{7ACE62D0-ADA4-480C-8890-C218C057CFCF}" type="sibTrans" cxnId="{A86A8849-A2B8-47FE-A039-03ED826941AC}">
      <dgm:prSet/>
      <dgm:spPr/>
      <dgm:t>
        <a:bodyPr/>
        <a:lstStyle/>
        <a:p>
          <a:endParaRPr lang="en-US"/>
        </a:p>
      </dgm:t>
    </dgm:pt>
    <dgm:pt modelId="{87C296BA-82D2-4E58-89E8-0B85DFA79D18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Market Certification</a:t>
          </a:r>
        </a:p>
        <a:p>
          <a:r>
            <a:rPr lang="en-US" dirty="0" smtClean="0">
              <a:solidFill>
                <a:schemeClr val="tx1"/>
              </a:solidFill>
            </a:rPr>
            <a:t>Scheme</a:t>
          </a:r>
          <a:endParaRPr lang="en-US" dirty="0">
            <a:solidFill>
              <a:schemeClr val="tx1"/>
            </a:solidFill>
          </a:endParaRPr>
        </a:p>
      </dgm:t>
    </dgm:pt>
    <dgm:pt modelId="{AF9575E7-E227-4B4D-BE3C-582D653E6BD8}" type="parTrans" cxnId="{13ADC1D6-B755-417B-8F6E-72B5D3540179}">
      <dgm:prSet/>
      <dgm:spPr/>
      <dgm:t>
        <a:bodyPr/>
        <a:lstStyle/>
        <a:p>
          <a:endParaRPr lang="en-US"/>
        </a:p>
      </dgm:t>
    </dgm:pt>
    <dgm:pt modelId="{63A03576-AE08-4425-BBFC-EE8E75278E09}" type="sibTrans" cxnId="{13ADC1D6-B755-417B-8F6E-72B5D3540179}">
      <dgm:prSet/>
      <dgm:spPr/>
      <dgm:t>
        <a:bodyPr/>
        <a:lstStyle/>
        <a:p>
          <a:endParaRPr lang="en-US"/>
        </a:p>
      </dgm:t>
    </dgm:pt>
    <dgm:pt modelId="{04D55CE6-89E8-44B3-96E2-815AE213B6E0}" type="pres">
      <dgm:prSet presAssocID="{3BC62754-A0C7-47D2-82DC-4A5E503783A1}" presName="CompostProcess" presStyleCnt="0">
        <dgm:presLayoutVars>
          <dgm:dir/>
          <dgm:resizeHandles val="exact"/>
        </dgm:presLayoutVars>
      </dgm:prSet>
      <dgm:spPr/>
    </dgm:pt>
    <dgm:pt modelId="{04B2200A-A42A-454A-8FAF-613D7745BE72}" type="pres">
      <dgm:prSet presAssocID="{3BC62754-A0C7-47D2-82DC-4A5E503783A1}" presName="arrow" presStyleLbl="bgShp" presStyleIdx="0" presStyleCnt="1" custScaleX="100925" custLinFactNeighborX="-24449" custLinFactNeighborY="781"/>
      <dgm:spPr/>
    </dgm:pt>
    <dgm:pt modelId="{5E2E656D-9C2F-404B-8400-BA56817A09BA}" type="pres">
      <dgm:prSet presAssocID="{3BC62754-A0C7-47D2-82DC-4A5E503783A1}" presName="linearProcess" presStyleCnt="0"/>
      <dgm:spPr/>
    </dgm:pt>
    <dgm:pt modelId="{5A389CA4-8890-43A6-9599-43ABFCB519FF}" type="pres">
      <dgm:prSet presAssocID="{C8D9AF29-7893-4E92-B850-D82E011D8615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E0C5C6-F396-42C5-AC9E-03B1838AD9EB}" type="pres">
      <dgm:prSet presAssocID="{CCB91884-69AA-4E0C-848B-7DCB54BE31DD}" presName="sibTrans" presStyleCnt="0"/>
      <dgm:spPr/>
    </dgm:pt>
    <dgm:pt modelId="{1D71469F-E66A-43AE-9E6A-55D01328EC2B}" type="pres">
      <dgm:prSet presAssocID="{4B37BEAD-A3C5-4E52-9A36-192C72FEE230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02BAFF-8811-4979-9180-0B46D9415DA4}" type="pres">
      <dgm:prSet presAssocID="{7ACE62D0-ADA4-480C-8890-C218C057CFCF}" presName="sibTrans" presStyleCnt="0"/>
      <dgm:spPr/>
    </dgm:pt>
    <dgm:pt modelId="{615FDF15-010B-442D-8D4F-B9C5A92F1A00}" type="pres">
      <dgm:prSet presAssocID="{87C296BA-82D2-4E58-89E8-0B85DFA79D18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01A8213-126E-4705-A85A-D955415F63F1}" type="presOf" srcId="{3BC62754-A0C7-47D2-82DC-4A5E503783A1}" destId="{04D55CE6-89E8-44B3-96E2-815AE213B6E0}" srcOrd="0" destOrd="0" presId="urn:microsoft.com/office/officeart/2005/8/layout/hProcess9"/>
    <dgm:cxn modelId="{7D4F4E1E-EE68-4F18-8066-D35DCF552DE2}" srcId="{3BC62754-A0C7-47D2-82DC-4A5E503783A1}" destId="{C8D9AF29-7893-4E92-B850-D82E011D8615}" srcOrd="0" destOrd="0" parTransId="{BD61D74C-3886-4F26-8969-3F208D57E40E}" sibTransId="{CCB91884-69AA-4E0C-848B-7DCB54BE31DD}"/>
    <dgm:cxn modelId="{B72CC9B6-3006-4024-A90B-10049F6BB421}" type="presOf" srcId="{87C296BA-82D2-4E58-89E8-0B85DFA79D18}" destId="{615FDF15-010B-442D-8D4F-B9C5A92F1A00}" srcOrd="0" destOrd="0" presId="urn:microsoft.com/office/officeart/2005/8/layout/hProcess9"/>
    <dgm:cxn modelId="{F1693EEB-4ACE-485B-9BA6-CD06EEED41B4}" type="presOf" srcId="{4B37BEAD-A3C5-4E52-9A36-192C72FEE230}" destId="{1D71469F-E66A-43AE-9E6A-55D01328EC2B}" srcOrd="0" destOrd="0" presId="urn:microsoft.com/office/officeart/2005/8/layout/hProcess9"/>
    <dgm:cxn modelId="{13ADC1D6-B755-417B-8F6E-72B5D3540179}" srcId="{3BC62754-A0C7-47D2-82DC-4A5E503783A1}" destId="{87C296BA-82D2-4E58-89E8-0B85DFA79D18}" srcOrd="2" destOrd="0" parTransId="{AF9575E7-E227-4B4D-BE3C-582D653E6BD8}" sibTransId="{63A03576-AE08-4425-BBFC-EE8E75278E09}"/>
    <dgm:cxn modelId="{A86A8849-A2B8-47FE-A039-03ED826941AC}" srcId="{3BC62754-A0C7-47D2-82DC-4A5E503783A1}" destId="{4B37BEAD-A3C5-4E52-9A36-192C72FEE230}" srcOrd="1" destOrd="0" parTransId="{8F61E42C-577A-493D-A79C-4FB5B47B9EEE}" sibTransId="{7ACE62D0-ADA4-480C-8890-C218C057CFCF}"/>
    <dgm:cxn modelId="{BFB5B952-2F33-4DCC-A70D-11AB6F06EE72}" type="presOf" srcId="{C8D9AF29-7893-4E92-B850-D82E011D8615}" destId="{5A389CA4-8890-43A6-9599-43ABFCB519FF}" srcOrd="0" destOrd="0" presId="urn:microsoft.com/office/officeart/2005/8/layout/hProcess9"/>
    <dgm:cxn modelId="{1D08EE7A-195F-42D4-AD9E-3CA123D5E9C2}" type="presParOf" srcId="{04D55CE6-89E8-44B3-96E2-815AE213B6E0}" destId="{04B2200A-A42A-454A-8FAF-613D7745BE72}" srcOrd="0" destOrd="0" presId="urn:microsoft.com/office/officeart/2005/8/layout/hProcess9"/>
    <dgm:cxn modelId="{07DB2631-4118-4504-AC70-E95CC87E74F9}" type="presParOf" srcId="{04D55CE6-89E8-44B3-96E2-815AE213B6E0}" destId="{5E2E656D-9C2F-404B-8400-BA56817A09BA}" srcOrd="1" destOrd="0" presId="urn:microsoft.com/office/officeart/2005/8/layout/hProcess9"/>
    <dgm:cxn modelId="{667EFF9E-F2A5-472D-A575-0401A9B62F05}" type="presParOf" srcId="{5E2E656D-9C2F-404B-8400-BA56817A09BA}" destId="{5A389CA4-8890-43A6-9599-43ABFCB519FF}" srcOrd="0" destOrd="0" presId="urn:microsoft.com/office/officeart/2005/8/layout/hProcess9"/>
    <dgm:cxn modelId="{13A0BA8A-A058-415C-957F-7962E2CF8397}" type="presParOf" srcId="{5E2E656D-9C2F-404B-8400-BA56817A09BA}" destId="{E7E0C5C6-F396-42C5-AC9E-03B1838AD9EB}" srcOrd="1" destOrd="0" presId="urn:microsoft.com/office/officeart/2005/8/layout/hProcess9"/>
    <dgm:cxn modelId="{AB0D6AC0-5B5F-490D-AD67-0FCB3856A735}" type="presParOf" srcId="{5E2E656D-9C2F-404B-8400-BA56817A09BA}" destId="{1D71469F-E66A-43AE-9E6A-55D01328EC2B}" srcOrd="2" destOrd="0" presId="urn:microsoft.com/office/officeart/2005/8/layout/hProcess9"/>
    <dgm:cxn modelId="{36013F45-FDFB-4C05-B73E-EFA7CEBF2A3A}" type="presParOf" srcId="{5E2E656D-9C2F-404B-8400-BA56817A09BA}" destId="{CA02BAFF-8811-4979-9180-0B46D9415DA4}" srcOrd="3" destOrd="0" presId="urn:microsoft.com/office/officeart/2005/8/layout/hProcess9"/>
    <dgm:cxn modelId="{630C7C90-105E-4DC0-9DF9-D0B03A7F7C0E}" type="presParOf" srcId="{5E2E656D-9C2F-404B-8400-BA56817A09BA}" destId="{615FDF15-010B-442D-8D4F-B9C5A92F1A00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6F6D64-9A14-4689-B1A8-6199E5A36367}" type="doc">
      <dgm:prSet loTypeId="urn:microsoft.com/office/officeart/2005/8/layout/radial4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6DB7265-EBE3-489D-92B4-7A17378EB25A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dirty="0" smtClean="0"/>
            <a:t>Test Suite</a:t>
          </a:r>
          <a:endParaRPr lang="en-US" dirty="0"/>
        </a:p>
      </dgm:t>
    </dgm:pt>
    <dgm:pt modelId="{9913AE8E-0E5D-4969-808B-A0D1E437CBEB}" type="parTrans" cxnId="{2DCC2C04-19B1-4CED-A24C-67FCADAF2E89}">
      <dgm:prSet/>
      <dgm:spPr/>
      <dgm:t>
        <a:bodyPr/>
        <a:lstStyle/>
        <a:p>
          <a:endParaRPr lang="en-US"/>
        </a:p>
      </dgm:t>
    </dgm:pt>
    <dgm:pt modelId="{C72B9183-8D4D-48CC-BC98-E8CEE594A030}" type="sibTrans" cxnId="{2DCC2C04-19B1-4CED-A24C-67FCADAF2E89}">
      <dgm:prSet/>
      <dgm:spPr/>
      <dgm:t>
        <a:bodyPr/>
        <a:lstStyle/>
        <a:p>
          <a:endParaRPr lang="en-US"/>
        </a:p>
      </dgm:t>
    </dgm:pt>
    <dgm:pt modelId="{37FDB817-DF33-4578-AEF2-C49CCC8EB142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dirty="0" smtClean="0"/>
            <a:t>Qualified Test Tool</a:t>
          </a:r>
          <a:endParaRPr lang="en-US" dirty="0"/>
        </a:p>
      </dgm:t>
    </dgm:pt>
    <dgm:pt modelId="{0C520811-FC7C-4B7C-87A1-00B653CB9B52}" type="parTrans" cxnId="{45B6AE10-E118-44B1-BAF6-BA9D46C4FD5E}">
      <dgm:prSet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/>
        </a:p>
      </dgm:t>
    </dgm:pt>
    <dgm:pt modelId="{8A995843-EC18-409D-94C0-7A052D245B2B}" type="sibTrans" cxnId="{45B6AE10-E118-44B1-BAF6-BA9D46C4FD5E}">
      <dgm:prSet/>
      <dgm:spPr/>
      <dgm:t>
        <a:bodyPr/>
        <a:lstStyle/>
        <a:p>
          <a:endParaRPr lang="en-US"/>
        </a:p>
      </dgm:t>
    </dgm:pt>
    <dgm:pt modelId="{EBA22D75-4007-4ED4-9ED0-794338A59328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dirty="0" smtClean="0"/>
            <a:t>Qualified Test Laboratories</a:t>
          </a:r>
          <a:endParaRPr lang="en-US" dirty="0"/>
        </a:p>
      </dgm:t>
    </dgm:pt>
    <dgm:pt modelId="{DD3872BF-3A8A-4C39-A520-E69F2E74CCD8}" type="parTrans" cxnId="{1D749FBE-F2CC-49B8-BD75-D177AF9A14D0}">
      <dgm:prSet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/>
        </a:p>
      </dgm:t>
    </dgm:pt>
    <dgm:pt modelId="{ACF30066-93E4-45D5-A57E-184B460E6644}" type="sibTrans" cxnId="{1D749FBE-F2CC-49B8-BD75-D177AF9A14D0}">
      <dgm:prSet/>
      <dgm:spPr/>
      <dgm:t>
        <a:bodyPr/>
        <a:lstStyle/>
        <a:p>
          <a:endParaRPr lang="en-US"/>
        </a:p>
      </dgm:t>
    </dgm:pt>
    <dgm:pt modelId="{A8EE89B4-F4AE-42DB-B805-4C90DF306FBF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dirty="0" smtClean="0"/>
            <a:t>Qualified Product</a:t>
          </a:r>
          <a:endParaRPr lang="en-US" dirty="0"/>
        </a:p>
      </dgm:t>
    </dgm:pt>
    <dgm:pt modelId="{60C52CE2-0496-42F4-915A-CAD429C275CA}" type="parTrans" cxnId="{0896C3B2-E67A-4B1F-A416-66155576760F}">
      <dgm:prSet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/>
        </a:p>
      </dgm:t>
    </dgm:pt>
    <dgm:pt modelId="{D87B8092-B90A-466E-B646-400F9ECC0C16}" type="sibTrans" cxnId="{0896C3B2-E67A-4B1F-A416-66155576760F}">
      <dgm:prSet/>
      <dgm:spPr/>
      <dgm:t>
        <a:bodyPr/>
        <a:lstStyle/>
        <a:p>
          <a:endParaRPr lang="en-US"/>
        </a:p>
      </dgm:t>
    </dgm:pt>
    <dgm:pt modelId="{E143268B-991D-43D6-933F-89112A995E82}" type="pres">
      <dgm:prSet presAssocID="{2F6F6D64-9A14-4689-B1A8-6199E5A3636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4A3593A-7EE0-4598-AE98-E03D0B1C2DE4}" type="pres">
      <dgm:prSet presAssocID="{E6DB7265-EBE3-489D-92B4-7A17378EB25A}" presName="centerShape" presStyleLbl="node0" presStyleIdx="0" presStyleCnt="1" custLinFactNeighborX="523" custLinFactNeighborY="1245"/>
      <dgm:spPr/>
      <dgm:t>
        <a:bodyPr/>
        <a:lstStyle/>
        <a:p>
          <a:endParaRPr lang="en-US"/>
        </a:p>
      </dgm:t>
    </dgm:pt>
    <dgm:pt modelId="{6B8BAA15-1C07-4C91-B556-BBC72825EEEF}" type="pres">
      <dgm:prSet presAssocID="{0C520811-FC7C-4B7C-87A1-00B653CB9B52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A4BE8DE4-028A-492D-A345-C9F44B869D10}" type="pres">
      <dgm:prSet presAssocID="{37FDB817-DF33-4578-AEF2-C49CCC8EB14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96E88C-64F5-4CB0-8370-49AAF47DEDFB}" type="pres">
      <dgm:prSet presAssocID="{DD3872BF-3A8A-4C39-A520-E69F2E74CCD8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0310B15E-E01D-4366-82DC-AD5F09008450}" type="pres">
      <dgm:prSet presAssocID="{EBA22D75-4007-4ED4-9ED0-794338A5932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72CE12-B79D-4084-9E16-92F52DF63378}" type="pres">
      <dgm:prSet presAssocID="{60C52CE2-0496-42F4-915A-CAD429C275CA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FF16076A-1E2E-4618-B6D0-89151E4972C0}" type="pres">
      <dgm:prSet presAssocID="{A8EE89B4-F4AE-42DB-B805-4C90DF306FB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72F53F0-D802-4996-9EC2-7A74C57CF71B}" type="presOf" srcId="{EBA22D75-4007-4ED4-9ED0-794338A59328}" destId="{0310B15E-E01D-4366-82DC-AD5F09008450}" srcOrd="0" destOrd="0" presId="urn:microsoft.com/office/officeart/2005/8/layout/radial4"/>
    <dgm:cxn modelId="{31245310-C9BF-49FE-9AB0-BC3D08FC6578}" type="presOf" srcId="{E6DB7265-EBE3-489D-92B4-7A17378EB25A}" destId="{D4A3593A-7EE0-4598-AE98-E03D0B1C2DE4}" srcOrd="0" destOrd="0" presId="urn:microsoft.com/office/officeart/2005/8/layout/radial4"/>
    <dgm:cxn modelId="{0896C3B2-E67A-4B1F-A416-66155576760F}" srcId="{E6DB7265-EBE3-489D-92B4-7A17378EB25A}" destId="{A8EE89B4-F4AE-42DB-B805-4C90DF306FBF}" srcOrd="2" destOrd="0" parTransId="{60C52CE2-0496-42F4-915A-CAD429C275CA}" sibTransId="{D87B8092-B90A-466E-B646-400F9ECC0C16}"/>
    <dgm:cxn modelId="{5FCF10E0-B45A-4AB3-A5F0-0189E3E52049}" type="presOf" srcId="{2F6F6D64-9A14-4689-B1A8-6199E5A36367}" destId="{E143268B-991D-43D6-933F-89112A995E82}" srcOrd="0" destOrd="0" presId="urn:microsoft.com/office/officeart/2005/8/layout/radial4"/>
    <dgm:cxn modelId="{1D749FBE-F2CC-49B8-BD75-D177AF9A14D0}" srcId="{E6DB7265-EBE3-489D-92B4-7A17378EB25A}" destId="{EBA22D75-4007-4ED4-9ED0-794338A59328}" srcOrd="1" destOrd="0" parTransId="{DD3872BF-3A8A-4C39-A520-E69F2E74CCD8}" sibTransId="{ACF30066-93E4-45D5-A57E-184B460E6644}"/>
    <dgm:cxn modelId="{ED968929-B4DF-45A7-9662-8AC19929DE43}" type="presOf" srcId="{DD3872BF-3A8A-4C39-A520-E69F2E74CCD8}" destId="{0196E88C-64F5-4CB0-8370-49AAF47DEDFB}" srcOrd="0" destOrd="0" presId="urn:microsoft.com/office/officeart/2005/8/layout/radial4"/>
    <dgm:cxn modelId="{2DCC2C04-19B1-4CED-A24C-67FCADAF2E89}" srcId="{2F6F6D64-9A14-4689-B1A8-6199E5A36367}" destId="{E6DB7265-EBE3-489D-92B4-7A17378EB25A}" srcOrd="0" destOrd="0" parTransId="{9913AE8E-0E5D-4969-808B-A0D1E437CBEB}" sibTransId="{C72B9183-8D4D-48CC-BC98-E8CEE594A030}"/>
    <dgm:cxn modelId="{45B6AE10-E118-44B1-BAF6-BA9D46C4FD5E}" srcId="{E6DB7265-EBE3-489D-92B4-7A17378EB25A}" destId="{37FDB817-DF33-4578-AEF2-C49CCC8EB142}" srcOrd="0" destOrd="0" parTransId="{0C520811-FC7C-4B7C-87A1-00B653CB9B52}" sibTransId="{8A995843-EC18-409D-94C0-7A052D245B2B}"/>
    <dgm:cxn modelId="{C7DC6BE8-7AC9-4192-AB71-27CA9A2033F2}" type="presOf" srcId="{0C520811-FC7C-4B7C-87A1-00B653CB9B52}" destId="{6B8BAA15-1C07-4C91-B556-BBC72825EEEF}" srcOrd="0" destOrd="0" presId="urn:microsoft.com/office/officeart/2005/8/layout/radial4"/>
    <dgm:cxn modelId="{D41A95D6-F00C-4EF6-B258-F5253D285008}" type="presOf" srcId="{A8EE89B4-F4AE-42DB-B805-4C90DF306FBF}" destId="{FF16076A-1E2E-4618-B6D0-89151E4972C0}" srcOrd="0" destOrd="0" presId="urn:microsoft.com/office/officeart/2005/8/layout/radial4"/>
    <dgm:cxn modelId="{911E400B-858D-4E2F-B55E-3E2C25860E17}" type="presOf" srcId="{37FDB817-DF33-4578-AEF2-C49CCC8EB142}" destId="{A4BE8DE4-028A-492D-A345-C9F44B869D10}" srcOrd="0" destOrd="0" presId="urn:microsoft.com/office/officeart/2005/8/layout/radial4"/>
    <dgm:cxn modelId="{A23EAD9F-1D36-48DD-9467-B3E1C46E42C1}" type="presOf" srcId="{60C52CE2-0496-42F4-915A-CAD429C275CA}" destId="{6A72CE12-B79D-4084-9E16-92F52DF63378}" srcOrd="0" destOrd="0" presId="urn:microsoft.com/office/officeart/2005/8/layout/radial4"/>
    <dgm:cxn modelId="{82FB512F-9B0E-4A95-9E8C-D4774DDAF3D0}" type="presParOf" srcId="{E143268B-991D-43D6-933F-89112A995E82}" destId="{D4A3593A-7EE0-4598-AE98-E03D0B1C2DE4}" srcOrd="0" destOrd="0" presId="urn:microsoft.com/office/officeart/2005/8/layout/radial4"/>
    <dgm:cxn modelId="{E6D6721D-1CC4-4A92-B83A-3C47A1C9D974}" type="presParOf" srcId="{E143268B-991D-43D6-933F-89112A995E82}" destId="{6B8BAA15-1C07-4C91-B556-BBC72825EEEF}" srcOrd="1" destOrd="0" presId="urn:microsoft.com/office/officeart/2005/8/layout/radial4"/>
    <dgm:cxn modelId="{A4BE131B-9F6D-45E7-AD4A-4CADD6A27B98}" type="presParOf" srcId="{E143268B-991D-43D6-933F-89112A995E82}" destId="{A4BE8DE4-028A-492D-A345-C9F44B869D10}" srcOrd="2" destOrd="0" presId="urn:microsoft.com/office/officeart/2005/8/layout/radial4"/>
    <dgm:cxn modelId="{19DA0E53-3344-4C80-9916-CB5F956AB716}" type="presParOf" srcId="{E143268B-991D-43D6-933F-89112A995E82}" destId="{0196E88C-64F5-4CB0-8370-49AAF47DEDFB}" srcOrd="3" destOrd="0" presId="urn:microsoft.com/office/officeart/2005/8/layout/radial4"/>
    <dgm:cxn modelId="{4237ED6D-CA05-40D1-9914-4599532C084B}" type="presParOf" srcId="{E143268B-991D-43D6-933F-89112A995E82}" destId="{0310B15E-E01D-4366-82DC-AD5F09008450}" srcOrd="4" destOrd="0" presId="urn:microsoft.com/office/officeart/2005/8/layout/radial4"/>
    <dgm:cxn modelId="{F77ADB53-004C-4D10-9573-4B1A168E29D5}" type="presParOf" srcId="{E143268B-991D-43D6-933F-89112A995E82}" destId="{6A72CE12-B79D-4084-9E16-92F52DF63378}" srcOrd="5" destOrd="0" presId="urn:microsoft.com/office/officeart/2005/8/layout/radial4"/>
    <dgm:cxn modelId="{2A1E78F7-C2EF-40A6-9FFF-74B4B03657E1}" type="presParOf" srcId="{E143268B-991D-43D6-933F-89112A995E82}" destId="{FF16076A-1E2E-4618-B6D0-89151E4972C0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4B2200A-A42A-454A-8FAF-613D7745BE72}">
      <dsp:nvSpPr>
        <dsp:cNvPr id="0" name=""/>
        <dsp:cNvSpPr/>
      </dsp:nvSpPr>
      <dsp:spPr>
        <a:xfrm>
          <a:off x="0" y="0"/>
          <a:ext cx="5454274" cy="40640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389CA4-8890-43A6-9599-43ABFCB519FF}">
      <dsp:nvSpPr>
        <dsp:cNvPr id="0" name=""/>
        <dsp:cNvSpPr/>
      </dsp:nvSpPr>
      <dsp:spPr>
        <a:xfrm>
          <a:off x="4656" y="1219199"/>
          <a:ext cx="2046475" cy="162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GlobalPlatform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Compliance</a:t>
          </a:r>
          <a:endParaRPr lang="en-US" sz="2000" kern="1200" dirty="0"/>
        </a:p>
      </dsp:txBody>
      <dsp:txXfrm>
        <a:off x="4656" y="1219199"/>
        <a:ext cx="2046475" cy="1625600"/>
      </dsp:txXfrm>
    </dsp:sp>
    <dsp:sp modelId="{1D71469F-E66A-43AE-9E6A-55D01328EC2B}">
      <dsp:nvSpPr>
        <dsp:cNvPr id="0" name=""/>
        <dsp:cNvSpPr/>
      </dsp:nvSpPr>
      <dsp:spPr>
        <a:xfrm>
          <a:off x="2155753" y="1219199"/>
          <a:ext cx="2046475" cy="162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GlobalPlatform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Security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Evaluation</a:t>
          </a:r>
          <a:endParaRPr lang="en-US" sz="2000" kern="1200" dirty="0"/>
        </a:p>
      </dsp:txBody>
      <dsp:txXfrm>
        <a:off x="2155753" y="1219199"/>
        <a:ext cx="2046475" cy="1625600"/>
      </dsp:txXfrm>
    </dsp:sp>
    <dsp:sp modelId="{615FDF15-010B-442D-8D4F-B9C5A92F1A00}">
      <dsp:nvSpPr>
        <dsp:cNvPr id="0" name=""/>
        <dsp:cNvSpPr/>
      </dsp:nvSpPr>
      <dsp:spPr>
        <a:xfrm>
          <a:off x="4306849" y="1219199"/>
          <a:ext cx="2046475" cy="1625600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</a:rPr>
            <a:t>Market Certification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</a:rPr>
            <a:t>Scheme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4306849" y="1219199"/>
        <a:ext cx="2046475" cy="162560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4A3593A-7EE0-4598-AE98-E03D0B1C2DE4}">
      <dsp:nvSpPr>
        <dsp:cNvPr id="0" name=""/>
        <dsp:cNvSpPr/>
      </dsp:nvSpPr>
      <dsp:spPr>
        <a:xfrm>
          <a:off x="1656192" y="1752766"/>
          <a:ext cx="1354913" cy="13549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Test Suite</a:t>
          </a:r>
          <a:endParaRPr lang="en-US" sz="3100" kern="1200" dirty="0"/>
        </a:p>
      </dsp:txBody>
      <dsp:txXfrm>
        <a:off x="1656192" y="1752766"/>
        <a:ext cx="1354913" cy="1354913"/>
      </dsp:txXfrm>
    </dsp:sp>
    <dsp:sp modelId="{6B8BAA15-1C07-4C91-B556-BBC72825EEEF}">
      <dsp:nvSpPr>
        <dsp:cNvPr id="0" name=""/>
        <dsp:cNvSpPr/>
      </dsp:nvSpPr>
      <dsp:spPr>
        <a:xfrm rot="12879924">
          <a:off x="639893" y="1475588"/>
          <a:ext cx="1185006" cy="386150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BE8DE4-028A-492D-A345-C9F44B869D10}">
      <dsp:nvSpPr>
        <dsp:cNvPr id="0" name=""/>
        <dsp:cNvSpPr/>
      </dsp:nvSpPr>
      <dsp:spPr>
        <a:xfrm>
          <a:off x="101486" y="816790"/>
          <a:ext cx="1287168" cy="102973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Qualified Test Tool</a:t>
          </a:r>
          <a:endParaRPr lang="en-US" sz="1600" kern="1200" dirty="0"/>
        </a:p>
      </dsp:txBody>
      <dsp:txXfrm>
        <a:off x="101486" y="816790"/>
        <a:ext cx="1287168" cy="1029734"/>
      </dsp:txXfrm>
    </dsp:sp>
    <dsp:sp modelId="{0196E88C-64F5-4CB0-8370-49AAF47DEDFB}">
      <dsp:nvSpPr>
        <dsp:cNvPr id="0" name=""/>
        <dsp:cNvSpPr/>
      </dsp:nvSpPr>
      <dsp:spPr>
        <a:xfrm rot="16164047">
          <a:off x="1734899" y="906851"/>
          <a:ext cx="1169672" cy="386150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-6119995"/>
            <a:satOff val="0"/>
            <a:lumOff val="10000"/>
            <a:alphaOff val="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10B15E-E01D-4366-82DC-AD5F09008450}">
      <dsp:nvSpPr>
        <dsp:cNvPr id="0" name=""/>
        <dsp:cNvSpPr/>
      </dsp:nvSpPr>
      <dsp:spPr>
        <a:xfrm>
          <a:off x="1670035" y="255"/>
          <a:ext cx="1287168" cy="1029734"/>
        </a:xfrm>
        <a:prstGeom prst="roundRect">
          <a:avLst>
            <a:gd name="adj" fmla="val 10000"/>
          </a:avLst>
        </a:prstGeom>
        <a:solidFill>
          <a:schemeClr val="accent2">
            <a:hueOff val="-6119995"/>
            <a:satOff val="0"/>
            <a:lumOff val="100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Qualified Test Laboratories</a:t>
          </a:r>
          <a:endParaRPr lang="en-US" sz="1600" kern="1200" dirty="0"/>
        </a:p>
      </dsp:txBody>
      <dsp:txXfrm>
        <a:off x="1670035" y="255"/>
        <a:ext cx="1287168" cy="1029734"/>
      </dsp:txXfrm>
    </dsp:sp>
    <dsp:sp modelId="{6A72CE12-B79D-4084-9E16-92F52DF63378}">
      <dsp:nvSpPr>
        <dsp:cNvPr id="0" name=""/>
        <dsp:cNvSpPr/>
      </dsp:nvSpPr>
      <dsp:spPr>
        <a:xfrm rot="19478820">
          <a:off x="2834566" y="1472441"/>
          <a:ext cx="1154000" cy="386150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-12239990"/>
            <a:satOff val="0"/>
            <a:lumOff val="20000"/>
            <a:alphaOff val="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16076A-1E2E-4618-B6D0-89151E4972C0}">
      <dsp:nvSpPr>
        <dsp:cNvPr id="0" name=""/>
        <dsp:cNvSpPr/>
      </dsp:nvSpPr>
      <dsp:spPr>
        <a:xfrm>
          <a:off x="3238585" y="816790"/>
          <a:ext cx="1287168" cy="1029734"/>
        </a:xfrm>
        <a:prstGeom prst="roundRect">
          <a:avLst>
            <a:gd name="adj" fmla="val 10000"/>
          </a:avLst>
        </a:prstGeom>
        <a:solidFill>
          <a:schemeClr val="accent2">
            <a:hueOff val="-12239990"/>
            <a:satOff val="0"/>
            <a:lumOff val="200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Qualified Product</a:t>
          </a:r>
          <a:endParaRPr lang="en-US" sz="1600" kern="1200" dirty="0"/>
        </a:p>
      </dsp:txBody>
      <dsp:txXfrm>
        <a:off x="3238585" y="816790"/>
        <a:ext cx="1287168" cy="10297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4007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GlobalPlatform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60838" y="0"/>
            <a:ext cx="3141662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50350"/>
            <a:ext cx="314007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60838" y="9150350"/>
            <a:ext cx="314166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A08CF072-4AF7-4425-B2E5-3F92F8BB00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838996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15975" y="4919663"/>
            <a:ext cx="5711825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49" tIns="48932" rIns="99549" bIns="489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noProof="0" smtClean="0"/>
              <a:t>Click to edit Master text styles</a:t>
            </a:r>
          </a:p>
          <a:p>
            <a:pPr lvl="1"/>
            <a:r>
              <a:rPr lang="en-US" altLang="ja-JP" noProof="0" smtClean="0"/>
              <a:t>Second level</a:t>
            </a:r>
          </a:p>
          <a:p>
            <a:pPr lvl="2"/>
            <a:r>
              <a:rPr lang="en-US" altLang="ja-JP" noProof="0" smtClean="0"/>
              <a:t>Third level</a:t>
            </a:r>
          </a:p>
          <a:p>
            <a:pPr lvl="3"/>
            <a:r>
              <a:rPr lang="en-US" altLang="ja-JP" noProof="0" smtClean="0"/>
              <a:t>Fourth level</a:t>
            </a:r>
          </a:p>
        </p:txBody>
      </p:sp>
      <p:sp>
        <p:nvSpPr>
          <p:cNvPr id="23555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5513" y="455613"/>
            <a:ext cx="5440362" cy="40798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="" xmlns:p14="http://schemas.microsoft.com/office/powerpoint/2010/main" val="34068076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33450" rtl="0" eaLnBrk="0" fontAlgn="base" hangingPunct="0"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228600" indent="-114300" algn="l" defTabSz="933450" rtl="0" eaLnBrk="0" fontAlgn="base" hangingPunct="0">
      <a:spcBef>
        <a:spcPct val="40000"/>
      </a:spcBef>
      <a:spcAft>
        <a:spcPct val="0"/>
      </a:spcAft>
      <a:buFont typeface="Times New Roman" pitchFamily="18" charset="0"/>
      <a:buChar char="–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457200" indent="-114300" algn="l" defTabSz="933450" rtl="0" eaLnBrk="0" fontAlgn="base" hangingPunct="0">
      <a:spcBef>
        <a:spcPct val="4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685800" indent="-114300" algn="l" defTabSz="933450" rtl="0" eaLnBrk="0" fontAlgn="base" hangingPunct="0">
      <a:spcBef>
        <a:spcPct val="40000"/>
      </a:spcBef>
      <a:spcAft>
        <a:spcPct val="0"/>
      </a:spcAft>
      <a:buFont typeface="Times New Roman" pitchFamily="18" charset="0"/>
      <a:buChar char="–"/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defTabSz="933450" rtl="0" eaLnBrk="0" fontAlgn="base" hangingPunct="0">
      <a:lnSpc>
        <a:spcPct val="90000"/>
      </a:lnSpc>
      <a:spcBef>
        <a:spcPct val="0"/>
      </a:spcBef>
      <a:spcAft>
        <a:spcPct val="60000"/>
      </a:spcAft>
      <a:defRPr sz="1200"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For member max 2 x 6 cm </a:t>
            </a:r>
          </a:p>
          <a:p>
            <a:r>
              <a:rPr lang="en-US" smtClean="0">
                <a:latin typeface="Arial" pitchFamily="34" charset="0"/>
              </a:rPr>
              <a:t>For participant max 0,9 x 4 cm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5308601" y="6731001"/>
            <a:ext cx="4062413" cy="354013"/>
          </a:xfrm>
          <a:prstGeom prst="rect">
            <a:avLst/>
          </a:prstGeom>
          <a:noFill/>
        </p:spPr>
        <p:txBody>
          <a:bodyPr/>
          <a:lstStyle/>
          <a:p>
            <a:pPr defTabSz="939800"/>
            <a:fld id="{DFCB7165-8178-44EC-B395-48DE0B57EA1A}" type="slidenum">
              <a:rPr lang="en-US" smtClean="0">
                <a:latin typeface="Arial" pitchFamily="34" charset="0"/>
              </a:rPr>
              <a:pPr defTabSz="939800"/>
              <a:t>3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7771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</p:spPr>
        <p:txBody>
          <a:bodyPr lIns="96661" tIns="48331" rIns="96661" bIns="48331"/>
          <a:lstStyle/>
          <a:p>
            <a:fld id="{28640371-56F9-4133-90FD-F1C485A95D47}" type="slidenum">
              <a:rPr lang="en-US" smtClean="0">
                <a:latin typeface="Arial" pitchFamily="34" charset="0"/>
                <a:ea typeface="MS Pゴシック"/>
                <a:cs typeface="MS Pゴシック"/>
              </a:rPr>
              <a:pPr/>
              <a:t>4</a:t>
            </a:fld>
            <a:endParaRPr lang="en-US" smtClean="0">
              <a:latin typeface="Arial" pitchFamily="34" charset="0"/>
              <a:ea typeface="MS Pゴシック"/>
              <a:cs typeface="MS Pゴシック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3900"/>
            <a:ext cx="4802188" cy="360045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7881" y="4922283"/>
            <a:ext cx="5709920" cy="4048839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MS Pゴシック"/>
              <a:cs typeface="MS Pゴシック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9486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Title</a:t>
            </a:r>
            <a:r>
              <a:rPr lang="fr-FR" dirty="0" smtClean="0"/>
              <a:t> </a:t>
            </a:r>
            <a:r>
              <a:rPr lang="fr-FR" dirty="0" err="1" smtClean="0"/>
              <a:t>changed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err="1" smtClean="0"/>
              <a:t>Colors</a:t>
            </a:r>
            <a:r>
              <a:rPr lang="fr-FR" dirty="0" smtClean="0"/>
              <a:t> </a:t>
            </a:r>
            <a:r>
              <a:rPr lang="fr-FR" dirty="0" err="1" smtClean="0"/>
              <a:t>changed</a:t>
            </a:r>
            <a:r>
              <a:rPr lang="fr-FR" dirty="0" smtClean="0"/>
              <a:t> </a:t>
            </a:r>
            <a:r>
              <a:rPr lang="fr-FR" dirty="0" err="1" smtClean="0"/>
              <a:t>since</a:t>
            </a:r>
            <a:r>
              <a:rPr lang="fr-FR" dirty="0" smtClean="0"/>
              <a:t> </a:t>
            </a:r>
            <a:r>
              <a:rPr lang="fr-FR" dirty="0" err="1" smtClean="0"/>
              <a:t>too</a:t>
            </a:r>
            <a:r>
              <a:rPr lang="fr-FR" dirty="0" smtClean="0"/>
              <a:t> </a:t>
            </a:r>
            <a:r>
              <a:rPr lang="fr-FR" dirty="0" err="1" smtClean="0"/>
              <a:t>similar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1522081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407020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21876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C’est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place</a:t>
            </a:r>
            <a:r>
              <a:rPr lang="en-US" baseline="0" dirty="0" smtClean="0"/>
              <a:t> – le framework </a:t>
            </a:r>
            <a:r>
              <a:rPr lang="en-US" baseline="0" dirty="0" err="1" smtClean="0"/>
              <a:t>functione</a:t>
            </a:r>
            <a:r>
              <a:rPr lang="en-US" baseline="0" dirty="0" smtClean="0"/>
              <a:t> </a:t>
            </a:r>
            <a:r>
              <a:rPr lang="en-US" baseline="0" smtClean="0"/>
              <a:t>bien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69790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wm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wmf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595" y="731872"/>
            <a:ext cx="1306312" cy="1019175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736600"/>
            <a:ext cx="6324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28600" y="0"/>
            <a:ext cx="1219200" cy="685800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</a:endParaRPr>
          </a:p>
        </p:txBody>
      </p:sp>
      <p:pic>
        <p:nvPicPr>
          <p:cNvPr id="8" name="Picture 8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731873"/>
            <a:ext cx="12192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6413" y="739738"/>
            <a:ext cx="1123950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733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524000" y="2362200"/>
            <a:ext cx="7543800" cy="533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2733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525588" y="2895600"/>
            <a:ext cx="7542212" cy="533400"/>
          </a:xfrm>
          <a:noFill/>
        </p:spPr>
        <p:txBody>
          <a:bodyPr/>
          <a:lstStyle>
            <a:lvl1pPr marL="0" indent="0">
              <a:buFont typeface="Times" pitchFamily="18" charset="0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3CE6D-3ECC-4850-BC3A-08654AA9E8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53" y="320052"/>
            <a:ext cx="3672847" cy="377953"/>
          </a:xfrm>
          <a:prstGeom prst="rect">
            <a:avLst/>
          </a:prstGeom>
        </p:spPr>
      </p:pic>
      <p:sp>
        <p:nvSpPr>
          <p:cNvPr id="11" name="TextBox 3"/>
          <p:cNvSpPr txBox="1">
            <a:spLocks noChangeArrowheads="1"/>
          </p:cNvSpPr>
          <p:nvPr userDrawn="1"/>
        </p:nvSpPr>
        <p:spPr bwMode="auto">
          <a:xfrm>
            <a:off x="214260" y="5957093"/>
            <a:ext cx="1173162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Osaka" pitchFamily="1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Osaka" pitchFamily="1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Osaka" pitchFamily="1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Osaka" pitchFamily="1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Osaka" pitchFamily="1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Osaka" pitchFamily="1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Osaka" pitchFamily="1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Osaka" pitchFamily="1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Osaka" pitchFamily="1" charset="-128"/>
                <a:cs typeface="+mn-cs"/>
              </a:defRPr>
            </a:lvl9pPr>
          </a:lstStyle>
          <a:p>
            <a:pPr algn="ctr"/>
            <a:r>
              <a:rPr lang="en-US" sz="1100" dirty="0"/>
              <a:t>GP Confidential</a:t>
            </a:r>
          </a:p>
          <a:p>
            <a:r>
              <a:rPr lang="en-US" sz="1100" dirty="0"/>
              <a:t>©</a:t>
            </a:r>
            <a:r>
              <a:rPr lang="en-US" sz="1100" dirty="0" smtClean="0"/>
              <a:t>2015</a:t>
            </a:r>
            <a:endParaRPr lang="en-US" sz="1100" dirty="0"/>
          </a:p>
        </p:txBody>
      </p:sp>
      <p:pic>
        <p:nvPicPr>
          <p:cNvPr id="12" name="Picture 11" descr="http://w3mag.com/wp-content/uploads/2009/08/Twitter-256x256.jpg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31234" y="6196884"/>
            <a:ext cx="432516" cy="432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http://shesgotclients.com/wp-content/uploads/2010/02/linkedin-icon.pn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80724" y="6192920"/>
            <a:ext cx="391712" cy="432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0"/>
          <p:cNvSpPr txBox="1">
            <a:spLocks noChangeArrowheads="1"/>
          </p:cNvSpPr>
          <p:nvPr userDrawn="1"/>
        </p:nvSpPr>
        <p:spPr bwMode="auto">
          <a:xfrm>
            <a:off x="2026266" y="6270678"/>
            <a:ext cx="145445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Osaka" pitchFamily="1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Osaka" pitchFamily="1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Osaka" pitchFamily="1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Osaka" pitchFamily="1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Osaka" pitchFamily="1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Osaka" pitchFamily="1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Osaka" pitchFamily="1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Osaka" pitchFamily="1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Osaka" pitchFamily="1" charset="-128"/>
                <a:cs typeface="+mn-cs"/>
              </a:defRPr>
            </a:lvl9pPr>
          </a:lstStyle>
          <a:p>
            <a:r>
              <a:rPr lang="en-US" sz="1200" dirty="0"/>
              <a:t>@GlobalPlatform_</a:t>
            </a:r>
          </a:p>
        </p:txBody>
      </p:sp>
      <p:sp>
        <p:nvSpPr>
          <p:cNvPr id="15" name="TextBox 11"/>
          <p:cNvSpPr txBox="1">
            <a:spLocks noChangeArrowheads="1"/>
          </p:cNvSpPr>
          <p:nvPr userDrawn="1"/>
        </p:nvSpPr>
        <p:spPr bwMode="auto">
          <a:xfrm>
            <a:off x="3815361" y="6270679"/>
            <a:ext cx="3886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Osaka" pitchFamily="1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Osaka" pitchFamily="1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Osaka" pitchFamily="1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Osaka" pitchFamily="1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Osaka" pitchFamily="1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Osaka" pitchFamily="1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Osaka" pitchFamily="1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Osaka" pitchFamily="1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Osaka" pitchFamily="1" charset="-128"/>
                <a:cs typeface="+mn-cs"/>
              </a:defRPr>
            </a:lvl9pPr>
          </a:lstStyle>
          <a:p>
            <a:r>
              <a:rPr lang="en-US" sz="1200" dirty="0"/>
              <a:t>www.linkedin.com/company/globalplatform</a:t>
            </a:r>
          </a:p>
        </p:txBody>
      </p:sp>
      <p:pic>
        <p:nvPicPr>
          <p:cNvPr id="16" name="Picture 15" descr="http://globalplatform.org/images/youtube-icon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347" y="6192920"/>
            <a:ext cx="394943" cy="3949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1"/>
          <p:cNvSpPr txBox="1">
            <a:spLocks noChangeArrowheads="1"/>
          </p:cNvSpPr>
          <p:nvPr userDrawn="1"/>
        </p:nvSpPr>
        <p:spPr bwMode="auto">
          <a:xfrm>
            <a:off x="7310290" y="6270678"/>
            <a:ext cx="15051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Osaka" pitchFamily="1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Osaka" pitchFamily="1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Osaka" pitchFamily="1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Osaka" pitchFamily="1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itchFamily="34" charset="0"/>
                <a:ea typeface="Osaka" pitchFamily="1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Osaka" pitchFamily="1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Osaka" pitchFamily="1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Osaka" pitchFamily="1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itchFamily="34" charset="0"/>
                <a:ea typeface="Osaka" pitchFamily="1" charset="-128"/>
                <a:cs typeface="+mn-cs"/>
              </a:defRPr>
            </a:lvl9pPr>
          </a:lstStyle>
          <a:p>
            <a:r>
              <a:rPr lang="en-US" sz="1200" dirty="0" err="1" smtClean="0"/>
              <a:t>GlobalPlatformTV</a:t>
            </a:r>
            <a:endParaRPr lang="en-US" sz="12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mpli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 userDrawn="1"/>
        </p:nvSpPr>
        <p:spPr bwMode="auto">
          <a:xfrm>
            <a:off x="381000" y="403860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+mn-ea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2515996" y="4114800"/>
            <a:ext cx="6628004" cy="533400"/>
          </a:xfrm>
          <a:noFill/>
        </p:spPr>
        <p:txBody>
          <a:bodyPr/>
          <a:lstStyle>
            <a:lvl1pPr marL="0" indent="0">
              <a:buFont typeface="Times" pitchFamily="18" charset="0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438400" y="3429000"/>
            <a:ext cx="6705600" cy="533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90CAF-4674-4557-B2CB-8C91D61C96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" name="Picture 9" descr="Compliance-Secretariat-2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124200"/>
            <a:ext cx="2362933" cy="122872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 algn="l" rtl="0" eaLnBrk="1" fontAlgn="base" hangingPunct="1">
              <a:lnSpc>
                <a:spcPct val="105000"/>
              </a:lnSpc>
              <a:spcAft>
                <a:spcPct val="10000"/>
              </a:spcAft>
              <a:def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1" fontAlgn="base" hangingPunct="1">
              <a:lnSpc>
                <a:spcPct val="105000"/>
              </a:lnSpc>
              <a:spcAft>
                <a:spcPct val="10000"/>
              </a:spcAft>
              <a:def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1" fontAlgn="base" hangingPunct="1">
              <a:lnSpc>
                <a:spcPct val="105000"/>
              </a:lnSpc>
              <a:spcAft>
                <a:spcPct val="10000"/>
              </a:spcAft>
              <a:def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1" fontAlgn="base" hangingPunct="1">
              <a:lnSpc>
                <a:spcPct val="105000"/>
              </a:lnSpc>
              <a:spcAft>
                <a:spcPct val="10000"/>
              </a:spcAft>
              <a:def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1" fontAlgn="base" hangingPunct="1">
              <a:lnSpc>
                <a:spcPct val="105000"/>
              </a:lnSpc>
              <a:spcAft>
                <a:spcPct val="10000"/>
              </a:spcAft>
              <a:def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1435100"/>
            <a:ext cx="28940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735AE-9283-4C47-9FD1-5B0488E9C9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1500" y="76200"/>
            <a:ext cx="6376988" cy="723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1295400"/>
            <a:ext cx="7900988" cy="5013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ECF95-75BD-4D22-ABA9-9E337F3A11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71500" y="76200"/>
            <a:ext cx="6376988" cy="723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76200"/>
            <a:ext cx="6376988" cy="723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295400"/>
            <a:ext cx="3981450" cy="50133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67250" y="1295400"/>
            <a:ext cx="3981450" cy="5013325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536575" y="6400800"/>
            <a:ext cx="32385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19163-03B6-4E8C-BE95-DE876E5B53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76200"/>
            <a:ext cx="6376988" cy="723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295400"/>
            <a:ext cx="8115300" cy="243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3878263"/>
            <a:ext cx="8115300" cy="24304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536575" y="6400800"/>
            <a:ext cx="32385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86F096-F344-4F7B-9303-00F4450DBE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76200"/>
            <a:ext cx="6376988" cy="723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295400"/>
            <a:ext cx="3981450" cy="50133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7250" y="1295400"/>
            <a:ext cx="3981450" cy="243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7250" y="3878263"/>
            <a:ext cx="3981450" cy="24304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536575" y="6400800"/>
            <a:ext cx="32385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DC268-365A-4DE3-9CA5-486AAB5C84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76200"/>
            <a:ext cx="6376988" cy="723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295400"/>
            <a:ext cx="3981450" cy="243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7250" y="1295400"/>
            <a:ext cx="3981450" cy="243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33400" y="3878263"/>
            <a:ext cx="8115300" cy="24304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536575" y="6400800"/>
            <a:ext cx="32385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EC653-980F-48A0-B453-87400AA847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76200"/>
            <a:ext cx="6376988" cy="723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295400"/>
            <a:ext cx="3981450" cy="50133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7250" y="1295400"/>
            <a:ext cx="3981450" cy="50133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536575" y="6400800"/>
            <a:ext cx="32385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72139-32DE-4FEF-8887-F61994DD1B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20" y="76200"/>
            <a:ext cx="6376988" cy="723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295400"/>
            <a:ext cx="8429684" cy="5013325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288925" y="6400800"/>
            <a:ext cx="496888" cy="2428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E0BE7-EA4E-4441-BBD4-332F6AF687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9AB14-141E-44C5-819C-403508D9C7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295400"/>
            <a:ext cx="3981450" cy="5013325"/>
          </a:xfr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 rtl="0" fontAlgn="base">
              <a:lnSpc>
                <a:spcPct val="105000"/>
              </a:lnSpc>
              <a:spcAft>
                <a:spcPct val="10000"/>
              </a:spcAft>
              <a:defRPr lang="en-US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fontAlgn="base">
              <a:lnSpc>
                <a:spcPct val="105000"/>
              </a:lnSpc>
              <a:spcAft>
                <a:spcPct val="10000"/>
              </a:spcAft>
              <a:defRPr lang="en-US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fontAlgn="base">
              <a:lnSpc>
                <a:spcPct val="105000"/>
              </a:lnSpc>
              <a:spcAft>
                <a:spcPct val="10000"/>
              </a:spcAft>
              <a:defRPr lang="en-US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fontAlgn="base">
              <a:lnSpc>
                <a:spcPct val="105000"/>
              </a:lnSpc>
              <a:spcAft>
                <a:spcPct val="10000"/>
              </a:spcAft>
              <a:defRPr lang="en-US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fontAlgn="base">
              <a:lnSpc>
                <a:spcPct val="105000"/>
              </a:lnSpc>
              <a:spcAft>
                <a:spcPct val="10000"/>
              </a:spcAft>
              <a:defRPr lang="en-US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7250" y="1295400"/>
            <a:ext cx="3981450" cy="5013325"/>
          </a:xfr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 rtl="0" fontAlgn="base">
              <a:lnSpc>
                <a:spcPct val="105000"/>
              </a:lnSpc>
              <a:spcAft>
                <a:spcPct val="10000"/>
              </a:spcAft>
              <a:defRPr lang="en-US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fontAlgn="base">
              <a:lnSpc>
                <a:spcPct val="105000"/>
              </a:lnSpc>
              <a:spcAft>
                <a:spcPct val="10000"/>
              </a:spcAft>
              <a:defRPr lang="en-US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fontAlgn="base">
              <a:lnSpc>
                <a:spcPct val="105000"/>
              </a:lnSpc>
              <a:spcAft>
                <a:spcPct val="10000"/>
              </a:spcAft>
              <a:defRPr lang="en-US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fontAlgn="base">
              <a:lnSpc>
                <a:spcPct val="105000"/>
              </a:lnSpc>
              <a:spcAft>
                <a:spcPct val="10000"/>
              </a:spcAft>
              <a:defRPr lang="en-US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fontAlgn="base">
              <a:lnSpc>
                <a:spcPct val="105000"/>
              </a:lnSpc>
              <a:spcAft>
                <a:spcPct val="10000"/>
              </a:spcAft>
              <a:defRPr lang="en-US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7A5912-053A-4AAC-86F2-4143CB62C2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CBEAB-FA2C-47EF-B04E-E279C4D62B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 userDrawn="1"/>
        </p:nvSpPr>
        <p:spPr bwMode="auto">
          <a:xfrm>
            <a:off x="381000" y="403860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+mn-ea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991063" y="4114800"/>
            <a:ext cx="6628004" cy="533400"/>
          </a:xfrm>
          <a:noFill/>
        </p:spPr>
        <p:txBody>
          <a:bodyPr/>
          <a:lstStyle>
            <a:lvl1pPr marL="0" indent="0">
              <a:buFont typeface="Times" pitchFamily="18" charset="0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913467" y="3429000"/>
            <a:ext cx="6705600" cy="533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26F2E-7164-4E86-B44B-9FC8233287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79940"/>
            <a:ext cx="1429570" cy="156826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 userDrawn="1"/>
        </p:nvSpPr>
        <p:spPr bwMode="auto">
          <a:xfrm>
            <a:off x="381000" y="403860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+mn-ea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2515996" y="4114800"/>
            <a:ext cx="6628004" cy="533400"/>
          </a:xfrm>
          <a:noFill/>
        </p:spPr>
        <p:txBody>
          <a:bodyPr/>
          <a:lstStyle>
            <a:lvl1pPr marL="0" indent="0">
              <a:buFont typeface="Times" pitchFamily="18" charset="0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438400" y="3429000"/>
            <a:ext cx="6705600" cy="533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26F2E-7164-4E86-B44B-9FC8233287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 descr="Secure-Element-2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33351" y="3105150"/>
            <a:ext cx="2305050" cy="170510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 userDrawn="1"/>
        </p:nvSpPr>
        <p:spPr bwMode="auto">
          <a:xfrm>
            <a:off x="381000" y="403860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+mn-ea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2515996" y="4114800"/>
            <a:ext cx="6628004" cy="533400"/>
          </a:xfrm>
          <a:noFill/>
        </p:spPr>
        <p:txBody>
          <a:bodyPr/>
          <a:lstStyle>
            <a:lvl1pPr marL="0" indent="0">
              <a:buFont typeface="Times" pitchFamily="18" charset="0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438400" y="3429000"/>
            <a:ext cx="6705600" cy="533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C76CC-AFBA-483E-A54B-5B96A475E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 descr="Trusted-Execution-Environment-2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7150" y="2947987"/>
            <a:ext cx="2124075" cy="216370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ys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 userDrawn="1"/>
        </p:nvSpPr>
        <p:spPr bwMode="auto">
          <a:xfrm>
            <a:off x="381000" y="403860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+mn-ea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2515996" y="4114800"/>
            <a:ext cx="6628004" cy="533400"/>
          </a:xfrm>
          <a:noFill/>
        </p:spPr>
        <p:txBody>
          <a:bodyPr/>
          <a:lstStyle>
            <a:lvl1pPr marL="0" indent="0">
              <a:buFont typeface="Times" pitchFamily="18" charset="0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438400" y="3429000"/>
            <a:ext cx="6705600" cy="533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0BA07-B4D6-4D8C-B43B-79A5591F94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 descr="Mobile-Messaging-2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185416"/>
            <a:ext cx="2333625" cy="150247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7188" y="6400800"/>
            <a:ext cx="3238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800"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1E81455E-3AC4-4F27-8A6E-4A66976201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6307" name="Rectangle 3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</a:endParaRPr>
          </a:p>
        </p:txBody>
      </p:sp>
      <p:sp>
        <p:nvSpPr>
          <p:cNvPr id="226308" name="Rectangle 4"/>
          <p:cNvSpPr>
            <a:spLocks noChangeArrowheads="1"/>
          </p:cNvSpPr>
          <p:nvPr/>
        </p:nvSpPr>
        <p:spPr bwMode="auto">
          <a:xfrm>
            <a:off x="0" y="990600"/>
            <a:ext cx="9144000" cy="55563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7188" y="1295400"/>
            <a:ext cx="8115300" cy="501332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26310" name="Freeform 6"/>
          <p:cNvSpPr>
            <a:spLocks/>
          </p:cNvSpPr>
          <p:nvPr/>
        </p:nvSpPr>
        <p:spPr bwMode="auto">
          <a:xfrm>
            <a:off x="6324600" y="457200"/>
            <a:ext cx="2819400" cy="533400"/>
          </a:xfrm>
          <a:custGeom>
            <a:avLst/>
            <a:gdLst/>
            <a:ahLst/>
            <a:cxnLst>
              <a:cxn ang="0">
                <a:pos x="240" y="328"/>
              </a:cxn>
              <a:cxn ang="0">
                <a:pos x="816" y="88"/>
              </a:cxn>
              <a:cxn ang="0">
                <a:pos x="2256" y="40"/>
              </a:cxn>
              <a:cxn ang="0">
                <a:pos x="2256" y="328"/>
              </a:cxn>
              <a:cxn ang="0">
                <a:pos x="240" y="328"/>
              </a:cxn>
            </a:cxnLst>
            <a:rect l="0" t="0" r="r" b="b"/>
            <a:pathLst>
              <a:path w="2256" h="328">
                <a:moveTo>
                  <a:pt x="240" y="328"/>
                </a:moveTo>
                <a:cubicBezTo>
                  <a:pt x="0" y="288"/>
                  <a:pt x="480" y="136"/>
                  <a:pt x="816" y="88"/>
                </a:cubicBezTo>
                <a:cubicBezTo>
                  <a:pt x="1152" y="40"/>
                  <a:pt x="2016" y="0"/>
                  <a:pt x="2256" y="40"/>
                </a:cubicBezTo>
                <a:lnTo>
                  <a:pt x="2256" y="328"/>
                </a:lnTo>
                <a:lnTo>
                  <a:pt x="240" y="328"/>
                </a:lnTo>
                <a:close/>
              </a:path>
            </a:pathLst>
          </a:custGeom>
          <a:gradFill rotWithShape="1">
            <a:gsLst>
              <a:gs pos="0">
                <a:srgbClr val="0000CC"/>
              </a:gs>
              <a:gs pos="100000">
                <a:schemeClr val="bg1"/>
              </a:gs>
            </a:gsLst>
            <a:lin ang="2700000" scaled="1"/>
          </a:gra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</a:endParaRPr>
          </a:p>
        </p:txBody>
      </p:sp>
      <p:sp>
        <p:nvSpPr>
          <p:cNvPr id="226311" name="Rectangle 7"/>
          <p:cNvSpPr>
            <a:spLocks noChangeArrowheads="1"/>
          </p:cNvSpPr>
          <p:nvPr/>
        </p:nvSpPr>
        <p:spPr bwMode="auto">
          <a:xfrm>
            <a:off x="5219700" y="0"/>
            <a:ext cx="3924300" cy="990600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357188" y="76200"/>
            <a:ext cx="67151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869" y="738933"/>
            <a:ext cx="2298026" cy="2355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521" r:id="rId1"/>
    <p:sldLayoutId id="2147485522" r:id="rId2"/>
    <p:sldLayoutId id="2147485523" r:id="rId3"/>
    <p:sldLayoutId id="2147485524" r:id="rId4"/>
    <p:sldLayoutId id="2147485525" r:id="rId5"/>
    <p:sldLayoutId id="2147485526" r:id="rId6"/>
    <p:sldLayoutId id="2147485527" r:id="rId7"/>
    <p:sldLayoutId id="2147485528" r:id="rId8"/>
    <p:sldLayoutId id="2147485529" r:id="rId9"/>
    <p:sldLayoutId id="2147485530" r:id="rId10"/>
    <p:sldLayoutId id="2147485531" r:id="rId11"/>
    <p:sldLayoutId id="2147485532" r:id="rId12"/>
    <p:sldLayoutId id="2147485533" r:id="rId13"/>
    <p:sldLayoutId id="2147485534" r:id="rId14"/>
    <p:sldLayoutId id="2147485535" r:id="rId15"/>
    <p:sldLayoutId id="2147485536" r:id="rId16"/>
    <p:sldLayoutId id="2147485537" r:id="rId17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107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107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Osaka" pitchFamily="1" charset="-128"/>
        </a:defRPr>
      </a:lvl2pPr>
      <a:lvl3pPr algn="l" rtl="0" eaLnBrk="1" fontAlgn="base" hangingPunct="1">
        <a:lnSpc>
          <a:spcPct val="107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Osaka" pitchFamily="1" charset="-128"/>
        </a:defRPr>
      </a:lvl3pPr>
      <a:lvl4pPr algn="l" rtl="0" eaLnBrk="1" fontAlgn="base" hangingPunct="1">
        <a:lnSpc>
          <a:spcPct val="107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Osaka" pitchFamily="1" charset="-128"/>
        </a:defRPr>
      </a:lvl4pPr>
      <a:lvl5pPr algn="l" rtl="0" eaLnBrk="1" fontAlgn="base" hangingPunct="1">
        <a:lnSpc>
          <a:spcPct val="107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Osaka" pitchFamily="1" charset="-128"/>
        </a:defRPr>
      </a:lvl5pPr>
      <a:lvl6pPr marL="457200" algn="l" rtl="0" eaLnBrk="1" fontAlgn="base" hangingPunct="1">
        <a:lnSpc>
          <a:spcPct val="107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Osaka" pitchFamily="1" charset="-128"/>
        </a:defRPr>
      </a:lvl6pPr>
      <a:lvl7pPr marL="914400" algn="l" rtl="0" eaLnBrk="1" fontAlgn="base" hangingPunct="1">
        <a:lnSpc>
          <a:spcPct val="107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Osaka" pitchFamily="1" charset="-128"/>
        </a:defRPr>
      </a:lvl7pPr>
      <a:lvl8pPr marL="1371600" algn="l" rtl="0" eaLnBrk="1" fontAlgn="base" hangingPunct="1">
        <a:lnSpc>
          <a:spcPct val="107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Osaka" pitchFamily="1" charset="-128"/>
        </a:defRPr>
      </a:lvl8pPr>
      <a:lvl9pPr marL="1828800" algn="l" rtl="0" eaLnBrk="1" fontAlgn="base" hangingPunct="1">
        <a:lnSpc>
          <a:spcPct val="107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  <a:ea typeface="Osaka" pitchFamily="1" charset="-128"/>
        </a:defRPr>
      </a:lvl9pPr>
    </p:titleStyle>
    <p:bodyStyle>
      <a:lvl1pPr marL="230188" indent="-230188" algn="l" rtl="0" eaLnBrk="1" fontAlgn="base" hangingPunct="1">
        <a:lnSpc>
          <a:spcPct val="105000"/>
        </a:lnSpc>
        <a:spcBef>
          <a:spcPct val="45000"/>
        </a:spcBef>
        <a:spcAft>
          <a:spcPct val="10000"/>
        </a:spcAft>
        <a:buClr>
          <a:srgbClr val="2701B3"/>
        </a:buClr>
        <a:buFont typeface="Times" pitchFamily="18" charset="0"/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7013" algn="l" rtl="0" eaLnBrk="1" fontAlgn="base" hangingPunct="1">
        <a:lnSpc>
          <a:spcPct val="105000"/>
        </a:lnSpc>
        <a:spcBef>
          <a:spcPct val="10000"/>
        </a:spcBef>
        <a:spcAft>
          <a:spcPct val="10000"/>
        </a:spcAft>
        <a:buClr>
          <a:srgbClr val="2701B3"/>
        </a:buClr>
        <a:buFont typeface="Times" pitchFamily="18" charset="0"/>
        <a:buChar char="–"/>
        <a:defRPr sz="1600">
          <a:solidFill>
            <a:schemeClr val="tx1"/>
          </a:solidFill>
          <a:latin typeface="+mn-lt"/>
          <a:ea typeface="+mn-ea"/>
        </a:defRPr>
      </a:lvl2pPr>
      <a:lvl3pPr marL="914400" indent="-228600" algn="l" rtl="0" eaLnBrk="1" fontAlgn="base" hangingPunct="1">
        <a:lnSpc>
          <a:spcPct val="105000"/>
        </a:lnSpc>
        <a:spcBef>
          <a:spcPct val="25000"/>
        </a:spcBef>
        <a:spcAft>
          <a:spcPct val="10000"/>
        </a:spcAft>
        <a:buClr>
          <a:srgbClr val="2701B3"/>
        </a:buClr>
        <a:buFont typeface="Times" pitchFamily="18" charset="0"/>
        <a:buChar char="•"/>
        <a:defRPr sz="1400">
          <a:solidFill>
            <a:schemeClr val="tx1"/>
          </a:solidFill>
          <a:latin typeface="+mn-lt"/>
          <a:ea typeface="+mn-ea"/>
        </a:defRPr>
      </a:lvl3pPr>
      <a:lvl4pPr marL="1144588" indent="-3175" algn="l" rtl="0" eaLnBrk="1" fontAlgn="base" hangingPunct="1">
        <a:lnSpc>
          <a:spcPct val="105000"/>
        </a:lnSpc>
        <a:spcBef>
          <a:spcPct val="35000"/>
        </a:spcBef>
        <a:spcAft>
          <a:spcPct val="10000"/>
        </a:spcAft>
        <a:buClr>
          <a:schemeClr val="bg2"/>
        </a:buClr>
        <a:defRPr sz="1200">
          <a:solidFill>
            <a:schemeClr val="tx1"/>
          </a:solidFill>
          <a:latin typeface="+mn-lt"/>
          <a:ea typeface="+mn-ea"/>
        </a:defRPr>
      </a:lvl4pPr>
      <a:lvl5pPr marL="1374775" indent="3175" algn="l" rtl="0" eaLnBrk="1" fontAlgn="base" hangingPunct="1">
        <a:lnSpc>
          <a:spcPct val="105000"/>
        </a:lnSpc>
        <a:spcBef>
          <a:spcPct val="65000"/>
        </a:spcBef>
        <a:spcAft>
          <a:spcPct val="10000"/>
        </a:spcAft>
        <a:buClr>
          <a:schemeClr val="bg2"/>
        </a:buClr>
        <a:defRPr sz="1000">
          <a:solidFill>
            <a:schemeClr val="tx1"/>
          </a:solidFill>
          <a:latin typeface="+mn-lt"/>
          <a:ea typeface="+mn-ea"/>
        </a:defRPr>
      </a:lvl5pPr>
      <a:lvl6pPr marL="1831975" indent="3175" algn="l" rtl="0" eaLnBrk="1" fontAlgn="base" hangingPunct="1">
        <a:lnSpc>
          <a:spcPct val="105000"/>
        </a:lnSpc>
        <a:spcBef>
          <a:spcPct val="65000"/>
        </a:spcBef>
        <a:spcAft>
          <a:spcPct val="10000"/>
        </a:spcAft>
        <a:buClr>
          <a:schemeClr val="bg2"/>
        </a:buClr>
        <a:defRPr sz="1000">
          <a:solidFill>
            <a:schemeClr val="tx1"/>
          </a:solidFill>
          <a:latin typeface="+mn-lt"/>
          <a:ea typeface="+mn-ea"/>
        </a:defRPr>
      </a:lvl6pPr>
      <a:lvl7pPr marL="2289175" indent="3175" algn="l" rtl="0" eaLnBrk="1" fontAlgn="base" hangingPunct="1">
        <a:lnSpc>
          <a:spcPct val="105000"/>
        </a:lnSpc>
        <a:spcBef>
          <a:spcPct val="65000"/>
        </a:spcBef>
        <a:spcAft>
          <a:spcPct val="10000"/>
        </a:spcAft>
        <a:buClr>
          <a:schemeClr val="bg2"/>
        </a:buClr>
        <a:defRPr sz="1000">
          <a:solidFill>
            <a:schemeClr val="tx1"/>
          </a:solidFill>
          <a:latin typeface="+mn-lt"/>
          <a:ea typeface="+mn-ea"/>
        </a:defRPr>
      </a:lvl7pPr>
      <a:lvl8pPr marL="2746375" indent="3175" algn="l" rtl="0" eaLnBrk="1" fontAlgn="base" hangingPunct="1">
        <a:lnSpc>
          <a:spcPct val="105000"/>
        </a:lnSpc>
        <a:spcBef>
          <a:spcPct val="65000"/>
        </a:spcBef>
        <a:spcAft>
          <a:spcPct val="10000"/>
        </a:spcAft>
        <a:buClr>
          <a:schemeClr val="bg2"/>
        </a:buClr>
        <a:defRPr sz="1000">
          <a:solidFill>
            <a:schemeClr val="tx1"/>
          </a:solidFill>
          <a:latin typeface="+mn-lt"/>
          <a:ea typeface="+mn-ea"/>
        </a:defRPr>
      </a:lvl8pPr>
      <a:lvl9pPr marL="3203575" indent="3175" algn="l" rtl="0" eaLnBrk="1" fontAlgn="base" hangingPunct="1">
        <a:lnSpc>
          <a:spcPct val="105000"/>
        </a:lnSpc>
        <a:spcBef>
          <a:spcPct val="65000"/>
        </a:spcBef>
        <a:spcAft>
          <a:spcPct val="10000"/>
        </a:spcAft>
        <a:buClr>
          <a:schemeClr val="bg2"/>
        </a:buClr>
        <a:defRPr sz="1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8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3" Type="http://schemas.openxmlformats.org/officeDocument/2006/relationships/image" Target="../media/image187.png"/><Relationship Id="rId7" Type="http://schemas.openxmlformats.org/officeDocument/2006/relationships/image" Target="../media/image19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Relationship Id="rId9" Type="http://schemas.openxmlformats.org/officeDocument/2006/relationships/image" Target="../media/image19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8.png"/><Relationship Id="rId117" Type="http://schemas.openxmlformats.org/officeDocument/2006/relationships/image" Target="../media/image121.jpeg"/><Relationship Id="rId21" Type="http://schemas.openxmlformats.org/officeDocument/2006/relationships/image" Target="../media/image33.jpeg"/><Relationship Id="rId42" Type="http://schemas.openxmlformats.org/officeDocument/2006/relationships/hyperlink" Target="http://www.sprint.com/?INTNAV=ATG:HE:Logo" TargetMode="External"/><Relationship Id="rId47" Type="http://schemas.openxmlformats.org/officeDocument/2006/relationships/hyperlink" Target="http://www.globalplatform.org/membershipcurrentview.asp?id=108" TargetMode="External"/><Relationship Id="rId63" Type="http://schemas.openxmlformats.org/officeDocument/2006/relationships/image" Target="../media/image68.jpeg"/><Relationship Id="rId68" Type="http://schemas.openxmlformats.org/officeDocument/2006/relationships/image" Target="../media/image73.jpeg"/><Relationship Id="rId84" Type="http://schemas.openxmlformats.org/officeDocument/2006/relationships/image" Target="../media/image88.png"/><Relationship Id="rId89" Type="http://schemas.openxmlformats.org/officeDocument/2006/relationships/image" Target="../media/image93.jpeg"/><Relationship Id="rId112" Type="http://schemas.openxmlformats.org/officeDocument/2006/relationships/image" Target="../media/image116.png"/><Relationship Id="rId133" Type="http://schemas.openxmlformats.org/officeDocument/2006/relationships/image" Target="../media/image137.png"/><Relationship Id="rId16" Type="http://schemas.openxmlformats.org/officeDocument/2006/relationships/image" Target="../media/image28.jpeg"/><Relationship Id="rId107" Type="http://schemas.openxmlformats.org/officeDocument/2006/relationships/image" Target="../media/image111.jpeg"/><Relationship Id="rId11" Type="http://schemas.openxmlformats.org/officeDocument/2006/relationships/image" Target="../media/image23.png"/><Relationship Id="rId32" Type="http://schemas.openxmlformats.org/officeDocument/2006/relationships/hyperlink" Target="http://www.felicanetworks.co.jp/index.html" TargetMode="External"/><Relationship Id="rId37" Type="http://schemas.openxmlformats.org/officeDocument/2006/relationships/image" Target="../media/image45.jpeg"/><Relationship Id="rId53" Type="http://schemas.openxmlformats.org/officeDocument/2006/relationships/image" Target="../media/image59.png"/><Relationship Id="rId58" Type="http://schemas.openxmlformats.org/officeDocument/2006/relationships/image" Target="../media/image64.jpeg"/><Relationship Id="rId74" Type="http://schemas.openxmlformats.org/officeDocument/2006/relationships/image" Target="../media/image78.jpeg"/><Relationship Id="rId79" Type="http://schemas.openxmlformats.org/officeDocument/2006/relationships/image" Target="../media/image83.png"/><Relationship Id="rId102" Type="http://schemas.openxmlformats.org/officeDocument/2006/relationships/image" Target="../media/image106.gif"/><Relationship Id="rId123" Type="http://schemas.openxmlformats.org/officeDocument/2006/relationships/image" Target="../media/image127.png"/><Relationship Id="rId128" Type="http://schemas.openxmlformats.org/officeDocument/2006/relationships/image" Target="../media/image132.png"/><Relationship Id="rId5" Type="http://schemas.openxmlformats.org/officeDocument/2006/relationships/hyperlink" Target="http://www.globalplatform.org/membershipcurrentview.asp?id=155" TargetMode="External"/><Relationship Id="rId90" Type="http://schemas.openxmlformats.org/officeDocument/2006/relationships/image" Target="../media/image94.jpeg"/><Relationship Id="rId95" Type="http://schemas.openxmlformats.org/officeDocument/2006/relationships/image" Target="../media/image99.jpeg"/><Relationship Id="rId14" Type="http://schemas.openxmlformats.org/officeDocument/2006/relationships/image" Target="../media/image26.jpeg"/><Relationship Id="rId22" Type="http://schemas.openxmlformats.org/officeDocument/2006/relationships/image" Target="../media/image34.png"/><Relationship Id="rId27" Type="http://schemas.openxmlformats.org/officeDocument/2006/relationships/image" Target="../media/image39.png"/><Relationship Id="rId30" Type="http://schemas.openxmlformats.org/officeDocument/2006/relationships/hyperlink" Target="http://www.arm.com/" TargetMode="External"/><Relationship Id="rId35" Type="http://schemas.openxmlformats.org/officeDocument/2006/relationships/image" Target="../media/image43.png"/><Relationship Id="rId43" Type="http://schemas.openxmlformats.org/officeDocument/2006/relationships/image" Target="../media/image50.png"/><Relationship Id="rId48" Type="http://schemas.openxmlformats.org/officeDocument/2006/relationships/image" Target="../media/image54.jpeg"/><Relationship Id="rId56" Type="http://schemas.openxmlformats.org/officeDocument/2006/relationships/image" Target="../media/image62.png"/><Relationship Id="rId64" Type="http://schemas.openxmlformats.org/officeDocument/2006/relationships/image" Target="../media/image69.png"/><Relationship Id="rId69" Type="http://schemas.openxmlformats.org/officeDocument/2006/relationships/image" Target="../media/image74.jpeg"/><Relationship Id="rId77" Type="http://schemas.openxmlformats.org/officeDocument/2006/relationships/image" Target="../media/image81.png"/><Relationship Id="rId100" Type="http://schemas.openxmlformats.org/officeDocument/2006/relationships/image" Target="../media/image104.jpeg"/><Relationship Id="rId105" Type="http://schemas.openxmlformats.org/officeDocument/2006/relationships/image" Target="../media/image109.jpeg"/><Relationship Id="rId113" Type="http://schemas.openxmlformats.org/officeDocument/2006/relationships/image" Target="../media/image117.png"/><Relationship Id="rId118" Type="http://schemas.openxmlformats.org/officeDocument/2006/relationships/image" Target="../media/image122.jpeg"/><Relationship Id="rId126" Type="http://schemas.openxmlformats.org/officeDocument/2006/relationships/image" Target="../media/image130.png"/><Relationship Id="rId134" Type="http://schemas.openxmlformats.org/officeDocument/2006/relationships/image" Target="../media/image138.png"/><Relationship Id="rId8" Type="http://schemas.openxmlformats.org/officeDocument/2006/relationships/image" Target="../media/image20.png"/><Relationship Id="rId51" Type="http://schemas.openxmlformats.org/officeDocument/2006/relationships/image" Target="../media/image57.png"/><Relationship Id="rId72" Type="http://schemas.openxmlformats.org/officeDocument/2006/relationships/image" Target="../media/image76.jpeg"/><Relationship Id="rId80" Type="http://schemas.openxmlformats.org/officeDocument/2006/relationships/image" Target="../media/image84.jpeg"/><Relationship Id="rId85" Type="http://schemas.openxmlformats.org/officeDocument/2006/relationships/image" Target="../media/image89.jpeg"/><Relationship Id="rId93" Type="http://schemas.openxmlformats.org/officeDocument/2006/relationships/image" Target="../media/image97.jpeg"/><Relationship Id="rId98" Type="http://schemas.openxmlformats.org/officeDocument/2006/relationships/image" Target="../media/image102.jpeg"/><Relationship Id="rId121" Type="http://schemas.openxmlformats.org/officeDocument/2006/relationships/image" Target="../media/image125.jpeg"/><Relationship Id="rId3" Type="http://schemas.openxmlformats.org/officeDocument/2006/relationships/image" Target="../media/image16.jpeg"/><Relationship Id="rId12" Type="http://schemas.openxmlformats.org/officeDocument/2006/relationships/image" Target="../media/image24.jpe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33" Type="http://schemas.openxmlformats.org/officeDocument/2006/relationships/image" Target="../media/image42.png"/><Relationship Id="rId38" Type="http://schemas.openxmlformats.org/officeDocument/2006/relationships/image" Target="../media/image46.jpeg"/><Relationship Id="rId46" Type="http://schemas.openxmlformats.org/officeDocument/2006/relationships/image" Target="../media/image53.jpeg"/><Relationship Id="rId59" Type="http://schemas.openxmlformats.org/officeDocument/2006/relationships/hyperlink" Target="http://www.poste.it/en/index.shtml" TargetMode="External"/><Relationship Id="rId67" Type="http://schemas.openxmlformats.org/officeDocument/2006/relationships/image" Target="../media/image72.jpeg"/><Relationship Id="rId103" Type="http://schemas.openxmlformats.org/officeDocument/2006/relationships/image" Target="../media/image107.gif"/><Relationship Id="rId108" Type="http://schemas.openxmlformats.org/officeDocument/2006/relationships/image" Target="../media/image112.png"/><Relationship Id="rId116" Type="http://schemas.openxmlformats.org/officeDocument/2006/relationships/image" Target="../media/image120.png"/><Relationship Id="rId124" Type="http://schemas.openxmlformats.org/officeDocument/2006/relationships/image" Target="../media/image128.png"/><Relationship Id="rId129" Type="http://schemas.openxmlformats.org/officeDocument/2006/relationships/image" Target="../media/image133.png"/><Relationship Id="rId20" Type="http://schemas.openxmlformats.org/officeDocument/2006/relationships/image" Target="../media/image32.jpeg"/><Relationship Id="rId41" Type="http://schemas.openxmlformats.org/officeDocument/2006/relationships/image" Target="../media/image49.png"/><Relationship Id="rId54" Type="http://schemas.openxmlformats.org/officeDocument/2006/relationships/image" Target="../media/image60.png"/><Relationship Id="rId62" Type="http://schemas.openxmlformats.org/officeDocument/2006/relationships/image" Target="../media/image67.jpeg"/><Relationship Id="rId70" Type="http://schemas.openxmlformats.org/officeDocument/2006/relationships/image" Target="../media/image75.jpeg"/><Relationship Id="rId75" Type="http://schemas.openxmlformats.org/officeDocument/2006/relationships/image" Target="../media/image79.jpeg"/><Relationship Id="rId83" Type="http://schemas.openxmlformats.org/officeDocument/2006/relationships/image" Target="../media/image87.jpeg"/><Relationship Id="rId88" Type="http://schemas.openxmlformats.org/officeDocument/2006/relationships/image" Target="../media/image92.png"/><Relationship Id="rId91" Type="http://schemas.openxmlformats.org/officeDocument/2006/relationships/image" Target="../media/image95.jpeg"/><Relationship Id="rId96" Type="http://schemas.openxmlformats.org/officeDocument/2006/relationships/image" Target="../media/image100.jpeg"/><Relationship Id="rId111" Type="http://schemas.openxmlformats.org/officeDocument/2006/relationships/image" Target="../media/image115.jpeg"/><Relationship Id="rId132" Type="http://schemas.openxmlformats.org/officeDocument/2006/relationships/image" Target="../media/image1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5" Type="http://schemas.openxmlformats.org/officeDocument/2006/relationships/image" Target="../media/image27.jpeg"/><Relationship Id="rId23" Type="http://schemas.openxmlformats.org/officeDocument/2006/relationships/image" Target="../media/image35.png"/><Relationship Id="rId28" Type="http://schemas.openxmlformats.org/officeDocument/2006/relationships/hyperlink" Target="http://www.ftsafe.com/" TargetMode="External"/><Relationship Id="rId36" Type="http://schemas.openxmlformats.org/officeDocument/2006/relationships/image" Target="../media/image44.jpeg"/><Relationship Id="rId49" Type="http://schemas.openxmlformats.org/officeDocument/2006/relationships/image" Target="../media/image55.jpeg"/><Relationship Id="rId57" Type="http://schemas.openxmlformats.org/officeDocument/2006/relationships/image" Target="../media/image63.png"/><Relationship Id="rId106" Type="http://schemas.openxmlformats.org/officeDocument/2006/relationships/image" Target="../media/image110.jpeg"/><Relationship Id="rId114" Type="http://schemas.openxmlformats.org/officeDocument/2006/relationships/image" Target="../media/image118.jpeg"/><Relationship Id="rId119" Type="http://schemas.openxmlformats.org/officeDocument/2006/relationships/image" Target="../media/image123.png"/><Relationship Id="rId127" Type="http://schemas.openxmlformats.org/officeDocument/2006/relationships/image" Target="../media/image131.png"/><Relationship Id="rId10" Type="http://schemas.openxmlformats.org/officeDocument/2006/relationships/image" Target="../media/image22.gif"/><Relationship Id="rId31" Type="http://schemas.openxmlformats.org/officeDocument/2006/relationships/image" Target="../media/image41.png"/><Relationship Id="rId44" Type="http://schemas.openxmlformats.org/officeDocument/2006/relationships/image" Target="../media/image51.jpeg"/><Relationship Id="rId52" Type="http://schemas.openxmlformats.org/officeDocument/2006/relationships/image" Target="../media/image58.jpeg"/><Relationship Id="rId60" Type="http://schemas.openxmlformats.org/officeDocument/2006/relationships/image" Target="../media/image65.png"/><Relationship Id="rId65" Type="http://schemas.openxmlformats.org/officeDocument/2006/relationships/image" Target="../media/image70.png"/><Relationship Id="rId73" Type="http://schemas.openxmlformats.org/officeDocument/2006/relationships/image" Target="../media/image77.jpeg"/><Relationship Id="rId78" Type="http://schemas.openxmlformats.org/officeDocument/2006/relationships/image" Target="../media/image82.png"/><Relationship Id="rId81" Type="http://schemas.openxmlformats.org/officeDocument/2006/relationships/image" Target="../media/image85.gif"/><Relationship Id="rId86" Type="http://schemas.openxmlformats.org/officeDocument/2006/relationships/image" Target="../media/image90.jpeg"/><Relationship Id="rId94" Type="http://schemas.openxmlformats.org/officeDocument/2006/relationships/image" Target="../media/image98.jpeg"/><Relationship Id="rId99" Type="http://schemas.openxmlformats.org/officeDocument/2006/relationships/image" Target="../media/image103.jpeg"/><Relationship Id="rId101" Type="http://schemas.openxmlformats.org/officeDocument/2006/relationships/image" Target="../media/image105.jpeg"/><Relationship Id="rId122" Type="http://schemas.openxmlformats.org/officeDocument/2006/relationships/image" Target="../media/image126.jpeg"/><Relationship Id="rId130" Type="http://schemas.openxmlformats.org/officeDocument/2006/relationships/image" Target="../media/image134.gif"/><Relationship Id="rId4" Type="http://schemas.openxmlformats.org/officeDocument/2006/relationships/image" Target="../media/image17.gif"/><Relationship Id="rId9" Type="http://schemas.openxmlformats.org/officeDocument/2006/relationships/image" Target="../media/image21.jpeg"/><Relationship Id="rId13" Type="http://schemas.openxmlformats.org/officeDocument/2006/relationships/image" Target="../media/image25.jpeg"/><Relationship Id="rId18" Type="http://schemas.openxmlformats.org/officeDocument/2006/relationships/image" Target="../media/image30.jpeg"/><Relationship Id="rId39" Type="http://schemas.openxmlformats.org/officeDocument/2006/relationships/image" Target="../media/image47.jpeg"/><Relationship Id="rId109" Type="http://schemas.openxmlformats.org/officeDocument/2006/relationships/image" Target="../media/image113.jpeg"/><Relationship Id="rId34" Type="http://schemas.openxmlformats.org/officeDocument/2006/relationships/hyperlink" Target="http://www.barclays.co.uk/" TargetMode="External"/><Relationship Id="rId50" Type="http://schemas.openxmlformats.org/officeDocument/2006/relationships/image" Target="../media/image56.jpeg"/><Relationship Id="rId55" Type="http://schemas.openxmlformats.org/officeDocument/2006/relationships/image" Target="../media/image61.png"/><Relationship Id="rId76" Type="http://schemas.openxmlformats.org/officeDocument/2006/relationships/image" Target="../media/image80.png"/><Relationship Id="rId97" Type="http://schemas.openxmlformats.org/officeDocument/2006/relationships/image" Target="../media/image101.jpeg"/><Relationship Id="rId104" Type="http://schemas.openxmlformats.org/officeDocument/2006/relationships/image" Target="../media/image108.jpeg"/><Relationship Id="rId120" Type="http://schemas.openxmlformats.org/officeDocument/2006/relationships/image" Target="../media/image124.png"/><Relationship Id="rId125" Type="http://schemas.openxmlformats.org/officeDocument/2006/relationships/image" Target="../media/image129.png"/><Relationship Id="rId7" Type="http://schemas.openxmlformats.org/officeDocument/2006/relationships/image" Target="../media/image19.jpeg"/><Relationship Id="rId71" Type="http://schemas.openxmlformats.org/officeDocument/2006/relationships/hyperlink" Target="http://www.globalplatform.org/membershipcurrentview.asp?id=81" TargetMode="External"/><Relationship Id="rId92" Type="http://schemas.openxmlformats.org/officeDocument/2006/relationships/image" Target="../media/image96.gif"/><Relationship Id="rId2" Type="http://schemas.openxmlformats.org/officeDocument/2006/relationships/notesSlide" Target="../notesSlides/notesSlide1.xml"/><Relationship Id="rId29" Type="http://schemas.openxmlformats.org/officeDocument/2006/relationships/image" Target="../media/image40.png"/><Relationship Id="rId24" Type="http://schemas.openxmlformats.org/officeDocument/2006/relationships/image" Target="../media/image36.jpeg"/><Relationship Id="rId40" Type="http://schemas.openxmlformats.org/officeDocument/2006/relationships/image" Target="../media/image48.png"/><Relationship Id="rId45" Type="http://schemas.openxmlformats.org/officeDocument/2006/relationships/image" Target="../media/image52.png"/><Relationship Id="rId66" Type="http://schemas.openxmlformats.org/officeDocument/2006/relationships/image" Target="../media/image71.png"/><Relationship Id="rId87" Type="http://schemas.openxmlformats.org/officeDocument/2006/relationships/image" Target="../media/image91.jpeg"/><Relationship Id="rId110" Type="http://schemas.openxmlformats.org/officeDocument/2006/relationships/image" Target="../media/image114.jpeg"/><Relationship Id="rId115" Type="http://schemas.openxmlformats.org/officeDocument/2006/relationships/image" Target="../media/image119.jpeg"/><Relationship Id="rId131" Type="http://schemas.openxmlformats.org/officeDocument/2006/relationships/image" Target="../media/image135.png"/><Relationship Id="rId61" Type="http://schemas.openxmlformats.org/officeDocument/2006/relationships/image" Target="../media/image66.jpeg"/><Relationship Id="rId82" Type="http://schemas.openxmlformats.org/officeDocument/2006/relationships/image" Target="../media/image86.jpeg"/><Relationship Id="rId19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6.jpeg"/><Relationship Id="rId18" Type="http://schemas.openxmlformats.org/officeDocument/2006/relationships/image" Target="../media/image150.jpeg"/><Relationship Id="rId26" Type="http://schemas.openxmlformats.org/officeDocument/2006/relationships/image" Target="../media/image158.png"/><Relationship Id="rId3" Type="http://schemas.openxmlformats.org/officeDocument/2006/relationships/image" Target="../media/image139.png"/><Relationship Id="rId21" Type="http://schemas.openxmlformats.org/officeDocument/2006/relationships/image" Target="../media/image153.png"/><Relationship Id="rId34" Type="http://schemas.openxmlformats.org/officeDocument/2006/relationships/image" Target="../media/image166.jpeg"/><Relationship Id="rId7" Type="http://schemas.openxmlformats.org/officeDocument/2006/relationships/hyperlink" Target="http://www.openmobilealliance.org/index.html" TargetMode="External"/><Relationship Id="rId12" Type="http://schemas.openxmlformats.org/officeDocument/2006/relationships/hyperlink" Target="http://images.google.com/imgres?imgurl=http://www.apsca.org/event/meeting70/img/apsca_l.jpg&amp;imgrefurl=http://www.apsca.org/event/meeting70/eventspeaker.php&amp;h=49&amp;w=200&amp;sz=17&amp;hl=fr&amp;start=33&amp;sig2=df3xj5CYMt5wMXAdNvwPPg&amp;um=1&amp;tbnid=9jCpi_73CjOqfM:&amp;tbnh=25&amp;tbnw=104&amp;ei=ZmbFR4LkMIjOgQKdtISMDg&amp;prev=/images?q=apsca&amp;start=20&amp;ndsp=20&amp;um=1&amp;hl=fr&amp;rls=com.microsoft:en-US&amp;sa=N" TargetMode="External"/><Relationship Id="rId17" Type="http://schemas.openxmlformats.org/officeDocument/2006/relationships/hyperlink" Target="http://images.google.com/imgres?imgurl=http://2009.wima-nfc.com/nadege/stolpan_logo.JPG&amp;imgrefurl=http://2009.wima-nfc.com/content/COMPANY-PROFILES/company_profilesUK.php?menu=smenu&amp;usg=__6-aC1gouXkbiPGpiH0p_xQPhqxY=&amp;h=157&amp;w=275&amp;sz=25&amp;hl=fr&amp;start=4&amp;um=1&amp;tbnid=aP9zBNPvJP3t6M:&amp;tbnh=65&amp;tbnw=114&amp;prev=/images?q=stolpan&amp;hl=fr&amp;rls=com.microsoft:fr:IE-SearchBox&amp;rlz=1I7SKPB&amp;sa=N&amp;um=1" TargetMode="External"/><Relationship Id="rId25" Type="http://schemas.openxmlformats.org/officeDocument/2006/relationships/image" Target="../media/image157.png"/><Relationship Id="rId33" Type="http://schemas.openxmlformats.org/officeDocument/2006/relationships/image" Target="../media/image165.gif"/><Relationship Id="rId38" Type="http://schemas.openxmlformats.org/officeDocument/2006/relationships/image" Target="../media/image17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9.png"/><Relationship Id="rId20" Type="http://schemas.openxmlformats.org/officeDocument/2006/relationships/image" Target="../media/image152.png"/><Relationship Id="rId29" Type="http://schemas.openxmlformats.org/officeDocument/2006/relationships/image" Target="../media/image1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2.png"/><Relationship Id="rId11" Type="http://schemas.openxmlformats.org/officeDocument/2006/relationships/image" Target="../media/image145.jpeg"/><Relationship Id="rId24" Type="http://schemas.openxmlformats.org/officeDocument/2006/relationships/image" Target="../media/image156.png"/><Relationship Id="rId32" Type="http://schemas.openxmlformats.org/officeDocument/2006/relationships/image" Target="../media/image164.jpeg"/><Relationship Id="rId37" Type="http://schemas.openxmlformats.org/officeDocument/2006/relationships/image" Target="../media/image169.png"/><Relationship Id="rId5" Type="http://schemas.openxmlformats.org/officeDocument/2006/relationships/image" Target="../media/image141.png"/><Relationship Id="rId15" Type="http://schemas.openxmlformats.org/officeDocument/2006/relationships/image" Target="../media/image148.png"/><Relationship Id="rId23" Type="http://schemas.openxmlformats.org/officeDocument/2006/relationships/image" Target="../media/image155.jpeg"/><Relationship Id="rId28" Type="http://schemas.openxmlformats.org/officeDocument/2006/relationships/image" Target="../media/image160.png"/><Relationship Id="rId36" Type="http://schemas.openxmlformats.org/officeDocument/2006/relationships/image" Target="../media/image168.png"/><Relationship Id="rId10" Type="http://schemas.openxmlformats.org/officeDocument/2006/relationships/hyperlink" Target="http://images.google.fr/imgres?imgurl=http://www.mobigeeks.fr/reviews/3gsm2006/gsma.JPG&amp;imgrefurl=http://www.generation-nt.com/3gsm-2006-la-lutte-contre-le-spam-mobile-s-organise-actualite-39073.html&amp;h=91&amp;w=113&amp;sz=4&amp;hl=fr&amp;start=3&amp;sig2=BfXT5e3R_2ugNqcbzZ41yw&amp;tbnid=xqqgdzPE0bCFqM:&amp;tbnh=69&amp;tbnw=86&amp;ei=NZE0R77pMJWIgQLCvujYDA&amp;prev=/images?q=GSMA&amp;gbv=2&amp;svnum=10&amp;hl=fr" TargetMode="External"/><Relationship Id="rId19" Type="http://schemas.openxmlformats.org/officeDocument/2006/relationships/image" Target="../media/image151.png"/><Relationship Id="rId31" Type="http://schemas.openxmlformats.org/officeDocument/2006/relationships/image" Target="../media/image163.jpeg"/><Relationship Id="rId4" Type="http://schemas.openxmlformats.org/officeDocument/2006/relationships/image" Target="../media/image140.png"/><Relationship Id="rId9" Type="http://schemas.openxmlformats.org/officeDocument/2006/relationships/image" Target="../media/image144.jpeg"/><Relationship Id="rId14" Type="http://schemas.openxmlformats.org/officeDocument/2006/relationships/image" Target="../media/image147.png"/><Relationship Id="rId22" Type="http://schemas.openxmlformats.org/officeDocument/2006/relationships/image" Target="../media/image154.jpeg"/><Relationship Id="rId27" Type="http://schemas.openxmlformats.org/officeDocument/2006/relationships/image" Target="../media/image159.png"/><Relationship Id="rId30" Type="http://schemas.openxmlformats.org/officeDocument/2006/relationships/image" Target="../media/image162.gif"/><Relationship Id="rId35" Type="http://schemas.openxmlformats.org/officeDocument/2006/relationships/image" Target="../media/image16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182.png"/><Relationship Id="rId3" Type="http://schemas.openxmlformats.org/officeDocument/2006/relationships/image" Target="../media/image178.png"/><Relationship Id="rId7" Type="http://schemas.openxmlformats.org/officeDocument/2006/relationships/image" Target="../media/image154.jpeg"/><Relationship Id="rId12" Type="http://schemas.openxmlformats.org/officeDocument/2006/relationships/image" Target="../media/image149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5.jpeg"/><Relationship Id="rId11" Type="http://schemas.openxmlformats.org/officeDocument/2006/relationships/image" Target="../media/image181.gif"/><Relationship Id="rId5" Type="http://schemas.openxmlformats.org/officeDocument/2006/relationships/hyperlink" Target="http://images.google.fr/imgres?imgurl=http://www.mobigeeks.fr/reviews/3gsm2006/gsma.JPG&amp;imgrefurl=http://www.generation-nt.com/3gsm-2006-la-lutte-contre-le-spam-mobile-s-organise-actualite-39073.html&amp;h=91&amp;w=113&amp;sz=4&amp;hl=fr&amp;start=3&amp;sig2=BfXT5e3R_2ugNqcbzZ41yw&amp;tbnid=xqqgdzPE0bCFqM:&amp;tbnh=69&amp;tbnw=86&amp;ei=NZE0R77pMJWIgQLCvujYDA&amp;prev=/images?q=GSMA&amp;gbv=2&amp;svnum=10&amp;hl=fr" TargetMode="External"/><Relationship Id="rId10" Type="http://schemas.openxmlformats.org/officeDocument/2006/relationships/image" Target="../media/image180.png"/><Relationship Id="rId4" Type="http://schemas.openxmlformats.org/officeDocument/2006/relationships/image" Target="../media/image179.png"/><Relationship Id="rId9" Type="http://schemas.openxmlformats.org/officeDocument/2006/relationships/image" Target="../media/image16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GlobalPlatform’s Modular Approach to its Compliance and certification program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Gil </a:t>
            </a:r>
            <a:r>
              <a:rPr lang="en-US" dirty="0" err="1" smtClean="0"/>
              <a:t>Bernabeu</a:t>
            </a:r>
            <a:endParaRPr lang="en-US" dirty="0" smtClean="0"/>
          </a:p>
          <a:p>
            <a:r>
              <a:rPr lang="en-US" dirty="0" smtClean="0"/>
              <a:t>GlobalPlatform Technical Director</a:t>
            </a:r>
          </a:p>
          <a:p>
            <a:r>
              <a:rPr lang="en-US" smtClean="0"/>
              <a:t>January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83CE6D-3ECC-4850-BC3A-08654AA9E8A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00675" y="4681208"/>
            <a:ext cx="3667125" cy="12477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512511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Helping a new complete solution </a:t>
            </a:r>
            <a:endParaRPr lang="en-US" dirty="0"/>
          </a:p>
        </p:txBody>
      </p:sp>
      <p:pic>
        <p:nvPicPr>
          <p:cNvPr id="1026" name="Picture 2" descr="d:\Documents and Settings\gbernabe\Local Settings\Temporary Internet Files\Content.IE5\OPYDK3QX\MC90043961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40" y="2928934"/>
            <a:ext cx="1296126" cy="1425177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7715272" y="3786190"/>
            <a:ext cx="116969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2000" b="1" cap="none" spc="0" dirty="0" smtClean="0">
                <a:ln/>
                <a:solidFill>
                  <a:schemeClr val="accent3"/>
                </a:solidFill>
                <a:effectLst/>
              </a:rPr>
              <a:t>Mass Market</a:t>
            </a:r>
            <a:endParaRPr lang="en-US" sz="20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graphicFrame>
        <p:nvGraphicFramePr>
          <p:cNvPr id="6" name="Diagram 5"/>
          <p:cNvGraphicFramePr/>
          <p:nvPr>
            <p:extLst/>
          </p:nvPr>
        </p:nvGraphicFramePr>
        <p:xfrm>
          <a:off x="285720" y="1571612"/>
          <a:ext cx="635798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855495" y="5635612"/>
            <a:ext cx="947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Certified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8028" y="5624403"/>
            <a:ext cx="9925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Qualified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273129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6" grpId="1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triped Right Arrow 11"/>
          <p:cNvSpPr/>
          <p:nvPr/>
        </p:nvSpPr>
        <p:spPr bwMode="auto">
          <a:xfrm>
            <a:off x="152400" y="4953000"/>
            <a:ext cx="4114800" cy="685800"/>
          </a:xfrm>
          <a:prstGeom prst="striped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9701" name="Title 4"/>
          <p:cNvSpPr>
            <a:spLocks noGrp="1"/>
          </p:cNvSpPr>
          <p:nvPr>
            <p:ph type="title"/>
          </p:nvPr>
        </p:nvSpPr>
        <p:spPr>
          <a:xfrm>
            <a:off x="323850" y="76200"/>
            <a:ext cx="6376988" cy="723900"/>
          </a:xfrm>
        </p:spPr>
        <p:txBody>
          <a:bodyPr/>
          <a:lstStyle/>
          <a:p>
            <a:r>
              <a:rPr lang="en-US" smtClean="0"/>
              <a:t>Sustainable Ecosystem for Interoperability</a:t>
            </a:r>
          </a:p>
        </p:txBody>
      </p:sp>
      <p:sp>
        <p:nvSpPr>
          <p:cNvPr id="29702" name="Content Placeholder 5"/>
          <p:cNvSpPr>
            <a:spLocks noGrp="1"/>
          </p:cNvSpPr>
          <p:nvPr>
            <p:ph idx="1"/>
          </p:nvPr>
        </p:nvSpPr>
        <p:spPr>
          <a:xfrm>
            <a:off x="285750" y="1295400"/>
            <a:ext cx="8429625" cy="5013325"/>
          </a:xfrm>
        </p:spPr>
        <p:txBody>
          <a:bodyPr/>
          <a:lstStyle/>
          <a:p>
            <a:r>
              <a:rPr lang="en-US" sz="2400" dirty="0" smtClean="0"/>
              <a:t>GlobalPlatform Compliance </a:t>
            </a:r>
            <a:r>
              <a:rPr lang="en-US" sz="2400" dirty="0"/>
              <a:t>P</a:t>
            </a:r>
            <a:r>
              <a:rPr lang="en-US" sz="2400" dirty="0" smtClean="0"/>
              <a:t>rogram provides common core interoperable solutions</a:t>
            </a:r>
          </a:p>
          <a:p>
            <a:r>
              <a:rPr lang="en-US" sz="2400" dirty="0" smtClean="0"/>
              <a:t>An eco-system built around: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288925" y="6400800"/>
            <a:ext cx="496888" cy="242888"/>
          </a:xfrm>
        </p:spPr>
        <p:txBody>
          <a:bodyPr/>
          <a:lstStyle/>
          <a:p>
            <a:pPr>
              <a:defRPr/>
            </a:pPr>
            <a:fld id="{C86C9E5A-CDDF-4070-9EA1-BCB0F4C6411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graphicFrame>
        <p:nvGraphicFramePr>
          <p:cNvPr id="11" name="Diagram 10"/>
          <p:cNvGraphicFramePr/>
          <p:nvPr/>
        </p:nvGraphicFramePr>
        <p:xfrm>
          <a:off x="3779912" y="2780928"/>
          <a:ext cx="4627240" cy="3107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9705" name="Picture 2" descr="d:\Documents and Settings\gbernabe\Local Settings\Temporary Internet Files\Content.IE5\86SVRC4C\MC900432645[1].png"/>
          <p:cNvPicPr>
            <a:picLocks noChangeAspect="1" noChangeArrowheads="1"/>
          </p:cNvPicPr>
          <p:nvPr/>
        </p:nvPicPr>
        <p:blipFill>
          <a:blip r:embed="rId7" cstate="print"/>
          <a:srcRect t="4443" b="6667"/>
          <a:stretch>
            <a:fillRect/>
          </a:stretch>
        </p:blipFill>
        <p:spPr bwMode="auto">
          <a:xfrm>
            <a:off x="304800" y="4724400"/>
            <a:ext cx="1219200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6" name="TextBox 6"/>
          <p:cNvSpPr txBox="1">
            <a:spLocks noChangeArrowheads="1"/>
          </p:cNvSpPr>
          <p:nvPr/>
        </p:nvSpPr>
        <p:spPr bwMode="auto">
          <a:xfrm>
            <a:off x="228600" y="5715000"/>
            <a:ext cx="162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Specification</a:t>
            </a:r>
          </a:p>
        </p:txBody>
      </p:sp>
      <p:sp>
        <p:nvSpPr>
          <p:cNvPr id="29707" name="TextBox 8"/>
          <p:cNvSpPr txBox="1">
            <a:spLocks noChangeArrowheads="1"/>
          </p:cNvSpPr>
          <p:nvPr/>
        </p:nvSpPr>
        <p:spPr bwMode="auto">
          <a:xfrm>
            <a:off x="1905000" y="5715000"/>
            <a:ext cx="1698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Configuration</a:t>
            </a:r>
          </a:p>
        </p:txBody>
      </p:sp>
      <p:pic>
        <p:nvPicPr>
          <p:cNvPr id="29708" name="Picture 2" descr="d:\Documents and Settings\gbernabe\Local Settings\Temporary Internet Files\Content.IE5\86SVRC4C\MC900432645[1].png"/>
          <p:cNvPicPr>
            <a:picLocks noChangeAspect="1" noChangeArrowheads="1"/>
          </p:cNvPicPr>
          <p:nvPr/>
        </p:nvPicPr>
        <p:blipFill>
          <a:blip r:embed="rId7" cstate="print"/>
          <a:srcRect t="4443" b="6667"/>
          <a:stretch>
            <a:fillRect/>
          </a:stretch>
        </p:blipFill>
        <p:spPr bwMode="auto">
          <a:xfrm>
            <a:off x="2195513" y="4724400"/>
            <a:ext cx="1219200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234205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323850" y="76200"/>
            <a:ext cx="6376988" cy="723900"/>
          </a:xfrm>
        </p:spPr>
        <p:txBody>
          <a:bodyPr/>
          <a:lstStyle/>
          <a:p>
            <a:r>
              <a:rPr lang="en-US" dirty="0" smtClean="0"/>
              <a:t>Compliance Program Web Portal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288925" y="6400800"/>
            <a:ext cx="496888" cy="242888"/>
          </a:xfrm>
        </p:spPr>
        <p:txBody>
          <a:bodyPr/>
          <a:lstStyle/>
          <a:p>
            <a:pPr>
              <a:defRPr/>
            </a:pPr>
            <a:fld id="{FE72CDE9-6A38-4819-B250-7AB2ADDD383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257484" y="2620925"/>
            <a:ext cx="22236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1" dirty="0">
                <a:solidFill>
                  <a:srgbClr val="7030A0"/>
                </a:solidFill>
              </a:rPr>
              <a:t>Qualified </a:t>
            </a:r>
            <a:r>
              <a:rPr lang="en-US" sz="1800" i="1" dirty="0" smtClean="0">
                <a:solidFill>
                  <a:srgbClr val="7030A0"/>
                </a:solidFill>
              </a:rPr>
              <a:t>Products:</a:t>
            </a:r>
            <a:endParaRPr lang="en-US" sz="1800" i="1" dirty="0">
              <a:solidFill>
                <a:srgbClr val="7030A0"/>
              </a:solidFill>
            </a:endParaRPr>
          </a:p>
          <a:p>
            <a:r>
              <a:rPr lang="en-US" sz="1800" i="1" dirty="0">
                <a:solidFill>
                  <a:srgbClr val="7030A0"/>
                </a:solidFill>
              </a:rPr>
              <a:t>Cards, SEs, TEE</a:t>
            </a:r>
            <a:r>
              <a:rPr lang="en-US" sz="1800" i="1" dirty="0" smtClean="0">
                <a:solidFill>
                  <a:srgbClr val="7030A0"/>
                </a:solidFill>
              </a:rPr>
              <a:t>…!</a:t>
            </a:r>
            <a:endParaRPr lang="en-US" sz="1800" i="1" dirty="0">
              <a:solidFill>
                <a:srgbClr val="7030A0"/>
              </a:solidFill>
            </a:endParaRP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257484" y="3837636"/>
            <a:ext cx="18245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rgbClr val="7030A0"/>
                </a:solidFill>
              </a:rPr>
              <a:t>Qualified Labs</a:t>
            </a: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257483" y="5144571"/>
            <a:ext cx="2418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 dirty="0" smtClean="0">
                <a:solidFill>
                  <a:srgbClr val="7030A0"/>
                </a:solidFill>
              </a:rPr>
              <a:t>Qualified Test Tools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354" y="1368710"/>
            <a:ext cx="5377815" cy="4794885"/>
          </a:xfrm>
          <a:prstGeom prst="rect">
            <a:avLst/>
          </a:prstGeom>
          <a:noFill/>
          <a:ln w="127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scene3d>
            <a:camera prst="perspectiveContrastingLeftFacing" fov="1500000"/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0" name="Straight Arrow Connector 9"/>
          <p:cNvCxnSpPr>
            <a:stCxn id="30725" idx="3"/>
          </p:cNvCxnSpPr>
          <p:nvPr/>
        </p:nvCxnSpPr>
        <p:spPr bwMode="auto">
          <a:xfrm flipV="1">
            <a:off x="2481170" y="2620925"/>
            <a:ext cx="2962700" cy="323166"/>
          </a:xfrm>
          <a:prstGeom prst="straightConnector1">
            <a:avLst/>
          </a:prstGeom>
          <a:noFill/>
          <a:ln w="317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1" name="Straight Arrow Connector 10"/>
          <p:cNvCxnSpPr>
            <a:stCxn id="30726" idx="3"/>
          </p:cNvCxnSpPr>
          <p:nvPr/>
        </p:nvCxnSpPr>
        <p:spPr bwMode="auto">
          <a:xfrm flipV="1">
            <a:off x="2082022" y="4028399"/>
            <a:ext cx="3361848" cy="9292"/>
          </a:xfrm>
          <a:prstGeom prst="straightConnector1">
            <a:avLst/>
          </a:prstGeom>
          <a:noFill/>
          <a:ln w="317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2676159" y="4851400"/>
            <a:ext cx="2682650" cy="493226"/>
          </a:xfrm>
          <a:prstGeom prst="straightConnector1">
            <a:avLst/>
          </a:prstGeom>
          <a:noFill/>
          <a:ln w="317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2" name="Rectangle à coins arrondis 11"/>
          <p:cNvSpPr/>
          <p:nvPr/>
        </p:nvSpPr>
        <p:spPr bwMode="auto">
          <a:xfrm>
            <a:off x="343307" y="1206500"/>
            <a:ext cx="4252756" cy="69505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/>
              <a:t>Public Workspace</a:t>
            </a:r>
            <a:endParaRPr lang="en-US" dirty="0"/>
          </a:p>
        </p:txBody>
      </p:sp>
      <p:sp>
        <p:nvSpPr>
          <p:cNvPr id="13" name="Rectangle à coins arrondis 12"/>
          <p:cNvSpPr/>
          <p:nvPr/>
        </p:nvSpPr>
        <p:spPr bwMode="auto">
          <a:xfrm>
            <a:off x="343308" y="1561035"/>
            <a:ext cx="4252755" cy="37457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/>
              <a:t>http://globalplatform.org/compliance.asp</a:t>
            </a:r>
          </a:p>
        </p:txBody>
      </p:sp>
    </p:spTree>
    <p:extLst>
      <p:ext uri="{BB962C8B-B14F-4D97-AF65-F5344CB8AC3E}">
        <p14:creationId xmlns="" xmlns:p14="http://schemas.microsoft.com/office/powerpoint/2010/main" val="27741390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Model-Based Testing (MBT) </a:t>
            </a:r>
            <a:r>
              <a:rPr lang="en-US" dirty="0" smtClean="0"/>
              <a:t>compliance program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5E0BE7-EA4E-4441-BBD4-332F6AF6877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6" name="ZoneTexte 1026"/>
          <p:cNvSpPr txBox="1"/>
          <p:nvPr/>
        </p:nvSpPr>
        <p:spPr>
          <a:xfrm>
            <a:off x="1298769" y="3576935"/>
            <a:ext cx="17755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Is used to generate </a:t>
            </a:r>
          </a:p>
        </p:txBody>
      </p:sp>
      <p:sp>
        <p:nvSpPr>
          <p:cNvPr id="17" name="ZoneTexte 35"/>
          <p:cNvSpPr txBox="1"/>
          <p:nvPr/>
        </p:nvSpPr>
        <p:spPr>
          <a:xfrm>
            <a:off x="1103536" y="1712395"/>
            <a:ext cx="2993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Is abstractly implemented with</a:t>
            </a:r>
            <a:endParaRPr lang="en-US" sz="1400" dirty="0"/>
          </a:p>
        </p:txBody>
      </p:sp>
      <p:sp>
        <p:nvSpPr>
          <p:cNvPr id="18" name="ZoneTexte 36"/>
          <p:cNvSpPr txBox="1"/>
          <p:nvPr/>
        </p:nvSpPr>
        <p:spPr>
          <a:xfrm>
            <a:off x="5663730" y="1726218"/>
            <a:ext cx="2897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Is concretely implemented with</a:t>
            </a:r>
            <a:endParaRPr lang="en-US" sz="1400" dirty="0"/>
          </a:p>
        </p:txBody>
      </p:sp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561" y="1556894"/>
            <a:ext cx="805720" cy="10742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650238" y="1007596"/>
            <a:ext cx="18227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 smtClean="0">
                <a:latin typeface="Arial Black" panose="020B0A04020102020204" pitchFamily="34" charset="0"/>
              </a:rPr>
              <a:t>GlobalPlatform </a:t>
            </a:r>
          </a:p>
          <a:p>
            <a:pPr algn="ctr"/>
            <a:r>
              <a:rPr lang="en-US" sz="1500" b="1" dirty="0" smtClean="0">
                <a:latin typeface="Arial Black" panose="020B0A04020102020204" pitchFamily="34" charset="0"/>
              </a:rPr>
              <a:t>Specification</a:t>
            </a:r>
            <a:endParaRPr lang="en-US" sz="1500" b="1" dirty="0">
              <a:latin typeface="Arial Black" panose="020B0A04020102020204" pitchFamily="34" charset="0"/>
            </a:endParaRPr>
          </a:p>
        </p:txBody>
      </p:sp>
      <p:pic>
        <p:nvPicPr>
          <p:cNvPr id="1028" name="Picture 4" descr="Afficher l'image d'origin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758" t="18207" r="38582" b="18896"/>
          <a:stretch/>
        </p:blipFill>
        <p:spPr bwMode="auto">
          <a:xfrm>
            <a:off x="1791692" y="2468996"/>
            <a:ext cx="787288" cy="6232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3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90266" y="5513113"/>
            <a:ext cx="732057" cy="73205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560197" y="5735427"/>
            <a:ext cx="111248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 smtClean="0">
                <a:latin typeface="Arial Black" panose="020B0A04020102020204" pitchFamily="34" charset="0"/>
              </a:rPr>
              <a:t>Test tool</a:t>
            </a:r>
            <a:endParaRPr lang="en-US" sz="1500" b="1" dirty="0">
              <a:latin typeface="Arial Black" panose="020B0A04020102020204" pitchFamily="34" charset="0"/>
            </a:endParaRPr>
          </a:p>
        </p:txBody>
      </p:sp>
      <p:sp>
        <p:nvSpPr>
          <p:cNvPr id="47" name="ZoneTexte 36"/>
          <p:cNvSpPr txBox="1"/>
          <p:nvPr/>
        </p:nvSpPr>
        <p:spPr>
          <a:xfrm>
            <a:off x="2014757" y="5937393"/>
            <a:ext cx="2897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Are implemented in</a:t>
            </a:r>
            <a:endParaRPr lang="en-US" sz="1400" dirty="0"/>
          </a:p>
        </p:txBody>
      </p:sp>
      <p:pic>
        <p:nvPicPr>
          <p:cNvPr id="50" name="Picture 5" descr="lab_g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206" y="3787340"/>
            <a:ext cx="1264176" cy="99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TextBox 57"/>
          <p:cNvSpPr txBox="1"/>
          <p:nvPr/>
        </p:nvSpPr>
        <p:spPr>
          <a:xfrm>
            <a:off x="4570413" y="3941469"/>
            <a:ext cx="18227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 smtClean="0">
                <a:latin typeface="Arial Black" panose="020B0A04020102020204" pitchFamily="34" charset="0"/>
              </a:rPr>
              <a:t>GlobalPlatform </a:t>
            </a:r>
          </a:p>
          <a:p>
            <a:pPr algn="ctr"/>
            <a:r>
              <a:rPr lang="en-US" sz="1500" b="1" dirty="0" smtClean="0">
                <a:latin typeface="Arial Black" panose="020B0A04020102020204" pitchFamily="34" charset="0"/>
              </a:rPr>
              <a:t>Qualified Lab</a:t>
            </a:r>
            <a:endParaRPr lang="en-US" sz="1500" b="1" dirty="0">
              <a:latin typeface="Arial Black" panose="020B0A04020102020204" pitchFamily="34" charset="0"/>
            </a:endParaRPr>
          </a:p>
        </p:txBody>
      </p:sp>
      <p:sp>
        <p:nvSpPr>
          <p:cNvPr id="59" name="ZoneTexte 36"/>
          <p:cNvSpPr txBox="1"/>
          <p:nvPr/>
        </p:nvSpPr>
        <p:spPr>
          <a:xfrm>
            <a:off x="4875552" y="4829832"/>
            <a:ext cx="2897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Is used by</a:t>
            </a:r>
            <a:endParaRPr lang="en-US" sz="1400" dirty="0"/>
          </a:p>
        </p:txBody>
      </p:sp>
      <p:sp>
        <p:nvSpPr>
          <p:cNvPr id="60" name="ZoneTexte 36"/>
          <p:cNvSpPr txBox="1"/>
          <p:nvPr/>
        </p:nvSpPr>
        <p:spPr>
          <a:xfrm>
            <a:off x="4691074" y="3261836"/>
            <a:ext cx="2897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Is tested by</a:t>
            </a:r>
            <a:endParaRPr lang="en-US" sz="1400" dirty="0"/>
          </a:p>
        </p:txBody>
      </p:sp>
      <p:pic>
        <p:nvPicPr>
          <p:cNvPr id="1044" name="Picture 104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30784" y="3822008"/>
            <a:ext cx="883794" cy="908602"/>
          </a:xfrm>
          <a:prstGeom prst="rect">
            <a:avLst/>
          </a:prstGeom>
        </p:spPr>
      </p:pic>
      <p:pic>
        <p:nvPicPr>
          <p:cNvPr id="1048" name="Picture 6" descr="Afficher l'image d'origin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971" y="5543482"/>
            <a:ext cx="668730" cy="6687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50" name="Elbow Connector 1049"/>
          <p:cNvCxnSpPr>
            <a:stCxn id="1026" idx="1"/>
            <a:endCxn id="1028" idx="0"/>
          </p:cNvCxnSpPr>
          <p:nvPr/>
        </p:nvCxnSpPr>
        <p:spPr bwMode="auto">
          <a:xfrm rot="10800000" flipV="1">
            <a:off x="2185337" y="2094040"/>
            <a:ext cx="2054225" cy="374956"/>
          </a:xfrm>
          <a:prstGeom prst="bentConnector2">
            <a:avLst/>
          </a:prstGeom>
          <a:noFill/>
          <a:ln w="2540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70" name="Elbow Connector 69"/>
          <p:cNvCxnSpPr>
            <a:stCxn id="1048" idx="3"/>
            <a:endCxn id="1034" idx="1"/>
          </p:cNvCxnSpPr>
          <p:nvPr/>
        </p:nvCxnSpPr>
        <p:spPr bwMode="auto">
          <a:xfrm>
            <a:off x="2519701" y="5877847"/>
            <a:ext cx="4070565" cy="1295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73" name="Elbow Connector 72"/>
          <p:cNvCxnSpPr/>
          <p:nvPr/>
        </p:nvCxnSpPr>
        <p:spPr bwMode="auto">
          <a:xfrm rot="5400000">
            <a:off x="1021068" y="4518208"/>
            <a:ext cx="2334888" cy="6351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84819" y="2409155"/>
            <a:ext cx="742950" cy="742950"/>
          </a:xfrm>
          <a:prstGeom prst="rect">
            <a:avLst/>
          </a:prstGeom>
        </p:spPr>
      </p:pic>
      <p:cxnSp>
        <p:nvCxnSpPr>
          <p:cNvPr id="77" name="Elbow Connector 76"/>
          <p:cNvCxnSpPr>
            <a:stCxn id="1026" idx="3"/>
            <a:endCxn id="33" idx="0"/>
          </p:cNvCxnSpPr>
          <p:nvPr/>
        </p:nvCxnSpPr>
        <p:spPr bwMode="auto">
          <a:xfrm>
            <a:off x="5045281" y="2094040"/>
            <a:ext cx="1911013" cy="315115"/>
          </a:xfrm>
          <a:prstGeom prst="bentConnector2">
            <a:avLst/>
          </a:prstGeom>
          <a:noFill/>
          <a:ln w="2540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80" name="Elbow Connector 79"/>
          <p:cNvCxnSpPr>
            <a:stCxn id="33" idx="2"/>
            <a:endCxn id="50" idx="0"/>
          </p:cNvCxnSpPr>
          <p:nvPr/>
        </p:nvCxnSpPr>
        <p:spPr bwMode="auto">
          <a:xfrm rot="5400000">
            <a:off x="6638677" y="3469722"/>
            <a:ext cx="635235" cy="12700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83" name="Elbow Connector 82"/>
          <p:cNvCxnSpPr>
            <a:stCxn id="1034" idx="0"/>
          </p:cNvCxnSpPr>
          <p:nvPr/>
        </p:nvCxnSpPr>
        <p:spPr bwMode="auto">
          <a:xfrm rot="16200000" flipV="1">
            <a:off x="6416857" y="4973674"/>
            <a:ext cx="1072528" cy="6349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87" name="Elbow Connector 86"/>
          <p:cNvCxnSpPr>
            <a:stCxn id="50" idx="3"/>
            <a:endCxn id="1044" idx="1"/>
          </p:cNvCxnSpPr>
          <p:nvPr/>
        </p:nvCxnSpPr>
        <p:spPr bwMode="auto">
          <a:xfrm flipV="1">
            <a:off x="7588382" y="4276309"/>
            <a:ext cx="642402" cy="10110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5" name="TextBox 44"/>
          <p:cNvSpPr txBox="1"/>
          <p:nvPr/>
        </p:nvSpPr>
        <p:spPr>
          <a:xfrm>
            <a:off x="847940" y="2488747"/>
            <a:ext cx="81464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 smtClean="0">
                <a:latin typeface="Arial Black" panose="020B0A04020102020204" pitchFamily="34" charset="0"/>
              </a:rPr>
              <a:t>MBT</a:t>
            </a:r>
          </a:p>
          <a:p>
            <a:pPr algn="ctr"/>
            <a:r>
              <a:rPr lang="en-US" sz="1500" b="1" dirty="0" smtClean="0">
                <a:latin typeface="Arial Black" panose="020B0A04020102020204" pitchFamily="34" charset="0"/>
              </a:rPr>
              <a:t>Model</a:t>
            </a:r>
            <a:endParaRPr lang="en-US" sz="1500" b="1" dirty="0">
              <a:latin typeface="Arial Black" panose="020B0A04020102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890420" y="5543482"/>
            <a:ext cx="7296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 smtClean="0">
                <a:latin typeface="Arial Black" panose="020B0A04020102020204" pitchFamily="34" charset="0"/>
              </a:rPr>
              <a:t>Test</a:t>
            </a:r>
          </a:p>
          <a:p>
            <a:pPr algn="ctr"/>
            <a:r>
              <a:rPr lang="en-US" sz="1500" b="1" dirty="0" smtClean="0">
                <a:latin typeface="Arial Black" panose="020B0A04020102020204" pitchFamily="34" charset="0"/>
              </a:rPr>
              <a:t>Suite</a:t>
            </a:r>
            <a:endParaRPr lang="en-US" sz="15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92797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GlobalPlatform Compliance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8BCBC9-1F66-43CF-B657-E31701A3D36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3300" y="1828800"/>
            <a:ext cx="4457700" cy="351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ContrastingLeftFacing"/>
            <a:lightRig rig="threePt" dir="t"/>
          </a:scene3d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1596154" y="2171700"/>
            <a:ext cx="203773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i="1" dirty="0">
                <a:solidFill>
                  <a:srgbClr val="7030A0"/>
                </a:solidFill>
              </a:rPr>
              <a:t>58 Test Tools from</a:t>
            </a:r>
          </a:p>
          <a:p>
            <a:pPr algn="ctr"/>
            <a:r>
              <a:rPr lang="en-US" sz="1500" i="1" dirty="0">
                <a:solidFill>
                  <a:srgbClr val="7030A0"/>
                </a:solidFill>
              </a:rPr>
              <a:t>5 member companies</a:t>
            </a: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1578921" y="3429001"/>
            <a:ext cx="2093843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i="1" dirty="0">
                <a:solidFill>
                  <a:srgbClr val="7030A0"/>
                </a:solidFill>
              </a:rPr>
              <a:t>14 Qualified Test Labs</a:t>
            </a:r>
          </a:p>
          <a:p>
            <a:pPr algn="ctr"/>
            <a:r>
              <a:rPr lang="en-US" sz="1500" i="1" dirty="0">
                <a:solidFill>
                  <a:srgbClr val="7030A0"/>
                </a:solidFill>
              </a:rPr>
              <a:t>operated by </a:t>
            </a:r>
          </a:p>
          <a:p>
            <a:pPr algn="ctr"/>
            <a:r>
              <a:rPr lang="en-US" sz="1500" i="1" dirty="0">
                <a:solidFill>
                  <a:srgbClr val="7030A0"/>
                </a:solidFill>
              </a:rPr>
              <a:t>8 member companies</a:t>
            </a:r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1383784" y="4972051"/>
            <a:ext cx="2133918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i="1" dirty="0">
                <a:solidFill>
                  <a:srgbClr val="7030A0"/>
                </a:solidFill>
              </a:rPr>
              <a:t>150 Qualified Products</a:t>
            </a:r>
          </a:p>
          <a:p>
            <a:pPr algn="ctr"/>
            <a:r>
              <a:rPr lang="en-US" sz="1500" i="1" dirty="0">
                <a:solidFill>
                  <a:srgbClr val="7030A0"/>
                </a:solidFill>
              </a:rPr>
              <a:t>card and TEE  from </a:t>
            </a:r>
          </a:p>
          <a:p>
            <a:pPr algn="ctr"/>
            <a:r>
              <a:rPr lang="en-US" sz="1500" i="1" dirty="0">
                <a:solidFill>
                  <a:srgbClr val="7030A0"/>
                </a:solidFill>
              </a:rPr>
              <a:t>25 different companies</a:t>
            </a:r>
          </a:p>
        </p:txBody>
      </p:sp>
      <p:cxnSp>
        <p:nvCxnSpPr>
          <p:cNvPr id="10" name="Straight Arrow Connector 9"/>
          <p:cNvCxnSpPr>
            <a:stCxn id="27653" idx="3"/>
          </p:cNvCxnSpPr>
          <p:nvPr/>
        </p:nvCxnSpPr>
        <p:spPr bwMode="auto">
          <a:xfrm>
            <a:off x="3633891" y="2448699"/>
            <a:ext cx="1109560" cy="408802"/>
          </a:xfrm>
          <a:prstGeom prst="straightConnector1">
            <a:avLst/>
          </a:prstGeom>
          <a:noFill/>
          <a:ln w="2540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1" name="Straight Arrow Connector 10"/>
          <p:cNvCxnSpPr>
            <a:stCxn id="27654" idx="3"/>
          </p:cNvCxnSpPr>
          <p:nvPr/>
        </p:nvCxnSpPr>
        <p:spPr bwMode="auto">
          <a:xfrm flipV="1">
            <a:off x="3672764" y="3771900"/>
            <a:ext cx="1184986" cy="49516"/>
          </a:xfrm>
          <a:prstGeom prst="straightConnector1">
            <a:avLst/>
          </a:prstGeom>
          <a:noFill/>
          <a:ln w="2540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2914650" y="4457700"/>
            <a:ext cx="1828800" cy="457200"/>
          </a:xfrm>
          <a:prstGeom prst="straightConnector1">
            <a:avLst/>
          </a:prstGeom>
          <a:noFill/>
          <a:ln w="2540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2" name="Oval 11"/>
          <p:cNvSpPr/>
          <p:nvPr/>
        </p:nvSpPr>
        <p:spPr bwMode="auto">
          <a:xfrm>
            <a:off x="8693239" y="1031115"/>
            <a:ext cx="77273" cy="357054"/>
          </a:xfrm>
          <a:prstGeom prst="ellipse">
            <a:avLst/>
          </a:prstGeom>
          <a:noFill/>
          <a:ln w="9525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685800">
              <a:spcBef>
                <a:spcPct val="50000"/>
              </a:spcBef>
            </a:pPr>
            <a:endParaRPr lang="en-US" sz="1200"/>
          </a:p>
        </p:txBody>
      </p:sp>
    </p:spTree>
    <p:extLst>
      <p:ext uri="{BB962C8B-B14F-4D97-AF65-F5344CB8AC3E}">
        <p14:creationId xmlns="" xmlns:p14="http://schemas.microsoft.com/office/powerpoint/2010/main" val="36203276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2" y="1828802"/>
            <a:ext cx="4285089" cy="3759994"/>
          </a:xfrm>
        </p:spPr>
        <p:txBody>
          <a:bodyPr/>
          <a:lstStyle/>
          <a:p>
            <a:r>
              <a:rPr lang="en-US" dirty="0" smtClean="0"/>
              <a:t>Multi market recognized certification scheme</a:t>
            </a:r>
          </a:p>
          <a:p>
            <a:pPr lvl="1"/>
            <a:r>
              <a:rPr lang="en-US" dirty="0" smtClean="0"/>
              <a:t>Adapted to an heterogeneous set of market requirements</a:t>
            </a:r>
          </a:p>
          <a:p>
            <a:pPr lvl="1"/>
            <a:r>
              <a:rPr lang="en-US" dirty="0" smtClean="0"/>
              <a:t>Facilitate procurement rules (e.g. Common Criteria based)</a:t>
            </a:r>
          </a:p>
          <a:p>
            <a:r>
              <a:rPr lang="en-US" dirty="0" smtClean="0"/>
              <a:t>Two phased process</a:t>
            </a:r>
          </a:p>
          <a:p>
            <a:pPr lvl="1"/>
            <a:r>
              <a:rPr lang="en-US" dirty="0" smtClean="0"/>
              <a:t>Certification of the TEE in a reference board implementing the complete architecture</a:t>
            </a:r>
          </a:p>
          <a:p>
            <a:pPr lvl="1"/>
            <a:r>
              <a:rPr lang="en-US" dirty="0" smtClean="0"/>
              <a:t>Second phase on the final device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9" name="Rectangle 8"/>
          <p:cNvSpPr/>
          <p:nvPr/>
        </p:nvSpPr>
        <p:spPr bwMode="auto">
          <a:xfrm>
            <a:off x="1879228" y="5632458"/>
            <a:ext cx="1459005" cy="94956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50000"/>
              </a:spcBef>
            </a:pPr>
            <a:endParaRPr lang="en-US" sz="12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TEE certification initiative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E0BE7-EA4E-4441-BBD4-332F6AF68777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 descr="Pictur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0811" y="2000211"/>
            <a:ext cx="4388132" cy="27349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2020420" y="6217406"/>
            <a:ext cx="1179980" cy="25391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/>
              <a:t>Secure boot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2020420" y="5963490"/>
            <a:ext cx="1179980" cy="25391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/>
              <a:t>HW features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020420" y="5709575"/>
            <a:ext cx="1179980" cy="25391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/>
              <a:t>Trusted OS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76713" y="5352388"/>
            <a:ext cx="1351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Evaluation scope</a:t>
            </a:r>
          </a:p>
        </p:txBody>
      </p:sp>
    </p:spTree>
    <p:extLst>
      <p:ext uri="{BB962C8B-B14F-4D97-AF65-F5344CB8AC3E}">
        <p14:creationId xmlns="" xmlns:p14="http://schemas.microsoft.com/office/powerpoint/2010/main" val="16554211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Typical collaboration with a vertical </a:t>
            </a:r>
            <a:r>
              <a:rPr lang="en-US" dirty="0" smtClean="0"/>
              <a:t>organization on Compliance &amp; Certification</a:t>
            </a:r>
            <a:endParaRPr lang="en-US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half" idx="1"/>
          </p:nvPr>
        </p:nvSpPr>
        <p:spPr>
          <a:xfrm>
            <a:off x="2862262" y="1821657"/>
            <a:ext cx="5689998" cy="3759994"/>
          </a:xfrm>
        </p:spPr>
        <p:txBody>
          <a:bodyPr/>
          <a:lstStyle/>
          <a:p>
            <a:r>
              <a:rPr lang="en-US" dirty="0" smtClean="0"/>
              <a:t>Reuse the result of a GP qualification / Certification into a </a:t>
            </a:r>
            <a:r>
              <a:rPr lang="en-US" dirty="0" smtClean="0"/>
              <a:t>Associated organization </a:t>
            </a:r>
            <a:r>
              <a:rPr lang="en-US" dirty="0" smtClean="0"/>
              <a:t>scheme</a:t>
            </a:r>
          </a:p>
          <a:p>
            <a:endParaRPr lang="en-US" dirty="0"/>
          </a:p>
          <a:p>
            <a:r>
              <a:rPr lang="en-US" dirty="0" smtClean="0"/>
              <a:t>In place </a:t>
            </a:r>
          </a:p>
          <a:p>
            <a:pPr lvl="1"/>
            <a:r>
              <a:rPr lang="en-US" dirty="0" smtClean="0"/>
              <a:t>with EMVCO for any secure element </a:t>
            </a:r>
          </a:p>
          <a:p>
            <a:pPr lvl="1"/>
            <a:r>
              <a:rPr lang="en-US" dirty="0" smtClean="0"/>
              <a:t>with GSMA on UICC for NFC</a:t>
            </a:r>
          </a:p>
          <a:p>
            <a:pPr lvl="1"/>
            <a:r>
              <a:rPr lang="en-US" dirty="0" smtClean="0"/>
              <a:t>with GSMA for M2M </a:t>
            </a:r>
            <a:r>
              <a:rPr lang="en-US" dirty="0" err="1" smtClean="0"/>
              <a:t>eUICC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dirty="0" smtClean="0"/>
              <a:t>Official endorsement of the </a:t>
            </a:r>
            <a:r>
              <a:rPr lang="en-US" dirty="0" smtClean="0"/>
              <a:t>GP compliance/certification </a:t>
            </a:r>
            <a:r>
              <a:rPr lang="en-US" dirty="0" smtClean="0"/>
              <a:t>program </a:t>
            </a:r>
            <a:r>
              <a:rPr lang="en-US" dirty="0" smtClean="0"/>
              <a:t>also </a:t>
            </a:r>
            <a:r>
              <a:rPr lang="en-US" dirty="0" smtClean="0"/>
              <a:t>provides</a:t>
            </a:r>
            <a:r>
              <a:rPr lang="en-US" dirty="0" smtClean="0"/>
              <a:t> </a:t>
            </a:r>
            <a:r>
              <a:rPr lang="en-US" dirty="0" smtClean="0"/>
              <a:t>direct access </a:t>
            </a:r>
            <a:r>
              <a:rPr lang="en-US" dirty="0" smtClean="0"/>
              <a:t>to the </a:t>
            </a:r>
            <a:r>
              <a:rPr lang="en-US" dirty="0" smtClean="0"/>
              <a:t>road map of </a:t>
            </a:r>
            <a:r>
              <a:rPr lang="en-US" dirty="0" smtClean="0"/>
              <a:t>these </a:t>
            </a:r>
            <a:r>
              <a:rPr lang="en-US" dirty="0" smtClean="0"/>
              <a:t>programs</a:t>
            </a:r>
          </a:p>
          <a:p>
            <a:pPr marL="258365" lvl="1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DCBEAB-FA2C-47EF-B04E-E279C4D62B6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4" name="Flowchart: Decision 3"/>
          <p:cNvSpPr/>
          <p:nvPr/>
        </p:nvSpPr>
        <p:spPr bwMode="auto">
          <a:xfrm>
            <a:off x="1311088" y="1916206"/>
            <a:ext cx="484094" cy="504393"/>
          </a:xfrm>
          <a:prstGeom prst="flowChartDecision">
            <a:avLst/>
          </a:prstGeom>
          <a:noFill/>
          <a:ln w="9525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685800">
              <a:spcBef>
                <a:spcPct val="50000"/>
              </a:spcBef>
            </a:pPr>
            <a:endParaRPr lang="en-US" sz="1200"/>
          </a:p>
        </p:txBody>
      </p:sp>
      <p:sp>
        <p:nvSpPr>
          <p:cNvPr id="5" name="Rectangle 4"/>
          <p:cNvSpPr/>
          <p:nvPr/>
        </p:nvSpPr>
        <p:spPr bwMode="auto">
          <a:xfrm>
            <a:off x="747714" y="2632262"/>
            <a:ext cx="640696" cy="25391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685800">
              <a:spcBef>
                <a:spcPct val="50000"/>
              </a:spcBef>
            </a:pPr>
            <a:endParaRPr lang="en-US" sz="1200"/>
          </a:p>
        </p:txBody>
      </p:sp>
      <p:sp>
        <p:nvSpPr>
          <p:cNvPr id="8" name="Rectangle 7"/>
          <p:cNvSpPr/>
          <p:nvPr/>
        </p:nvSpPr>
        <p:spPr bwMode="auto">
          <a:xfrm>
            <a:off x="747714" y="4123205"/>
            <a:ext cx="640696" cy="25391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685800">
              <a:spcBef>
                <a:spcPct val="50000"/>
              </a:spcBef>
            </a:pPr>
            <a:endParaRPr lang="en-US" sz="1200"/>
          </a:p>
        </p:txBody>
      </p:sp>
      <p:sp>
        <p:nvSpPr>
          <p:cNvPr id="10" name="TextBox 9"/>
          <p:cNvSpPr txBox="1"/>
          <p:nvPr/>
        </p:nvSpPr>
        <p:spPr>
          <a:xfrm>
            <a:off x="244009" y="1786835"/>
            <a:ext cx="11885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GP qualified ? </a:t>
            </a:r>
          </a:p>
        </p:txBody>
      </p:sp>
      <p:cxnSp>
        <p:nvCxnSpPr>
          <p:cNvPr id="12" name="Elbow Connector 11"/>
          <p:cNvCxnSpPr>
            <a:stCxn id="4" idx="1"/>
            <a:endCxn id="5" idx="0"/>
          </p:cNvCxnSpPr>
          <p:nvPr/>
        </p:nvCxnSpPr>
        <p:spPr bwMode="auto">
          <a:xfrm rot="10800000" flipV="1">
            <a:off x="1068062" y="2168402"/>
            <a:ext cx="243026" cy="463859"/>
          </a:xfrm>
          <a:prstGeom prst="bentConnector2">
            <a:avLst/>
          </a:prstGeom>
          <a:noFill/>
          <a:ln w="2540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3" name="Rectangle 12"/>
          <p:cNvSpPr/>
          <p:nvPr/>
        </p:nvSpPr>
        <p:spPr bwMode="auto">
          <a:xfrm>
            <a:off x="1311089" y="4691344"/>
            <a:ext cx="640696" cy="253916"/>
          </a:xfrm>
          <a:prstGeom prst="rect">
            <a:avLst/>
          </a:prstGeom>
          <a:noFill/>
          <a:ln w="9525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685800">
              <a:spcBef>
                <a:spcPct val="50000"/>
              </a:spcBef>
            </a:pPr>
            <a:endParaRPr lang="en-US" sz="1200"/>
          </a:p>
        </p:txBody>
      </p:sp>
      <p:cxnSp>
        <p:nvCxnSpPr>
          <p:cNvPr id="14" name="Elbow Connector 13"/>
          <p:cNvCxnSpPr>
            <a:stCxn id="5" idx="2"/>
            <a:endCxn id="8" idx="0"/>
          </p:cNvCxnSpPr>
          <p:nvPr/>
        </p:nvCxnSpPr>
        <p:spPr bwMode="auto">
          <a:xfrm rot="5400000">
            <a:off x="449549" y="3504691"/>
            <a:ext cx="1237027" cy="12700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6" name="Rectangle 5"/>
          <p:cNvSpPr/>
          <p:nvPr/>
        </p:nvSpPr>
        <p:spPr bwMode="auto">
          <a:xfrm>
            <a:off x="747714" y="3004998"/>
            <a:ext cx="640696" cy="25391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685800">
              <a:spcBef>
                <a:spcPct val="50000"/>
              </a:spcBef>
            </a:pPr>
            <a:endParaRPr lang="en-US" sz="1200"/>
          </a:p>
        </p:txBody>
      </p:sp>
      <p:sp>
        <p:nvSpPr>
          <p:cNvPr id="7" name="Rectangle 6"/>
          <p:cNvSpPr/>
          <p:nvPr/>
        </p:nvSpPr>
        <p:spPr bwMode="auto">
          <a:xfrm>
            <a:off x="747714" y="3377734"/>
            <a:ext cx="640696" cy="25391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685800">
              <a:spcBef>
                <a:spcPct val="50000"/>
              </a:spcBef>
            </a:pPr>
            <a:endParaRPr lang="en-US" sz="1200"/>
          </a:p>
        </p:txBody>
      </p:sp>
      <p:sp>
        <p:nvSpPr>
          <p:cNvPr id="9" name="Rectangle 8"/>
          <p:cNvSpPr/>
          <p:nvPr/>
        </p:nvSpPr>
        <p:spPr bwMode="auto">
          <a:xfrm>
            <a:off x="747714" y="3750469"/>
            <a:ext cx="640696" cy="25391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685800">
              <a:spcBef>
                <a:spcPct val="50000"/>
              </a:spcBef>
            </a:pPr>
            <a:endParaRPr lang="en-US" sz="1200"/>
          </a:p>
        </p:txBody>
      </p:sp>
      <p:cxnSp>
        <p:nvCxnSpPr>
          <p:cNvPr id="17" name="Elbow Connector 16"/>
          <p:cNvCxnSpPr>
            <a:stCxn id="8" idx="2"/>
            <a:endCxn id="13" idx="0"/>
          </p:cNvCxnSpPr>
          <p:nvPr/>
        </p:nvCxnSpPr>
        <p:spPr bwMode="auto">
          <a:xfrm rot="16200000" flipH="1">
            <a:off x="1192638" y="4252544"/>
            <a:ext cx="314223" cy="563375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0" name="Elbow Connector 19"/>
          <p:cNvCxnSpPr>
            <a:stCxn id="4" idx="3"/>
            <a:endCxn id="13" idx="0"/>
          </p:cNvCxnSpPr>
          <p:nvPr/>
        </p:nvCxnSpPr>
        <p:spPr bwMode="auto">
          <a:xfrm flipH="1">
            <a:off x="1631437" y="2168403"/>
            <a:ext cx="163745" cy="2522941"/>
          </a:xfrm>
          <a:prstGeom prst="bentConnector4">
            <a:avLst>
              <a:gd name="adj1" fmla="val -139607"/>
              <a:gd name="adj2" fmla="val 54998"/>
            </a:avLst>
          </a:prstGeom>
          <a:noFill/>
          <a:ln w="2540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1094159" y="2170122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00375" y="2166556"/>
            <a:ext cx="4350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Yes</a:t>
            </a:r>
          </a:p>
        </p:txBody>
      </p:sp>
      <p:sp>
        <p:nvSpPr>
          <p:cNvPr id="25" name="Donut 24"/>
          <p:cNvSpPr/>
          <p:nvPr/>
        </p:nvSpPr>
        <p:spPr bwMode="auto">
          <a:xfrm>
            <a:off x="1438835" y="5250236"/>
            <a:ext cx="398649" cy="357054"/>
          </a:xfrm>
          <a:prstGeom prst="donut">
            <a:avLst/>
          </a:prstGeom>
          <a:noFill/>
          <a:ln w="9525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685800">
              <a:spcBef>
                <a:spcPct val="50000"/>
              </a:spcBef>
            </a:pPr>
            <a:endParaRPr lang="en-US" sz="1200"/>
          </a:p>
        </p:txBody>
      </p:sp>
      <p:cxnSp>
        <p:nvCxnSpPr>
          <p:cNvPr id="26" name="Elbow Connector 25"/>
          <p:cNvCxnSpPr>
            <a:stCxn id="13" idx="2"/>
            <a:endCxn id="25" idx="0"/>
          </p:cNvCxnSpPr>
          <p:nvPr/>
        </p:nvCxnSpPr>
        <p:spPr bwMode="auto">
          <a:xfrm rot="16200000" flipH="1">
            <a:off x="1482310" y="5094386"/>
            <a:ext cx="304976" cy="6723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  <p:extLst>
      <p:ext uri="{BB962C8B-B14F-4D97-AF65-F5344CB8AC3E}">
        <p14:creationId xmlns="" xmlns:p14="http://schemas.microsoft.com/office/powerpoint/2010/main" val="36284364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</a:t>
            </a:r>
            <a:r>
              <a:rPr lang="en-US" dirty="0" smtClean="0"/>
              <a:t>Collaboration: </a:t>
            </a:r>
            <a:r>
              <a:rPr lang="en-US" dirty="0" smtClean="0"/>
              <a:t>oneM2M &amp; GlobalPlatform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Evolution to provide additional services – Include </a:t>
            </a:r>
            <a:r>
              <a:rPr lang="en-US" dirty="0" smtClean="0"/>
              <a:t>oneM2M </a:t>
            </a:r>
            <a:r>
              <a:rPr lang="en-US" dirty="0" smtClean="0"/>
              <a:t>specific requirements </a:t>
            </a:r>
            <a:r>
              <a:rPr lang="en-US" dirty="0"/>
              <a:t>i</a:t>
            </a:r>
            <a:r>
              <a:rPr lang="en-US" dirty="0" smtClean="0"/>
              <a:t>n </a:t>
            </a:r>
            <a:r>
              <a:rPr lang="en-US" dirty="0"/>
              <a:t>future </a:t>
            </a:r>
            <a:r>
              <a:rPr lang="en-US" dirty="0" smtClean="0"/>
              <a:t>GP specifications</a:t>
            </a:r>
            <a:endParaRPr lang="en-US" dirty="0"/>
          </a:p>
          <a:p>
            <a:pPr lvl="1"/>
            <a:r>
              <a:rPr lang="en-US" dirty="0"/>
              <a:t>On TEE</a:t>
            </a:r>
          </a:p>
          <a:p>
            <a:pPr lvl="1"/>
            <a:r>
              <a:rPr lang="en-US" dirty="0"/>
              <a:t>On </a:t>
            </a:r>
            <a:r>
              <a:rPr lang="en-US" dirty="0" smtClean="0"/>
              <a:t>SE</a:t>
            </a:r>
          </a:p>
          <a:p>
            <a:endParaRPr lang="en-US" dirty="0" smtClean="0"/>
          </a:p>
          <a:p>
            <a:r>
              <a:rPr lang="en-US" dirty="0" smtClean="0"/>
              <a:t>Create specialized GP configuration for oneM2M deployments</a:t>
            </a:r>
          </a:p>
          <a:p>
            <a:pPr lvl="1"/>
            <a:r>
              <a:rPr lang="en-US" dirty="0" smtClean="0"/>
              <a:t>Minimum functional requirements for secure components in one M2M deployments</a:t>
            </a:r>
          </a:p>
          <a:p>
            <a:pPr lvl="1"/>
            <a:r>
              <a:rPr lang="en-US" dirty="0" smtClean="0"/>
              <a:t>E.g</a:t>
            </a:r>
            <a:r>
              <a:rPr lang="en-US" dirty="0" smtClean="0"/>
              <a:t>. for SE in oneM2M Gatewa</a:t>
            </a:r>
            <a:r>
              <a:rPr lang="en-US" dirty="0" smtClean="0"/>
              <a:t>y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Include </a:t>
            </a:r>
            <a:r>
              <a:rPr lang="en-US" dirty="0" smtClean="0"/>
              <a:t>oneM2M </a:t>
            </a:r>
            <a:r>
              <a:rPr lang="en-US" dirty="0" smtClean="0"/>
              <a:t>security requirements into </a:t>
            </a:r>
            <a:r>
              <a:rPr lang="en-US" dirty="0"/>
              <a:t>the </a:t>
            </a:r>
            <a:r>
              <a:rPr lang="en-US" dirty="0" smtClean="0"/>
              <a:t>GP security specifications</a:t>
            </a:r>
          </a:p>
          <a:p>
            <a:pPr lvl="1"/>
            <a:r>
              <a:rPr lang="en-US" dirty="0" smtClean="0"/>
              <a:t>in</a:t>
            </a:r>
            <a:r>
              <a:rPr lang="en-US" dirty="0" smtClean="0"/>
              <a:t> TEE </a:t>
            </a:r>
            <a:r>
              <a:rPr lang="en-US" dirty="0"/>
              <a:t>Protection </a:t>
            </a:r>
            <a:r>
              <a:rPr lang="en-US" dirty="0" smtClean="0"/>
              <a:t>profile</a:t>
            </a:r>
          </a:p>
          <a:p>
            <a:pPr lvl="2"/>
            <a:r>
              <a:rPr lang="en-US" dirty="0" smtClean="0"/>
              <a:t>TEE protection is built in the device/module (e.g. </a:t>
            </a:r>
            <a:r>
              <a:rPr lang="en-US" dirty="0" smtClean="0"/>
              <a:t>GP has</a:t>
            </a:r>
            <a:r>
              <a:rPr lang="en-US" dirty="0" smtClean="0"/>
              <a:t> a configuration for device with biometric UI)</a:t>
            </a:r>
          </a:p>
          <a:p>
            <a:pPr lvl="2"/>
            <a:r>
              <a:rPr lang="en-US" dirty="0" smtClean="0"/>
              <a:t>Specific module may be created for oneM2M ex security functions for LwM2M</a:t>
            </a:r>
            <a:endParaRPr lang="en-US" dirty="0" smtClean="0"/>
          </a:p>
          <a:p>
            <a:pPr lvl="1"/>
            <a:r>
              <a:rPr lang="en-US" dirty="0" err="1" smtClean="0"/>
              <a:t>IoT</a:t>
            </a:r>
            <a:r>
              <a:rPr lang="en-US" dirty="0" smtClean="0"/>
              <a:t> s</a:t>
            </a:r>
            <a:r>
              <a:rPr lang="en-US" dirty="0" smtClean="0"/>
              <a:t>pecific requirements </a:t>
            </a:r>
            <a:r>
              <a:rPr lang="en-US" dirty="0" smtClean="0"/>
              <a:t>for SE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C19163-03B6-4E8C-BE95-DE876E5B53F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833110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5E0BE7-EA4E-4441-BBD4-332F6AF68777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229" y="1039610"/>
            <a:ext cx="8962368" cy="60703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735764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The Value Proposal of GlobalPlatform 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1137" y="1816279"/>
            <a:ext cx="8461716" cy="3370496"/>
          </a:xfrm>
        </p:spPr>
        <p:txBody>
          <a:bodyPr/>
          <a:lstStyle/>
          <a:p>
            <a:r>
              <a:rPr lang="en-US" sz="2100" dirty="0"/>
              <a:t>Cross-industry interoperability, which allows for portability of services across platforms</a:t>
            </a:r>
          </a:p>
          <a:p>
            <a:pPr lvl="1"/>
            <a:r>
              <a:rPr lang="en-US" sz="1950" dirty="0">
                <a:solidFill>
                  <a:schemeClr val="accent6"/>
                </a:solidFill>
              </a:rPr>
              <a:t>Service </a:t>
            </a:r>
            <a:r>
              <a:rPr lang="en-US" sz="1950" dirty="0" smtClean="0">
                <a:solidFill>
                  <a:schemeClr val="accent6"/>
                </a:solidFill>
              </a:rPr>
              <a:t>providers </a:t>
            </a:r>
            <a:r>
              <a:rPr lang="en-US" sz="1950" dirty="0">
                <a:solidFill>
                  <a:schemeClr val="accent6"/>
                </a:solidFill>
              </a:rPr>
              <a:t>now </a:t>
            </a:r>
            <a:r>
              <a:rPr lang="en-US" sz="1950" i="1" u="sng" dirty="0">
                <a:solidFill>
                  <a:schemeClr val="accent6"/>
                </a:solidFill>
              </a:rPr>
              <a:t>focus on convenience </a:t>
            </a:r>
            <a:r>
              <a:rPr lang="en-US" sz="1950" dirty="0">
                <a:solidFill>
                  <a:schemeClr val="accent6"/>
                </a:solidFill>
              </a:rPr>
              <a:t>and functionality</a:t>
            </a:r>
          </a:p>
          <a:p>
            <a:r>
              <a:rPr lang="en-US" sz="2100" dirty="0"/>
              <a:t>Scalable security that remains robust as the number of devices, </a:t>
            </a:r>
            <a:r>
              <a:rPr lang="en-US" sz="2100" dirty="0" smtClean="0"/>
              <a:t>applications </a:t>
            </a:r>
            <a:r>
              <a:rPr lang="en-US" sz="2100" dirty="0"/>
              <a:t>and services proliferate </a:t>
            </a:r>
          </a:p>
          <a:p>
            <a:pPr lvl="1"/>
            <a:r>
              <a:rPr lang="en-US" sz="1950" dirty="0">
                <a:solidFill>
                  <a:schemeClr val="accent6"/>
                </a:solidFill>
              </a:rPr>
              <a:t>Real proof (certificate) of the </a:t>
            </a:r>
            <a:r>
              <a:rPr lang="en-US" sz="1950" i="1" u="sng" dirty="0">
                <a:solidFill>
                  <a:schemeClr val="accent6"/>
                </a:solidFill>
              </a:rPr>
              <a:t>interoperability and security</a:t>
            </a:r>
          </a:p>
          <a:p>
            <a:r>
              <a:rPr lang="en-US" sz="2100" dirty="0"/>
              <a:t>End-to-end security and </a:t>
            </a:r>
            <a:r>
              <a:rPr lang="en-US" sz="2100" dirty="0" smtClean="0"/>
              <a:t>interoperability </a:t>
            </a:r>
            <a:r>
              <a:rPr lang="en-US" sz="2100" dirty="0"/>
              <a:t>that leverages existing and proven methods and technologies</a:t>
            </a:r>
          </a:p>
          <a:p>
            <a:pPr lvl="1"/>
            <a:r>
              <a:rPr lang="en-US" sz="1950" dirty="0">
                <a:solidFill>
                  <a:schemeClr val="accent6"/>
                </a:solidFill>
              </a:rPr>
              <a:t>No barriers for deploying innovative </a:t>
            </a:r>
            <a:r>
              <a:rPr lang="en-US" sz="1950" dirty="0" smtClean="0">
                <a:solidFill>
                  <a:schemeClr val="accent6"/>
                </a:solidFill>
              </a:rPr>
              <a:t>services </a:t>
            </a:r>
            <a:r>
              <a:rPr lang="en-US" sz="1950" dirty="0">
                <a:solidFill>
                  <a:schemeClr val="accent6"/>
                </a:solidFill>
              </a:rPr>
              <a:t>thanks to the </a:t>
            </a:r>
            <a:r>
              <a:rPr lang="en-US" sz="1950" i="1" u="sng" dirty="0">
                <a:solidFill>
                  <a:schemeClr val="accent6"/>
                </a:solidFill>
              </a:rPr>
              <a:t>remote update </a:t>
            </a:r>
            <a:r>
              <a:rPr lang="en-US" sz="1950" dirty="0">
                <a:solidFill>
                  <a:schemeClr val="accent6"/>
                </a:solidFill>
              </a:rPr>
              <a:t>of the secure component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7A5912-053A-4AAC-86F2-4143CB62C2D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088473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 descr="http://www.globalplatform.org/uploads/memberlogos/guide198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014" t="18547"/>
          <a:stretch/>
        </p:blipFill>
        <p:spPr bwMode="auto">
          <a:xfrm>
            <a:off x="7742803" y="4382432"/>
            <a:ext cx="514489" cy="2535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73" y="5002447"/>
            <a:ext cx="1110815" cy="453394"/>
          </a:xfrm>
          <a:prstGeom prst="rect">
            <a:avLst/>
          </a:prstGeom>
        </p:spPr>
      </p:pic>
      <p:pic>
        <p:nvPicPr>
          <p:cNvPr id="3074" name="Picture 2" descr="http://www.globalplatform.org/uploads/memberlogos/guide155.gif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67833" y="4319049"/>
            <a:ext cx="484909" cy="495338"/>
          </a:xfrm>
          <a:prstGeom prst="rect">
            <a:avLst/>
          </a:prstGeom>
          <a:noFill/>
        </p:spPr>
      </p:pic>
      <p:pic>
        <p:nvPicPr>
          <p:cNvPr id="40" name="Picture 4" descr="http://www.globalplatform.org/uploads/memberlogos/guide189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753" y="5003720"/>
            <a:ext cx="686024" cy="3107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21" name="Picture 119" descr="http://www.globalplatform.org/uploads/memberlogos/guide151.gif"/>
          <p:cNvPicPr>
            <a:picLocks noChangeAspect="1" noChangeArrowheads="1"/>
          </p:cNvPicPr>
          <p:nvPr/>
        </p:nvPicPr>
        <p:blipFill rotWithShape="1">
          <a:blip r:embed="rId8" cstate="print"/>
          <a:srcRect b="22328"/>
          <a:stretch/>
        </p:blipFill>
        <p:spPr bwMode="auto">
          <a:xfrm>
            <a:off x="6308352" y="4446607"/>
            <a:ext cx="391636" cy="452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74" name="Picture 81" descr="ICTK_CI_Format_1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43054" y="4324582"/>
            <a:ext cx="566777" cy="262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http://www.globalplatform.org/uploads/memberlogos/guide174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379" y="4693585"/>
            <a:ext cx="1307623" cy="2569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10131" y="3292486"/>
            <a:ext cx="1088404" cy="360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571500" y="190500"/>
            <a:ext cx="81153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lnSpc>
                <a:spcPct val="107000"/>
              </a:lnSpc>
              <a:defRPr/>
            </a:pPr>
            <a:r>
              <a:rPr lang="en-US" sz="24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GlobalPlatform Members</a:t>
            </a:r>
          </a:p>
        </p:txBody>
      </p:sp>
      <p:pic>
        <p:nvPicPr>
          <p:cNvPr id="13317" name="Picture 4" descr="visa-Nov-200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343978" y="3847515"/>
            <a:ext cx="763545" cy="25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9" descr="gemalto-Nov-200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376648" y="2296258"/>
            <a:ext cx="1019339" cy="35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12" descr="mastercard-Nov-2006-low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409263" y="2787744"/>
            <a:ext cx="787845" cy="558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5" name="Picture 21" descr="thales-Nov-200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074605" y="6671382"/>
            <a:ext cx="612696" cy="112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8" name="Picture 33" descr="org80_product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422097" y="5383088"/>
            <a:ext cx="984250" cy="17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9" name="Picture 41" descr="org3_logo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240376" y="4696883"/>
            <a:ext cx="1049441" cy="234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1" name="Picture 48" descr="guide19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500100" y="5685495"/>
            <a:ext cx="44450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2" name="Picture 50" descr="guide65"/>
          <p:cNvPicPr>
            <a:picLocks noChangeAspect="1" noChangeArrowheads="1"/>
          </p:cNvPicPr>
          <p:nvPr/>
        </p:nvPicPr>
        <p:blipFill>
          <a:blip r:embed="rId19" cstate="print"/>
          <a:srcRect b="13657"/>
          <a:stretch>
            <a:fillRect/>
          </a:stretch>
        </p:blipFill>
        <p:spPr bwMode="auto">
          <a:xfrm>
            <a:off x="2906773" y="6568507"/>
            <a:ext cx="427706" cy="258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3" name="Picture 53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852580" y="5686348"/>
            <a:ext cx="758825" cy="196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pSp>
        <p:nvGrpSpPr>
          <p:cNvPr id="8" name="Group 39"/>
          <p:cNvGrpSpPr>
            <a:grpSpLocks noChangeAspect="1"/>
          </p:cNvGrpSpPr>
          <p:nvPr/>
        </p:nvGrpSpPr>
        <p:grpSpPr bwMode="auto">
          <a:xfrm>
            <a:off x="3601716" y="2318267"/>
            <a:ext cx="879713" cy="338197"/>
            <a:chOff x="1613" y="1119"/>
            <a:chExt cx="1036" cy="399"/>
          </a:xfrm>
        </p:grpSpPr>
        <p:pic>
          <p:nvPicPr>
            <p:cNvPr id="13426" name="Picture 8" descr="GD-Nov-2006"/>
            <p:cNvPicPr>
              <a:picLocks noChangeAspect="1" noChangeArrowheads="1"/>
            </p:cNvPicPr>
            <p:nvPr/>
          </p:nvPicPr>
          <p:blipFill>
            <a:blip r:embed="rId21" cstate="print"/>
            <a:srcRect l="30820" t="4779"/>
            <a:stretch>
              <a:fillRect/>
            </a:stretch>
          </p:blipFill>
          <p:spPr bwMode="auto">
            <a:xfrm>
              <a:off x="1613" y="1378"/>
              <a:ext cx="1036" cy="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7" name="Picture 8" descr="GD-Nov-2006"/>
            <p:cNvPicPr>
              <a:picLocks noChangeAspect="1" noChangeArrowheads="1"/>
            </p:cNvPicPr>
            <p:nvPr/>
          </p:nvPicPr>
          <p:blipFill>
            <a:blip r:embed="rId21" cstate="print"/>
            <a:srcRect t="2574" r="76831"/>
            <a:stretch>
              <a:fillRect/>
            </a:stretch>
          </p:blipFill>
          <p:spPr bwMode="auto">
            <a:xfrm>
              <a:off x="1810" y="1119"/>
              <a:ext cx="642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336" name="Picture 42"/>
          <p:cNvPicPr>
            <a:picLocks noChangeAspect="1" noChangeArrowheads="1"/>
          </p:cNvPicPr>
          <p:nvPr/>
        </p:nvPicPr>
        <p:blipFill>
          <a:blip r:embed="rId22" cstate="print"/>
          <a:srcRect l="4640" t="11328" r="6337" b="12109"/>
          <a:stretch>
            <a:fillRect/>
          </a:stretch>
        </p:blipFill>
        <p:spPr bwMode="auto">
          <a:xfrm>
            <a:off x="6500349" y="1774505"/>
            <a:ext cx="1244446" cy="2847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3337" name="Picture 43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8368775" y="6035945"/>
            <a:ext cx="673100" cy="203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3338" name="Line 45"/>
          <p:cNvSpPr>
            <a:spLocks noChangeShapeType="1"/>
          </p:cNvSpPr>
          <p:nvPr/>
        </p:nvSpPr>
        <p:spPr bwMode="auto">
          <a:xfrm flipV="1">
            <a:off x="-22225" y="4267200"/>
            <a:ext cx="9144000" cy="111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en-US"/>
          </a:p>
        </p:txBody>
      </p:sp>
      <p:sp>
        <p:nvSpPr>
          <p:cNvPr id="13339" name="Line 46"/>
          <p:cNvSpPr>
            <a:spLocks noChangeShapeType="1"/>
          </p:cNvSpPr>
          <p:nvPr/>
        </p:nvSpPr>
        <p:spPr bwMode="auto">
          <a:xfrm flipV="1">
            <a:off x="0" y="4978400"/>
            <a:ext cx="9144000" cy="111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en-US"/>
          </a:p>
        </p:txBody>
      </p:sp>
      <p:pic>
        <p:nvPicPr>
          <p:cNvPr id="13340" name="Picture 26" descr="DNP-Nov-2006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4027911" y="4388316"/>
            <a:ext cx="565727" cy="189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1" name="Picture 51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723429" y="1239965"/>
            <a:ext cx="1059892" cy="3360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3343" name="Picture 61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3488186" y="1156083"/>
            <a:ext cx="611580" cy="508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3345" name="Picture 70" descr="Current Company Logo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971008" y="5662982"/>
            <a:ext cx="81597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7" name="Picture 77" descr="site_logo">
            <a:hlinkClick r:id="rId28"/>
          </p:cNvPr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2556340" y="5720031"/>
            <a:ext cx="555625" cy="14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8" name="Picture 80" descr="ARM - the architecture for the digital world">
            <a:hlinkClick r:id="rId30"/>
          </p:cNvPr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4449451" y="1223846"/>
            <a:ext cx="821098" cy="37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9" name="Picture 82" descr="FeliCa Networks">
            <a:hlinkClick r:id="rId32"/>
          </p:cNvPr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7836235" y="1852964"/>
            <a:ext cx="1271288" cy="135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51" name="Picture 73" descr="Barclays Bank">
            <a:hlinkClick r:id="rId34" tooltip="Barclays"/>
          </p:cNvPr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6121227" y="5118765"/>
            <a:ext cx="668337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53" name="Picture 73" descr="솔라시아 CI_S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7848600" y="3278328"/>
            <a:ext cx="1157852" cy="313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54" name="Picture 66" descr="Logo Nextendis courrier 314x85"/>
          <p:cNvPicPr>
            <a:picLocks noChangeAspect="1" noChangeArrowheads="1"/>
          </p:cNvPicPr>
          <p:nvPr/>
        </p:nvPicPr>
        <p:blipFill>
          <a:blip r:embed="rId37" cstate="print"/>
          <a:srcRect l="6885" r="5678"/>
          <a:stretch>
            <a:fillRect/>
          </a:stretch>
        </p:blipFill>
        <p:spPr bwMode="auto">
          <a:xfrm>
            <a:off x="4737110" y="6025491"/>
            <a:ext cx="7366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58" name="Picture 72" descr="Valid logo.jpg"/>
          <p:cNvPicPr>
            <a:picLocks noChangeAspect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7014731" y="4706584"/>
            <a:ext cx="781942" cy="171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59" name="Picture 71" descr="logo_inside_secure_CMJN.JPG"/>
          <p:cNvPicPr>
            <a:picLocks noChangeAspect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103359" y="2817300"/>
            <a:ext cx="1117066" cy="320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60" name="Picture 72" descr="BA8FA941-242D-4AD1-BE11-DD7B9CECE597@Germany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7848600" y="2867483"/>
            <a:ext cx="1235705" cy="282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61" name="Picture 72"/>
          <p:cNvPicPr>
            <a:picLocks noChangeAspect="1" noChangeArrowheads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2022949" y="5363944"/>
            <a:ext cx="3667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62" name="logo" descr="Sprint">
            <a:hlinkClick r:id="rId42"/>
          </p:cNvPr>
          <p:cNvPicPr>
            <a:picLocks noChangeAspect="1" noChangeArrowheads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152400" y="3720181"/>
            <a:ext cx="1089682" cy="461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63" name="Picture 73" descr="Watchdata 2010 Corporate Logo- Blue.jpg"/>
          <p:cNvPicPr>
            <a:picLocks noChangeAspect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7050184" y="6660677"/>
            <a:ext cx="624505" cy="116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65" name="Picture 77" descr="http://www.globalplatform.org/uploads/memberlogos/guide106.gif"/>
          <p:cNvPicPr>
            <a:picLocks noChangeAspect="1" noChangeArrowheads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5485541" y="1209986"/>
            <a:ext cx="987072" cy="439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68" name="Picture 13" descr="ntt-Nov-2006"/>
          <p:cNvPicPr>
            <a:picLocks noChangeAspect="1" noChangeArrowheads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3886411" y="2808630"/>
            <a:ext cx="1059034" cy="371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71" name="Picture 78" descr="http://www.globalplatform.org/uploads/memberlogos/guide108.gif">
            <a:hlinkClick r:id="rId47"/>
          </p:cNvPr>
          <p:cNvPicPr>
            <a:picLocks noChangeAspect="1" noChangeArrowheads="1"/>
          </p:cNvPicPr>
          <p:nvPr/>
        </p:nvPicPr>
        <p:blipFill>
          <a:blip r:embed="rId48" cstate="print"/>
          <a:srcRect/>
          <a:stretch>
            <a:fillRect/>
          </a:stretch>
        </p:blipFill>
        <p:spPr bwMode="auto">
          <a:xfrm>
            <a:off x="4002347" y="1820155"/>
            <a:ext cx="1122639" cy="2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75" name="Picture 79" descr="Shanghai COS logo.JPG"/>
          <p:cNvPicPr>
            <a:picLocks noChangeAspect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4300143" y="6379717"/>
            <a:ext cx="849313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80" name="Picture 44" descr="ToppanPrinting_Logo"/>
          <p:cNvPicPr>
            <a:picLocks noChangeAspect="1" noChangeArrowheads="1"/>
          </p:cNvPicPr>
          <p:nvPr/>
        </p:nvPicPr>
        <p:blipFill>
          <a:blip r:embed="rId50" cstate="print"/>
          <a:srcRect l="4126" r="3325"/>
          <a:stretch>
            <a:fillRect/>
          </a:stretch>
        </p:blipFill>
        <p:spPr bwMode="auto">
          <a:xfrm>
            <a:off x="4775079" y="6642518"/>
            <a:ext cx="562841" cy="14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81" name="Picture 83" descr="safepay-logo-red.png"/>
          <p:cNvPicPr>
            <a:picLocks noChangeAspect="1"/>
          </p:cNvPicPr>
          <p:nvPr/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1201206" y="6376314"/>
            <a:ext cx="735012" cy="16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82" name="Picture 85" descr="First Data.jpg"/>
          <p:cNvPicPr>
            <a:picLocks noChangeAspect="1"/>
          </p:cNvPicPr>
          <p:nvPr/>
        </p:nvPicPr>
        <p:blipFill>
          <a:blip r:embed="rId52" cstate="print"/>
          <a:srcRect/>
          <a:stretch>
            <a:fillRect/>
          </a:stretch>
        </p:blipFill>
        <p:spPr bwMode="auto">
          <a:xfrm>
            <a:off x="3402184" y="5661928"/>
            <a:ext cx="242887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83" name="Picture 87"/>
          <p:cNvPicPr>
            <a:picLocks noChangeAspect="1" noChangeArrowheads="1"/>
          </p:cNvPicPr>
          <p:nvPr/>
        </p:nvPicPr>
        <p:blipFill>
          <a:blip r:embed="rId53" cstate="print"/>
          <a:srcRect b="31915"/>
          <a:stretch>
            <a:fillRect/>
          </a:stretch>
        </p:blipFill>
        <p:spPr bwMode="auto">
          <a:xfrm>
            <a:off x="2124547" y="3834862"/>
            <a:ext cx="1580575" cy="28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84" name="Picture 88"/>
          <p:cNvPicPr>
            <a:picLocks noChangeAspect="1" noChangeArrowheads="1"/>
          </p:cNvPicPr>
          <p:nvPr/>
        </p:nvPicPr>
        <p:blipFill>
          <a:blip r:embed="rId54" cstate="print"/>
          <a:srcRect/>
          <a:stretch>
            <a:fillRect/>
          </a:stretch>
        </p:blipFill>
        <p:spPr bwMode="auto">
          <a:xfrm>
            <a:off x="3463484" y="6383567"/>
            <a:ext cx="738187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85" name="Picture 89"/>
          <p:cNvPicPr>
            <a:picLocks noChangeAspect="1" noChangeArrowheads="1"/>
          </p:cNvPicPr>
          <p:nvPr/>
        </p:nvPicPr>
        <p:blipFill>
          <a:blip r:embed="rId55" cstate="print"/>
          <a:srcRect/>
          <a:stretch>
            <a:fillRect/>
          </a:stretch>
        </p:blipFill>
        <p:spPr bwMode="auto">
          <a:xfrm>
            <a:off x="5289069" y="6345041"/>
            <a:ext cx="99695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86" name="Picture 90"/>
          <p:cNvPicPr>
            <a:picLocks noChangeAspect="1" noChangeArrowheads="1"/>
          </p:cNvPicPr>
          <p:nvPr/>
        </p:nvPicPr>
        <p:blipFill>
          <a:blip r:embed="rId56" cstate="print"/>
          <a:srcRect/>
          <a:stretch>
            <a:fillRect/>
          </a:stretch>
        </p:blipFill>
        <p:spPr bwMode="auto">
          <a:xfrm>
            <a:off x="5566613" y="6678433"/>
            <a:ext cx="506425" cy="85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87" name="Picture 2"/>
          <p:cNvPicPr>
            <a:picLocks noChangeAspect="1" noChangeArrowheads="1"/>
          </p:cNvPicPr>
          <p:nvPr/>
        </p:nvPicPr>
        <p:blipFill>
          <a:blip r:embed="rId57" cstate="print"/>
          <a:srcRect/>
          <a:stretch>
            <a:fillRect/>
          </a:stretch>
        </p:blipFill>
        <p:spPr bwMode="auto">
          <a:xfrm>
            <a:off x="8079005" y="1158163"/>
            <a:ext cx="927447" cy="4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89" name="Picture 96" descr="http://www.globalplatform.org/uploads/memberlogos/guide125.gif"/>
          <p:cNvPicPr>
            <a:picLocks noChangeAspect="1" noChangeArrowheads="1"/>
          </p:cNvPicPr>
          <p:nvPr/>
        </p:nvPicPr>
        <p:blipFill>
          <a:blip r:embed="rId58" cstate="print"/>
          <a:srcRect/>
          <a:stretch>
            <a:fillRect/>
          </a:stretch>
        </p:blipFill>
        <p:spPr bwMode="auto">
          <a:xfrm>
            <a:off x="919858" y="3368554"/>
            <a:ext cx="1137542" cy="27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91" name="Picture 99" descr="Home">
            <a:hlinkClick r:id="rId59"/>
          </p:cNvPr>
          <p:cNvPicPr>
            <a:picLocks noChangeAspect="1" noChangeArrowheads="1"/>
          </p:cNvPicPr>
          <p:nvPr/>
        </p:nvPicPr>
        <p:blipFill>
          <a:blip r:embed="rId60" cstate="print"/>
          <a:srcRect l="14658" t="-14359" b="-2"/>
          <a:stretch>
            <a:fillRect/>
          </a:stretch>
        </p:blipFill>
        <p:spPr bwMode="auto">
          <a:xfrm>
            <a:off x="6758754" y="6091003"/>
            <a:ext cx="863600" cy="14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92" name="Picture 100" descr="http://t2.gstatic.com/images?q=tbn:ANd9GcQL6N3yNZZf0_SCpvjAWKbBEoqD4KwCfrs8xsvZlWLU-N_FYQ0K"/>
          <p:cNvPicPr>
            <a:picLocks noChangeAspect="1" noChangeArrowheads="1"/>
          </p:cNvPicPr>
          <p:nvPr/>
        </p:nvPicPr>
        <p:blipFill>
          <a:blip r:embed="rId61" cstate="print"/>
          <a:srcRect/>
          <a:stretch>
            <a:fillRect/>
          </a:stretch>
        </p:blipFill>
        <p:spPr bwMode="auto">
          <a:xfrm>
            <a:off x="6720821" y="4356445"/>
            <a:ext cx="43338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93" name="Picture 71" descr="RVB_Safran_Morpho_10CM.jpg"/>
          <p:cNvPicPr>
            <a:picLocks noChangeAspect="1"/>
          </p:cNvPicPr>
          <p:nvPr/>
        </p:nvPicPr>
        <p:blipFill>
          <a:blip r:embed="rId62" cstate="print"/>
          <a:srcRect/>
          <a:stretch>
            <a:fillRect/>
          </a:stretch>
        </p:blipFill>
        <p:spPr bwMode="auto">
          <a:xfrm>
            <a:off x="4953000" y="3330959"/>
            <a:ext cx="1145956" cy="429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96" name="Picture 101" descr="CESG"/>
          <p:cNvPicPr>
            <a:picLocks noChangeAspect="1" noChangeArrowheads="1"/>
          </p:cNvPicPr>
          <p:nvPr/>
        </p:nvPicPr>
        <p:blipFill>
          <a:blip r:embed="rId63" cstate="print"/>
          <a:srcRect/>
          <a:stretch>
            <a:fillRect/>
          </a:stretch>
        </p:blipFill>
        <p:spPr bwMode="auto">
          <a:xfrm>
            <a:off x="3599001" y="5341996"/>
            <a:ext cx="523875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97" name="Picture 105" descr="http://www.redsys.es/wps/wcm/connect/e8437e80483e2537be78fec16c1087fa/redsys.png?MOD=AJPERES"/>
          <p:cNvPicPr>
            <a:picLocks noChangeAspect="1" noChangeArrowheads="1"/>
          </p:cNvPicPr>
          <p:nvPr/>
        </p:nvPicPr>
        <p:blipFill>
          <a:blip r:embed="rId64" cstate="print"/>
          <a:srcRect/>
          <a:stretch>
            <a:fillRect/>
          </a:stretch>
        </p:blipFill>
        <p:spPr bwMode="auto">
          <a:xfrm>
            <a:off x="190861" y="6297807"/>
            <a:ext cx="688975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01" name="Picture 4"/>
          <p:cNvPicPr>
            <a:picLocks noChangeAspect="1"/>
          </p:cNvPicPr>
          <p:nvPr/>
        </p:nvPicPr>
        <p:blipFill>
          <a:blip r:embed="rId65" cstate="print"/>
          <a:srcRect/>
          <a:stretch>
            <a:fillRect/>
          </a:stretch>
        </p:blipFill>
        <p:spPr bwMode="auto">
          <a:xfrm>
            <a:off x="4769707" y="2292073"/>
            <a:ext cx="747269" cy="327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05" name="Picture 105" descr="C:\Documents and Settings\Admin\Desktop\guide46.gif"/>
          <p:cNvPicPr>
            <a:picLocks noChangeAspect="1" noChangeArrowheads="1"/>
          </p:cNvPicPr>
          <p:nvPr/>
        </p:nvPicPr>
        <p:blipFill>
          <a:blip r:embed="rId66" cstate="print"/>
          <a:srcRect/>
          <a:stretch>
            <a:fillRect/>
          </a:stretch>
        </p:blipFill>
        <p:spPr bwMode="auto">
          <a:xfrm>
            <a:off x="197954" y="6026692"/>
            <a:ext cx="542925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06" name="Picture 107" descr="http://www.globalplatform.org/uploads/memberlogos/guide137.gif"/>
          <p:cNvPicPr>
            <a:picLocks noChangeAspect="1" noChangeArrowheads="1"/>
          </p:cNvPicPr>
          <p:nvPr/>
        </p:nvPicPr>
        <p:blipFill>
          <a:blip r:embed="rId67" cstate="print"/>
          <a:srcRect/>
          <a:stretch>
            <a:fillRect/>
          </a:stretch>
        </p:blipFill>
        <p:spPr bwMode="auto">
          <a:xfrm>
            <a:off x="169280" y="5120491"/>
            <a:ext cx="785813" cy="15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07" name="Picture 106" descr="http://www.globalplatform.org/uploads/memberlogos/guide141.gif"/>
          <p:cNvPicPr>
            <a:picLocks noChangeAspect="1" noChangeArrowheads="1"/>
          </p:cNvPicPr>
          <p:nvPr/>
        </p:nvPicPr>
        <p:blipFill>
          <a:blip r:embed="rId68" cstate="print"/>
          <a:srcRect/>
          <a:stretch>
            <a:fillRect/>
          </a:stretch>
        </p:blipFill>
        <p:spPr bwMode="auto">
          <a:xfrm>
            <a:off x="2081804" y="1258237"/>
            <a:ext cx="1060382" cy="272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09" name="Picture 112" descr="http://www.globalplatform.org/uploads/memberlogos/guide143.gif"/>
          <p:cNvPicPr>
            <a:picLocks noChangeAspect="1" noChangeArrowheads="1"/>
          </p:cNvPicPr>
          <p:nvPr/>
        </p:nvPicPr>
        <p:blipFill>
          <a:blip r:embed="rId69" cstate="print"/>
          <a:srcRect/>
          <a:stretch>
            <a:fillRect/>
          </a:stretch>
        </p:blipFill>
        <p:spPr bwMode="auto">
          <a:xfrm>
            <a:off x="4473919" y="5375582"/>
            <a:ext cx="746125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0" name="Picture 101" descr="C:\Documents and Settings\Admin\Desktop\interceed.jpg"/>
          <p:cNvPicPr>
            <a:picLocks noChangeAspect="1" noChangeArrowheads="1"/>
          </p:cNvPicPr>
          <p:nvPr/>
        </p:nvPicPr>
        <p:blipFill>
          <a:blip r:embed="rId70" cstate="print"/>
          <a:srcRect/>
          <a:stretch>
            <a:fillRect/>
          </a:stretch>
        </p:blipFill>
        <p:spPr bwMode="auto">
          <a:xfrm>
            <a:off x="6663059" y="5727563"/>
            <a:ext cx="62865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2" name="Picture 110" descr="http://www.globalplatform.org/uploads/memberlogos/guide81.gif">
            <a:hlinkClick r:id="rId71"/>
          </p:cNvPr>
          <p:cNvPicPr>
            <a:picLocks noChangeAspect="1" noChangeArrowheads="1"/>
          </p:cNvPicPr>
          <p:nvPr/>
        </p:nvPicPr>
        <p:blipFill>
          <a:blip r:embed="rId72" cstate="print"/>
          <a:srcRect/>
          <a:stretch>
            <a:fillRect/>
          </a:stretch>
        </p:blipFill>
        <p:spPr bwMode="auto">
          <a:xfrm>
            <a:off x="152689" y="2401474"/>
            <a:ext cx="1143000" cy="22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3" name="Picture 108" descr="UL_Enterprise_red_4c.jpg"/>
          <p:cNvPicPr>
            <a:picLocks noChangeAspect="1"/>
          </p:cNvPicPr>
          <p:nvPr/>
        </p:nvPicPr>
        <p:blipFill>
          <a:blip r:embed="rId73" cstate="print"/>
          <a:srcRect/>
          <a:stretch>
            <a:fillRect/>
          </a:stretch>
        </p:blipFill>
        <p:spPr bwMode="auto">
          <a:xfrm>
            <a:off x="6726703" y="3735137"/>
            <a:ext cx="422060" cy="422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6" name="Picture 116" descr="C:\Documents and Settings\Admin\Desktop\guide147.gif"/>
          <p:cNvPicPr>
            <a:picLocks noChangeAspect="1" noChangeArrowheads="1"/>
          </p:cNvPicPr>
          <p:nvPr/>
        </p:nvPicPr>
        <p:blipFill>
          <a:blip r:embed="rId74" cstate="print"/>
          <a:srcRect/>
          <a:stretch>
            <a:fillRect/>
          </a:stretch>
        </p:blipFill>
        <p:spPr bwMode="auto">
          <a:xfrm>
            <a:off x="4869288" y="5728049"/>
            <a:ext cx="760646" cy="199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7" name="Picture 120" descr="http://www.globalplatform.org/uploads/memberlogos/guide145.gif"/>
          <p:cNvPicPr>
            <a:picLocks noChangeAspect="1" noChangeArrowheads="1"/>
          </p:cNvPicPr>
          <p:nvPr/>
        </p:nvPicPr>
        <p:blipFill>
          <a:blip r:embed="rId75" cstate="print"/>
          <a:srcRect/>
          <a:stretch>
            <a:fillRect/>
          </a:stretch>
        </p:blipFill>
        <p:spPr bwMode="auto">
          <a:xfrm>
            <a:off x="7174624" y="6299527"/>
            <a:ext cx="64611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9" name="Picture 115" descr="http://www.globalplatform.org/uploads/memberlogos/guide150.gif"/>
          <p:cNvPicPr>
            <a:picLocks noChangeAspect="1" noChangeArrowheads="1"/>
          </p:cNvPicPr>
          <p:nvPr/>
        </p:nvPicPr>
        <p:blipFill>
          <a:blip r:embed="rId76" cstate="print"/>
          <a:srcRect/>
          <a:stretch>
            <a:fillRect/>
          </a:stretch>
        </p:blipFill>
        <p:spPr bwMode="auto">
          <a:xfrm>
            <a:off x="95864" y="4705788"/>
            <a:ext cx="1356138" cy="211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20" name="Picture 117" descr="http://www.globalplatform.org/uploads/memberlogos/guide152.gif"/>
          <p:cNvPicPr>
            <a:picLocks noChangeAspect="1" noChangeArrowheads="1"/>
          </p:cNvPicPr>
          <p:nvPr/>
        </p:nvPicPr>
        <p:blipFill>
          <a:blip r:embed="rId77" cstate="print"/>
          <a:srcRect/>
          <a:stretch>
            <a:fillRect/>
          </a:stretch>
        </p:blipFill>
        <p:spPr bwMode="auto">
          <a:xfrm>
            <a:off x="2132864" y="6387478"/>
            <a:ext cx="1073150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22" name="Picture 121" descr="http://www.globalplatform.org/uploads/memberlogos/guide104.gif"/>
          <p:cNvPicPr>
            <a:picLocks noChangeAspect="1" noChangeArrowheads="1"/>
          </p:cNvPicPr>
          <p:nvPr/>
        </p:nvPicPr>
        <p:blipFill>
          <a:blip r:embed="rId78" cstate="print"/>
          <a:srcRect/>
          <a:stretch>
            <a:fillRect/>
          </a:stretch>
        </p:blipFill>
        <p:spPr bwMode="auto">
          <a:xfrm>
            <a:off x="6784345" y="1302184"/>
            <a:ext cx="1255715" cy="251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24" name="Picture 114" descr="C:\Users\Admin\Desktop\image.axd.gif"/>
          <p:cNvPicPr>
            <a:picLocks noChangeAspect="1" noChangeArrowheads="1"/>
          </p:cNvPicPr>
          <p:nvPr/>
        </p:nvPicPr>
        <p:blipFill>
          <a:blip r:embed="rId79" cstate="print"/>
          <a:srcRect/>
          <a:stretch>
            <a:fillRect/>
          </a:stretch>
        </p:blipFill>
        <p:spPr bwMode="auto">
          <a:xfrm>
            <a:off x="1203712" y="5981346"/>
            <a:ext cx="48736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www.huawei.com/en/ucmf/groups/public/documents/webasset/hw_000353.jpg"/>
          <p:cNvPicPr>
            <a:picLocks noChangeAspect="1" noChangeArrowheads="1"/>
          </p:cNvPicPr>
          <p:nvPr/>
        </p:nvPicPr>
        <p:blipFill>
          <a:blip r:embed="rId8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519" y="2319343"/>
            <a:ext cx="1156098" cy="2798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fineon"/>
          <p:cNvPicPr>
            <a:picLocks noChangeAspect="1" noChangeArrowheads="1"/>
          </p:cNvPicPr>
          <p:nvPr/>
        </p:nvPicPr>
        <p:blipFill>
          <a:blip r:embed="rId8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331" y="2287219"/>
            <a:ext cx="777157" cy="3885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logos\Orange_logo_rgb.jpg"/>
          <p:cNvPicPr>
            <a:picLocks noChangeAspect="1" noChangeArrowheads="1"/>
          </p:cNvPicPr>
          <p:nvPr/>
        </p:nvPicPr>
        <p:blipFill>
          <a:blip r:embed="rId8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54864"/>
            <a:ext cx="443057" cy="4430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nagra.jpg"/>
          <p:cNvPicPr>
            <a:picLocks noChangeAspect="1" noChangeArrowheads="1"/>
          </p:cNvPicPr>
          <p:nvPr/>
        </p:nvPicPr>
        <p:blipFill>
          <a:blip r:embed="rId8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597" y="4400628"/>
            <a:ext cx="485968" cy="1781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globalplatform.org/uploads/memberlogos/guide159.gif"/>
          <p:cNvPicPr>
            <a:picLocks noChangeAspect="1" noChangeArrowheads="1"/>
          </p:cNvPicPr>
          <p:nvPr/>
        </p:nvPicPr>
        <p:blipFill>
          <a:blip r:embed="rId8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00" y="4359558"/>
            <a:ext cx="817175" cy="2379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globalplatform.org/uploads/memberlogos/guide160.gif"/>
          <p:cNvPicPr>
            <a:picLocks noChangeAspect="1" noChangeArrowheads="1"/>
          </p:cNvPicPr>
          <p:nvPr/>
        </p:nvPicPr>
        <p:blipFill>
          <a:blip r:embed="rId8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34" y="5401195"/>
            <a:ext cx="1656216" cy="1739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globalplatform.org/uploads/memberlogos/guide162.gif"/>
          <p:cNvPicPr>
            <a:picLocks noChangeAspect="1" noChangeArrowheads="1"/>
          </p:cNvPicPr>
          <p:nvPr/>
        </p:nvPicPr>
        <p:blipFill>
          <a:blip r:embed="rId8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463" y="6005984"/>
            <a:ext cx="1005413" cy="3267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6" name="Picture 75" descr="barnes_logo_cmyk (2)"/>
          <p:cNvPicPr>
            <a:picLocks noChangeAspect="1" noChangeArrowheads="1"/>
          </p:cNvPicPr>
          <p:nvPr/>
        </p:nvPicPr>
        <p:blipFill>
          <a:blip r:embed="rId87" cstate="print"/>
          <a:srcRect/>
          <a:stretch>
            <a:fillRect/>
          </a:stretch>
        </p:blipFill>
        <p:spPr bwMode="auto">
          <a:xfrm>
            <a:off x="76200" y="4359228"/>
            <a:ext cx="981145" cy="225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9" y="1816342"/>
            <a:ext cx="1104556" cy="241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 descr="http://www.globalplatform.org/uploads/memberlogos/guide165.gif"/>
          <p:cNvPicPr>
            <a:picLocks noChangeAspect="1" noChangeArrowheads="1"/>
          </p:cNvPicPr>
          <p:nvPr/>
        </p:nvPicPr>
        <p:blipFill>
          <a:blip r:embed="rId8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5" y="1796959"/>
            <a:ext cx="647204" cy="406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www.globalplatform.org/uploads/memberlogos/guide164.gif"/>
          <p:cNvPicPr>
            <a:picLocks noChangeAspect="1" noChangeArrowheads="1"/>
          </p:cNvPicPr>
          <p:nvPr/>
        </p:nvPicPr>
        <p:blipFill>
          <a:blip r:embed="rId9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342776"/>
            <a:ext cx="1082340" cy="2515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globalplatform.org/uploads/memberlogos/guide167.gif"/>
          <p:cNvPicPr>
            <a:picLocks noChangeAspect="1" noChangeArrowheads="1"/>
          </p:cNvPicPr>
          <p:nvPr/>
        </p:nvPicPr>
        <p:blipFill>
          <a:blip r:embed="rId9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191" y="2280080"/>
            <a:ext cx="854860" cy="3514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\Desktop\guide171.gif"/>
          <p:cNvPicPr>
            <a:picLocks noChangeAspect="1" noChangeArrowheads="1"/>
          </p:cNvPicPr>
          <p:nvPr/>
        </p:nvPicPr>
        <p:blipFill>
          <a:blip r:embed="rId9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465" y="5088663"/>
            <a:ext cx="1253065" cy="1828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www.globalplatform.org/uploads/memberlogos/guide168.gif"/>
          <p:cNvPicPr>
            <a:picLocks noChangeAspect="1" noChangeArrowheads="1"/>
          </p:cNvPicPr>
          <p:nvPr/>
        </p:nvPicPr>
        <p:blipFill>
          <a:blip r:embed="rId9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818" y="5106653"/>
            <a:ext cx="857249" cy="1857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globalplatform.org/uploads/memberlogos/guide144.gif"/>
          <p:cNvPicPr>
            <a:picLocks noChangeAspect="1" noChangeArrowheads="1"/>
          </p:cNvPicPr>
          <p:nvPr/>
        </p:nvPicPr>
        <p:blipFill>
          <a:blip r:embed="rId9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768" y="4721254"/>
            <a:ext cx="820616" cy="1828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globalplatform.org/uploads/memberlogos/guide61.gif"/>
          <p:cNvPicPr>
            <a:picLocks noChangeAspect="1" noChangeArrowheads="1"/>
          </p:cNvPicPr>
          <p:nvPr/>
        </p:nvPicPr>
        <p:blipFill>
          <a:blip r:embed="rId9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811" y="5374843"/>
            <a:ext cx="784614" cy="1828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52" name="Picture 72"/>
          <p:cNvPicPr>
            <a:picLocks noChangeAspect="1" noChangeArrowheads="1"/>
          </p:cNvPicPr>
          <p:nvPr/>
        </p:nvPicPr>
        <p:blipFill>
          <a:blip r:embed="rId96" cstate="print"/>
          <a:srcRect/>
          <a:stretch>
            <a:fillRect/>
          </a:stretch>
        </p:blipFill>
        <p:spPr bwMode="auto">
          <a:xfrm>
            <a:off x="1633648" y="2180464"/>
            <a:ext cx="432292" cy="588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http://www.globalplatform.org/uploads/memberlogos/guide173.gif"/>
          <p:cNvPicPr>
            <a:picLocks noChangeAspect="1" noChangeArrowheads="1"/>
          </p:cNvPicPr>
          <p:nvPr/>
        </p:nvPicPr>
        <p:blipFill>
          <a:blip r:embed="rId9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566" y="5003845"/>
            <a:ext cx="806824" cy="228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globalplatform.org/uploads/memberlogos/guide170.gif"/>
          <p:cNvPicPr>
            <a:picLocks noChangeAspect="1" noChangeArrowheads="1"/>
          </p:cNvPicPr>
          <p:nvPr/>
        </p:nvPicPr>
        <p:blipFill>
          <a:blip r:embed="rId9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8" y="5747325"/>
            <a:ext cx="758775" cy="1430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\Desktop\_uploads\logo.jpg"/>
          <p:cNvPicPr>
            <a:picLocks noChangeAspect="1" noChangeArrowheads="1"/>
          </p:cNvPicPr>
          <p:nvPr/>
        </p:nvPicPr>
        <p:blipFill>
          <a:blip r:embed="rId9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317" y="6617338"/>
            <a:ext cx="980035" cy="2066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www.globalplatform.org/uploads/memberlogos/guide176.gif"/>
          <p:cNvPicPr>
            <a:picLocks noChangeAspect="1" noChangeArrowheads="1"/>
          </p:cNvPicPr>
          <p:nvPr/>
        </p:nvPicPr>
        <p:blipFill>
          <a:blip r:embed="rId10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6" y="6605501"/>
            <a:ext cx="762001" cy="2183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831" y="4708359"/>
            <a:ext cx="996876" cy="23455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111" y="2745937"/>
            <a:ext cx="1139646" cy="449698"/>
          </a:xfrm>
          <a:prstGeom prst="rect">
            <a:avLst/>
          </a:prstGeom>
        </p:spPr>
      </p:pic>
      <p:pic>
        <p:nvPicPr>
          <p:cNvPr id="28" name="Picture 2" descr="C:\Users\Admin\Desktop\guide179.gif"/>
          <p:cNvPicPr>
            <a:picLocks noChangeAspect="1" noChangeArrowheads="1"/>
          </p:cNvPicPr>
          <p:nvPr/>
        </p:nvPicPr>
        <p:blipFill>
          <a:blip r:embed="rId10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902" y="5321036"/>
            <a:ext cx="624366" cy="2699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www.globalplatform.org/uploads/memberlogos/guide184.gif"/>
          <p:cNvPicPr>
            <a:picLocks noChangeAspect="1" noChangeArrowheads="1"/>
          </p:cNvPicPr>
          <p:nvPr/>
        </p:nvPicPr>
        <p:blipFill>
          <a:blip r:embed="rId10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636" y="4314876"/>
            <a:ext cx="525918" cy="3824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://www.globalplatform.org/uploads/memberlogos/guide185.gif"/>
          <p:cNvPicPr>
            <a:picLocks noChangeAspect="1" noChangeArrowheads="1"/>
          </p:cNvPicPr>
          <p:nvPr/>
        </p:nvPicPr>
        <p:blipFill>
          <a:blip r:embed="rId10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990335"/>
            <a:ext cx="485663" cy="2675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Users\Admin\Desktop\core-gate.jpg"/>
          <p:cNvPicPr>
            <a:picLocks noChangeAspect="1" noChangeArrowheads="1"/>
          </p:cNvPicPr>
          <p:nvPr/>
        </p:nvPicPr>
        <p:blipFill>
          <a:blip r:embed="rId10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167" y="5396415"/>
            <a:ext cx="857229" cy="1853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2" name="Picture 38"/>
          <p:cNvPicPr>
            <a:picLocks noChangeAspect="1" noChangeArrowheads="1"/>
          </p:cNvPicPr>
          <p:nvPr/>
        </p:nvPicPr>
        <p:blipFill>
          <a:blip r:embed="rId107" cstate="print"/>
          <a:srcRect/>
          <a:stretch>
            <a:fillRect/>
          </a:stretch>
        </p:blipFill>
        <p:spPr bwMode="auto">
          <a:xfrm>
            <a:off x="8514231" y="5336200"/>
            <a:ext cx="319087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4" descr="http://www.globalplatform.org/uploads/memberlogos/guide187.gif"/>
          <p:cNvPicPr>
            <a:picLocks noChangeAspect="1" noChangeArrowheads="1"/>
          </p:cNvPicPr>
          <p:nvPr/>
        </p:nvPicPr>
        <p:blipFill>
          <a:blip r:embed="rId10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562" y="3398274"/>
            <a:ext cx="890038" cy="1837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ttp://www.globalplatform.org/uploads/memberlogos/guide190.gif"/>
          <p:cNvPicPr>
            <a:picLocks noChangeAspect="1" noChangeArrowheads="1"/>
          </p:cNvPicPr>
          <p:nvPr/>
        </p:nvPicPr>
        <p:blipFill>
          <a:blip r:embed="rId10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9" y="1075733"/>
            <a:ext cx="586719" cy="6345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http://www.globalplatform.org/uploads/memberlogos/guide93.gif"/>
          <p:cNvPicPr>
            <a:picLocks noChangeAspect="1" noChangeArrowheads="1"/>
          </p:cNvPicPr>
          <p:nvPr/>
        </p:nvPicPr>
        <p:blipFill>
          <a:blip r:embed="rId1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06" y="3789116"/>
            <a:ext cx="1413888" cy="3209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86" descr="http://preview.thenewsmarket.com/Previews/VERI/StillThumbnails/Large/197835.jpg"/>
          <p:cNvPicPr>
            <a:picLocks noChangeAspect="1" noChangeArrowheads="1"/>
          </p:cNvPicPr>
          <p:nvPr/>
        </p:nvPicPr>
        <p:blipFill>
          <a:blip r:embed="rId111" cstate="print"/>
          <a:srcRect t="26921" r="2699" b="21523"/>
          <a:stretch>
            <a:fillRect/>
          </a:stretch>
        </p:blipFill>
        <p:spPr bwMode="auto">
          <a:xfrm>
            <a:off x="7216965" y="3706118"/>
            <a:ext cx="1083287" cy="422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6" descr="NXP Semiconductors"/>
          <p:cNvPicPr>
            <a:picLocks noChangeAspect="1" noChangeArrowheads="1"/>
          </p:cNvPicPr>
          <p:nvPr/>
        </p:nvPicPr>
        <p:blipFill>
          <a:blip r:embed="rId1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675" y="2843515"/>
            <a:ext cx="784700" cy="2954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http://www.monetech.fr/img/ico/logo_MONETECH.png"/>
          <p:cNvPicPr>
            <a:picLocks noChangeAspect="1" noChangeArrowheads="1"/>
          </p:cNvPicPr>
          <p:nvPr/>
        </p:nvPicPr>
        <p:blipFill>
          <a:blip r:embed="rId1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868" y="6016399"/>
            <a:ext cx="532314" cy="2430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76" name="Picture 81" descr="Clear2Pay_logo_20cm_300dpi.jpg"/>
          <p:cNvPicPr>
            <a:picLocks noChangeAspect="1"/>
          </p:cNvPicPr>
          <p:nvPr/>
        </p:nvPicPr>
        <p:blipFill>
          <a:blip r:embed="rId114" cstate="print"/>
          <a:srcRect/>
          <a:stretch>
            <a:fillRect/>
          </a:stretch>
        </p:blipFill>
        <p:spPr bwMode="auto">
          <a:xfrm>
            <a:off x="3387450" y="1725508"/>
            <a:ext cx="438527" cy="438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2" descr="http://www.globalplatform.org/uploads/memberlogos/guide8.gif"/>
          <p:cNvPicPr>
            <a:picLocks noChangeAspect="1" noChangeArrowheads="1"/>
          </p:cNvPicPr>
          <p:nvPr/>
        </p:nvPicPr>
        <p:blipFill>
          <a:blip r:embed="rId1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683663"/>
            <a:ext cx="687915" cy="5073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brightsight.com/wp-content/themes/brightsight_wp/img/logo.png"/>
          <p:cNvPicPr>
            <a:picLocks noChangeAspect="1" noChangeArrowheads="1"/>
          </p:cNvPicPr>
          <p:nvPr/>
        </p:nvPicPr>
        <p:blipFill>
          <a:blip r:embed="rId1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238" y="4326138"/>
            <a:ext cx="639619" cy="3241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globalplatform.org/uploads/memberlogos/guide191.gif"/>
          <p:cNvPicPr>
            <a:picLocks noChangeAspect="1" noChangeArrowheads="1"/>
          </p:cNvPicPr>
          <p:nvPr/>
        </p:nvPicPr>
        <p:blipFill>
          <a:blip r:embed="rId1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04" y="6545590"/>
            <a:ext cx="567537" cy="2154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005" y="3325726"/>
            <a:ext cx="916995" cy="38902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9" cstate="print"/>
          <a:stretch>
            <a:fillRect/>
          </a:stretch>
        </p:blipFill>
        <p:spPr>
          <a:xfrm>
            <a:off x="5731412" y="6071224"/>
            <a:ext cx="861039" cy="20438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0" cstate="print"/>
          <a:stretch>
            <a:fillRect/>
          </a:stretch>
        </p:blipFill>
        <p:spPr>
          <a:xfrm>
            <a:off x="3724188" y="4747192"/>
            <a:ext cx="942141" cy="169895"/>
          </a:xfrm>
          <a:prstGeom prst="rect">
            <a:avLst/>
          </a:prstGeom>
        </p:spPr>
      </p:pic>
      <p:pic>
        <p:nvPicPr>
          <p:cNvPr id="5" name="Picture 2" descr="http://www.globalplatform.org/uploads/memberlogos/guide197.gif"/>
          <p:cNvPicPr>
            <a:picLocks noChangeAspect="1" noChangeArrowheads="1"/>
          </p:cNvPicPr>
          <p:nvPr/>
        </p:nvPicPr>
        <p:blipFill>
          <a:blip r:embed="rId1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296" y="5724123"/>
            <a:ext cx="404000" cy="2100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 bwMode="auto">
          <a:xfrm>
            <a:off x="1903293" y="5635304"/>
            <a:ext cx="515476" cy="307777"/>
          </a:xfrm>
          <a:prstGeom prst="rect">
            <a:avLst/>
          </a:prstGeom>
          <a:ln w="9525"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itchFamily="34" charset="0"/>
              </a:rPr>
              <a:t>eID</a:t>
            </a:r>
            <a:endParaRPr kumimoji="0" lang="en-US" sz="1400" i="0" u="none" strike="noStrike" normalizeH="0" baseline="0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rial" pitchFamily="34" charset="0"/>
            </a:endParaRPr>
          </a:p>
        </p:txBody>
      </p:sp>
      <p:pic>
        <p:nvPicPr>
          <p:cNvPr id="45" name="Picture 2" descr="http://www.globalplatform.org/uploads/memberlogos/guide149.gif"/>
          <p:cNvPicPr>
            <a:picLocks noChangeAspect="1" noChangeArrowheads="1"/>
          </p:cNvPicPr>
          <p:nvPr/>
        </p:nvPicPr>
        <p:blipFill>
          <a:blip r:embed="rId1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109" y="3850908"/>
            <a:ext cx="1374487" cy="2827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2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383" t="29450" r="13076" b="33003"/>
          <a:stretch/>
        </p:blipFill>
        <p:spPr>
          <a:xfrm>
            <a:off x="898118" y="1741250"/>
            <a:ext cx="820397" cy="42462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4" cstate="print"/>
          <a:stretch>
            <a:fillRect/>
          </a:stretch>
        </p:blipFill>
        <p:spPr>
          <a:xfrm>
            <a:off x="8210729" y="4314876"/>
            <a:ext cx="929802" cy="3155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5" cstate="print"/>
          <a:stretch>
            <a:fillRect/>
          </a:stretch>
        </p:blipFill>
        <p:spPr>
          <a:xfrm>
            <a:off x="3521005" y="6620377"/>
            <a:ext cx="831140" cy="23171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26" cstate="print"/>
          <a:stretch>
            <a:fillRect/>
          </a:stretch>
        </p:blipFill>
        <p:spPr>
          <a:xfrm>
            <a:off x="5373178" y="5056618"/>
            <a:ext cx="390524" cy="22563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7" cstate="print"/>
          <a:stretch>
            <a:fillRect/>
          </a:stretch>
        </p:blipFill>
        <p:spPr>
          <a:xfrm>
            <a:off x="7420695" y="5681291"/>
            <a:ext cx="298740" cy="29154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28" cstate="print"/>
          <a:stretch>
            <a:fillRect/>
          </a:stretch>
        </p:blipFill>
        <p:spPr>
          <a:xfrm>
            <a:off x="5885570" y="5766107"/>
            <a:ext cx="683870" cy="13677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29" cstate="print"/>
          <a:stretch>
            <a:fillRect/>
          </a:stretch>
        </p:blipFill>
        <p:spPr>
          <a:xfrm>
            <a:off x="1120588" y="6668312"/>
            <a:ext cx="729515" cy="131208"/>
          </a:xfrm>
          <a:prstGeom prst="rect">
            <a:avLst/>
          </a:prstGeom>
        </p:spPr>
      </p:pic>
      <p:sp>
        <p:nvSpPr>
          <p:cNvPr id="15" name="AutoShape 4" descr="http://www.globalplatform.org/uploads/memberlogos/guide207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3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658" y="6305518"/>
            <a:ext cx="774770" cy="21291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008" y="2794612"/>
            <a:ext cx="1176363" cy="406644"/>
          </a:xfrm>
          <a:prstGeom prst="rect">
            <a:avLst/>
          </a:prstGeom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13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2323"/>
          <a:stretch/>
        </p:blipFill>
        <p:spPr bwMode="auto">
          <a:xfrm>
            <a:off x="7816123" y="6035702"/>
            <a:ext cx="445824" cy="35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788" y="6242389"/>
            <a:ext cx="253626" cy="2536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4" cstate="print"/>
          <a:stretch>
            <a:fillRect/>
          </a:stretch>
        </p:blipFill>
        <p:spPr>
          <a:xfrm>
            <a:off x="1944904" y="1722001"/>
            <a:ext cx="1223653" cy="4486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86842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rizontal Scroll 5"/>
          <p:cNvSpPr/>
          <p:nvPr/>
        </p:nvSpPr>
        <p:spPr bwMode="auto">
          <a:xfrm>
            <a:off x="3108568" y="5624823"/>
            <a:ext cx="2693969" cy="337408"/>
          </a:xfrm>
          <a:prstGeom prst="horizontalScroll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120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63215" y="4559824"/>
            <a:ext cx="1464053" cy="49768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Collaborative Industry Partners</a:t>
            </a:r>
          </a:p>
        </p:txBody>
      </p:sp>
      <p:pic>
        <p:nvPicPr>
          <p:cNvPr id="15364" name="Picture 16" descr="ETSI Logo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466651" y="2726450"/>
            <a:ext cx="1153716" cy="342900"/>
          </a:xfrm>
          <a:noFill/>
        </p:spPr>
      </p:pic>
      <p:pic>
        <p:nvPicPr>
          <p:cNvPr id="1536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640" y="1687610"/>
            <a:ext cx="823913" cy="514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5366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45260" y="2728831"/>
            <a:ext cx="1268015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5367" name="Picture 8" descr="Go to OMA home page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99576" y="3688772"/>
            <a:ext cx="1079897" cy="30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9" descr="mobeyfor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14445" y="3624478"/>
            <a:ext cx="966788" cy="435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10" descr="gsma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99551" y="3595903"/>
            <a:ext cx="614363" cy="492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12" descr="apsca_l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407853" y="1801910"/>
            <a:ext cx="118943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Picture 14" descr="ISO_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436445" y="2705760"/>
            <a:ext cx="1341834" cy="492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Picture 18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5853" y="4494339"/>
            <a:ext cx="928688" cy="628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5375" name="Picture 19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444505" y="1636413"/>
            <a:ext cx="732234" cy="61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6" name="Picture 20" descr="stolpan_logo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370706" y="4630383"/>
            <a:ext cx="625355" cy="35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7" name="Picture 9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922842" y="1639985"/>
            <a:ext cx="9763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9" name="Picture 21" descr="SD_Logo_200.gif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857280" y="4592566"/>
            <a:ext cx="972741" cy="432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0" name="Picture 2" descr="header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372233" y="4622927"/>
            <a:ext cx="1565672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1" name="Picture 27" descr="http://misterreiner.files.wordpress.com/2010/06/tcg-new-logo.jpg?w=600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023515" y="5581773"/>
            <a:ext cx="1198202" cy="44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2" name="Picture 2" descr="http://www.cinterion.com/tl_files/cinterion/content/main/Partner/GCFColHorRGBJPG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7410" y="3587568"/>
            <a:ext cx="1195388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6414295" y="1582829"/>
            <a:ext cx="1270992" cy="7239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18561" y="5655028"/>
            <a:ext cx="26496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Secure Content Storage Association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8344200" y="5588740"/>
            <a:ext cx="602186" cy="409575"/>
          </a:xfrm>
          <a:prstGeom prst="rect">
            <a:avLst/>
          </a:prstGeom>
        </p:spPr>
      </p:pic>
      <p:pic>
        <p:nvPicPr>
          <p:cNvPr id="4098" name="Picture 2" descr="NFC Forum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852" y="3624477"/>
            <a:ext cx="642938" cy="4357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oneM2M Logo transparent 196x130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38" y="4454378"/>
            <a:ext cx="1068309" cy="708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sia IC Card Forum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490" y="1795398"/>
            <a:ext cx="1280459" cy="2987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sdw2014.com/creo_files/default/logo_200x68.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28" y="2727622"/>
            <a:ext cx="1001637" cy="3405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icss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83" y="3624822"/>
            <a:ext cx="870159" cy="4350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IST-Logo_5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737" y="3620906"/>
            <a:ext cx="842963" cy="442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javacardforum.files.wordpress.com/2013/11/jcf_header_1f1.jpg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01450" y="2715961"/>
            <a:ext cx="948719" cy="3638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NCITS_logo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415" y="2750760"/>
            <a:ext cx="969674" cy="294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www.globesherpa.com/wp-content/uploads/2013/12/smartcardalliancelogo.jp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7" y="5603872"/>
            <a:ext cx="972590" cy="3793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039423" y="5626278"/>
            <a:ext cx="788332" cy="334499"/>
          </a:xfrm>
          <a:prstGeom prst="rect">
            <a:avLst/>
          </a:prstGeom>
        </p:spPr>
      </p:pic>
      <p:pic>
        <p:nvPicPr>
          <p:cNvPr id="7" name="Picture 2" descr="Smart Ticketing Allianc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665" y="5482273"/>
            <a:ext cx="1556273" cy="6225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2843538" y="2646649"/>
            <a:ext cx="685706" cy="5025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1175849" y="1612871"/>
            <a:ext cx="702551" cy="6638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165911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4"/>
          <p:cNvSpPr>
            <a:spLocks noGrp="1"/>
          </p:cNvSpPr>
          <p:nvPr>
            <p:ph type="title"/>
          </p:nvPr>
        </p:nvSpPr>
        <p:spPr>
          <a:xfrm>
            <a:off x="323850" y="76200"/>
            <a:ext cx="6376988" cy="723900"/>
          </a:xfrm>
        </p:spPr>
        <p:txBody>
          <a:bodyPr/>
          <a:lstStyle/>
          <a:p>
            <a:r>
              <a:rPr lang="en-US" noProof="0" dirty="0" smtClean="0"/>
              <a:t>GlobalPlatform Positioning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288925" y="6400800"/>
            <a:ext cx="496888" cy="2428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E5D4E05-51C8-4BD0-BE5E-2B687365A16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3277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49338"/>
            <a:ext cx="9144000" cy="579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335401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Variety of Devices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5C76CC-AFBA-483E-A54B-5B96A475EB5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208" y="1207256"/>
            <a:ext cx="3765186" cy="23639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661941"/>
            <a:ext cx="4613105" cy="2196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9523" y="3028012"/>
            <a:ext cx="3775648" cy="25576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58598" y="1091897"/>
            <a:ext cx="3752191" cy="38722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39818" y="5313416"/>
            <a:ext cx="3028950" cy="15144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33841" y="5891134"/>
            <a:ext cx="910159" cy="9850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55895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Variety of Market Requirements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DCBEAB-FA2C-47EF-B04E-E279C4D62B6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Picture 4" descr="Trusted-Execution-Environment-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7070" y="5372100"/>
            <a:ext cx="1009859" cy="1028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567111" y="3085240"/>
            <a:ext cx="2009775" cy="2276475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963711"/>
            <a:ext cx="9144000" cy="1257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gsma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0293" y="1192217"/>
            <a:ext cx="614363" cy="492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7" descr="http://misterreiner.files.wordpress.com/2010/06/tcg-new-logo.jpg?w=60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6599" y="1195789"/>
            <a:ext cx="131802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16290" y="1076720"/>
            <a:ext cx="1270992" cy="7239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4947" y="1271427"/>
            <a:ext cx="788332" cy="3344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167632" y="1190600"/>
            <a:ext cx="763313" cy="496153"/>
          </a:xfrm>
          <a:prstGeom prst="rect">
            <a:avLst/>
          </a:prstGeom>
        </p:spPr>
      </p:pic>
      <p:pic>
        <p:nvPicPr>
          <p:cNvPr id="1026" name="Picture 2" descr="Conseil des normes de sécurité PCI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4395" r="54458"/>
          <a:stretch/>
        </p:blipFill>
        <p:spPr bwMode="auto">
          <a:xfrm>
            <a:off x="8069200" y="1135395"/>
            <a:ext cx="889273" cy="6065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133956" y="1130304"/>
            <a:ext cx="732234" cy="61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 cstate="print"/>
          <a:srcRect r="53090"/>
          <a:stretch/>
        </p:blipFill>
        <p:spPr>
          <a:xfrm>
            <a:off x="3407667" y="1173680"/>
            <a:ext cx="1035921" cy="5299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589945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Killing </a:t>
            </a:r>
            <a:r>
              <a:rPr lang="en-US" dirty="0"/>
              <a:t>S</a:t>
            </a:r>
            <a:r>
              <a:rPr lang="en-US" dirty="0" smtClean="0"/>
              <a:t>ituation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200726" y="6418441"/>
            <a:ext cx="496888" cy="242888"/>
          </a:xfrm>
        </p:spPr>
        <p:txBody>
          <a:bodyPr/>
          <a:lstStyle/>
          <a:p>
            <a:pPr>
              <a:defRPr/>
            </a:pPr>
            <a:fld id="{A35E0BE7-EA4E-4441-BBD4-332F6AF68777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2976119" y="3545341"/>
            <a:ext cx="3381453" cy="1323617"/>
          </a:xfrm>
          <a:prstGeom prst="roundRect">
            <a:avLst/>
          </a:prstGeom>
          <a:noFill/>
          <a:ln w="9525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/>
              <a:t>PLATFORM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Folded Corner 5"/>
          <p:cNvSpPr/>
          <p:nvPr/>
        </p:nvSpPr>
        <p:spPr bwMode="auto">
          <a:xfrm>
            <a:off x="158758" y="2285253"/>
            <a:ext cx="1619119" cy="2079308"/>
          </a:xfrm>
          <a:prstGeom prst="foldedCorner">
            <a:avLst/>
          </a:prstGeom>
          <a:solidFill>
            <a:srgbClr val="92D050"/>
          </a:solidFill>
          <a:ln w="9525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Security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/>
              <a:t>Requirements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/>
              <a:t>f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or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/>
              <a:t>MY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Service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2998756" y="2391100"/>
            <a:ext cx="1658135" cy="1131666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/>
              <a:t>APPLICATION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" name="Folded Corner 8"/>
          <p:cNvSpPr/>
          <p:nvPr/>
        </p:nvSpPr>
        <p:spPr bwMode="auto">
          <a:xfrm>
            <a:off x="7418407" y="2285253"/>
            <a:ext cx="1577859" cy="2061746"/>
          </a:xfrm>
          <a:prstGeom prst="foldedCorner">
            <a:avLst/>
          </a:prstGeom>
          <a:solidFill>
            <a:srgbClr val="FFFF00"/>
          </a:solidFill>
          <a:ln w="9525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Security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/>
              <a:t>Requirements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/>
              <a:t>f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or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/>
              <a:t>MY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Service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4692171" y="2379929"/>
            <a:ext cx="1728694" cy="1142837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50000"/>
              </a:spcBef>
            </a:pPr>
            <a:endParaRPr lang="en-US" b="1" dirty="0" smtClean="0"/>
          </a:p>
          <a:p>
            <a:pPr algn="ctr">
              <a:spcBef>
                <a:spcPct val="50000"/>
              </a:spcBef>
            </a:pPr>
            <a:r>
              <a:rPr lang="en-US" b="1" dirty="0" smtClean="0"/>
              <a:t>APPLICATION</a:t>
            </a:r>
            <a:endParaRPr lang="en-US" b="1" dirty="0"/>
          </a:p>
        </p:txBody>
      </p:sp>
      <p:sp>
        <p:nvSpPr>
          <p:cNvPr id="12" name="Right Arrow 11"/>
          <p:cNvSpPr/>
          <p:nvPr/>
        </p:nvSpPr>
        <p:spPr bwMode="auto">
          <a:xfrm>
            <a:off x="3231668" y="3933977"/>
            <a:ext cx="944380" cy="479581"/>
          </a:xfrm>
          <a:prstGeom prst="rightArrow">
            <a:avLst/>
          </a:prstGeom>
          <a:solidFill>
            <a:srgbClr val="92D050"/>
          </a:solidFill>
          <a:ln w="9525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50000"/>
              </a:spcBef>
            </a:pPr>
            <a:endParaRPr lang="en-US" b="1"/>
          </a:p>
        </p:txBody>
      </p:sp>
      <p:sp>
        <p:nvSpPr>
          <p:cNvPr id="13" name="Left Arrow 12"/>
          <p:cNvSpPr/>
          <p:nvPr/>
        </p:nvSpPr>
        <p:spPr bwMode="auto">
          <a:xfrm>
            <a:off x="5219905" y="3975444"/>
            <a:ext cx="899410" cy="672525"/>
          </a:xfrm>
          <a:prstGeom prst="leftArrow">
            <a:avLst/>
          </a:prstGeom>
          <a:solidFill>
            <a:srgbClr val="FFFF00"/>
          </a:solidFill>
          <a:ln w="9525" cap="flat" cmpd="sng" algn="ctr">
            <a:solidFill>
              <a:srgbClr val="99FF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03292" y="3928071"/>
            <a:ext cx="664978" cy="827087"/>
          </a:xfrm>
          <a:prstGeom prst="rect">
            <a:avLst/>
          </a:prstGeom>
        </p:spPr>
      </p:pic>
      <p:cxnSp>
        <p:nvCxnSpPr>
          <p:cNvPr id="17" name="Connecteur en angle 16"/>
          <p:cNvCxnSpPr>
            <a:stCxn id="7" idx="1"/>
            <a:endCxn id="12" idx="1"/>
          </p:cNvCxnSpPr>
          <p:nvPr/>
        </p:nvCxnSpPr>
        <p:spPr bwMode="auto">
          <a:xfrm rot="10800000" flipH="1" flipV="1">
            <a:off x="2998756" y="2956932"/>
            <a:ext cx="232912" cy="1216835"/>
          </a:xfrm>
          <a:prstGeom prst="bentConnector3">
            <a:avLst>
              <a:gd name="adj1" fmla="val -287488"/>
            </a:avLst>
          </a:prstGeom>
          <a:noFill/>
          <a:ln w="63500" cap="flat" cmpd="sng" algn="ctr">
            <a:solidFill>
              <a:srgbClr val="6699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4" name="Connecteur droit 23"/>
          <p:cNvCxnSpPr>
            <a:stCxn id="6" idx="3"/>
          </p:cNvCxnSpPr>
          <p:nvPr/>
        </p:nvCxnSpPr>
        <p:spPr bwMode="auto">
          <a:xfrm flipV="1">
            <a:off x="1777877" y="3316539"/>
            <a:ext cx="515289" cy="8368"/>
          </a:xfrm>
          <a:prstGeom prst="line">
            <a:avLst/>
          </a:prstGeom>
          <a:noFill/>
          <a:ln w="63500" cap="flat" cmpd="sng" algn="ctr">
            <a:solidFill>
              <a:srgbClr val="669900"/>
            </a:solidFill>
            <a:prstDash val="solid"/>
            <a:round/>
            <a:headEnd type="none"/>
            <a:tailEnd type="none"/>
          </a:ln>
          <a:effectLst/>
        </p:spPr>
      </p:cxnSp>
      <p:cxnSp>
        <p:nvCxnSpPr>
          <p:cNvPr id="37" name="Connecteur en angle 36"/>
          <p:cNvCxnSpPr>
            <a:stCxn id="11" idx="3"/>
            <a:endCxn id="13" idx="3"/>
          </p:cNvCxnSpPr>
          <p:nvPr/>
        </p:nvCxnSpPr>
        <p:spPr bwMode="auto">
          <a:xfrm flipH="1">
            <a:off x="6119315" y="2951348"/>
            <a:ext cx="301550" cy="1360359"/>
          </a:xfrm>
          <a:prstGeom prst="bentConnector3">
            <a:avLst>
              <a:gd name="adj1" fmla="val -151854"/>
            </a:avLst>
          </a:prstGeom>
          <a:noFill/>
          <a:ln w="63500" cap="flat" cmpd="sng" algn="ctr">
            <a:solidFill>
              <a:srgbClr val="FFFF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39" name="Connecteur droit 38"/>
          <p:cNvCxnSpPr/>
          <p:nvPr/>
        </p:nvCxnSpPr>
        <p:spPr bwMode="auto">
          <a:xfrm flipV="1">
            <a:off x="6844219" y="3316126"/>
            <a:ext cx="574189" cy="412"/>
          </a:xfrm>
          <a:prstGeom prst="line">
            <a:avLst/>
          </a:prstGeom>
          <a:noFill/>
          <a:ln w="63500" cap="flat" cmpd="sng" algn="ctr">
            <a:solidFill>
              <a:srgbClr val="FFFF00"/>
            </a:solidFill>
            <a:prstDash val="solid"/>
            <a:round/>
            <a:headEnd type="none"/>
            <a:tailEnd type="none"/>
          </a:ln>
          <a:effectLst/>
        </p:spPr>
      </p:cxnSp>
    </p:spTree>
    <p:extLst>
      <p:ext uri="{BB962C8B-B14F-4D97-AF65-F5344CB8AC3E}">
        <p14:creationId xmlns="" xmlns:p14="http://schemas.microsoft.com/office/powerpoint/2010/main" val="14831375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11" grpId="1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295400"/>
            <a:ext cx="8858280" cy="5013325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Standardize platform interface layer</a:t>
            </a:r>
          </a:p>
          <a:p>
            <a:r>
              <a:rPr lang="en-US" sz="2800" dirty="0" smtClean="0"/>
              <a:t>Control the requirements for the platform </a:t>
            </a:r>
          </a:p>
          <a:p>
            <a:r>
              <a:rPr lang="en-US" sz="2800" dirty="0" smtClean="0"/>
              <a:t>Develop cross-market platform Protection Profile (PP)</a:t>
            </a:r>
          </a:p>
          <a:p>
            <a:pPr marL="800100" lvl="2" indent="-457200">
              <a:lnSpc>
                <a:spcPct val="115000"/>
              </a:lnSpc>
              <a:spcBef>
                <a:spcPct val="45000"/>
              </a:spcBef>
              <a:buFont typeface="Wingdings" charset="2"/>
              <a:buChar char="Ø"/>
            </a:pPr>
            <a:r>
              <a:rPr lang="en-US" sz="2800" dirty="0" smtClean="0"/>
              <a:t>Ensure </a:t>
            </a:r>
            <a:r>
              <a:rPr lang="en-US" sz="2800" dirty="0"/>
              <a:t>consistency of markets’ demands </a:t>
            </a:r>
          </a:p>
          <a:p>
            <a:pPr marL="800100" lvl="2" indent="-457200">
              <a:lnSpc>
                <a:spcPct val="115000"/>
              </a:lnSpc>
              <a:spcBef>
                <a:spcPct val="45000"/>
              </a:spcBef>
              <a:buFont typeface="Wingdings" charset="2"/>
              <a:buChar char="Ø"/>
            </a:pPr>
            <a:r>
              <a:rPr lang="en-US" sz="2800" dirty="0" smtClean="0"/>
              <a:t>Promote cross</a:t>
            </a:r>
            <a:r>
              <a:rPr lang="en-US" sz="2800" dirty="0"/>
              <a:t>-market PP </a:t>
            </a:r>
            <a:r>
              <a:rPr lang="en-US" sz="2800" dirty="0" smtClean="0"/>
              <a:t>endorsement</a:t>
            </a:r>
            <a:endParaRPr lang="en-US" sz="2600" dirty="0" smtClean="0"/>
          </a:p>
          <a:p>
            <a:r>
              <a:rPr lang="en-US" sz="2800" dirty="0" smtClean="0"/>
              <a:t>Develop dedicated </a:t>
            </a:r>
            <a:r>
              <a:rPr lang="en-US" sz="2800" dirty="0"/>
              <a:t>PP-modules for each market</a:t>
            </a:r>
          </a:p>
          <a:p>
            <a:pPr lvl="1">
              <a:buFont typeface="Wingdings" charset="2"/>
              <a:buChar char="Ø"/>
            </a:pPr>
            <a:r>
              <a:rPr lang="en-US" sz="2600" dirty="0"/>
              <a:t> </a:t>
            </a:r>
            <a:r>
              <a:rPr lang="en-US" sz="2800" dirty="0"/>
              <a:t>Comply with stakeholders </a:t>
            </a:r>
            <a:r>
              <a:rPr lang="en-US" sz="2800" dirty="0" smtClean="0"/>
              <a:t>requirements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5E0BE7-EA4E-4441-BBD4-332F6AF6877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478975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p templates v6-2915">
  <a:themeElements>
    <a:clrScheme name="globalplatform-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CB4C4"/>
      </a:accent1>
      <a:accent2>
        <a:srgbClr val="000099"/>
      </a:accent2>
      <a:accent3>
        <a:srgbClr val="FF9900"/>
      </a:accent3>
      <a:accent4>
        <a:srgbClr val="000000"/>
      </a:accent4>
      <a:accent5>
        <a:srgbClr val="4DBBFF"/>
      </a:accent5>
      <a:accent6>
        <a:srgbClr val="7030A0"/>
      </a:accent6>
      <a:hlink>
        <a:srgbClr val="BDE6FF"/>
      </a:hlink>
      <a:folHlink>
        <a:srgbClr val="006699"/>
      </a:folHlink>
    </a:clrScheme>
    <a:fontScheme name="globalplatform">
      <a:majorFont>
        <a:latin typeface="Arial"/>
        <a:ea typeface="Osaka"/>
        <a:cs typeface=""/>
      </a:majorFont>
      <a:minorFont>
        <a:latin typeface="Arial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rgbClr val="4F81BD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noFill/>
        <a:ln w="25400" cap="flat" cmpd="sng" algn="ctr">
          <a:solidFill>
            <a:schemeClr val="accent3"/>
          </a:solidFill>
          <a:prstDash val="solid"/>
          <a:round/>
          <a:headEnd type="arrow"/>
          <a:tailEnd type="arrow"/>
        </a:ln>
        <a:effectLst/>
      </a:spPr>
      <a:bodyPr/>
      <a:lstStyle/>
    </a:lnDef>
  </a:objectDefaults>
  <a:extraClrSchemeLst>
    <a:extraClrScheme>
      <a:clrScheme name="globalplatfor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CB4C4"/>
        </a:accent1>
        <a:accent2>
          <a:srgbClr val="000099"/>
        </a:accent2>
        <a:accent3>
          <a:srgbClr val="FFFFFF"/>
        </a:accent3>
        <a:accent4>
          <a:srgbClr val="000000"/>
        </a:accent4>
        <a:accent5>
          <a:srgbClr val="CBD6DE"/>
        </a:accent5>
        <a:accent6>
          <a:srgbClr val="00008A"/>
        </a:accent6>
        <a:hlink>
          <a:srgbClr val="BDE6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Gp templates v4May2011</Template>
  <TotalTime>1564</TotalTime>
  <Pages>28</Pages>
  <Words>573</Words>
  <Application>Microsoft Office PowerPoint</Application>
  <PresentationFormat>On-screen Show (4:3)</PresentationFormat>
  <Paragraphs>159</Paragraphs>
  <Slides>18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Gp templates v6-2915</vt:lpstr>
      <vt:lpstr>GlobalPlatform’s Modular Approach to its Compliance and certification program</vt:lpstr>
      <vt:lpstr>The Value Proposal of GlobalPlatform </vt:lpstr>
      <vt:lpstr>Slide 3</vt:lpstr>
      <vt:lpstr>Our Collaborative Industry Partners</vt:lpstr>
      <vt:lpstr>GlobalPlatform Positioning</vt:lpstr>
      <vt:lpstr>Variety of Devices</vt:lpstr>
      <vt:lpstr>Variety of Market Requirements</vt:lpstr>
      <vt:lpstr>The Killing Situation</vt:lpstr>
      <vt:lpstr>Solution</vt:lpstr>
      <vt:lpstr>Helping a new complete solution </vt:lpstr>
      <vt:lpstr>Sustainable Ecosystem for Interoperability</vt:lpstr>
      <vt:lpstr>Compliance Program Web Portal</vt:lpstr>
      <vt:lpstr>Model-Based Testing (MBT) compliance program</vt:lpstr>
      <vt:lpstr>GlobalPlatform Compliance Program</vt:lpstr>
      <vt:lpstr>TEE certification initiative</vt:lpstr>
      <vt:lpstr>Typical collaboration with a vertical organization on Compliance &amp; Certification</vt:lpstr>
      <vt:lpstr>Proposed Collaboration: oneM2M &amp; GlobalPlatform</vt:lpstr>
      <vt:lpstr>Thank you!</vt:lpstr>
    </vt:vector>
  </TitlesOfParts>
  <Company>Gemalto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Gil bernabeu</dc:creator>
  <cp:lastModifiedBy>fennesser</cp:lastModifiedBy>
  <cp:revision>247</cp:revision>
  <cp:lastPrinted>2000-03-26T19:33:06Z</cp:lastPrinted>
  <dcterms:created xsi:type="dcterms:W3CDTF">2011-11-10T06:18:16Z</dcterms:created>
  <dcterms:modified xsi:type="dcterms:W3CDTF">2016-01-11T16:01:43Z</dcterms:modified>
</cp:coreProperties>
</file>