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4" r:id="rId2"/>
    <p:sldId id="315" r:id="rId3"/>
    <p:sldId id="306" r:id="rId4"/>
    <p:sldId id="334" r:id="rId5"/>
    <p:sldId id="335" r:id="rId6"/>
    <p:sldId id="321" r:id="rId7"/>
    <p:sldId id="338" r:id="rId8"/>
    <p:sldId id="336" r:id="rId9"/>
    <p:sldId id="339" r:id="rId10"/>
    <p:sldId id="340" r:id="rId11"/>
    <p:sldId id="351" r:id="rId12"/>
    <p:sldId id="352" r:id="rId13"/>
    <p:sldId id="346" r:id="rId14"/>
    <p:sldId id="349" r:id="rId15"/>
    <p:sldId id="347" r:id="rId16"/>
    <p:sldId id="348" r:id="rId17"/>
    <p:sldId id="353" r:id="rId18"/>
    <p:sldId id="341" r:id="rId19"/>
    <p:sldId id="345" r:id="rId20"/>
    <p:sldId id="344" r:id="rId21"/>
    <p:sldId id="266" r:id="rId22"/>
    <p:sldId id="297" r:id="rId23"/>
    <p:sldId id="295" r:id="rId24"/>
    <p:sldId id="300" r:id="rId25"/>
    <p:sldId id="333" r:id="rId26"/>
    <p:sldId id="330" r:id="rId27"/>
  </p:sldIdLst>
  <p:sldSz cx="9144000" cy="6858000" type="screen4x3"/>
  <p:notesSz cx="6794500" cy="9906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0066"/>
    <a:srgbClr val="66CCFF"/>
    <a:srgbClr val="FF3B7C"/>
    <a:srgbClr val="0071C0"/>
    <a:srgbClr val="7F7F7F"/>
    <a:srgbClr val="116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599"/>
  </p:normalViewPr>
  <p:slideViewPr>
    <p:cSldViewPr>
      <p:cViewPr varScale="1">
        <p:scale>
          <a:sx n="82" d="100"/>
          <a:sy n="82" d="100"/>
        </p:scale>
        <p:origin x="144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456" y="78"/>
      </p:cViewPr>
      <p:guideLst>
        <p:guide orient="horz" pos="295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45C4F38-37D9-41C0-B9B5-7E2AA2F74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95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4500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16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16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42950"/>
            <a:ext cx="4951412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05350"/>
            <a:ext cx="4983163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12288"/>
            <a:ext cx="294163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12288"/>
            <a:ext cx="294163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90DBBE4D-A456-4380-93D1-E71AD1F284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350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643B93-4B99-416B-8855-197893277F94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3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5D2023-7264-40DD-ACB9-55892E94031A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5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traditional approach interoperability events, meet face-to-face to test interoperability . </a:t>
            </a:r>
          </a:p>
          <a:p>
            <a:endParaRPr lang="en-US" altLang="en-US"/>
          </a:p>
          <a:p>
            <a:r>
              <a:rPr lang="en-US" altLang="en-US" b="1"/>
              <a:t>labor-intensive</a:t>
            </a:r>
            <a:r>
              <a:rPr lang="en-US" altLang="en-US"/>
              <a:t>, as engineers travel across the globe often only to find out what they need to make a minor fix; </a:t>
            </a:r>
          </a:p>
          <a:p>
            <a:r>
              <a:rPr lang="en-US" altLang="en-US" b="1"/>
              <a:t>cost </a:t>
            </a:r>
            <a:r>
              <a:rPr lang="en-US" altLang="en-US"/>
              <a:t>, too high for SMEs; </a:t>
            </a:r>
          </a:p>
          <a:p>
            <a:r>
              <a:rPr lang="en-US" altLang="en-US" b="1"/>
              <a:t>Time-to-market </a:t>
            </a:r>
            <a:r>
              <a:rPr lang="en-US" altLang="en-US"/>
              <a:t>is unnecessarily stretched, </a:t>
            </a:r>
          </a:p>
          <a:p>
            <a:r>
              <a:rPr lang="en-US" altLang="en-US"/>
              <a:t>giving vendors who want to adopt emerging standards a </a:t>
            </a:r>
            <a:r>
              <a:rPr lang="en-US" altLang="en-US" i="1"/>
              <a:t>dis</a:t>
            </a:r>
            <a:r>
              <a:rPr lang="en-US" altLang="en-US"/>
              <a:t>advantage compared to vendors who come to market with entirely proprietary solutions. </a:t>
            </a:r>
          </a:p>
          <a:p>
            <a:endParaRPr lang="en-US" altLang="en-US"/>
          </a:p>
          <a:p>
            <a:r>
              <a:rPr lang="en-US" altLang="en-US" b="1"/>
              <a:t>time-to-market cut by 6-12 months, and significantly lowered engineering/financial overhead. 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823133-4AFF-434B-A349-68B6042CAADC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5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DBBE4D-A456-4380-93D1-E71AD1F284D1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33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DBBE4D-A456-4380-93D1-E71AD1F284D1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26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DBBE4D-A456-4380-93D1-E71AD1F284D1}" type="slidenum">
              <a:rPr lang="en-GB" altLang="en-US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30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DBBE4D-A456-4380-93D1-E71AD1F284D1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60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>
              <a:solidFill>
                <a:schemeClr val="tx1"/>
              </a:solidFill>
              <a:latin typeface="Helvetica Light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4EC51E-6440-491A-974A-27C6D11DB91F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7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>
              <a:solidFill>
                <a:schemeClr val="tx1"/>
              </a:solidFill>
              <a:latin typeface="Helvetica Light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632BB9-8C7F-4F46-9770-7F0B94E4A959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7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>
              <a:solidFill>
                <a:schemeClr val="tx1"/>
              </a:solidFill>
              <a:latin typeface="Helvetica Light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C5D18-BBA0-47D2-9444-BC8B2EAFFA41}" type="slidenum">
              <a:rPr lang="en-GB" altLang="en-US" smtClean="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6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1765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956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C0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466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93713"/>
            <a:ext cx="8140700" cy="487362"/>
          </a:xfrm>
        </p:spPr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534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ZoneTexte 8"/>
          <p:cNvSpPr txBox="1">
            <a:spLocks noChangeArrowheads="1"/>
          </p:cNvSpPr>
          <p:nvPr userDrawn="1"/>
        </p:nvSpPr>
        <p:spPr bwMode="auto">
          <a:xfrm>
            <a:off x="7885113" y="192088"/>
            <a:ext cx="1150937" cy="1149350"/>
          </a:xfrm>
          <a:prstGeom prst="rect">
            <a:avLst/>
          </a:prstGeom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241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236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668"/>
            <a:ext cx="8229600" cy="952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4206" y="3236489"/>
            <a:ext cx="5335588" cy="59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srgbClr val="8B8B8B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7A6D46E-8989-42D7-B31D-D48D8611B159}" type="datetime1">
              <a:rPr lang="en-GB" altLang="en-US"/>
              <a:pPr>
                <a:defRPr/>
              </a:pPr>
              <a:t>20/07/2016</a:t>
            </a:fld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srgbClr val="191919">
                    <a:tint val="75000"/>
                  </a:srgbClr>
                </a:solidFill>
                <a:latin typeface="Calibri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220075" y="230188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srgbClr val="8B8B8B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21D5109-4676-4CD2-8285-7B0A20D98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7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71C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1600" dirty="0"/>
              <a:t>     </a:t>
            </a:r>
            <a:fld id="{49A1D1BA-7FC8-4FE9-95C7-47838B172304}" type="slidenum">
              <a:rPr lang="en-GB" altLang="en-US" sz="1600" smtClean="0"/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r>
              <a:rPr lang="en-GB" altLang="en-US" sz="1600" dirty="0"/>
              <a:t> - F-Interop Info Session  </a:t>
            </a:r>
            <a:r>
              <a:rPr lang="en-GB" altLang="en-US" sz="1600" dirty="0" smtClean="0"/>
              <a:t>oneM2M Montreal, 21</a:t>
            </a:r>
            <a:r>
              <a:rPr lang="en-GB" altLang="en-US" sz="1600" baseline="30000" dirty="0" smtClean="0"/>
              <a:t>th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July 2016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93713"/>
            <a:ext cx="81407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1407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9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60350"/>
            <a:ext cx="939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164263"/>
            <a:ext cx="7731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panose="020B0604020202020204" pitchFamily="34" charset="0"/>
        <a:defRPr sz="3200" b="1">
          <a:solidFill>
            <a:srgbClr val="0071C0"/>
          </a:solidFill>
          <a:effectLst>
            <a:outerShdw blurRad="38100" dist="38100" dir="2700000" algn="tl" rotWithShape="0">
              <a:srgbClr val="000000">
                <a:alpha val="43000"/>
              </a:srgbClr>
            </a:outerShdw>
          </a:effectLst>
          <a:latin typeface="Helvetica"/>
          <a:ea typeface="MS PGothic" pitchFamily="34" charset="-128"/>
          <a:cs typeface="Helvetica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panose="020B0604020202020204" pitchFamily="34" charset="0"/>
        <a:defRPr sz="3200" b="1">
          <a:solidFill>
            <a:srgbClr val="0071C0"/>
          </a:solidFill>
          <a:latin typeface="Helvetica" charset="0"/>
          <a:ea typeface="MS PGothic" pitchFamily="34" charset="-128"/>
          <a:cs typeface="Helvetica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panose="020B0604020202020204" pitchFamily="34" charset="0"/>
        <a:defRPr sz="3200" b="1">
          <a:solidFill>
            <a:srgbClr val="0071C0"/>
          </a:solidFill>
          <a:latin typeface="Helvetica" charset="0"/>
          <a:ea typeface="MS PGothic" pitchFamily="34" charset="-128"/>
          <a:cs typeface="Helvetica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panose="020B0604020202020204" pitchFamily="34" charset="0"/>
        <a:defRPr sz="3200" b="1">
          <a:solidFill>
            <a:srgbClr val="0071C0"/>
          </a:solidFill>
          <a:latin typeface="Helvetica" charset="0"/>
          <a:ea typeface="MS PGothic" pitchFamily="34" charset="-128"/>
          <a:cs typeface="Helvetica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panose="020B0604020202020204" pitchFamily="34" charset="0"/>
        <a:defRPr sz="3200" b="1">
          <a:solidFill>
            <a:srgbClr val="0071C0"/>
          </a:solidFill>
          <a:latin typeface="Helvetica" charset="0"/>
          <a:ea typeface="MS PGothic" pitchFamily="34" charset="-128"/>
          <a:cs typeface="Helvetica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charset="0"/>
        <a:defRPr sz="3200" b="1">
          <a:solidFill>
            <a:srgbClr val="1160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charset="0"/>
        <a:defRPr sz="3200" b="1">
          <a:solidFill>
            <a:srgbClr val="1160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charset="0"/>
        <a:defRPr sz="3200" b="1">
          <a:solidFill>
            <a:srgbClr val="1160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1160FF"/>
        </a:buClr>
        <a:buSzPct val="100000"/>
        <a:buFont typeface="Arial" charset="0"/>
        <a:defRPr sz="3200" b="1">
          <a:solidFill>
            <a:srgbClr val="1160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1350"/>
        </a:spcBef>
        <a:spcAft>
          <a:spcPct val="0"/>
        </a:spcAft>
        <a:buClr>
          <a:srgbClr val="595959"/>
        </a:buClr>
        <a:buSzPct val="90000"/>
        <a:buFont typeface="Times New Roman" panose="02020603050405020304" pitchFamily="18" charset="0"/>
        <a:buChar char="●"/>
        <a:defRPr sz="2400" b="1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1350"/>
        </a:spcBef>
        <a:spcAft>
          <a:spcPct val="0"/>
        </a:spcAft>
        <a:buClr>
          <a:srgbClr val="595959"/>
        </a:buClr>
        <a:buSzPct val="60000"/>
        <a:buFont typeface="Wingdings" panose="05000000000000000000" pitchFamily="2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084263" indent="-228600" algn="l" defTabSz="449263" rtl="0" eaLnBrk="0" fontAlgn="base" hangingPunct="0">
        <a:lnSpc>
          <a:spcPct val="93000"/>
        </a:lnSpc>
        <a:spcBef>
          <a:spcPts val="1125"/>
        </a:spcBef>
        <a:spcAft>
          <a:spcPct val="0"/>
        </a:spcAft>
        <a:buClr>
          <a:srgbClr val="595959"/>
        </a:buClr>
        <a:buSzPct val="80000"/>
        <a:buFont typeface="Times New Roman" panose="02020603050405020304" pitchFamily="18" charset="0"/>
        <a:buChar char="■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427163" indent="-228600" algn="l" defTabSz="449263" rtl="0" eaLnBrk="0" fontAlgn="base" hangingPunct="0">
        <a:lnSpc>
          <a:spcPct val="93000"/>
        </a:lnSpc>
        <a:spcBef>
          <a:spcPts val="1013"/>
        </a:spcBef>
        <a:spcAft>
          <a:spcPct val="0"/>
        </a:spcAft>
        <a:buClr>
          <a:srgbClr val="595959"/>
        </a:buClr>
        <a:buSzPct val="100000"/>
        <a:buFont typeface="Times New Roman" panose="02020603050405020304" pitchFamily="18" charset="0"/>
        <a:buChar char="□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770063" indent="-228600" algn="l" defTabSz="449263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595959"/>
        </a:buClr>
        <a:buSzPct val="100000"/>
        <a:buFont typeface="Times New Roman" panose="02020603050405020304" pitchFamily="18" charset="0"/>
        <a:buChar char="­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227263" indent="-228600" algn="l" defTabSz="449263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­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684463" indent="-228600" algn="l" defTabSz="449263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­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141663" indent="-228600" algn="l" defTabSz="449263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­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598863" indent="-228600" algn="l" defTabSz="449263" rtl="0" eaLnBrk="0" fontAlgn="base" hangingPunct="0">
        <a:lnSpc>
          <a:spcPct val="93000"/>
        </a:lnSpc>
        <a:spcBef>
          <a:spcPts val="900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­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hyperlink" Target="http://www.f-interop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4fire.eu/testbeds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otlab.eu/" TargetMode="External"/><Relationship Id="rId4" Type="http://schemas.openxmlformats.org/officeDocument/2006/relationships/hyperlink" Target="https://onelab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3284984"/>
            <a:ext cx="9144000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dirty="0" smtClean="0">
                <a:solidFill>
                  <a:srgbClr val="0C8CD8"/>
                </a:solidFill>
                <a:latin typeface="MyriadPro"/>
              </a:rPr>
              <a:t>PLATFORM FOR ONLINE INTEROPERABILITY AND PERFORMANCE TEST</a:t>
            </a:r>
            <a:endParaRPr lang="en-US" alt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0" y="486916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Info Session – </a:t>
            </a:r>
            <a:r>
              <a:rPr lang="en-US" altLang="en-US" b="1" dirty="0" smtClean="0">
                <a:solidFill>
                  <a:schemeClr val="tx1"/>
                </a:solidFill>
              </a:rPr>
              <a:t>oneM2M – Montreal</a:t>
            </a:r>
            <a:endParaRPr lang="en-US" altLang="en-US" b="1" dirty="0">
              <a:solidFill>
                <a:schemeClr val="tx1"/>
              </a:solidFill>
            </a:endParaRPr>
          </a:p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21 July </a:t>
            </a:r>
            <a:r>
              <a:rPr lang="en-US" altLang="en-US" b="1" dirty="0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Miguel Angel Reina Ortega</a:t>
            </a:r>
          </a:p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Mahdi Ben </a:t>
            </a:r>
            <a:r>
              <a:rPr lang="en-US" altLang="en-US" dirty="0" err="1" smtClean="0">
                <a:solidFill>
                  <a:schemeClr val="tx1"/>
                </a:solidFill>
              </a:rPr>
              <a:t>Alaya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51520" y="332656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 smtClean="0"/>
              <a:t>Example </a:t>
            </a:r>
            <a:r>
              <a:rPr lang="en-US" kern="0" dirty="0" err="1" smtClean="0"/>
              <a:t>CoAP</a:t>
            </a:r>
            <a:r>
              <a:rPr lang="en-US" kern="0" dirty="0" smtClean="0"/>
              <a:t> Test</a:t>
            </a:r>
            <a:endParaRPr lang="en-US" kern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539552" y="1124744"/>
            <a:ext cx="8280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ETSI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plugtest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CoAP#4, IETF89 (London)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4756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403350" y="4652963"/>
            <a:ext cx="1944688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8313" y="765175"/>
            <a:ext cx="7991475" cy="3527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2138" y="836613"/>
            <a:ext cx="1871662" cy="151288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113" y="908050"/>
            <a:ext cx="1873250" cy="15128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825" y="1889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Base Architecture (</a:t>
            </a:r>
            <a:r>
              <a:rPr lang="en-US" kern="0" dirty="0" err="1"/>
              <a:t>CoAP</a:t>
            </a:r>
            <a:r>
              <a:rPr lang="en-US" kern="0" dirty="0"/>
              <a:t> example)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339975" y="2781300"/>
            <a:ext cx="4464050" cy="6477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dirty="0" err="1">
                <a:latin typeface="+mj-lt"/>
                <a:ea typeface="Lucida Sans Unicode" pitchFamily="34" charset="0"/>
              </a:rPr>
              <a:t>EventBus</a:t>
            </a:r>
            <a:r>
              <a:rPr lang="en-US" sz="2000" dirty="0">
                <a:latin typeface="+mj-lt"/>
                <a:ea typeface="Lucida Sans Unicode" pitchFamily="34" charset="0"/>
              </a:rPr>
              <a:t/>
            </a:r>
            <a:br>
              <a:rPr lang="en-US" sz="2000" dirty="0">
                <a:latin typeface="+mj-lt"/>
                <a:ea typeface="Lucida Sans Unicode" pitchFamily="34" charset="0"/>
              </a:rPr>
            </a:br>
            <a:r>
              <a:rPr lang="en-US" sz="1400" i="1" dirty="0">
                <a:latin typeface="+mj-lt"/>
                <a:ea typeface="Lucida Sans Unicode" pitchFamily="34" charset="0"/>
              </a:rPr>
              <a:t>(</a:t>
            </a:r>
            <a:r>
              <a:rPr lang="en-US" sz="1400" i="1" dirty="0" err="1">
                <a:latin typeface="+mj-lt"/>
                <a:ea typeface="Lucida Sans Unicode" pitchFamily="34" charset="0"/>
              </a:rPr>
              <a:t>RabbitMQ</a:t>
            </a:r>
            <a:r>
              <a:rPr lang="en-US" sz="1400" i="1" dirty="0">
                <a:latin typeface="+mj-lt"/>
                <a:ea typeface="Lucida Sans Unicode" pitchFamily="34" charset="0"/>
              </a:rPr>
              <a:t> broker)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5650" y="3357563"/>
            <a:ext cx="1871663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orchestrator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87675" y="981075"/>
            <a:ext cx="1871663" cy="15113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test suite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732588" y="2205038"/>
            <a:ext cx="1152525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web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19925" y="3213100"/>
            <a:ext cx="11525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logger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08625" y="3573463"/>
            <a:ext cx="1150938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547813" y="4797425"/>
            <a:ext cx="15843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agent</a:t>
            </a:r>
          </a:p>
        </p:txBody>
      </p:sp>
      <p:sp>
        <p:nvSpPr>
          <p:cNvPr id="18446" name="Double flèche verticale 6"/>
          <p:cNvSpPr>
            <a:spLocks noChangeArrowheads="1"/>
          </p:cNvSpPr>
          <p:nvPr/>
        </p:nvSpPr>
        <p:spPr bwMode="auto">
          <a:xfrm rot="1767708">
            <a:off x="3000375" y="3405188"/>
            <a:ext cx="346075" cy="1268412"/>
          </a:xfrm>
          <a:prstGeom prst="upDownArrow">
            <a:avLst>
              <a:gd name="adj1" fmla="val 50000"/>
              <a:gd name="adj2" fmla="val 5005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60738" y="3789363"/>
            <a:ext cx="5984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AMQP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547813" y="5732463"/>
            <a:ext cx="1584325" cy="576262"/>
          </a:xfrm>
          <a:prstGeom prst="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 err="1">
                <a:latin typeface="+mn-lt"/>
                <a:ea typeface="Lucida Sans Unicode" pitchFamily="34" charset="0"/>
              </a:rPr>
              <a:t>CoAP</a:t>
            </a:r>
            <a:r>
              <a:rPr lang="en-US" sz="1600" dirty="0">
                <a:latin typeface="+mn-lt"/>
                <a:ea typeface="Lucida Sans Unicode" pitchFamily="34" charset="0"/>
              </a:rPr>
              <a:t> client 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latin typeface="+mn-lt"/>
                <a:ea typeface="Lucida Sans Unicode" pitchFamily="34" charset="0"/>
              </a:rPr>
              <a:t>(Copper)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132138" y="1125538"/>
            <a:ext cx="1584325" cy="574675"/>
          </a:xfrm>
          <a:prstGeom prst="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 err="1">
                <a:latin typeface="+mn-lt"/>
                <a:ea typeface="Lucida Sans Unicode" pitchFamily="34" charset="0"/>
              </a:rPr>
              <a:t>CoAP</a:t>
            </a:r>
            <a:r>
              <a:rPr lang="en-US" sz="1600" dirty="0">
                <a:latin typeface="+mn-lt"/>
                <a:ea typeface="Lucida Sans Unicode" pitchFamily="34" charset="0"/>
              </a:rPr>
              <a:t> server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latin typeface="+mn-lt"/>
                <a:ea typeface="Lucida Sans Unicode" pitchFamily="34" charset="0"/>
              </a:rPr>
              <a:t>(Californium)</a:t>
            </a:r>
          </a:p>
        </p:txBody>
      </p:sp>
      <p:cxnSp>
        <p:nvCxnSpPr>
          <p:cNvPr id="18450" name="Connecteur droit 21"/>
          <p:cNvCxnSpPr>
            <a:cxnSpLocks noChangeShapeType="1"/>
          </p:cNvCxnSpPr>
          <p:nvPr/>
        </p:nvCxnSpPr>
        <p:spPr bwMode="auto">
          <a:xfrm>
            <a:off x="3059113" y="1989138"/>
            <a:ext cx="17287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3" name="ZoneTexte 22"/>
          <p:cNvSpPr txBox="1"/>
          <p:nvPr/>
        </p:nvSpPr>
        <p:spPr>
          <a:xfrm>
            <a:off x="4356100" y="1690688"/>
            <a:ext cx="433388" cy="307975"/>
          </a:xfrm>
          <a:prstGeom prst="rect">
            <a:avLst/>
          </a:prstGeom>
          <a:noFill/>
        </p:spPr>
        <p:txBody>
          <a:bodyPr wrap="none" anchor="b"/>
          <a:lstStyle/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tun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452" name="Connecteur droit 23"/>
          <p:cNvCxnSpPr>
            <a:cxnSpLocks noChangeShapeType="1"/>
          </p:cNvCxnSpPr>
          <p:nvPr/>
        </p:nvCxnSpPr>
        <p:spPr bwMode="auto">
          <a:xfrm>
            <a:off x="1476375" y="5661025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5" name="ZoneTexte 24"/>
          <p:cNvSpPr txBox="1"/>
          <p:nvPr/>
        </p:nvSpPr>
        <p:spPr>
          <a:xfrm>
            <a:off x="2771775" y="5362575"/>
            <a:ext cx="433388" cy="307975"/>
          </a:xfrm>
          <a:prstGeom prst="rect">
            <a:avLst/>
          </a:prstGeom>
          <a:noFill/>
        </p:spPr>
        <p:txBody>
          <a:bodyPr wrap="none" anchor="b"/>
          <a:lstStyle/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tun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546100" y="3290888"/>
            <a:ext cx="16462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F-Interop server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992982" y="5928519"/>
            <a:ext cx="5842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7719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51520" y="332656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 smtClean="0"/>
              <a:t>Download the Agent</a:t>
            </a:r>
            <a:endParaRPr lang="en-US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742731" cy="500427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323528" y="4797152"/>
            <a:ext cx="2520280" cy="576064"/>
          </a:xfrm>
          <a:prstGeom prst="ellipse">
            <a:avLst/>
          </a:prstGeom>
          <a:noFill/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3850" y="476250"/>
            <a:ext cx="8459788" cy="487363"/>
          </a:xfrm>
          <a:prstGeom prst="rect">
            <a:avLst/>
          </a:prstGeom>
        </p:spPr>
        <p:txBody>
          <a:bodyPr anchor="t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Select and </a:t>
            </a:r>
            <a:r>
              <a:rPr lang="en-US" kern="0" dirty="0" smtClean="0"/>
              <a:t>Start </a:t>
            </a:r>
            <a:r>
              <a:rPr lang="en-US" kern="0" dirty="0"/>
              <a:t>the T</a:t>
            </a:r>
            <a:r>
              <a:rPr lang="en-US" kern="0" dirty="0" smtClean="0"/>
              <a:t>est </a:t>
            </a:r>
            <a:r>
              <a:rPr lang="en-US" kern="0" dirty="0"/>
              <a:t>C</a:t>
            </a:r>
            <a:r>
              <a:rPr lang="en-US" kern="0" dirty="0" smtClean="0"/>
              <a:t>ase</a:t>
            </a:r>
            <a:endParaRPr lang="fr-FR" kern="0" dirty="0"/>
          </a:p>
        </p:txBody>
      </p:sp>
      <p:pic>
        <p:nvPicPr>
          <p:cNvPr id="2" name="Image 1" descr="start_test_c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689521" cy="487368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81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3850" y="476250"/>
            <a:ext cx="8459788" cy="487363"/>
          </a:xfrm>
          <a:prstGeom prst="rect">
            <a:avLst/>
          </a:prstGeom>
        </p:spPr>
        <p:txBody>
          <a:bodyPr anchor="t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 smtClean="0"/>
              <a:t>Send </a:t>
            </a:r>
            <a:r>
              <a:rPr lang="en-US" kern="0" dirty="0" err="1" smtClean="0"/>
              <a:t>CoAP</a:t>
            </a:r>
            <a:r>
              <a:rPr lang="en-US" kern="0" dirty="0" smtClean="0"/>
              <a:t> Packets</a:t>
            </a:r>
            <a:endParaRPr lang="fr-FR" kern="0" dirty="0"/>
          </a:p>
        </p:txBody>
      </p:sp>
      <p:pic>
        <p:nvPicPr>
          <p:cNvPr id="3" name="Image 2" descr="send_stimu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554115" cy="48245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12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3850" y="476250"/>
            <a:ext cx="8459788" cy="487363"/>
          </a:xfrm>
          <a:prstGeom prst="rect">
            <a:avLst/>
          </a:prstGeom>
        </p:spPr>
        <p:txBody>
          <a:bodyPr anchor="t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Finish </a:t>
            </a:r>
            <a:r>
              <a:rPr lang="en-US" kern="0" dirty="0" smtClean="0"/>
              <a:t>Test </a:t>
            </a:r>
            <a:r>
              <a:rPr lang="en-US" kern="0" dirty="0"/>
              <a:t>C</a:t>
            </a:r>
            <a:r>
              <a:rPr lang="en-US" kern="0" dirty="0" smtClean="0"/>
              <a:t>ase</a:t>
            </a:r>
            <a:endParaRPr lang="fr-FR" kern="0" dirty="0"/>
          </a:p>
        </p:txBody>
      </p:sp>
      <p:pic>
        <p:nvPicPr>
          <p:cNvPr id="2" name="Image 1" descr="finish_test_c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520003" cy="48088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4" name="Ellipse 3"/>
          <p:cNvSpPr/>
          <p:nvPr/>
        </p:nvSpPr>
        <p:spPr bwMode="auto">
          <a:xfrm>
            <a:off x="3353883" y="3006379"/>
            <a:ext cx="2520280" cy="648072"/>
          </a:xfrm>
          <a:prstGeom prst="ellipse">
            <a:avLst/>
          </a:prstGeom>
          <a:noFill/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99250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 rot="16200000">
            <a:off x="-1318691" y="1542827"/>
            <a:ext cx="3339753" cy="487363"/>
          </a:xfrm>
          <a:prstGeom prst="rect">
            <a:avLst/>
          </a:prstGeom>
        </p:spPr>
        <p:txBody>
          <a:bodyPr anchor="t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Arial" charset="0"/>
              <a:buNone/>
              <a:defRPr/>
            </a:pPr>
            <a:r>
              <a:rPr lang="en-US" kern="0" dirty="0" smtClean="0"/>
              <a:t>Verdict!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2265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403350" y="4652963"/>
            <a:ext cx="1944688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8313" y="765175"/>
            <a:ext cx="7991475" cy="3527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2138" y="836613"/>
            <a:ext cx="1871662" cy="151288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113" y="908050"/>
            <a:ext cx="1873250" cy="15128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825" y="1889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Base Architecture (</a:t>
            </a:r>
            <a:r>
              <a:rPr lang="en-US" kern="0" dirty="0" err="1"/>
              <a:t>CoAP</a:t>
            </a:r>
            <a:r>
              <a:rPr lang="en-US" kern="0" dirty="0"/>
              <a:t> </a:t>
            </a:r>
            <a:r>
              <a:rPr lang="en-US" kern="0" dirty="0" smtClean="0"/>
              <a:t>interop)</a:t>
            </a:r>
            <a:endParaRPr lang="en-US" kern="0" dirty="0"/>
          </a:p>
        </p:txBody>
      </p:sp>
      <p:sp>
        <p:nvSpPr>
          <p:cNvPr id="3" name="Ellipse 2"/>
          <p:cNvSpPr/>
          <p:nvPr/>
        </p:nvSpPr>
        <p:spPr bwMode="auto">
          <a:xfrm>
            <a:off x="2339975" y="2781300"/>
            <a:ext cx="4464050" cy="6477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dirty="0" err="1">
                <a:latin typeface="+mj-lt"/>
                <a:ea typeface="Lucida Sans Unicode" pitchFamily="34" charset="0"/>
              </a:rPr>
              <a:t>EventBus</a:t>
            </a:r>
            <a:r>
              <a:rPr lang="en-US" sz="2000" dirty="0">
                <a:latin typeface="+mj-lt"/>
                <a:ea typeface="Lucida Sans Unicode" pitchFamily="34" charset="0"/>
              </a:rPr>
              <a:t/>
            </a:r>
            <a:br>
              <a:rPr lang="en-US" sz="2000" dirty="0">
                <a:latin typeface="+mj-lt"/>
                <a:ea typeface="Lucida Sans Unicode" pitchFamily="34" charset="0"/>
              </a:rPr>
            </a:br>
            <a:r>
              <a:rPr lang="en-US" sz="1400" i="1" dirty="0">
                <a:latin typeface="+mj-lt"/>
                <a:ea typeface="Lucida Sans Unicode" pitchFamily="34" charset="0"/>
              </a:rPr>
              <a:t>(</a:t>
            </a:r>
            <a:r>
              <a:rPr lang="en-US" sz="1400" i="1" dirty="0" err="1">
                <a:latin typeface="+mj-lt"/>
                <a:ea typeface="Lucida Sans Unicode" pitchFamily="34" charset="0"/>
              </a:rPr>
              <a:t>RabbitMQ</a:t>
            </a:r>
            <a:r>
              <a:rPr lang="en-US" sz="1400" i="1" dirty="0">
                <a:latin typeface="+mj-lt"/>
                <a:ea typeface="Lucida Sans Unicode" pitchFamily="34" charset="0"/>
              </a:rPr>
              <a:t> broker)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5650" y="3357563"/>
            <a:ext cx="1871663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orchestrator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87675" y="981075"/>
            <a:ext cx="1871663" cy="15113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test suite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732588" y="2205038"/>
            <a:ext cx="1152525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web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19925" y="3213100"/>
            <a:ext cx="11525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logger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08625" y="3573463"/>
            <a:ext cx="1150938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547813" y="4797425"/>
            <a:ext cx="15843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agent</a:t>
            </a:r>
          </a:p>
        </p:txBody>
      </p:sp>
      <p:sp>
        <p:nvSpPr>
          <p:cNvPr id="18446" name="Double flèche verticale 6"/>
          <p:cNvSpPr>
            <a:spLocks noChangeArrowheads="1"/>
          </p:cNvSpPr>
          <p:nvPr/>
        </p:nvSpPr>
        <p:spPr bwMode="auto">
          <a:xfrm rot="1767708">
            <a:off x="3000375" y="3405188"/>
            <a:ext cx="346075" cy="1268412"/>
          </a:xfrm>
          <a:prstGeom prst="upDownArrow">
            <a:avLst>
              <a:gd name="adj1" fmla="val 50000"/>
              <a:gd name="adj2" fmla="val 5005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60738" y="3789363"/>
            <a:ext cx="5984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AMQP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547813" y="5732463"/>
            <a:ext cx="1584325" cy="576262"/>
          </a:xfrm>
          <a:prstGeom prst="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 err="1">
                <a:latin typeface="+mn-lt"/>
                <a:ea typeface="Lucida Sans Unicode" pitchFamily="34" charset="0"/>
              </a:rPr>
              <a:t>CoAP</a:t>
            </a:r>
            <a:r>
              <a:rPr lang="en-US" sz="1600" dirty="0">
                <a:latin typeface="+mn-lt"/>
                <a:ea typeface="Lucida Sans Unicode" pitchFamily="34" charset="0"/>
              </a:rPr>
              <a:t> client 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latin typeface="+mn-lt"/>
                <a:ea typeface="Lucida Sans Unicode" pitchFamily="34" charset="0"/>
              </a:rPr>
              <a:t>(Copper)</a:t>
            </a:r>
          </a:p>
        </p:txBody>
      </p:sp>
      <p:cxnSp>
        <p:nvCxnSpPr>
          <p:cNvPr id="18452" name="Connecteur droit 23"/>
          <p:cNvCxnSpPr>
            <a:cxnSpLocks noChangeShapeType="1"/>
          </p:cNvCxnSpPr>
          <p:nvPr/>
        </p:nvCxnSpPr>
        <p:spPr bwMode="auto">
          <a:xfrm>
            <a:off x="1476375" y="5661025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5" name="ZoneTexte 24"/>
          <p:cNvSpPr txBox="1"/>
          <p:nvPr/>
        </p:nvSpPr>
        <p:spPr>
          <a:xfrm>
            <a:off x="2771775" y="5362575"/>
            <a:ext cx="433388" cy="307975"/>
          </a:xfrm>
          <a:prstGeom prst="rect">
            <a:avLst/>
          </a:prstGeom>
          <a:noFill/>
        </p:spPr>
        <p:txBody>
          <a:bodyPr wrap="none" anchor="b"/>
          <a:lstStyle/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tun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546100" y="3290888"/>
            <a:ext cx="16462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F-Interop server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925048" y="5928311"/>
            <a:ext cx="7200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userA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71528" y="4648676"/>
            <a:ext cx="1944688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15991" y="4793138"/>
            <a:ext cx="15843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agent</a:t>
            </a:r>
          </a:p>
        </p:txBody>
      </p:sp>
      <p:cxnSp>
        <p:nvCxnSpPr>
          <p:cNvPr id="31" name="Connecteur droit 23"/>
          <p:cNvCxnSpPr>
            <a:cxnSpLocks noChangeShapeType="1"/>
          </p:cNvCxnSpPr>
          <p:nvPr/>
        </p:nvCxnSpPr>
        <p:spPr bwMode="auto">
          <a:xfrm>
            <a:off x="4644553" y="5656738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32" name="ZoneTexte 31"/>
          <p:cNvSpPr txBox="1"/>
          <p:nvPr/>
        </p:nvSpPr>
        <p:spPr>
          <a:xfrm>
            <a:off x="5939953" y="5358288"/>
            <a:ext cx="433388" cy="307975"/>
          </a:xfrm>
          <a:prstGeom prst="rect">
            <a:avLst/>
          </a:prstGeom>
          <a:noFill/>
        </p:spPr>
        <p:txBody>
          <a:bodyPr wrap="none" anchor="b"/>
          <a:lstStyle/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tun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4093226" y="5924024"/>
            <a:ext cx="7200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userB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16016" y="5733256"/>
            <a:ext cx="1584325" cy="574675"/>
          </a:xfrm>
          <a:prstGeom prst="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 err="1">
                <a:latin typeface="+mn-lt"/>
                <a:ea typeface="Lucida Sans Unicode" pitchFamily="34" charset="0"/>
              </a:rPr>
              <a:t>CoAP</a:t>
            </a:r>
            <a:r>
              <a:rPr lang="en-US" sz="1600" dirty="0">
                <a:latin typeface="+mn-lt"/>
                <a:ea typeface="Lucida Sans Unicode" pitchFamily="34" charset="0"/>
              </a:rPr>
              <a:t> server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dirty="0">
                <a:latin typeface="+mn-lt"/>
                <a:ea typeface="Lucida Sans Unicode" pitchFamily="34" charset="0"/>
              </a:rPr>
              <a:t>(Californium)</a:t>
            </a:r>
          </a:p>
        </p:txBody>
      </p:sp>
      <p:sp>
        <p:nvSpPr>
          <p:cNvPr id="34" name="Double flèche verticale 31"/>
          <p:cNvSpPr>
            <a:spLocks noChangeArrowheads="1"/>
          </p:cNvSpPr>
          <p:nvPr/>
        </p:nvSpPr>
        <p:spPr bwMode="auto">
          <a:xfrm rot="19832292" flipV="1">
            <a:off x="5027865" y="3483813"/>
            <a:ext cx="287337" cy="1168344"/>
          </a:xfrm>
          <a:prstGeom prst="upDownArrow">
            <a:avLst>
              <a:gd name="adj1" fmla="val 50000"/>
              <a:gd name="adj2" fmla="val 5009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637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403350" y="4652963"/>
            <a:ext cx="1873250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8313" y="765175"/>
            <a:ext cx="7991475" cy="3527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2138" y="836613"/>
            <a:ext cx="1871662" cy="151288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113" y="908050"/>
            <a:ext cx="1873250" cy="15128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+mn-lt"/>
              <a:ea typeface="Lucida Sans Unicode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15888"/>
            <a:ext cx="8459788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Advanced Architecture (6TiSCH example)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339975" y="2781300"/>
            <a:ext cx="4464050" cy="50323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dirty="0" err="1">
                <a:latin typeface="+mj-lt"/>
                <a:ea typeface="Lucida Sans Unicode" pitchFamily="34" charset="0"/>
              </a:rPr>
              <a:t>EventBus</a:t>
            </a:r>
            <a:endParaRPr lang="en-US" sz="2000" dirty="0">
              <a:latin typeface="+mj-lt"/>
              <a:ea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5650" y="3357563"/>
            <a:ext cx="1871663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orchestrator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87675" y="981075"/>
            <a:ext cx="1871663" cy="15113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test suite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732588" y="2205038"/>
            <a:ext cx="1152525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web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19925" y="3213100"/>
            <a:ext cx="11525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logger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08625" y="3573463"/>
            <a:ext cx="1150938" cy="5762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547813" y="4797425"/>
            <a:ext cx="1584325" cy="5762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agent</a:t>
            </a:r>
          </a:p>
        </p:txBody>
      </p:sp>
      <p:sp>
        <p:nvSpPr>
          <p:cNvPr id="19470" name="Double flèche verticale 6"/>
          <p:cNvSpPr>
            <a:spLocks noChangeArrowheads="1"/>
          </p:cNvSpPr>
          <p:nvPr/>
        </p:nvSpPr>
        <p:spPr bwMode="auto">
          <a:xfrm rot="1767708">
            <a:off x="3036888" y="3265488"/>
            <a:ext cx="288925" cy="1401762"/>
          </a:xfrm>
          <a:prstGeom prst="upDownArrow">
            <a:avLst>
              <a:gd name="adj1" fmla="val 50000"/>
              <a:gd name="adj2" fmla="val 4981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03575" y="3789363"/>
            <a:ext cx="912813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AMQP</a:t>
            </a: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RabbitMQ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546100" y="3290888"/>
            <a:ext cx="16462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F-Interop server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992982" y="5928519"/>
            <a:ext cx="5842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user</a:t>
            </a:r>
          </a:p>
        </p:txBody>
      </p:sp>
      <p:pic>
        <p:nvPicPr>
          <p:cNvPr id="19474" name="Imag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84763"/>
            <a:ext cx="129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Forme libre 1"/>
          <p:cNvSpPr>
            <a:spLocks/>
          </p:cNvSpPr>
          <p:nvPr/>
        </p:nvSpPr>
        <p:spPr bwMode="auto">
          <a:xfrm>
            <a:off x="2325688" y="2103438"/>
            <a:ext cx="1331912" cy="3270250"/>
          </a:xfrm>
          <a:custGeom>
            <a:avLst/>
            <a:gdLst>
              <a:gd name="T0" fmla="*/ 1332073 w 1332073"/>
              <a:gd name="T1" fmla="*/ 0 h 3921760"/>
              <a:gd name="T2" fmla="*/ 864713 w 1332073"/>
              <a:gd name="T3" fmla="*/ 1211460 h 3921760"/>
              <a:gd name="T4" fmla="*/ 1113 w 1332073"/>
              <a:gd name="T5" fmla="*/ 2694017 h 3921760"/>
              <a:gd name="T6" fmla="*/ 1057753 w 1332073"/>
              <a:gd name="T7" fmla="*/ 3270096 h 392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2073" h="3921760">
                <a:moveTo>
                  <a:pt x="1332073" y="0"/>
                </a:moveTo>
                <a:cubicBezTo>
                  <a:pt x="1209306" y="457200"/>
                  <a:pt x="1086540" y="914400"/>
                  <a:pt x="864713" y="1452880"/>
                </a:cubicBezTo>
                <a:cubicBezTo>
                  <a:pt x="642886" y="1991360"/>
                  <a:pt x="-31060" y="2819400"/>
                  <a:pt x="1113" y="3230880"/>
                </a:cubicBezTo>
                <a:cubicBezTo>
                  <a:pt x="33286" y="3642360"/>
                  <a:pt x="545519" y="3782060"/>
                  <a:pt x="1057753" y="3921760"/>
                </a:cubicBez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132138" y="4292600"/>
            <a:ext cx="4370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6600"/>
                </a:solidFill>
                <a:latin typeface="+mn-lt"/>
              </a:rPr>
              <a:t>Configuration (e.g. control clock drift)</a:t>
            </a:r>
          </a:p>
        </p:txBody>
      </p:sp>
      <p:pic>
        <p:nvPicPr>
          <p:cNvPr id="19477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Imag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589588"/>
            <a:ext cx="12255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Imag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Imag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16563"/>
            <a:ext cx="12239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348038" y="5732463"/>
            <a:ext cx="120332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“Golden Device”</a:t>
            </a:r>
          </a:p>
          <a:p>
            <a:pPr algn="ctr">
              <a:defRPr/>
            </a:pPr>
            <a:r>
              <a:rPr lang="en-US" sz="1100" i="1" dirty="0" err="1">
                <a:solidFill>
                  <a:schemeClr val="tx1"/>
                </a:solidFill>
                <a:latin typeface="+mn-lt"/>
              </a:rPr>
              <a:t>DAGroot</a:t>
            </a:r>
            <a:endParaRPr lang="en-US" sz="11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Next Milestones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288" y="1773238"/>
            <a:ext cx="8280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July 2016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minimal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CoAP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testing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November 2016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Functional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platform, oneM2M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Devkit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March 2017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6TiSCH support, update at IETF98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July 2017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Use at 6TiSCH/6lo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Plugtests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?? 2017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Use at 4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oneM2M Interop event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Goals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51520" y="2564904"/>
            <a:ext cx="8712200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Describe the F-Interop platform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Is this useful for the </a:t>
            </a:r>
            <a:r>
              <a:rPr lang="en-US" alt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oneM2M community</a:t>
            </a: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How can </a:t>
            </a:r>
            <a:r>
              <a:rPr lang="en-US" alt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oneM2M </a:t>
            </a:r>
            <a:r>
              <a:rPr lang="en-US" alt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community use and contribute to it?</a:t>
            </a:r>
            <a:endParaRPr lang="en-US" altLang="en-US" sz="3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What about </a:t>
            </a:r>
            <a:r>
              <a:rPr lang="en-US" kern="0" dirty="0" smtClean="0"/>
              <a:t>oneM2M</a:t>
            </a:r>
            <a:r>
              <a:rPr lang="en-US" kern="0" dirty="0" smtClean="0"/>
              <a:t>?</a:t>
            </a:r>
            <a:endParaRPr lang="en-US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395288" y="2276475"/>
            <a:ext cx="828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Contributors: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Develop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interop test scripts for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(new)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features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Provide feedback on architecture and choices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List requirements, identify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features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Users: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Use F-Interop for remote interop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ctrTitle"/>
          </p:nvPr>
        </p:nvSpPr>
        <p:spPr>
          <a:xfrm>
            <a:off x="179388" y="2390775"/>
            <a:ext cx="8785225" cy="1470025"/>
          </a:xfrm>
        </p:spPr>
        <p:txBody>
          <a:bodyPr/>
          <a:lstStyle/>
          <a:p>
            <a:r>
              <a:rPr lang="en-GB" altLang="en-US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Call</a:t>
            </a:r>
            <a:br>
              <a:rPr lang="en-GB" altLang="en-US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68313" y="430213"/>
            <a:ext cx="6840537" cy="6223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GB" dirty="0">
                <a:effectLst/>
                <a:latin typeface="+mj-lt"/>
              </a:rPr>
              <a:t>Open Call Categories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64" name="Inhaltsplatzhalter 2"/>
          <p:cNvSpPr txBox="1">
            <a:spLocks/>
          </p:cNvSpPr>
          <p:nvPr/>
        </p:nvSpPr>
        <p:spPr>
          <a:xfrm>
            <a:off x="252413" y="1270000"/>
            <a:ext cx="8640762" cy="3527425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1350"/>
              </a:spcBef>
              <a:spcAft>
                <a:spcPct val="0"/>
              </a:spcAft>
              <a:buClr>
                <a:srgbClr val="595959"/>
              </a:buClr>
              <a:buSzPct val="90000"/>
              <a:buFont typeface="Times New Roman" charset="0"/>
              <a:buChar char="●"/>
              <a:defRPr sz="2400" b="1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1350"/>
              </a:spcBef>
              <a:spcAft>
                <a:spcPct val="0"/>
              </a:spcAft>
              <a:buClr>
                <a:srgbClr val="595959"/>
              </a:buClr>
              <a:buSzPct val="60000"/>
              <a:buFont typeface="Wingdings" charset="0"/>
              <a:buChar char="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4263" indent="-228600" algn="l" defTabSz="449263" rtl="0" eaLnBrk="0" fontAlgn="base" hangingPunct="0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Times New Roman" charset="0"/>
              <a:buChar char="■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27163" indent="-228600" algn="l" defTabSz="449263" rtl="0" eaLnBrk="0" fontAlgn="base" hangingPunct="0">
              <a:lnSpc>
                <a:spcPct val="93000"/>
              </a:lnSpc>
              <a:spcBef>
                <a:spcPts val="1013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charset="0"/>
              <a:buChar char="□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700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272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844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416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88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dirty="0">
                <a:latin typeface="+mj-lt"/>
                <a:cs typeface="Helvetica Light"/>
              </a:rPr>
              <a:t>New testing tools </a:t>
            </a:r>
            <a:r>
              <a:rPr lang="en-US" b="0" dirty="0">
                <a:latin typeface="+mj-lt"/>
                <a:cs typeface="Helvetica Light"/>
              </a:rPr>
              <a:t>to extend capabilities of F-</a:t>
            </a:r>
            <a:r>
              <a:rPr lang="en-US" b="0" dirty="0" err="1">
                <a:latin typeface="+mj-lt"/>
                <a:cs typeface="Helvetica Light"/>
              </a:rPr>
              <a:t>Interop</a:t>
            </a:r>
            <a:endParaRPr lang="en-US" b="0" dirty="0">
              <a:latin typeface="+mj-lt"/>
              <a:cs typeface="Helvetica Light"/>
            </a:endParaRP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dirty="0">
                <a:latin typeface="+mj-lt"/>
                <a:cs typeface="Helvetica Light"/>
              </a:rPr>
              <a:t>New test descriptions </a:t>
            </a:r>
            <a:r>
              <a:rPr lang="en-US" b="0" dirty="0">
                <a:latin typeface="+mj-lt"/>
                <a:cs typeface="Helvetica Light"/>
              </a:rPr>
              <a:t>to test conformance and interoperability of other standards</a:t>
            </a: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dirty="0">
                <a:cs typeface="Helvetica Light"/>
              </a:rPr>
              <a:t>Plugtests </a:t>
            </a:r>
            <a:r>
              <a:rPr lang="en-US" b="0" dirty="0">
                <a:cs typeface="Helvetica Light"/>
              </a:rPr>
              <a:t>to conduct 3 remote online plugtest events</a:t>
            </a:r>
            <a:endParaRPr lang="en-US" b="0" dirty="0">
              <a:latin typeface="+mj-lt"/>
              <a:cs typeface="Helvetica Light"/>
            </a:endParaRP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dirty="0">
                <a:latin typeface="+mj-lt"/>
                <a:cs typeface="Helvetica Light"/>
              </a:rPr>
              <a:t>SME device Interop tests </a:t>
            </a:r>
            <a:r>
              <a:rPr lang="en-US" b="0" dirty="0">
                <a:latin typeface="+mj-lt"/>
                <a:cs typeface="Helvetica Light"/>
              </a:rPr>
              <a:t>to test F-Interop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ffectLst/>
                <a:latin typeface="Arial" panose="020B0604020202020204" pitchFamily="34" charset="0"/>
                <a:cs typeface="Helvetica" panose="020B0604020202020204" pitchFamily="34" charset="0"/>
              </a:rPr>
              <a:t>Supported Activities &amp; Budget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2276475"/>
          <a:ext cx="8005763" cy="34131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25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5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r>
                        <a:rPr lang="en-GB" sz="2200" baseline="0" dirty="0"/>
                        <a:t>List of Categories</a:t>
                      </a:r>
                      <a:endParaRPr lang="en-GB" sz="2200" dirty="0"/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/>
                        <a:t>Grants</a:t>
                      </a:r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/>
                        <a:t>Award</a:t>
                      </a:r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r>
                        <a:rPr lang="en-GB" sz="2000" dirty="0"/>
                        <a:t>New F-</a:t>
                      </a:r>
                      <a:r>
                        <a:rPr lang="en-GB" sz="2000" dirty="0" err="1"/>
                        <a:t>Interop</a:t>
                      </a:r>
                      <a:r>
                        <a:rPr lang="en-GB" sz="2000" dirty="0"/>
                        <a:t> tools extensions</a:t>
                      </a:r>
                    </a:p>
                  </a:txBody>
                  <a:tcPr marL="91430" marR="91430" marT="45699" marB="45699" anchor="ctr">
                    <a:lnT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3</a:t>
                      </a:r>
                    </a:p>
                  </a:txBody>
                  <a:tcPr marL="91430" marR="91430" marT="45699" marB="45699" anchor="ctr">
                    <a:lnT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100</a:t>
                      </a:r>
                      <a:r>
                        <a:rPr lang="en-GB" sz="2000" baseline="0" dirty="0"/>
                        <a:t> 000</a:t>
                      </a:r>
                      <a:endParaRPr lang="en-GB" sz="2000" dirty="0"/>
                    </a:p>
                  </a:txBody>
                  <a:tcPr marL="91430" marR="91430" marT="45699" marB="45699" anchor="ctr">
                    <a:lnT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r>
                        <a:rPr lang="en-GB" sz="2000" dirty="0"/>
                        <a:t>New interop test descriptions</a:t>
                      </a:r>
                    </a:p>
                  </a:txBody>
                  <a:tcPr marL="91430" marR="91430" marT="45699" marB="456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3</a:t>
                      </a:r>
                    </a:p>
                  </a:txBody>
                  <a:tcPr marL="91430" marR="91430" marT="45699" marB="456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60 000</a:t>
                      </a:r>
                    </a:p>
                  </a:txBody>
                  <a:tcPr marL="91430" marR="91430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r>
                        <a:rPr lang="en-GB" sz="2000" dirty="0"/>
                        <a:t>Plugtests</a:t>
                      </a:r>
                    </a:p>
                  </a:txBody>
                  <a:tcPr marL="91430" marR="91430" marT="45699" marB="456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3</a:t>
                      </a:r>
                    </a:p>
                  </a:txBody>
                  <a:tcPr marL="91430" marR="91430" marT="45699" marB="456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10 000</a:t>
                      </a:r>
                    </a:p>
                  </a:txBody>
                  <a:tcPr marL="91430" marR="91430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r>
                        <a:rPr lang="en-GB" sz="2000" dirty="0"/>
                        <a:t>SME devices F-Interop tests and report</a:t>
                      </a:r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10</a:t>
                      </a:r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10 000</a:t>
                      </a:r>
                    </a:p>
                  </a:txBody>
                  <a:tcPr marL="91430" marR="91430" marT="45699" marB="45699" anchor="ctr">
                    <a:lnB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77" name="TextBox 2"/>
          <p:cNvSpPr txBox="1">
            <a:spLocks noChangeArrowheads="1"/>
          </p:cNvSpPr>
          <p:nvPr/>
        </p:nvSpPr>
        <p:spPr bwMode="auto">
          <a:xfrm>
            <a:off x="2411413" y="1412875"/>
            <a:ext cx="4608512" cy="646113"/>
          </a:xfrm>
          <a:prstGeom prst="rect">
            <a:avLst/>
          </a:prstGeom>
          <a:solidFill>
            <a:srgbClr val="66CC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latin typeface="Arial Rounded MT Bold" panose="020F0704030504030204" pitchFamily="34" charset="0"/>
              </a:rPr>
              <a:t>610k for 19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68313" y="430213"/>
            <a:ext cx="6840537" cy="6223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GB" dirty="0">
                <a:effectLst/>
                <a:latin typeface="+mj-lt"/>
              </a:rPr>
              <a:t>Important Dates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1" name="Pfeil nach rechts 5"/>
          <p:cNvSpPr/>
          <p:nvPr/>
        </p:nvSpPr>
        <p:spPr>
          <a:xfrm>
            <a:off x="250825" y="2060575"/>
            <a:ext cx="8713788" cy="2771775"/>
          </a:xfrm>
          <a:prstGeom prst="rightArrow">
            <a:avLst>
              <a:gd name="adj1" fmla="val 50000"/>
              <a:gd name="adj2" fmla="val 23868"/>
            </a:avLst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Gerade Verbindung mit Pfeil 11"/>
          <p:cNvCxnSpPr/>
          <p:nvPr/>
        </p:nvCxnSpPr>
        <p:spPr>
          <a:xfrm>
            <a:off x="107950" y="1735138"/>
            <a:ext cx="87852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feld 4"/>
          <p:cNvSpPr txBox="1">
            <a:spLocks noChangeArrowheads="1"/>
          </p:cNvSpPr>
          <p:nvPr/>
        </p:nvSpPr>
        <p:spPr bwMode="auto">
          <a:xfrm>
            <a:off x="506413" y="2992438"/>
            <a:ext cx="20875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0">
                <a:solidFill>
                  <a:schemeClr val="bg1"/>
                </a:solidFill>
                <a:latin typeface="Times New Roman" panose="02020603050405020304" pitchFamily="18" charset="0"/>
              </a:rPr>
              <a:t>Formally launch Open Call &amp; open the application process</a:t>
            </a:r>
          </a:p>
        </p:txBody>
      </p:sp>
      <p:sp>
        <p:nvSpPr>
          <p:cNvPr id="43" name="Textfeld 27"/>
          <p:cNvSpPr txBox="1">
            <a:spLocks noChangeArrowheads="1"/>
          </p:cNvSpPr>
          <p:nvPr/>
        </p:nvSpPr>
        <p:spPr bwMode="auto">
          <a:xfrm>
            <a:off x="76200" y="5176838"/>
            <a:ext cx="1071563" cy="561975"/>
          </a:xfrm>
          <a:prstGeom prst="rect">
            <a:avLst/>
          </a:prstGeom>
          <a:ln>
            <a:solidFill>
              <a:srgbClr val="0071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Open Call 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Starts</a:t>
            </a:r>
          </a:p>
        </p:txBody>
      </p:sp>
      <p:sp>
        <p:nvSpPr>
          <p:cNvPr id="28679" name="Textfeld 36"/>
          <p:cNvSpPr txBox="1">
            <a:spLocks noChangeArrowheads="1"/>
          </p:cNvSpPr>
          <p:nvPr/>
        </p:nvSpPr>
        <p:spPr bwMode="auto">
          <a:xfrm>
            <a:off x="-19050" y="1376363"/>
            <a:ext cx="1187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November</a:t>
            </a:r>
          </a:p>
        </p:txBody>
      </p:sp>
      <p:cxnSp>
        <p:nvCxnSpPr>
          <p:cNvPr id="62" name="Gerade Verbindung 15"/>
          <p:cNvCxnSpPr/>
          <p:nvPr/>
        </p:nvCxnSpPr>
        <p:spPr>
          <a:xfrm>
            <a:off x="587375" y="1806575"/>
            <a:ext cx="0" cy="3043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feil nach rechts 31"/>
          <p:cNvSpPr/>
          <p:nvPr/>
        </p:nvSpPr>
        <p:spPr>
          <a:xfrm rot="5400000" flipV="1">
            <a:off x="469107" y="4888706"/>
            <a:ext cx="223838" cy="238125"/>
          </a:xfrm>
          <a:prstGeom prst="rightArrow">
            <a:avLst/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2" name="Textfeld 36"/>
          <p:cNvSpPr txBox="1">
            <a:spLocks noChangeArrowheads="1"/>
          </p:cNvSpPr>
          <p:nvPr/>
        </p:nvSpPr>
        <p:spPr bwMode="auto">
          <a:xfrm>
            <a:off x="1131888" y="1735138"/>
            <a:ext cx="8112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… 2016</a:t>
            </a:r>
          </a:p>
        </p:txBody>
      </p:sp>
      <p:sp>
        <p:nvSpPr>
          <p:cNvPr id="28683" name="Textfeld 36"/>
          <p:cNvSpPr txBox="1">
            <a:spLocks noChangeArrowheads="1"/>
          </p:cNvSpPr>
          <p:nvPr/>
        </p:nvSpPr>
        <p:spPr bwMode="auto">
          <a:xfrm>
            <a:off x="4787900" y="1735138"/>
            <a:ext cx="1079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… 2017</a:t>
            </a:r>
          </a:p>
        </p:txBody>
      </p:sp>
      <p:sp>
        <p:nvSpPr>
          <p:cNvPr id="28684" name="Textfeld 36"/>
          <p:cNvSpPr txBox="1">
            <a:spLocks noChangeArrowheads="1"/>
          </p:cNvSpPr>
          <p:nvPr/>
        </p:nvSpPr>
        <p:spPr bwMode="auto">
          <a:xfrm rot="-4318433">
            <a:off x="1694656" y="1443832"/>
            <a:ext cx="511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28685" name="Textfeld 36"/>
          <p:cNvSpPr txBox="1">
            <a:spLocks noChangeArrowheads="1"/>
          </p:cNvSpPr>
          <p:nvPr/>
        </p:nvSpPr>
        <p:spPr bwMode="auto">
          <a:xfrm rot="-4318433">
            <a:off x="1639094" y="1458119"/>
            <a:ext cx="5111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73" name="Textfeld 27"/>
          <p:cNvSpPr txBox="1">
            <a:spLocks noChangeArrowheads="1"/>
          </p:cNvSpPr>
          <p:nvPr/>
        </p:nvSpPr>
        <p:spPr bwMode="auto">
          <a:xfrm>
            <a:off x="1535113" y="4543425"/>
            <a:ext cx="1897062" cy="544513"/>
          </a:xfrm>
          <a:prstGeom prst="rect">
            <a:avLst/>
          </a:prstGeom>
          <a:ln>
            <a:solidFill>
              <a:srgbClr val="0071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Close the application process</a:t>
            </a:r>
          </a:p>
        </p:txBody>
      </p:sp>
      <p:cxnSp>
        <p:nvCxnSpPr>
          <p:cNvPr id="74" name="Gerade Verbindung 15"/>
          <p:cNvCxnSpPr/>
          <p:nvPr/>
        </p:nvCxnSpPr>
        <p:spPr>
          <a:xfrm>
            <a:off x="2484438" y="1824038"/>
            <a:ext cx="0" cy="2514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feil nach rechts 31"/>
          <p:cNvSpPr/>
          <p:nvPr/>
        </p:nvSpPr>
        <p:spPr>
          <a:xfrm rot="5400000" flipV="1">
            <a:off x="2362994" y="4248944"/>
            <a:ext cx="223837" cy="238125"/>
          </a:xfrm>
          <a:prstGeom prst="rightArrow">
            <a:avLst/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9" name="Textfeld 4"/>
          <p:cNvSpPr txBox="1">
            <a:spLocks noChangeArrowheads="1"/>
          </p:cNvSpPr>
          <p:nvPr/>
        </p:nvSpPr>
        <p:spPr bwMode="auto">
          <a:xfrm>
            <a:off x="6227763" y="2992438"/>
            <a:ext cx="1136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0">
                <a:solidFill>
                  <a:schemeClr val="bg1"/>
                </a:solidFill>
                <a:latin typeface="Times New Roman" panose="02020603050405020304" pitchFamily="18" charset="0"/>
              </a:rPr>
              <a:t>Delivery of plugtest events</a:t>
            </a:r>
          </a:p>
        </p:txBody>
      </p:sp>
      <p:sp>
        <p:nvSpPr>
          <p:cNvPr id="28690" name="Textfeld 36"/>
          <p:cNvSpPr txBox="1">
            <a:spLocks noChangeArrowheads="1"/>
          </p:cNvSpPr>
          <p:nvPr/>
        </p:nvSpPr>
        <p:spPr bwMode="auto">
          <a:xfrm>
            <a:off x="2006600" y="1376363"/>
            <a:ext cx="982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January</a:t>
            </a:r>
          </a:p>
        </p:txBody>
      </p:sp>
      <p:sp>
        <p:nvSpPr>
          <p:cNvPr id="28691" name="Textfeld 4"/>
          <p:cNvSpPr txBox="1">
            <a:spLocks noChangeArrowheads="1"/>
          </p:cNvSpPr>
          <p:nvPr/>
        </p:nvSpPr>
        <p:spPr bwMode="auto">
          <a:xfrm>
            <a:off x="2411413" y="2992438"/>
            <a:ext cx="1427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0">
                <a:solidFill>
                  <a:schemeClr val="bg1"/>
                </a:solidFill>
                <a:latin typeface="Times New Roman" panose="02020603050405020304" pitchFamily="18" charset="0"/>
              </a:rPr>
              <a:t>Conduct evaluations &amp; select 3</a:t>
            </a:r>
            <a:r>
              <a:rPr lang="en-US" altLang="en-US" sz="1400" b="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rd</a:t>
            </a:r>
            <a:r>
              <a:rPr lang="en-US" altLang="en-US" sz="1400" b="0">
                <a:solidFill>
                  <a:schemeClr val="bg1"/>
                </a:solidFill>
                <a:latin typeface="Times New Roman" panose="02020603050405020304" pitchFamily="18" charset="0"/>
              </a:rPr>
              <a:t> parties</a:t>
            </a:r>
          </a:p>
        </p:txBody>
      </p:sp>
      <p:sp>
        <p:nvSpPr>
          <p:cNvPr id="28692" name="Textfeld 36"/>
          <p:cNvSpPr txBox="1">
            <a:spLocks noChangeArrowheads="1"/>
          </p:cNvSpPr>
          <p:nvPr/>
        </p:nvSpPr>
        <p:spPr bwMode="auto">
          <a:xfrm>
            <a:off x="3184525" y="1376363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April</a:t>
            </a:r>
          </a:p>
        </p:txBody>
      </p:sp>
      <p:cxnSp>
        <p:nvCxnSpPr>
          <p:cNvPr id="81" name="Gerade Verbindung 15"/>
          <p:cNvCxnSpPr/>
          <p:nvPr/>
        </p:nvCxnSpPr>
        <p:spPr>
          <a:xfrm>
            <a:off x="3779838" y="1806575"/>
            <a:ext cx="0" cy="3043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4" name="Textfeld 36"/>
          <p:cNvSpPr txBox="1">
            <a:spLocks noChangeArrowheads="1"/>
          </p:cNvSpPr>
          <p:nvPr/>
        </p:nvSpPr>
        <p:spPr bwMode="auto">
          <a:xfrm>
            <a:off x="4268788" y="1376363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August</a:t>
            </a:r>
          </a:p>
        </p:txBody>
      </p:sp>
      <p:sp>
        <p:nvSpPr>
          <p:cNvPr id="28695" name="Textfeld 4"/>
          <p:cNvSpPr txBox="1">
            <a:spLocks noChangeArrowheads="1"/>
          </p:cNvSpPr>
          <p:nvPr/>
        </p:nvSpPr>
        <p:spPr bwMode="auto">
          <a:xfrm>
            <a:off x="3779838" y="2992438"/>
            <a:ext cx="1136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0">
                <a:solidFill>
                  <a:schemeClr val="bg1"/>
                </a:solidFill>
                <a:latin typeface="Times New Roman" panose="02020603050405020304" pitchFamily="18" charset="0"/>
              </a:rPr>
              <a:t>Commence experiments/projects</a:t>
            </a:r>
          </a:p>
        </p:txBody>
      </p:sp>
      <p:sp>
        <p:nvSpPr>
          <p:cNvPr id="28696" name="Textfeld 36"/>
          <p:cNvSpPr txBox="1">
            <a:spLocks noChangeArrowheads="1"/>
          </p:cNvSpPr>
          <p:nvPr/>
        </p:nvSpPr>
        <p:spPr bwMode="auto">
          <a:xfrm>
            <a:off x="7219950" y="1376363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May</a:t>
            </a:r>
          </a:p>
        </p:txBody>
      </p:sp>
      <p:sp>
        <p:nvSpPr>
          <p:cNvPr id="28697" name="Textfeld 36"/>
          <p:cNvSpPr txBox="1">
            <a:spLocks noChangeArrowheads="1"/>
          </p:cNvSpPr>
          <p:nvPr/>
        </p:nvSpPr>
        <p:spPr bwMode="auto">
          <a:xfrm>
            <a:off x="7740650" y="1735138"/>
            <a:ext cx="1079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… 2018</a:t>
            </a:r>
          </a:p>
        </p:txBody>
      </p:sp>
      <p:sp>
        <p:nvSpPr>
          <p:cNvPr id="28698" name="Textfeld 36"/>
          <p:cNvSpPr txBox="1">
            <a:spLocks noChangeArrowheads="1"/>
          </p:cNvSpPr>
          <p:nvPr/>
        </p:nvSpPr>
        <p:spPr bwMode="auto">
          <a:xfrm rot="-4318433">
            <a:off x="5480844" y="1458119"/>
            <a:ext cx="5111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28699" name="Textfeld 36"/>
          <p:cNvSpPr txBox="1">
            <a:spLocks noChangeArrowheads="1"/>
          </p:cNvSpPr>
          <p:nvPr/>
        </p:nvSpPr>
        <p:spPr bwMode="auto">
          <a:xfrm rot="-4318433">
            <a:off x="5409406" y="1450182"/>
            <a:ext cx="511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93" name="Textfeld 27"/>
          <p:cNvSpPr txBox="1">
            <a:spLocks noChangeArrowheads="1"/>
          </p:cNvSpPr>
          <p:nvPr/>
        </p:nvSpPr>
        <p:spPr bwMode="auto">
          <a:xfrm>
            <a:off x="7027863" y="5176838"/>
            <a:ext cx="1568450" cy="773112"/>
          </a:xfrm>
          <a:prstGeom prst="rect">
            <a:avLst/>
          </a:prstGeom>
          <a:ln>
            <a:solidFill>
              <a:srgbClr val="0071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Review 1st release of tools &amp; tests projects</a:t>
            </a:r>
          </a:p>
        </p:txBody>
      </p:sp>
      <p:sp>
        <p:nvSpPr>
          <p:cNvPr id="94" name="Textfeld 27"/>
          <p:cNvSpPr txBox="1">
            <a:spLocks noChangeArrowheads="1"/>
          </p:cNvSpPr>
          <p:nvPr/>
        </p:nvSpPr>
        <p:spPr bwMode="auto">
          <a:xfrm>
            <a:off x="4418013" y="4543425"/>
            <a:ext cx="884237" cy="563563"/>
          </a:xfrm>
          <a:prstGeom prst="rect">
            <a:avLst/>
          </a:prstGeom>
          <a:ln>
            <a:solidFill>
              <a:srgbClr val="0071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Projects 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kick off</a:t>
            </a:r>
          </a:p>
        </p:txBody>
      </p:sp>
      <p:sp>
        <p:nvSpPr>
          <p:cNvPr id="28702" name="Textfeld 36"/>
          <p:cNvSpPr txBox="1">
            <a:spLocks noChangeArrowheads="1"/>
          </p:cNvSpPr>
          <p:nvPr/>
        </p:nvSpPr>
        <p:spPr bwMode="auto">
          <a:xfrm>
            <a:off x="6792913" y="1376363"/>
            <a:ext cx="8921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April</a:t>
            </a:r>
          </a:p>
        </p:txBody>
      </p:sp>
      <p:sp>
        <p:nvSpPr>
          <p:cNvPr id="28703" name="Textfeld 36"/>
          <p:cNvSpPr txBox="1">
            <a:spLocks noChangeArrowheads="1"/>
          </p:cNvSpPr>
          <p:nvPr/>
        </p:nvSpPr>
        <p:spPr bwMode="auto">
          <a:xfrm>
            <a:off x="5708650" y="1376363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February</a:t>
            </a:r>
          </a:p>
        </p:txBody>
      </p:sp>
      <p:sp>
        <p:nvSpPr>
          <p:cNvPr id="104" name="Textfeld 27"/>
          <p:cNvSpPr txBox="1">
            <a:spLocks noChangeArrowheads="1"/>
          </p:cNvSpPr>
          <p:nvPr/>
        </p:nvSpPr>
        <p:spPr bwMode="auto">
          <a:xfrm>
            <a:off x="3059113" y="5176838"/>
            <a:ext cx="1427162" cy="598487"/>
          </a:xfrm>
          <a:prstGeom prst="rect">
            <a:avLst/>
          </a:prstGeom>
          <a:ln>
            <a:solidFill>
              <a:srgbClr val="0071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Results announcement</a:t>
            </a:r>
          </a:p>
        </p:txBody>
      </p:sp>
      <p:sp>
        <p:nvSpPr>
          <p:cNvPr id="28705" name="Textfeld 4"/>
          <p:cNvSpPr txBox="1">
            <a:spLocks noChangeArrowheads="1"/>
          </p:cNvSpPr>
          <p:nvPr/>
        </p:nvSpPr>
        <p:spPr bwMode="auto">
          <a:xfrm>
            <a:off x="5213350" y="3165475"/>
            <a:ext cx="5826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09" name="Pfeil nach rechts 31"/>
          <p:cNvSpPr/>
          <p:nvPr/>
        </p:nvSpPr>
        <p:spPr>
          <a:xfrm rot="5400000" flipV="1">
            <a:off x="3675857" y="4888706"/>
            <a:ext cx="223838" cy="238125"/>
          </a:xfrm>
          <a:prstGeom prst="rightArrow">
            <a:avLst/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0" name="Gerade Verbindung 15"/>
          <p:cNvCxnSpPr/>
          <p:nvPr/>
        </p:nvCxnSpPr>
        <p:spPr>
          <a:xfrm>
            <a:off x="4859338" y="1824038"/>
            <a:ext cx="0" cy="2514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feil nach rechts 31"/>
          <p:cNvSpPr/>
          <p:nvPr/>
        </p:nvSpPr>
        <p:spPr>
          <a:xfrm rot="5400000" flipV="1">
            <a:off x="4755357" y="4248944"/>
            <a:ext cx="223837" cy="238125"/>
          </a:xfrm>
          <a:prstGeom prst="rightArrow">
            <a:avLst/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2" name="Gerade Verbindung 15"/>
          <p:cNvCxnSpPr/>
          <p:nvPr/>
        </p:nvCxnSpPr>
        <p:spPr>
          <a:xfrm>
            <a:off x="6300788" y="1808163"/>
            <a:ext cx="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5"/>
          <p:cNvCxnSpPr/>
          <p:nvPr/>
        </p:nvCxnSpPr>
        <p:spPr>
          <a:xfrm>
            <a:off x="7235825" y="1808163"/>
            <a:ext cx="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5"/>
          <p:cNvCxnSpPr/>
          <p:nvPr/>
        </p:nvCxnSpPr>
        <p:spPr>
          <a:xfrm>
            <a:off x="7816850" y="1806575"/>
            <a:ext cx="0" cy="3043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Pfeil nach rechts 31"/>
          <p:cNvSpPr/>
          <p:nvPr/>
        </p:nvSpPr>
        <p:spPr>
          <a:xfrm rot="5400000" flipV="1">
            <a:off x="7725569" y="4888706"/>
            <a:ext cx="223838" cy="238125"/>
          </a:xfrm>
          <a:prstGeom prst="rightArrow">
            <a:avLst/>
          </a:prstGeom>
          <a:solidFill>
            <a:srgbClr val="0071C0"/>
          </a:solidFill>
          <a:ln>
            <a:solidFill>
              <a:srgbClr val="007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68313" y="430213"/>
            <a:ext cx="6840537" cy="6223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>
                <a:effectLst/>
                <a:latin typeface="+mj-lt"/>
              </a:rPr>
              <a:t>How to apply?</a:t>
            </a:r>
          </a:p>
        </p:txBody>
      </p:sp>
      <p:sp>
        <p:nvSpPr>
          <p:cNvPr id="37" name="Inhaltsplatzhalter 2"/>
          <p:cNvSpPr txBox="1">
            <a:spLocks/>
          </p:cNvSpPr>
          <p:nvPr/>
        </p:nvSpPr>
        <p:spPr>
          <a:xfrm>
            <a:off x="250825" y="1412875"/>
            <a:ext cx="8640763" cy="4032250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1350"/>
              </a:spcBef>
              <a:spcAft>
                <a:spcPct val="0"/>
              </a:spcAft>
              <a:buClr>
                <a:srgbClr val="595959"/>
              </a:buClr>
              <a:buSzPct val="90000"/>
              <a:buFont typeface="Times New Roman" charset="0"/>
              <a:buChar char="●"/>
              <a:defRPr sz="2400" b="1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1350"/>
              </a:spcBef>
              <a:spcAft>
                <a:spcPct val="0"/>
              </a:spcAft>
              <a:buClr>
                <a:srgbClr val="595959"/>
              </a:buClr>
              <a:buSzPct val="60000"/>
              <a:buFont typeface="Wingdings" charset="0"/>
              <a:buChar char="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4263" indent="-228600" algn="l" defTabSz="449263" rtl="0" eaLnBrk="0" fontAlgn="base" hangingPunct="0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Times New Roman" charset="0"/>
              <a:buChar char="■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27163" indent="-228600" algn="l" defTabSz="449263" rtl="0" eaLnBrk="0" fontAlgn="base" hangingPunct="0">
              <a:lnSpc>
                <a:spcPct val="93000"/>
              </a:lnSpc>
              <a:spcBef>
                <a:spcPts val="1013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charset="0"/>
              <a:buChar char="□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700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272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844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416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8863" indent="-228600" algn="l" defTabSz="449263" rtl="0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­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b="0" dirty="0">
                <a:latin typeface="+mj-lt"/>
              </a:rPr>
              <a:t>Template for the proposal</a:t>
            </a: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b="0" dirty="0">
                <a:latin typeface="+mj-lt"/>
              </a:rPr>
              <a:t>Guide for Applicants</a:t>
            </a: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b="0" dirty="0">
                <a:latin typeface="+mj-lt"/>
              </a:rPr>
              <a:t>Standard Industrial Experiment Contract</a:t>
            </a: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b="0" dirty="0">
                <a:latin typeface="+mj-lt"/>
              </a:rPr>
              <a:t>Open Call Terms and Conditions</a:t>
            </a:r>
          </a:p>
          <a:p>
            <a:pPr>
              <a:lnSpc>
                <a:spcPct val="150000"/>
              </a:lnSpc>
              <a:buClr>
                <a:srgbClr val="0071C0"/>
              </a:buClr>
              <a:buFont typeface="Wingdings" charset="2"/>
              <a:buChar char="§"/>
              <a:defRPr/>
            </a:pPr>
            <a:r>
              <a:rPr lang="en-US" b="0" dirty="0">
                <a:latin typeface="+mj-lt"/>
              </a:rPr>
              <a:t>Submission Portal</a:t>
            </a:r>
          </a:p>
          <a:p>
            <a:pPr marL="0" indent="0" algn="ctr">
              <a:lnSpc>
                <a:spcPct val="150000"/>
              </a:lnSpc>
              <a:buClr>
                <a:srgbClr val="0071C0"/>
              </a:buClr>
              <a:buFont typeface="Times New Roman" charset="0"/>
              <a:buNone/>
              <a:defRPr/>
            </a:pPr>
            <a:r>
              <a:rPr lang="en-US" sz="4000" dirty="0"/>
              <a:t>www.f-interop.eu</a:t>
            </a:r>
            <a:endParaRPr lang="en-US" dirty="0"/>
          </a:p>
          <a:p>
            <a:pPr marL="0" indent="0">
              <a:lnSpc>
                <a:spcPct val="150000"/>
              </a:lnSpc>
              <a:buClr>
                <a:srgbClr val="0071C0"/>
              </a:buClr>
              <a:buFont typeface="Times New Roman" charset="0"/>
              <a:buNone/>
              <a:defRPr/>
            </a:pPr>
            <a:endParaRPr lang="en-US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60667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750" y="3000375"/>
            <a:ext cx="8135938" cy="330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buClr>
                <a:srgbClr val="000000"/>
              </a:buClr>
              <a:buSzPct val="100000"/>
              <a:buFont typeface="Wingdings" charset="2"/>
              <a:buChar char="Ø"/>
              <a:defRPr/>
            </a:pPr>
            <a:r>
              <a:rPr lang="en-US" sz="2000" b="1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SDOs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save time and resources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running code early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accelerate standardization process</a:t>
            </a:r>
          </a:p>
          <a:p>
            <a:pPr marL="342900" indent="-342900">
              <a:lnSpc>
                <a:spcPct val="95000"/>
              </a:lnSpc>
              <a:buClr>
                <a:srgbClr val="000000"/>
              </a:buClr>
              <a:buSzPct val="100000"/>
              <a:buFont typeface="Wingdings" charset="2"/>
              <a:buChar char="Ø"/>
              <a:defRPr/>
            </a:pPr>
            <a:endParaRPr lang="en-US" sz="2000" dirty="0">
              <a:latin typeface="Times New Roman" charset="0"/>
              <a:ea typeface="MS PGothic" charset="-128"/>
            </a:endParaRPr>
          </a:p>
          <a:p>
            <a:pPr marL="342900" indent="-342900">
              <a:lnSpc>
                <a:spcPct val="95000"/>
              </a:lnSpc>
              <a:buClr>
                <a:srgbClr val="000000"/>
              </a:buClr>
              <a:buSzPct val="100000"/>
              <a:buFont typeface="Wingdings" charset="2"/>
              <a:buChar char="Ø"/>
              <a:defRPr/>
            </a:pPr>
            <a:r>
              <a:rPr lang="en-US" sz="2000" b="1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SMEs and companies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191919"/>
                </a:solidFill>
                <a:latin typeface="MyriadPro" charset="0"/>
                <a:ea typeface="MS PGothic" charset="-128"/>
              </a:rPr>
              <a:t>ease </a:t>
            </a:r>
            <a:r>
              <a:rPr lang="en-US" sz="2000" dirty="0" smtClean="0">
                <a:solidFill>
                  <a:srgbClr val="191919"/>
                </a:solidFill>
                <a:latin typeface="MyriadPro" charset="0"/>
                <a:ea typeface="MS PGothic" charset="-128"/>
              </a:rPr>
              <a:t>interop testing</a:t>
            </a:r>
            <a:endParaRPr lang="en-US" sz="2000" dirty="0">
              <a:solidFill>
                <a:srgbClr val="191919"/>
              </a:solidFill>
              <a:latin typeface="MyriadPro" charset="0"/>
              <a:ea typeface="MS PGothic" charset="-128"/>
            </a:endParaRP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lower development cost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91919"/>
                </a:solidFill>
                <a:latin typeface="MyriadPro" charset="0"/>
                <a:ea typeface="MS PGothic" charset="-128"/>
              </a:rPr>
              <a:t>faster development of standards-based products</a:t>
            </a:r>
          </a:p>
          <a:p>
            <a:pPr marL="800100" lvl="1"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91919"/>
              </a:solidFill>
              <a:latin typeface="MyriadPro" charset="0"/>
              <a:ea typeface="MS PGothic" charset="-128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FF0000"/>
                </a:solidFill>
                <a:latin typeface="MyriadPro" charset="0"/>
                <a:ea typeface="MS PGothic" charset="-128"/>
                <a:sym typeface="Wingdings" panose="05000000000000000000" pitchFamily="2" charset="2"/>
              </a:rPr>
              <a:t> more standards-based products</a:t>
            </a:r>
            <a:endParaRPr lang="en-US" sz="2000" dirty="0">
              <a:solidFill>
                <a:srgbClr val="FF0000"/>
              </a:solidFill>
              <a:latin typeface="MyriadPro" charset="0"/>
              <a:ea typeface="MS PGothic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288" y="333375"/>
            <a:ext cx="8140700" cy="487363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Why </a:t>
            </a:r>
            <a:r>
              <a:rPr lang="en-US" u="sng" kern="0" dirty="0"/>
              <a:t>remote</a:t>
            </a:r>
            <a:r>
              <a:rPr lang="en-US" kern="0" dirty="0"/>
              <a:t> </a:t>
            </a:r>
            <a:r>
              <a:rPr lang="en-US" kern="0" dirty="0" smtClean="0"/>
              <a:t>conformance &amp; interop</a:t>
            </a:r>
            <a:r>
              <a:rPr lang="en-US" kern="0" dirty="0"/>
              <a:t>?</a:t>
            </a:r>
          </a:p>
        </p:txBody>
      </p:sp>
      <p:pic>
        <p:nvPicPr>
          <p:cNvPr id="1024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r="7440" b="17838"/>
          <a:stretch>
            <a:fillRect/>
          </a:stretch>
        </p:blipFill>
        <p:spPr bwMode="auto">
          <a:xfrm>
            <a:off x="363538" y="1052513"/>
            <a:ext cx="80962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Core Idea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79838" y="1341438"/>
            <a:ext cx="1512887" cy="863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F-Interop Server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692275" y="3789363"/>
            <a:ext cx="1727200" cy="50323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92275" y="4508500"/>
            <a:ext cx="1727200" cy="6492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700" dirty="0">
                <a:latin typeface="+mn-lt"/>
                <a:ea typeface="Lucida Sans Unicode" pitchFamily="34" charset="0"/>
              </a:rPr>
              <a:t>“implementation under test”</a:t>
            </a:r>
          </a:p>
        </p:txBody>
      </p:sp>
      <p:sp>
        <p:nvSpPr>
          <p:cNvPr id="11270" name="Double flèche verticale 7"/>
          <p:cNvSpPr>
            <a:spLocks noChangeArrowheads="1"/>
          </p:cNvSpPr>
          <p:nvPr/>
        </p:nvSpPr>
        <p:spPr bwMode="auto">
          <a:xfrm rot="2160080">
            <a:off x="3189288" y="2298700"/>
            <a:ext cx="288925" cy="1411288"/>
          </a:xfrm>
          <a:prstGeom prst="upDownArrow">
            <a:avLst>
              <a:gd name="adj1" fmla="val 50000"/>
              <a:gd name="adj2" fmla="val 4984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4" name="Rectangle 13"/>
          <p:cNvSpPr/>
          <p:nvPr/>
        </p:nvSpPr>
        <p:spPr>
          <a:xfrm>
            <a:off x="5768975" y="5516563"/>
            <a:ext cx="3089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Conformance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Core Idea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79838" y="1341438"/>
            <a:ext cx="1512887" cy="863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F-Interop Server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692275" y="3789363"/>
            <a:ext cx="1727200" cy="50323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92275" y="4508500"/>
            <a:ext cx="1727200" cy="6492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700" dirty="0">
                <a:latin typeface="+mn-lt"/>
                <a:ea typeface="Lucida Sans Unicode" pitchFamily="34" charset="0"/>
              </a:rPr>
              <a:t>“implementation under test”</a:t>
            </a:r>
          </a:p>
        </p:txBody>
      </p:sp>
      <p:sp>
        <p:nvSpPr>
          <p:cNvPr id="12294" name="Double flèche verticale 7"/>
          <p:cNvSpPr>
            <a:spLocks noChangeArrowheads="1"/>
          </p:cNvSpPr>
          <p:nvPr/>
        </p:nvSpPr>
        <p:spPr bwMode="auto">
          <a:xfrm rot="2160080">
            <a:off x="3189288" y="2298700"/>
            <a:ext cx="288925" cy="1411288"/>
          </a:xfrm>
          <a:prstGeom prst="upDownArrow">
            <a:avLst>
              <a:gd name="adj1" fmla="val 50000"/>
              <a:gd name="adj2" fmla="val 4984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3" name="Rectangle 12"/>
          <p:cNvSpPr/>
          <p:nvPr/>
        </p:nvSpPr>
        <p:spPr>
          <a:xfrm>
            <a:off x="6659563" y="5516563"/>
            <a:ext cx="2198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Interop Testing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508625" y="3789363"/>
            <a:ext cx="1727200" cy="50323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+mn-lt"/>
                <a:ea typeface="Lucida Sans Unicode" pitchFamily="34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08625" y="4508500"/>
            <a:ext cx="1727200" cy="6492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700" dirty="0">
                <a:latin typeface="+mn-lt"/>
                <a:ea typeface="Lucida Sans Unicode" pitchFamily="34" charset="0"/>
              </a:rPr>
              <a:t>“implementation under test”</a:t>
            </a:r>
          </a:p>
        </p:txBody>
      </p:sp>
      <p:sp>
        <p:nvSpPr>
          <p:cNvPr id="12298" name="Double flèche verticale 10"/>
          <p:cNvSpPr>
            <a:spLocks noChangeArrowheads="1"/>
          </p:cNvSpPr>
          <p:nvPr/>
        </p:nvSpPr>
        <p:spPr bwMode="auto">
          <a:xfrm rot="19439920" flipH="1">
            <a:off x="5535613" y="2298700"/>
            <a:ext cx="287337" cy="1411288"/>
          </a:xfrm>
          <a:prstGeom prst="upDownArrow">
            <a:avLst>
              <a:gd name="adj1" fmla="val 50000"/>
              <a:gd name="adj2" fmla="val 501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1708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3789363"/>
            <a:ext cx="777716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90000"/>
              <a:buFont typeface="Times New Roman" panose="02020603050405020304" pitchFamily="18" charset="0"/>
              <a:buChar char="●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1350"/>
              </a:spcBef>
              <a:buClr>
                <a:srgbClr val="595959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1125"/>
              </a:spcBef>
              <a:buClr>
                <a:srgbClr val="595959"/>
              </a:buClr>
              <a:buSzPct val="80000"/>
              <a:buFont typeface="Times New Roman" panose="02020603050405020304" pitchFamily="18" charset="0"/>
              <a:buChar char="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1013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□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900"/>
              </a:spcBef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Times New Roman" panose="02020603050405020304" pitchFamily="18" charset="0"/>
              <a:buChar char="­"/>
              <a:defRPr sz="1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Tested Device </a:t>
            </a:r>
            <a:r>
              <a:rPr lang="en-US" altLang="en-US" sz="2000" b="0">
                <a:solidFill>
                  <a:schemeClr val="tx1"/>
                </a:solidFill>
                <a:latin typeface="Arial,Bold"/>
                <a:sym typeface="Wingdings" panose="05000000000000000000" pitchFamily="2" charset="2"/>
              </a:rPr>
              <a:t> </a:t>
            </a: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F-Interop test server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Deported test </a:t>
            </a:r>
            <a:r>
              <a:rPr lang="en-US" altLang="en-US" sz="2000" b="0">
                <a:solidFill>
                  <a:schemeClr val="tx1"/>
                </a:solidFill>
              </a:rPr>
              <a:t>with downloaded resource</a:t>
            </a:r>
            <a:endParaRPr lang="en-US" altLang="en-US" sz="2000" b="0">
              <a:solidFill>
                <a:schemeClr val="tx1"/>
              </a:solidFill>
              <a:latin typeface="Arial,Bold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Remote interop with 2 participants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Interop against testbed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Local interop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Remote interop with N participants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Arial,Bold"/>
              </a:rPr>
              <a:t>Remote interop with N participants and testbeds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Different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313" y="204788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F-Interop H2020 Project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8313" y="836613"/>
            <a:ext cx="77755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hlinkClick r:id="rId2"/>
              </a:rPr>
              <a:t>www.f-interop.eu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1 November 2015 – 31 October 2018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+mn-lt"/>
              </a:rPr>
              <a:t>develop and provide online interoperability and performance test tools to support emerging technologies from research to standardization and market launch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9 partners</a:t>
            </a:r>
          </a:p>
        </p:txBody>
      </p:sp>
      <p:pic>
        <p:nvPicPr>
          <p:cNvPr id="14340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1655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1847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20399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24479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45125"/>
            <a:ext cx="2457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1871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14398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1927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512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4057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288" y="1989138"/>
            <a:ext cx="42481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Fed4FIRE (</a:t>
            </a:r>
            <a:r>
              <a:rPr lang="en-US" dirty="0">
                <a:solidFill>
                  <a:schemeClr val="tx1"/>
                </a:solidFill>
                <a:latin typeface="+mn-lt"/>
                <a:hlinkClick r:id="rId3"/>
              </a:rPr>
              <a:t>www.fed4fire.eu/testbeds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24 testbeds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~1000 nodes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OneLab</a:t>
            </a: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hlinkClick r:id="rId4"/>
              </a:rPr>
              <a:t>onelab.eu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Includes 6 IoT-lab deployments (including 2728 IoT nodes)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IoT lab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hlinkClick r:id="rId5"/>
              </a:rPr>
              <a:t>www.iotlab.eu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484438" y="1382713"/>
            <a:ext cx="4572000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>
                <a:latin typeface="Arial" panose="020B0604020202020204" pitchFamily="34" charset="0"/>
              </a:rPr>
              <a:t>32 testbeds, 4755 nodes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Testbeds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313" y="493713"/>
            <a:ext cx="8140700" cy="48736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kern="0" dirty="0"/>
              <a:t>Targeted Standards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8313" y="1706563"/>
            <a:ext cx="8280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Initially standards of the IoT realm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We take, as a starting point, the ETSI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plugtests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specifications and build an architecture that allows those to be done remotely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CoAP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oneM2M, 6TiSCH, etc.)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Contributions/extensions are expected by design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950" y="4005263"/>
            <a:ext cx="8785225" cy="1470025"/>
          </a:xfrm>
          <a:prstGeom prst="rect">
            <a:avLst/>
          </a:prstGeom>
        </p:spPr>
        <p:txBody>
          <a:bodyPr anchor="ctr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MS PGothic" pitchFamily="34" charset="-128"/>
                <a:cs typeface="Helvetica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panose="020B0604020202020204" pitchFamily="34" charset="0"/>
              <a:defRPr sz="3200" b="1">
                <a:solidFill>
                  <a:srgbClr val="0071C0"/>
                </a:solidFill>
                <a:latin typeface="Helvetica" charset="0"/>
                <a:ea typeface="MS PGothic" pitchFamily="34" charset="-128"/>
                <a:cs typeface="Helvetica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160FF"/>
              </a:buClr>
              <a:buSzPct val="100000"/>
              <a:buFont typeface="Arial" charset="0"/>
              <a:defRPr sz="3200" b="1">
                <a:solidFill>
                  <a:srgbClr val="1160FF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defRPr/>
            </a:pPr>
            <a:r>
              <a:rPr lang="en-GB" alt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Demo!</a:t>
            </a:r>
            <a:br>
              <a:rPr lang="en-GB" alt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23534</TotalTime>
  <Words>688</Words>
  <Application>Microsoft Office PowerPoint</Application>
  <PresentationFormat>On-screen Show (4:3)</PresentationFormat>
  <Paragraphs>211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Arial</vt:lpstr>
      <vt:lpstr>Arial Rounded MT Bold</vt:lpstr>
      <vt:lpstr>Arial,Bold</vt:lpstr>
      <vt:lpstr>Calibri</vt:lpstr>
      <vt:lpstr>Helvetica</vt:lpstr>
      <vt:lpstr>Helvetica Light</vt:lpstr>
      <vt:lpstr>Lucida Sans Unicode</vt:lpstr>
      <vt:lpstr>MyriadPro</vt:lpstr>
      <vt:lpstr>Times New Roman</vt:lpstr>
      <vt:lpstr>Wingdings</vt:lpstr>
      <vt:lpstr>Standarddesign</vt:lpstr>
      <vt:lpstr>PowerPoint Presentation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Open Call </vt:lpstr>
      <vt:lpstr>Open Call Categories</vt:lpstr>
      <vt:lpstr>Supported Activities &amp; Budget</vt:lpstr>
      <vt:lpstr>Important Dates</vt:lpstr>
      <vt:lpstr>How to apply?</vt:lpstr>
      <vt:lpstr>PowerPoint Presentation</vt:lpstr>
    </vt:vector>
  </TitlesOfParts>
  <Company>UPMC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- Title</dc:title>
  <dc:creator>Frédéric Vaissade</dc:creator>
  <cp:lastModifiedBy>Miguel Angel Reina Ortega</cp:lastModifiedBy>
  <cp:revision>834</cp:revision>
  <dcterms:modified xsi:type="dcterms:W3CDTF">2016-07-20T16:38:25Z</dcterms:modified>
</cp:coreProperties>
</file>