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1" r:id="rId3"/>
    <p:sldId id="257" r:id="rId4"/>
    <p:sldId id="258" r:id="rId5"/>
    <p:sldId id="273" r:id="rId6"/>
    <p:sldId id="262" r:id="rId7"/>
    <p:sldId id="277" r:id="rId8"/>
    <p:sldId id="259" r:id="rId9"/>
    <p:sldId id="274" r:id="rId10"/>
    <p:sldId id="276" r:id="rId11"/>
    <p:sldId id="260" r:id="rId12"/>
    <p:sldId id="263" r:id="rId13"/>
    <p:sldId id="270" r:id="rId14"/>
    <p:sldId id="27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768AF-BC99-4530-8D22-736BB6C6795C}" type="datetimeFigureOut">
              <a:rPr lang="en-US"/>
              <a:pPr>
                <a:defRPr/>
              </a:pPr>
              <a:t>11/14/2017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9BA28B8-7E2E-4E3D-B0CD-B654E89E62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639A22-F59B-42FF-B2B3-78681313668B}" type="datetimeFigureOut">
              <a:rPr lang="fr-FR" smtClean="0"/>
              <a:t>14/11/2017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9D6FF-7EDE-4F23-96C7-94AEDDB6D2B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04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F9D6FF-7EDE-4F23-96C7-94AEDDB6D2B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3043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43D9CD67-9EAB-4898-8D5C-360626FDF8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734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2005599-1D60-42C5-8843-E05EFB865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5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5119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7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engxuan.zhao@eglobalmark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hyperlink" Target="mailto:jssong@sejong.ac.kr" TargetMode="External"/><Relationship Id="rId4" Type="http://schemas.openxmlformats.org/officeDocument/2006/relationships/hyperlink" Target="mailto:Philippe.cousin@eglobalmar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4724401"/>
            <a:ext cx="8229600" cy="1754188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4000" b="1" dirty="0">
                <a:solidFill>
                  <a:srgbClr val="A0A0A3"/>
                </a:solidFill>
              </a:rPr>
              <a:t>Proposal for Semantic interop event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42933" y="4738736"/>
            <a:ext cx="777905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Group Name: TST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Source: Mengxuan Zhao, Easy Global Market, </a:t>
            </a:r>
            <a:r>
              <a:rPr lang="en-US" altLang="en-US" dirty="0">
                <a:solidFill>
                  <a:srgbClr val="B42025"/>
                </a:solidFill>
                <a:hlinkClick r:id="rId3"/>
              </a:rPr>
              <a:t>mengxuan.zhao@eglobalmark.com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Philippe Cousin, Easy Global Market, p</a:t>
            </a:r>
            <a:r>
              <a:rPr lang="en-US" altLang="en-US" dirty="0">
                <a:solidFill>
                  <a:srgbClr val="B42025"/>
                </a:solidFill>
                <a:hlinkClick r:id="rId4"/>
              </a:rPr>
              <a:t>hilippe.cousin@eglobalmark.com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              JaeSeung Song, </a:t>
            </a:r>
            <a:r>
              <a:rPr lang="en-US" altLang="en-US" dirty="0" err="1">
                <a:solidFill>
                  <a:srgbClr val="B42025"/>
                </a:solidFill>
              </a:rPr>
              <a:t>Sejong</a:t>
            </a:r>
            <a:r>
              <a:rPr lang="en-US" altLang="en-US" dirty="0">
                <a:solidFill>
                  <a:srgbClr val="B42025"/>
                </a:solidFill>
              </a:rPr>
              <a:t> University, </a:t>
            </a:r>
            <a:r>
              <a:rPr lang="en-US" altLang="en-US" dirty="0">
                <a:solidFill>
                  <a:srgbClr val="B42025"/>
                </a:solidFill>
                <a:hlinkClick r:id="rId5"/>
              </a:rPr>
              <a:t>jssong@sejong.ac.kr</a:t>
            </a:r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Meeting Date: TST/MAS 32</a:t>
            </a:r>
          </a:p>
          <a:p>
            <a:pPr eaLnBrk="1" hangingPunct="1"/>
            <a:r>
              <a:rPr lang="en-US" altLang="en-US" dirty="0">
                <a:solidFill>
                  <a:srgbClr val="B42025"/>
                </a:solidFill>
              </a:rPr>
              <a:t>Agenda Item: TST-2017-0263R02-semantic_testing_for_interop5_proposal</a:t>
            </a:r>
          </a:p>
        </p:txBody>
      </p:sp>
    </p:spTree>
    <p:extLst>
      <p:ext uri="{BB962C8B-B14F-4D97-AF65-F5344CB8AC3E}">
        <p14:creationId xmlns:p14="http://schemas.microsoft.com/office/powerpoint/2010/main" val="266429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conformance</a:t>
            </a:r>
            <a:r>
              <a:rPr lang="fr-FR" sz="3200" dirty="0"/>
              <a:t> test on model </a:t>
            </a:r>
            <a:r>
              <a:rPr lang="fr-FR" sz="3200" dirty="0" err="1"/>
              <a:t>level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55" y="1334035"/>
            <a:ext cx="8229600" cy="4495799"/>
          </a:xfrm>
        </p:spPr>
        <p:txBody>
          <a:bodyPr/>
          <a:lstStyle/>
          <a:p>
            <a:r>
              <a:rPr lang="fr-FR" sz="2400" dirty="0"/>
              <a:t>Release 3 </a:t>
            </a:r>
            <a:r>
              <a:rPr lang="fr-FR" sz="2400" dirty="0" err="1"/>
              <a:t>functionality</a:t>
            </a:r>
            <a:endParaRPr lang="fr-FR" sz="2400" dirty="0"/>
          </a:p>
          <a:p>
            <a:pPr lvl="1"/>
            <a:r>
              <a:rPr lang="fr-FR" sz="2000" dirty="0"/>
              <a:t>Need </a:t>
            </a:r>
            <a:r>
              <a:rPr lang="fr-FR" sz="2000" dirty="0" err="1"/>
              <a:t>OntologyRepository</a:t>
            </a:r>
            <a:r>
              <a:rPr lang="fr-FR" sz="2000" dirty="0"/>
              <a:t> and </a:t>
            </a:r>
            <a:r>
              <a:rPr lang="fr-FR" sz="2000" dirty="0" err="1"/>
              <a:t>SemanticValidation</a:t>
            </a:r>
            <a:r>
              <a:rPr lang="fr-FR" sz="2000" dirty="0"/>
              <a:t> </a:t>
            </a:r>
            <a:r>
              <a:rPr lang="fr-FR" sz="2000" dirty="0" err="1"/>
              <a:t>resource</a:t>
            </a:r>
            <a:r>
              <a:rPr lang="fr-FR" sz="2000" dirty="0"/>
              <a:t> </a:t>
            </a:r>
            <a:r>
              <a:rPr lang="fr-FR" sz="2000" dirty="0" err="1"/>
              <a:t>supported</a:t>
            </a:r>
            <a:r>
              <a:rPr lang="fr-FR" sz="2000" dirty="0"/>
              <a:t>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enabled</a:t>
            </a:r>
            <a:r>
              <a:rPr lang="fr-FR" sz="2000" dirty="0"/>
              <a:t> (</a:t>
            </a:r>
            <a:r>
              <a:rPr lang="fr-FR" sz="2000" dirty="0">
                <a:solidFill>
                  <a:schemeClr val="tx1"/>
                </a:solidFill>
              </a:rPr>
              <a:t>Resource-</a:t>
            </a:r>
            <a:r>
              <a:rPr lang="fr-FR" sz="2000" dirty="0" err="1">
                <a:solidFill>
                  <a:schemeClr val="tx1"/>
                </a:solidFill>
              </a:rPr>
              <a:t>level</a:t>
            </a:r>
            <a:r>
              <a:rPr lang="fr-FR" sz="2000" dirty="0"/>
              <a:t>)</a:t>
            </a:r>
          </a:p>
          <a:p>
            <a:pPr lvl="1"/>
            <a:r>
              <a:rPr lang="fr-FR" sz="2000" dirty="0"/>
              <a:t>Need </a:t>
            </a:r>
            <a:r>
              <a:rPr lang="fr-FR" sz="2000" dirty="0" err="1"/>
              <a:t>semantic</a:t>
            </a:r>
            <a:r>
              <a:rPr lang="fr-FR" sz="2000" dirty="0"/>
              <a:t> validation </a:t>
            </a:r>
            <a:r>
              <a:rPr lang="fr-FR" sz="2000" dirty="0" err="1"/>
              <a:t>operation</a:t>
            </a:r>
            <a:r>
              <a:rPr lang="fr-FR" sz="2000" dirty="0"/>
              <a:t> </a:t>
            </a:r>
            <a:r>
              <a:rPr lang="fr-FR" sz="2000" dirty="0" err="1"/>
              <a:t>supported</a:t>
            </a:r>
            <a:r>
              <a:rPr lang="fr-FR" sz="2000" dirty="0"/>
              <a:t> (</a:t>
            </a:r>
            <a:r>
              <a:rPr lang="fr-FR" sz="2000" dirty="0" err="1">
                <a:solidFill>
                  <a:schemeClr val="tx1"/>
                </a:solidFill>
              </a:rPr>
              <a:t>operational-level</a:t>
            </a:r>
            <a:r>
              <a:rPr lang="fr-FR" sz="2000" dirty="0"/>
              <a:t>)</a:t>
            </a:r>
          </a:p>
          <a:p>
            <a:pPr lvl="1"/>
            <a:r>
              <a:rPr lang="fr-FR" sz="2000" dirty="0"/>
              <a:t>Need </a:t>
            </a:r>
            <a:r>
              <a:rPr lang="fr-FR" sz="2000" dirty="0" err="1"/>
              <a:t>semantic</a:t>
            </a:r>
            <a:r>
              <a:rPr lang="fr-FR" sz="2000" dirty="0"/>
              <a:t> data validation </a:t>
            </a:r>
            <a:r>
              <a:rPr lang="fr-FR" sz="2000" dirty="0" err="1"/>
              <a:t>against</a:t>
            </a:r>
            <a:r>
              <a:rPr lang="fr-FR" sz="2000" dirty="0"/>
              <a:t> </a:t>
            </a:r>
            <a:r>
              <a:rPr lang="fr-FR" sz="2000" dirty="0" err="1"/>
              <a:t>reference</a:t>
            </a:r>
            <a:r>
              <a:rPr lang="fr-FR" sz="2000" dirty="0"/>
              <a:t> </a:t>
            </a:r>
            <a:r>
              <a:rPr lang="fr-FR" sz="2000" dirty="0" err="1"/>
              <a:t>ontology</a:t>
            </a:r>
            <a:r>
              <a:rPr lang="fr-FR" sz="2000" dirty="0"/>
              <a:t> (</a:t>
            </a:r>
            <a:r>
              <a:rPr lang="fr-FR" sz="2000" dirty="0">
                <a:solidFill>
                  <a:schemeClr val="tx1"/>
                </a:solidFill>
              </a:rPr>
              <a:t>model-</a:t>
            </a:r>
            <a:r>
              <a:rPr lang="fr-FR" sz="2000" dirty="0" err="1">
                <a:solidFill>
                  <a:schemeClr val="tx1"/>
                </a:solidFill>
              </a:rPr>
              <a:t>level</a:t>
            </a:r>
            <a:r>
              <a:rPr lang="fr-FR" sz="2000" dirty="0"/>
              <a:t>)</a:t>
            </a:r>
          </a:p>
          <a:p>
            <a:r>
              <a:rPr lang="fr-FR" sz="2400" dirty="0" err="1"/>
              <a:t>Current</a:t>
            </a:r>
            <a:r>
              <a:rPr lang="fr-FR" sz="2400" dirty="0"/>
              <a:t> </a:t>
            </a:r>
            <a:r>
              <a:rPr lang="fr-FR" sz="2400" dirty="0" err="1"/>
              <a:t>implementation</a:t>
            </a:r>
            <a:r>
              <a:rPr lang="fr-FR" sz="2400" dirty="0"/>
              <a:t> </a:t>
            </a:r>
            <a:r>
              <a:rPr lang="fr-FR" sz="2400" dirty="0" err="1"/>
              <a:t>status</a:t>
            </a:r>
            <a:endParaRPr lang="fr-FR" sz="2400" dirty="0"/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data validation has one </a:t>
            </a:r>
            <a:r>
              <a:rPr lang="fr-FR" sz="2000" dirty="0" err="1"/>
              <a:t>implementation</a:t>
            </a:r>
            <a:r>
              <a:rPr lang="fr-FR" sz="2000" dirty="0"/>
              <a:t> (EGM)</a:t>
            </a:r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validation </a:t>
            </a:r>
            <a:r>
              <a:rPr lang="fr-FR" sz="2000" dirty="0" err="1"/>
              <a:t>operation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not </a:t>
            </a:r>
            <a:r>
              <a:rPr lang="fr-FR" sz="2000" dirty="0" err="1"/>
              <a:t>yet</a:t>
            </a:r>
            <a:r>
              <a:rPr lang="fr-FR" sz="2000" dirty="0"/>
              <a:t> </a:t>
            </a:r>
            <a:r>
              <a:rPr lang="fr-FR" sz="2000" dirty="0" err="1"/>
              <a:t>supported</a:t>
            </a:r>
            <a:r>
              <a:rPr lang="fr-FR" sz="2000" dirty="0"/>
              <a:t> in an </a:t>
            </a:r>
            <a:r>
              <a:rPr lang="fr-FR" sz="2000" dirty="0" err="1"/>
              <a:t>implementation</a:t>
            </a:r>
            <a:endParaRPr lang="fr-FR" sz="2000" dirty="0"/>
          </a:p>
          <a:p>
            <a:endParaRPr lang="fr-FR" sz="2400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395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operation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 err="1"/>
              <a:t>Semantic</a:t>
            </a:r>
            <a:r>
              <a:rPr lang="fr-FR" sz="2800" b="1" dirty="0"/>
              <a:t> </a:t>
            </a:r>
            <a:r>
              <a:rPr lang="fr-FR" sz="2800" b="1" dirty="0" err="1"/>
              <a:t>discovery</a:t>
            </a:r>
            <a:r>
              <a:rPr lang="fr-FR" sz="2800" b="1" dirty="0"/>
              <a:t>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specified</a:t>
            </a:r>
            <a:r>
              <a:rPr lang="fr-FR" sz="2800" dirty="0"/>
              <a:t> in TS0001 10.2.35</a:t>
            </a:r>
          </a:p>
          <a:p>
            <a:r>
              <a:rPr lang="fr-FR" sz="2800" b="1" dirty="0" err="1"/>
              <a:t>Semantic</a:t>
            </a:r>
            <a:r>
              <a:rPr lang="fr-FR" sz="2800" b="1" dirty="0"/>
              <a:t> </a:t>
            </a:r>
            <a:r>
              <a:rPr lang="fr-FR" sz="2800" b="1" dirty="0" err="1"/>
              <a:t>queries</a:t>
            </a:r>
            <a:r>
              <a:rPr lang="fr-FR" sz="2800" b="1" dirty="0"/>
              <a:t> </a:t>
            </a:r>
            <a:r>
              <a:rPr lang="fr-FR" sz="2800" dirty="0"/>
              <a:t>to </a:t>
            </a:r>
            <a:r>
              <a:rPr lang="fr-FR" sz="2800" dirty="0" err="1"/>
              <a:t>find</a:t>
            </a:r>
            <a:r>
              <a:rPr lang="fr-FR" sz="2800" dirty="0"/>
              <a:t> </a:t>
            </a:r>
            <a:r>
              <a:rPr lang="fr-FR" sz="2800" dirty="0" err="1"/>
              <a:t>matched</a:t>
            </a:r>
            <a:r>
              <a:rPr lang="fr-FR" sz="2800" dirty="0"/>
              <a:t> </a:t>
            </a:r>
            <a:r>
              <a:rPr lang="fr-FR" sz="2800" dirty="0" err="1"/>
              <a:t>descriptors</a:t>
            </a:r>
            <a:r>
              <a:rPr lang="fr-FR" sz="2800" dirty="0"/>
              <a:t> in </a:t>
            </a:r>
            <a:r>
              <a:rPr lang="fr-FR" sz="2800" dirty="0" err="1"/>
              <a:t>semanticDescriptor</a:t>
            </a:r>
            <a:endParaRPr lang="fr-FR" sz="2800" dirty="0"/>
          </a:p>
          <a:p>
            <a:r>
              <a:rPr lang="fr-FR" sz="2800" dirty="0"/>
              <a:t>For </a:t>
            </a:r>
            <a:r>
              <a:rPr lang="fr-FR" sz="2800" dirty="0" err="1"/>
              <a:t>testing</a:t>
            </a:r>
            <a:r>
              <a:rPr lang="fr-FR" sz="2800" dirty="0"/>
              <a:t> </a:t>
            </a:r>
            <a:r>
              <a:rPr lang="fr-FR" sz="2800" dirty="0" err="1"/>
              <a:t>purpose</a:t>
            </a:r>
            <a:r>
              <a:rPr lang="fr-FR" sz="2800" dirty="0"/>
              <a:t>, </a:t>
            </a:r>
            <a:r>
              <a:rPr lang="fr-FR" sz="2800" dirty="0" err="1"/>
              <a:t>dedicated</a:t>
            </a:r>
            <a:r>
              <a:rPr lang="fr-FR" sz="2800" dirty="0"/>
              <a:t>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resources</a:t>
            </a:r>
            <a:r>
              <a:rPr lang="fr-FR" sz="2800" dirty="0"/>
              <a:t> </a:t>
            </a:r>
            <a:r>
              <a:rPr lang="fr-FR" sz="2800" dirty="0" err="1"/>
              <a:t>may</a:t>
            </a:r>
            <a:r>
              <a:rPr lang="fr-FR" sz="2800" dirty="0"/>
              <a:t> </a:t>
            </a:r>
            <a:r>
              <a:rPr lang="fr-FR" sz="2800" dirty="0" err="1"/>
              <a:t>be</a:t>
            </a:r>
            <a:r>
              <a:rPr lang="fr-FR" sz="2800" dirty="0"/>
              <a:t> </a:t>
            </a:r>
            <a:r>
              <a:rPr lang="fr-FR" sz="2800" dirty="0" err="1"/>
              <a:t>needed</a:t>
            </a:r>
            <a:r>
              <a:rPr lang="fr-FR" sz="2800" dirty="0"/>
              <a:t> to check the </a:t>
            </a:r>
            <a:r>
              <a:rPr lang="fr-FR" sz="2800" dirty="0" err="1"/>
              <a:t>procedure</a:t>
            </a:r>
            <a:r>
              <a:rPr lang="fr-FR" sz="2800" dirty="0"/>
              <a:t> </a:t>
            </a:r>
            <a:r>
              <a:rPr lang="fr-FR" sz="2800" dirty="0" err="1"/>
              <a:t>execution</a:t>
            </a:r>
            <a:r>
              <a:rPr lang="fr-FR" sz="2800" dirty="0"/>
              <a:t> </a:t>
            </a:r>
            <a:r>
              <a:rPr lang="fr-FR" sz="2800" dirty="0" err="1"/>
              <a:t>result</a:t>
            </a:r>
            <a:endParaRPr lang="fr-FR" sz="2800" dirty="0"/>
          </a:p>
          <a:p>
            <a:r>
              <a:rPr lang="fr-FR" sz="2800" dirty="0" err="1"/>
              <a:t>Interop</a:t>
            </a:r>
            <a:r>
              <a:rPr lang="fr-FR" sz="2800" dirty="0"/>
              <a:t> test for </a:t>
            </a:r>
            <a:r>
              <a:rPr lang="fr-FR" sz="2800" dirty="0" err="1"/>
              <a:t>semantic</a:t>
            </a:r>
            <a:r>
              <a:rPr lang="fr-FR" sz="2800" dirty="0"/>
              <a:t> </a:t>
            </a:r>
            <a:r>
              <a:rPr lang="fr-FR" sz="2800" dirty="0" err="1"/>
              <a:t>discovery</a:t>
            </a:r>
            <a:r>
              <a:rPr lang="fr-FR" sz="2800" dirty="0"/>
              <a:t> </a:t>
            </a:r>
            <a:r>
              <a:rPr lang="fr-FR" sz="2800" dirty="0" err="1"/>
              <a:t>available</a:t>
            </a:r>
            <a:r>
              <a:rPr lang="fr-FR" sz="2800" dirty="0"/>
              <a:t> in TS 0013</a:t>
            </a:r>
          </a:p>
          <a:p>
            <a:pPr marL="457200" lvl="1" indent="0">
              <a:buNone/>
            </a:pPr>
            <a:r>
              <a:rPr lang="fr-FR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454894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B207813-27CD-4B5D-BC51-8021C82DB5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1"/>
            <a:ext cx="8229600" cy="3634582"/>
          </a:xfrm>
        </p:spPr>
        <p:txBody>
          <a:bodyPr/>
          <a:lstStyle/>
          <a:p>
            <a:r>
              <a:rPr lang="fr-FR" sz="2400" dirty="0" err="1"/>
              <a:t>Preconditions</a:t>
            </a:r>
            <a:r>
              <a:rPr lang="fr-FR" sz="2400" dirty="0"/>
              <a:t>: </a:t>
            </a:r>
          </a:p>
          <a:p>
            <a:pPr lvl="1"/>
            <a:r>
              <a:rPr lang="fr-FR" sz="2000" dirty="0" err="1"/>
              <a:t>Semantic</a:t>
            </a:r>
            <a:r>
              <a:rPr lang="fr-FR" sz="2000" dirty="0"/>
              <a:t> descriptions are correct annotation (</a:t>
            </a:r>
            <a:r>
              <a:rPr lang="fr-FR" sz="2000" dirty="0" err="1"/>
              <a:t>validated</a:t>
            </a:r>
            <a:r>
              <a:rPr lang="fr-FR" sz="2000" dirty="0"/>
              <a:t> at the model </a:t>
            </a:r>
            <a:r>
              <a:rPr lang="fr-FR" sz="2000" dirty="0" err="1"/>
              <a:t>level</a:t>
            </a:r>
            <a:r>
              <a:rPr lang="fr-FR" sz="2000" dirty="0"/>
              <a:t>)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submits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description D</a:t>
            </a:r>
          </a:p>
          <a:p>
            <a:r>
              <a:rPr lang="fr-FR" sz="2400" dirty="0"/>
              <a:t>AE </a:t>
            </a:r>
            <a:r>
              <a:rPr lang="fr-FR" sz="2400" dirty="0" err="1"/>
              <a:t>fomulates</a:t>
            </a:r>
            <a:r>
              <a:rPr lang="fr-FR" sz="2400" dirty="0"/>
              <a:t> a SPARQL </a:t>
            </a:r>
            <a:r>
              <a:rPr lang="fr-FR" sz="2400" dirty="0" err="1"/>
              <a:t>query</a:t>
            </a:r>
            <a:r>
              <a:rPr lang="fr-FR" sz="2400" dirty="0"/>
              <a:t> Q to </a:t>
            </a:r>
            <a:r>
              <a:rPr lang="fr-FR" sz="2400" dirty="0" err="1"/>
              <a:t>discover</a:t>
            </a:r>
            <a:r>
              <a:rPr lang="fr-FR" sz="2400" dirty="0"/>
              <a:t> </a:t>
            </a:r>
            <a:r>
              <a:rPr lang="fr-FR" sz="2400" dirty="0" err="1"/>
              <a:t>semantic</a:t>
            </a:r>
            <a:r>
              <a:rPr lang="fr-FR" sz="2400" dirty="0"/>
              <a:t>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based</a:t>
            </a:r>
            <a:r>
              <a:rPr lang="fr-FR" sz="2400" dirty="0"/>
              <a:t> on « type » or « </a:t>
            </a:r>
            <a:r>
              <a:rPr lang="fr-FR" sz="2400" dirty="0" err="1"/>
              <a:t>phenomena</a:t>
            </a:r>
            <a:r>
              <a:rPr lang="fr-FR" sz="2400" dirty="0"/>
              <a:t> » or </a:t>
            </a:r>
            <a:r>
              <a:rPr lang="fr-FR" sz="2400" dirty="0" err="1"/>
              <a:t>other</a:t>
            </a:r>
            <a:r>
              <a:rPr lang="fr-FR" sz="2400" dirty="0"/>
              <a:t> </a:t>
            </a:r>
            <a:r>
              <a:rPr lang="fr-FR" sz="2400" dirty="0" err="1"/>
              <a:t>criteria</a:t>
            </a:r>
            <a:endParaRPr lang="fr-FR" sz="2400" dirty="0"/>
          </a:p>
          <a:p>
            <a:r>
              <a:rPr lang="fr-FR" sz="2400" dirty="0"/>
              <a:t>Check the </a:t>
            </a:r>
            <a:r>
              <a:rPr lang="fr-FR" sz="2400" dirty="0" err="1"/>
              <a:t>discovery</a:t>
            </a:r>
            <a:r>
              <a:rPr lang="fr-FR" sz="2400" dirty="0"/>
              <a:t> </a:t>
            </a:r>
            <a:r>
              <a:rPr lang="fr-FR" sz="2400" dirty="0" err="1"/>
              <a:t>result</a:t>
            </a:r>
            <a:r>
              <a:rPr lang="fr-FR" sz="2400" dirty="0"/>
              <a:t> R </a:t>
            </a:r>
            <a:r>
              <a:rPr lang="fr-FR" sz="2400" dirty="0" err="1"/>
              <a:t>with</a:t>
            </a:r>
            <a:r>
              <a:rPr lang="fr-FR" sz="2400" dirty="0"/>
              <a:t> the initial </a:t>
            </a:r>
            <a:r>
              <a:rPr lang="fr-FR" sz="2400" dirty="0" err="1"/>
              <a:t>resources</a:t>
            </a:r>
            <a:r>
              <a:rPr lang="fr-FR" sz="2400" dirty="0"/>
              <a:t> </a:t>
            </a:r>
            <a:r>
              <a:rPr lang="fr-FR" sz="2400" dirty="0" err="1"/>
              <a:t>submitted</a:t>
            </a:r>
            <a:r>
              <a:rPr lang="fr-FR" sz="2400" dirty="0"/>
              <a:t> by AE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5838DF4-BFA5-458E-93DC-11C40E3B0B94}"/>
              </a:ext>
            </a:extLst>
          </p:cNvPr>
          <p:cNvSpPr/>
          <p:nvPr/>
        </p:nvSpPr>
        <p:spPr>
          <a:xfrm>
            <a:off x="1143000" y="5410200"/>
            <a:ext cx="1219200" cy="685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AE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5BB28BE-BA23-4476-AB5F-2339434449F5}"/>
              </a:ext>
            </a:extLst>
          </p:cNvPr>
          <p:cNvSpPr/>
          <p:nvPr/>
        </p:nvSpPr>
        <p:spPr>
          <a:xfrm>
            <a:off x="3276600" y="5410200"/>
            <a:ext cx="1219200" cy="6858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CSE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4DF74869-99A5-41B7-B2EF-034A988C1FD0}"/>
              </a:ext>
            </a:extLst>
          </p:cNvPr>
          <p:cNvSpPr/>
          <p:nvPr/>
        </p:nvSpPr>
        <p:spPr>
          <a:xfrm>
            <a:off x="2390492" y="5587492"/>
            <a:ext cx="838200" cy="531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Arrow: Left 14">
            <a:extLst>
              <a:ext uri="{FF2B5EF4-FFF2-40B4-BE49-F238E27FC236}">
                <a16:creationId xmlns:a16="http://schemas.microsoft.com/office/drawing/2014/main" id="{E545AF0C-64C4-4EC6-840B-FBA437458781}"/>
              </a:ext>
            </a:extLst>
          </p:cNvPr>
          <p:cNvSpPr/>
          <p:nvPr/>
        </p:nvSpPr>
        <p:spPr>
          <a:xfrm>
            <a:off x="2390492" y="5793453"/>
            <a:ext cx="886108" cy="5093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914A05C-29FD-4C0F-9300-6F10E9E246E0}"/>
              </a:ext>
            </a:extLst>
          </p:cNvPr>
          <p:cNvSpPr txBox="1"/>
          <p:nvPr/>
        </p:nvSpPr>
        <p:spPr>
          <a:xfrm>
            <a:off x="2508507" y="5271344"/>
            <a:ext cx="587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D, Q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DE260F-7504-4C0C-9712-8AB0F9433F29}"/>
              </a:ext>
            </a:extLst>
          </p:cNvPr>
          <p:cNvSpPr txBox="1"/>
          <p:nvPr/>
        </p:nvSpPr>
        <p:spPr>
          <a:xfrm>
            <a:off x="2654742" y="57912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R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24E69FA4-0922-4DC2-96FB-D4480E264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interop</a:t>
            </a:r>
            <a:r>
              <a:rPr lang="fr-FR" sz="3200" dirty="0"/>
              <a:t> test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CEB09D-AA6A-4CE2-971E-A5BCB622CCEF}"/>
              </a:ext>
            </a:extLst>
          </p:cNvPr>
          <p:cNvSpPr txBox="1"/>
          <p:nvPr/>
        </p:nvSpPr>
        <p:spPr>
          <a:xfrm>
            <a:off x="5021655" y="4894994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err="1">
                <a:solidFill>
                  <a:schemeClr val="accent2"/>
                </a:solidFill>
              </a:rPr>
              <a:t>Similar</a:t>
            </a:r>
            <a:r>
              <a:rPr lang="fr-FR" sz="2800" dirty="0">
                <a:solidFill>
                  <a:schemeClr val="accent2"/>
                </a:solidFill>
              </a:rPr>
              <a:t> scenario for </a:t>
            </a:r>
            <a:r>
              <a:rPr lang="fr-FR" sz="2800" dirty="0" err="1">
                <a:solidFill>
                  <a:schemeClr val="accent2"/>
                </a:solidFill>
              </a:rPr>
              <a:t>semantic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dirty="0" err="1">
                <a:solidFill>
                  <a:schemeClr val="accent2"/>
                </a:solidFill>
              </a:rPr>
              <a:t>query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dirty="0" err="1">
                <a:solidFill>
                  <a:schemeClr val="accent2"/>
                </a:solidFill>
              </a:rPr>
              <a:t>operation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dirty="0" err="1">
                <a:solidFill>
                  <a:schemeClr val="accent2"/>
                </a:solidFill>
              </a:rPr>
              <a:t>interop</a:t>
            </a:r>
            <a:r>
              <a:rPr lang="fr-FR" sz="2800" dirty="0">
                <a:solidFill>
                  <a:schemeClr val="accent2"/>
                </a:solidFill>
              </a:rPr>
              <a:t> test</a:t>
            </a:r>
          </a:p>
        </p:txBody>
      </p:sp>
    </p:spTree>
    <p:extLst>
      <p:ext uri="{BB962C8B-B14F-4D97-AF65-F5344CB8AC3E}">
        <p14:creationId xmlns:p14="http://schemas.microsoft.com/office/powerpoint/2010/main" val="5329261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Organization</a:t>
            </a:r>
            <a:r>
              <a:rPr lang="fr-FR" sz="4000" dirty="0"/>
              <a:t> </a:t>
            </a:r>
            <a:r>
              <a:rPr lang="fr-FR" sz="4000" dirty="0" err="1"/>
              <a:t>proposal</a:t>
            </a:r>
            <a:endParaRPr lang="fr-F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437"/>
            <a:ext cx="8229600" cy="4525963"/>
          </a:xfrm>
        </p:spPr>
        <p:txBody>
          <a:bodyPr/>
          <a:lstStyle/>
          <a:p>
            <a:r>
              <a:rPr lang="fr-FR" sz="2000" dirty="0" err="1"/>
              <a:t>We</a:t>
            </a:r>
            <a:r>
              <a:rPr lang="fr-FR" sz="2000" dirty="0"/>
              <a:t> can have </a:t>
            </a:r>
            <a:r>
              <a:rPr lang="fr-FR" sz="2000" dirty="0" err="1"/>
              <a:t>both</a:t>
            </a:r>
            <a:r>
              <a:rPr lang="fr-FR" sz="2000" dirty="0"/>
              <a:t> </a:t>
            </a:r>
            <a:r>
              <a:rPr lang="fr-FR" sz="2000" dirty="0" err="1"/>
              <a:t>conformance</a:t>
            </a:r>
            <a:r>
              <a:rPr lang="fr-FR" sz="2000" dirty="0"/>
              <a:t> test and </a:t>
            </a:r>
            <a:r>
              <a:rPr lang="fr-FR" sz="2000" dirty="0" err="1"/>
              <a:t>interoperability</a:t>
            </a:r>
            <a:r>
              <a:rPr lang="fr-FR" sz="2000" dirty="0"/>
              <a:t> test sessions</a:t>
            </a:r>
          </a:p>
          <a:p>
            <a:pPr lvl="1"/>
            <a:r>
              <a:rPr lang="fr-FR" sz="2400" dirty="0" err="1"/>
              <a:t>Conformance</a:t>
            </a:r>
            <a:r>
              <a:rPr lang="fr-FR" sz="2400" dirty="0"/>
              <a:t> test (if </a:t>
            </a:r>
            <a:r>
              <a:rPr lang="fr-FR" sz="2400" dirty="0" err="1"/>
              <a:t>available</a:t>
            </a:r>
            <a:r>
              <a:rPr lang="fr-FR" sz="2400" dirty="0"/>
              <a:t>):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CRUD(N)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(</a:t>
            </a:r>
            <a:r>
              <a:rPr lang="fr-FR" sz="2000" dirty="0" err="1">
                <a:solidFill>
                  <a:schemeClr val="accent3"/>
                </a:solidFill>
              </a:rPr>
              <a:t>semantic</a:t>
            </a:r>
            <a:r>
              <a:rPr lang="fr-FR" sz="2000" dirty="0">
                <a:solidFill>
                  <a:schemeClr val="accent3"/>
                </a:solidFill>
              </a:rPr>
              <a:t> </a:t>
            </a:r>
            <a:r>
              <a:rPr lang="fr-FR" sz="2000" dirty="0" err="1">
                <a:solidFill>
                  <a:schemeClr val="accent3"/>
                </a:solidFill>
              </a:rPr>
              <a:t>descriptor</a:t>
            </a:r>
            <a:r>
              <a:rPr lang="fr-FR" sz="2000" dirty="0"/>
              <a:t>, </a:t>
            </a:r>
            <a:r>
              <a:rPr lang="fr-FR" sz="2000" dirty="0" err="1"/>
              <a:t>ontology</a:t>
            </a:r>
            <a:r>
              <a:rPr lang="fr-FR" sz="2000" dirty="0"/>
              <a:t> repository)</a:t>
            </a:r>
          </a:p>
          <a:p>
            <a:pPr lvl="2"/>
            <a:r>
              <a:rPr lang="fr-FR" sz="2000" dirty="0"/>
              <a:t>Model </a:t>
            </a:r>
            <a:r>
              <a:rPr lang="fr-FR" sz="2000" dirty="0" err="1"/>
              <a:t>level</a:t>
            </a:r>
            <a:r>
              <a:rPr lang="fr-FR" sz="2000" dirty="0"/>
              <a:t>: check the </a:t>
            </a:r>
            <a:r>
              <a:rPr lang="fr-FR" sz="2000" dirty="0" err="1"/>
              <a:t>correctness</a:t>
            </a:r>
            <a:r>
              <a:rPr lang="fr-FR" sz="2000" dirty="0"/>
              <a:t> of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descriptor</a:t>
            </a:r>
            <a:r>
              <a:rPr lang="fr-FR" sz="2000" dirty="0"/>
              <a:t> to enable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in </a:t>
            </a:r>
            <a:r>
              <a:rPr lang="fr-FR" sz="2000" dirty="0" err="1"/>
              <a:t>interop</a:t>
            </a:r>
            <a:r>
              <a:rPr lang="fr-FR" sz="2000" dirty="0"/>
              <a:t> tests (</a:t>
            </a:r>
            <a:r>
              <a:rPr lang="fr-FR" sz="2000" dirty="0">
                <a:solidFill>
                  <a:schemeClr val="accent3"/>
                </a:solidFill>
              </a:rPr>
              <a:t>one </a:t>
            </a:r>
            <a:r>
              <a:rPr lang="fr-FR" sz="2000" dirty="0" err="1">
                <a:solidFill>
                  <a:schemeClr val="accent3"/>
                </a:solidFill>
              </a:rPr>
              <a:t>implementation</a:t>
            </a:r>
            <a:r>
              <a:rPr lang="fr-FR" sz="2000" dirty="0">
                <a:solidFill>
                  <a:schemeClr val="accent3"/>
                </a:solidFill>
              </a:rPr>
              <a:t> </a:t>
            </a:r>
            <a:r>
              <a:rPr lang="fr-FR" sz="2000" dirty="0" err="1">
                <a:solidFill>
                  <a:schemeClr val="accent3"/>
                </a:solidFill>
              </a:rPr>
              <a:t>is</a:t>
            </a:r>
            <a:r>
              <a:rPr lang="fr-FR" sz="2000" dirty="0">
                <a:solidFill>
                  <a:schemeClr val="accent3"/>
                </a:solidFill>
              </a:rPr>
              <a:t> </a:t>
            </a:r>
            <a:r>
              <a:rPr lang="fr-FR" sz="2000" dirty="0" err="1">
                <a:solidFill>
                  <a:schemeClr val="accent3"/>
                </a:solidFill>
              </a:rPr>
              <a:t>available</a:t>
            </a:r>
            <a:r>
              <a:rPr lang="fr-FR" sz="2000" dirty="0"/>
              <a:t>)</a:t>
            </a:r>
          </a:p>
          <a:p>
            <a:pPr lvl="2"/>
            <a:r>
              <a:rPr lang="fr-FR" sz="2000" dirty="0" err="1"/>
              <a:t>Operational</a:t>
            </a:r>
            <a:r>
              <a:rPr lang="fr-FR" sz="2000" dirty="0"/>
              <a:t> </a:t>
            </a:r>
            <a:r>
              <a:rPr lang="fr-FR" sz="2000" dirty="0" err="1"/>
              <a:t>level</a:t>
            </a:r>
            <a:endParaRPr lang="fr-FR" dirty="0"/>
          </a:p>
          <a:p>
            <a:pPr lvl="1"/>
            <a:r>
              <a:rPr lang="fr-FR" sz="2400" dirty="0" err="1"/>
              <a:t>Interoperability</a:t>
            </a:r>
            <a:r>
              <a:rPr lang="fr-FR" sz="2400" dirty="0"/>
              <a:t> test: </a:t>
            </a:r>
          </a:p>
          <a:p>
            <a:pPr lvl="2"/>
            <a:r>
              <a:rPr lang="fr-FR" sz="2000" dirty="0"/>
              <a:t>Resource </a:t>
            </a:r>
            <a:r>
              <a:rPr lang="fr-FR" sz="2000" dirty="0" err="1"/>
              <a:t>level</a:t>
            </a:r>
            <a:r>
              <a:rPr lang="fr-FR" sz="2000" dirty="0"/>
              <a:t>: CRUD(N) </a:t>
            </a:r>
            <a:r>
              <a:rPr lang="fr-FR" sz="2000" dirty="0" err="1"/>
              <a:t>operations</a:t>
            </a:r>
            <a:r>
              <a:rPr lang="fr-FR" sz="2000" dirty="0"/>
              <a:t> about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related</a:t>
            </a:r>
            <a:r>
              <a:rPr lang="fr-FR" sz="2000" dirty="0"/>
              <a:t> </a:t>
            </a:r>
            <a:r>
              <a:rPr lang="fr-FR" sz="2000" dirty="0" err="1"/>
              <a:t>resources</a:t>
            </a:r>
            <a:r>
              <a:rPr lang="fr-FR" sz="2000" dirty="0"/>
              <a:t> (</a:t>
            </a:r>
            <a:r>
              <a:rPr lang="fr-FR" sz="2000" dirty="0" err="1">
                <a:solidFill>
                  <a:schemeClr val="accent3"/>
                </a:solidFill>
              </a:rPr>
              <a:t>semantic</a:t>
            </a:r>
            <a:r>
              <a:rPr lang="fr-FR" sz="2000" dirty="0">
                <a:solidFill>
                  <a:schemeClr val="accent3"/>
                </a:solidFill>
              </a:rPr>
              <a:t> </a:t>
            </a:r>
            <a:r>
              <a:rPr lang="fr-FR" sz="2000" dirty="0" err="1">
                <a:solidFill>
                  <a:schemeClr val="accent3"/>
                </a:solidFill>
              </a:rPr>
              <a:t>descriptor</a:t>
            </a:r>
            <a:r>
              <a:rPr lang="fr-FR" sz="2000" dirty="0"/>
              <a:t>, </a:t>
            </a:r>
            <a:r>
              <a:rPr lang="fr-FR" sz="2000" dirty="0" err="1"/>
              <a:t>ontology</a:t>
            </a:r>
            <a:r>
              <a:rPr lang="fr-FR" sz="2000" dirty="0"/>
              <a:t> repository)</a:t>
            </a:r>
          </a:p>
          <a:p>
            <a:pPr lvl="2"/>
            <a:r>
              <a:rPr lang="fr-FR" sz="2000" dirty="0" err="1"/>
              <a:t>Operational</a:t>
            </a:r>
            <a:r>
              <a:rPr lang="fr-FR" sz="2000" dirty="0"/>
              <a:t> </a:t>
            </a:r>
            <a:r>
              <a:rPr lang="fr-FR" sz="2000" dirty="0" err="1"/>
              <a:t>level</a:t>
            </a:r>
            <a:r>
              <a:rPr lang="fr-FR" sz="2000" dirty="0"/>
              <a:t>: check if the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capability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correctly</a:t>
            </a:r>
            <a:r>
              <a:rPr lang="fr-FR" sz="2000" dirty="0"/>
              <a:t> </a:t>
            </a:r>
            <a:r>
              <a:rPr lang="fr-FR" sz="2000" dirty="0" err="1"/>
              <a:t>implemented</a:t>
            </a:r>
            <a:r>
              <a:rPr lang="fr-FR" sz="2000" dirty="0"/>
              <a:t> in CSE (</a:t>
            </a:r>
            <a:r>
              <a:rPr lang="fr-FR" sz="2000" dirty="0" err="1">
                <a:solidFill>
                  <a:schemeClr val="accent3"/>
                </a:solidFill>
              </a:rPr>
              <a:t>semantic</a:t>
            </a:r>
            <a:r>
              <a:rPr lang="fr-FR" sz="2000" dirty="0">
                <a:solidFill>
                  <a:schemeClr val="accent3"/>
                </a:solidFill>
              </a:rPr>
              <a:t> </a:t>
            </a:r>
            <a:r>
              <a:rPr lang="fr-FR" sz="2000" dirty="0" err="1">
                <a:solidFill>
                  <a:schemeClr val="accent3"/>
                </a:solidFill>
              </a:rPr>
              <a:t>discovery</a:t>
            </a:r>
            <a:r>
              <a:rPr lang="fr-FR" sz="2000" dirty="0"/>
              <a:t>, </a:t>
            </a:r>
            <a:r>
              <a:rPr lang="fr-FR" sz="2000" dirty="0" err="1"/>
              <a:t>semantic</a:t>
            </a:r>
            <a:r>
              <a:rPr lang="fr-FR" sz="2000" dirty="0"/>
              <a:t> </a:t>
            </a:r>
            <a:r>
              <a:rPr lang="fr-FR" sz="2000" dirty="0" err="1"/>
              <a:t>query</a:t>
            </a:r>
            <a:r>
              <a:rPr lang="fr-FR" sz="2000" dirty="0"/>
              <a:t>, </a:t>
            </a:r>
            <a:r>
              <a:rPr lang="fr-FR" sz="2000" dirty="0" err="1"/>
              <a:t>semantic</a:t>
            </a:r>
            <a:r>
              <a:rPr lang="fr-FR" sz="2000" dirty="0"/>
              <a:t> validation workflow)</a:t>
            </a:r>
          </a:p>
        </p:txBody>
      </p:sp>
    </p:spTree>
    <p:extLst>
      <p:ext uri="{BB962C8B-B14F-4D97-AF65-F5344CB8AC3E}">
        <p14:creationId xmlns:p14="http://schemas.microsoft.com/office/powerpoint/2010/main" val="32331151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F9711-F63F-4001-8172-4C75DB89B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13" y="274637"/>
            <a:ext cx="8229600" cy="914400"/>
          </a:xfrm>
        </p:spPr>
        <p:txBody>
          <a:bodyPr/>
          <a:lstStyle/>
          <a:p>
            <a:r>
              <a:rPr lang="fr-FR" sz="3600" dirty="0"/>
              <a:t>Information </a:t>
            </a:r>
            <a:r>
              <a:rPr lang="fr-FR" sz="3600" dirty="0" err="1"/>
              <a:t>needed</a:t>
            </a:r>
            <a:r>
              <a:rPr lang="fr-FR" sz="3600" dirty="0"/>
              <a:t> for </a:t>
            </a:r>
            <a:r>
              <a:rPr lang="fr-FR" sz="3600" dirty="0" err="1"/>
              <a:t>organization</a:t>
            </a:r>
            <a:endParaRPr lang="fr-F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C2D55-2401-4590-BE2C-04AB5410F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fr-FR" sz="2800" dirty="0"/>
              <a:t>Participant components</a:t>
            </a:r>
          </a:p>
          <a:p>
            <a:pPr lvl="1"/>
            <a:r>
              <a:rPr lang="fr-FR" sz="2400" dirty="0" err="1"/>
              <a:t>Convida</a:t>
            </a:r>
            <a:r>
              <a:rPr lang="fr-FR" sz="2400" dirty="0"/>
              <a:t>: IN-CSE, AE</a:t>
            </a:r>
          </a:p>
          <a:p>
            <a:pPr lvl="1"/>
            <a:r>
              <a:rPr lang="fr-FR" sz="2400" dirty="0"/>
              <a:t>KETI: IN-CSE</a:t>
            </a:r>
          </a:p>
          <a:p>
            <a:pPr lvl="1"/>
            <a:r>
              <a:rPr lang="fr-FR" sz="2400" dirty="0"/>
              <a:t>EGM: AE</a:t>
            </a:r>
          </a:p>
          <a:p>
            <a:pPr lvl="1"/>
            <a:r>
              <a:rPr lang="fr-FR" sz="2400" dirty="0" err="1"/>
              <a:t>Others</a:t>
            </a:r>
            <a:r>
              <a:rPr lang="fr-FR" sz="2400" dirty="0"/>
              <a:t>?</a:t>
            </a:r>
          </a:p>
          <a:p>
            <a:pPr lvl="1"/>
            <a:r>
              <a:rPr lang="fr-FR" sz="2400" dirty="0"/>
              <a:t>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checked</a:t>
            </a:r>
            <a:r>
              <a:rPr lang="fr-FR" sz="2400" dirty="0"/>
              <a:t>: </a:t>
            </a:r>
            <a:r>
              <a:rPr lang="fr-FR" sz="2400" dirty="0" err="1"/>
              <a:t>which</a:t>
            </a:r>
            <a:r>
              <a:rPr lang="fr-FR" sz="2400" dirty="0"/>
              <a:t> </a:t>
            </a:r>
            <a:r>
              <a:rPr lang="fr-FR" sz="2400" dirty="0" err="1"/>
              <a:t>features</a:t>
            </a:r>
            <a:r>
              <a:rPr lang="fr-FR" sz="2400" dirty="0"/>
              <a:t> are </a:t>
            </a:r>
            <a:r>
              <a:rPr lang="fr-FR" sz="2400" dirty="0" err="1"/>
              <a:t>implemented</a:t>
            </a:r>
            <a:r>
              <a:rPr lang="fr-FR" sz="2400" dirty="0"/>
              <a:t> </a:t>
            </a:r>
            <a:r>
              <a:rPr lang="fr-FR" sz="2400" dirty="0" err="1"/>
              <a:t>actually</a:t>
            </a:r>
            <a:r>
              <a:rPr lang="fr-FR" sz="2400" dirty="0"/>
              <a:t>?</a:t>
            </a:r>
          </a:p>
          <a:p>
            <a:r>
              <a:rPr lang="fr-FR" sz="2800" dirty="0"/>
              <a:t>How long and </a:t>
            </a:r>
            <a:r>
              <a:rPr lang="fr-FR" sz="2800" dirty="0" err="1"/>
              <a:t>when</a:t>
            </a:r>
            <a:r>
              <a:rPr lang="fr-FR" sz="2800" dirty="0"/>
              <a:t>?</a:t>
            </a:r>
          </a:p>
          <a:p>
            <a:pPr lvl="1"/>
            <a:r>
              <a:rPr lang="fr-FR" sz="2400" dirty="0"/>
              <a:t>Half-</a:t>
            </a:r>
            <a:r>
              <a:rPr lang="fr-FR" sz="2400" dirty="0" err="1"/>
              <a:t>day</a:t>
            </a:r>
            <a:r>
              <a:rPr lang="fr-FR" sz="2400" dirty="0"/>
              <a:t> (?) </a:t>
            </a:r>
          </a:p>
          <a:p>
            <a:pPr lvl="1"/>
            <a:r>
              <a:rPr lang="fr-FR" sz="2400" dirty="0"/>
              <a:t>On Tuesday (?) </a:t>
            </a:r>
          </a:p>
          <a:p>
            <a:pPr lvl="1"/>
            <a:r>
              <a:rPr lang="fr-FR" sz="2400" dirty="0"/>
              <a:t>To </a:t>
            </a:r>
            <a:r>
              <a:rPr lang="fr-FR" sz="2400" dirty="0" err="1"/>
              <a:t>be</a:t>
            </a:r>
            <a:r>
              <a:rPr lang="fr-FR" sz="2400" dirty="0"/>
              <a:t> </a:t>
            </a:r>
            <a:r>
              <a:rPr lang="fr-FR" sz="2400" dirty="0" err="1"/>
              <a:t>checked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Keebum</a:t>
            </a:r>
            <a:r>
              <a:rPr lang="fr-FR" sz="2400" dirty="0"/>
              <a:t> &amp; Laurent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3009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l"/>
            <a:r>
              <a:rPr lang="fr-FR" dirty="0" err="1"/>
              <a:t>Proposal</a:t>
            </a:r>
            <a:r>
              <a:rPr lang="fr-FR" dirty="0"/>
              <a:t> for</a:t>
            </a:r>
            <a:br>
              <a:rPr lang="fr-FR" dirty="0"/>
            </a:br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interop</a:t>
            </a:r>
            <a:r>
              <a:rPr lang="fr-FR" dirty="0"/>
              <a:t> </a:t>
            </a:r>
            <a:r>
              <a:rPr lang="fr-FR" dirty="0" err="1"/>
              <a:t>event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71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oneM2M semantic enablement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65237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000" dirty="0"/>
              <a:t>Resource level (TS0001)</a:t>
            </a:r>
          </a:p>
          <a:p>
            <a:pPr lvl="1" eaLnBrk="1" hangingPunct="1"/>
            <a:r>
              <a:rPr lang="en-US" altLang="en-US" sz="1800" dirty="0"/>
              <a:t>Semantic Descriptor </a:t>
            </a:r>
          </a:p>
          <a:p>
            <a:pPr lvl="1" eaLnBrk="1" hangingPunct="1"/>
            <a:r>
              <a:rPr lang="en-US" altLang="en-US" sz="1800" dirty="0"/>
              <a:t>Semantic </a:t>
            </a:r>
            <a:r>
              <a:rPr lang="en-US" altLang="en-US" sz="1800" dirty="0" err="1"/>
              <a:t>FanOut</a:t>
            </a:r>
            <a:r>
              <a:rPr lang="en-US" altLang="en-US" sz="1800" dirty="0"/>
              <a:t> point</a:t>
            </a:r>
          </a:p>
          <a:p>
            <a:pPr lvl="1" eaLnBrk="1" hangingPunct="1"/>
            <a:r>
              <a:rPr lang="en-US" altLang="en-US" sz="1800" dirty="0"/>
              <a:t>Ontology Repository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Model level (TS 0012)</a:t>
            </a:r>
          </a:p>
          <a:p>
            <a:pPr lvl="1" eaLnBrk="1" hangingPunct="1"/>
            <a:r>
              <a:rPr lang="en-US" altLang="en-US" sz="1800" dirty="0"/>
              <a:t>Reference ontology(</a:t>
            </a:r>
            <a:r>
              <a:rPr lang="en-US" altLang="en-US" sz="1800" dirty="0" err="1"/>
              <a:t>ies</a:t>
            </a:r>
            <a:r>
              <a:rPr lang="en-US" altLang="en-US" sz="1800" dirty="0"/>
              <a:t>)</a:t>
            </a:r>
          </a:p>
          <a:p>
            <a:pPr eaLnBrk="1" hangingPunct="1"/>
            <a:r>
              <a:rPr lang="en-US" altLang="en-US" sz="2000" dirty="0"/>
              <a:t>Operation level (TS0001)</a:t>
            </a:r>
          </a:p>
          <a:p>
            <a:pPr lvl="1" eaLnBrk="1" hangingPunct="1"/>
            <a:r>
              <a:rPr lang="en-US" altLang="en-US" sz="1800" dirty="0"/>
              <a:t>Semantic discovery procedure</a:t>
            </a:r>
          </a:p>
          <a:p>
            <a:pPr lvl="1" eaLnBrk="1" hangingPunct="1"/>
            <a:r>
              <a:rPr lang="en-US" altLang="en-US" sz="1800" dirty="0"/>
              <a:t>Semantic query procedure</a:t>
            </a:r>
          </a:p>
          <a:p>
            <a:pPr lvl="1" eaLnBrk="1" hangingPunct="1"/>
            <a:r>
              <a:rPr lang="en-US" altLang="en-US" sz="1800" dirty="0"/>
              <a:t>Semantic validation procedure</a:t>
            </a:r>
          </a:p>
          <a:p>
            <a:pPr lvl="1" eaLnBrk="1" hangingPunct="1"/>
            <a:r>
              <a:rPr lang="en-US" altLang="en-US" sz="1800" dirty="0"/>
              <a:t>Other?</a:t>
            </a:r>
          </a:p>
          <a:p>
            <a:pPr eaLnBrk="1" hangingPunct="1"/>
            <a:r>
              <a:rPr lang="en-US" altLang="en-US" sz="2000" dirty="0"/>
              <a:t>Semantic testing needs to cover all the levels above</a:t>
            </a:r>
          </a:p>
          <a:p>
            <a:pPr lvl="1" eaLnBrk="1" hangingPunct="1"/>
            <a:r>
              <a:rPr lang="en-US" altLang="en-US" sz="1800" dirty="0"/>
              <a:t>Conformance testing </a:t>
            </a:r>
          </a:p>
          <a:p>
            <a:pPr lvl="1" eaLnBrk="1" hangingPunct="1"/>
            <a:r>
              <a:rPr lang="en-US" altLang="en-US" sz="1800" dirty="0"/>
              <a:t>Interoperability testing</a:t>
            </a:r>
            <a:endParaRPr lang="en-US" altLang="en-US" sz="2400" dirty="0"/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© 2014 oneM2M Partners</a:t>
            </a:r>
          </a:p>
          <a:p>
            <a:pPr algn="ctr" eaLnBrk="1" hangingPunct="1"/>
            <a:r>
              <a:rPr lang="en-GB" altLang="en-US">
                <a:solidFill>
                  <a:srgbClr val="898989"/>
                </a:solidFill>
                <a:latin typeface="Myriad pro"/>
              </a:rPr>
              <a:t>&lt;Document number&gt;</a:t>
            </a:r>
          </a:p>
          <a:p>
            <a:pPr eaLnBrk="1" hangingPunct="1"/>
            <a:fld id="{8A8C7EE2-753F-419C-8583-C3815DC5704A}" type="slidenum">
              <a:rPr lang="en-US" altLang="en-US">
                <a:solidFill>
                  <a:srgbClr val="898989"/>
                </a:solidFill>
                <a:latin typeface="Myriad pro"/>
              </a:rPr>
              <a:pPr eaLnBrk="1" hangingPunct="1"/>
              <a:t>3</a:t>
            </a:fld>
            <a:endParaRPr lang="en-US" altLang="en-US">
              <a:solidFill>
                <a:srgbClr val="898989"/>
              </a:solidFill>
              <a:latin typeface="Myriad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4000" dirty="0" err="1"/>
              <a:t>Semantic</a:t>
            </a:r>
            <a:r>
              <a:rPr lang="fr-FR" sz="4000" dirty="0"/>
              <a:t> </a:t>
            </a:r>
            <a:r>
              <a:rPr lang="fr-FR" sz="4000" dirty="0" err="1"/>
              <a:t>testing</a:t>
            </a:r>
            <a:r>
              <a:rPr lang="fr-FR" sz="4000" dirty="0"/>
              <a:t> on </a:t>
            </a:r>
            <a:r>
              <a:rPr lang="fr-FR" sz="4000" dirty="0" err="1"/>
              <a:t>resource</a:t>
            </a:r>
            <a:r>
              <a:rPr lang="fr-FR" sz="4000" dirty="0"/>
              <a:t> </a:t>
            </a:r>
            <a:r>
              <a:rPr lang="fr-FR" sz="4000" dirty="0" err="1"/>
              <a:t>level</a:t>
            </a:r>
            <a:r>
              <a:rPr lang="fr-FR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8709" y="1433383"/>
            <a:ext cx="8229600" cy="2453585"/>
          </a:xfrm>
        </p:spPr>
        <p:txBody>
          <a:bodyPr/>
          <a:lstStyle/>
          <a:p>
            <a:r>
              <a:rPr lang="fr-FR" sz="2400" dirty="0"/>
              <a:t>oneM2M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framework</a:t>
            </a:r>
            <a:r>
              <a:rPr lang="fr-FR" sz="2400" dirty="0"/>
              <a:t> has been </a:t>
            </a:r>
            <a:r>
              <a:rPr lang="fr-FR" sz="2400" dirty="0" err="1"/>
              <a:t>focusing</a:t>
            </a:r>
            <a:r>
              <a:rPr lang="fr-FR" sz="2400" dirty="0"/>
              <a:t> on </a:t>
            </a:r>
            <a:r>
              <a:rPr lang="fr-FR" sz="2400" dirty="0" err="1"/>
              <a:t>resource</a:t>
            </a:r>
            <a:r>
              <a:rPr lang="fr-FR" sz="2400" dirty="0"/>
              <a:t> </a:t>
            </a:r>
            <a:r>
              <a:rPr lang="fr-FR" sz="2400" dirty="0" err="1"/>
              <a:t>level</a:t>
            </a:r>
            <a:r>
              <a:rPr lang="fr-FR" sz="2400" dirty="0"/>
              <a:t> </a:t>
            </a:r>
            <a:r>
              <a:rPr lang="fr-FR" sz="2400" dirty="0" err="1"/>
              <a:t>testing</a:t>
            </a:r>
            <a:r>
              <a:rPr lang="fr-FR" sz="2400" dirty="0"/>
              <a:t> </a:t>
            </a:r>
            <a:r>
              <a:rPr lang="fr-FR" sz="2400" dirty="0" err="1"/>
              <a:t>so</a:t>
            </a:r>
            <a:r>
              <a:rPr lang="fr-FR" sz="2400" dirty="0"/>
              <a:t> far</a:t>
            </a:r>
          </a:p>
          <a:p>
            <a:r>
              <a:rPr lang="fr-FR" sz="2400" dirty="0" err="1"/>
              <a:t>Quite</a:t>
            </a:r>
            <a:r>
              <a:rPr lang="fr-FR" sz="2400" dirty="0"/>
              <a:t>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classic</a:t>
            </a:r>
            <a:r>
              <a:rPr lang="fr-FR" sz="2400" dirty="0"/>
              <a:t> oneM2M test cases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D9FCE5-1C2F-4DA4-B439-29B56032E4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691" y="2730218"/>
            <a:ext cx="5867400" cy="35943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83E68-54BD-49CF-B8D7-EA17991B0809}"/>
              </a:ext>
            </a:extLst>
          </p:cNvPr>
          <p:cNvSpPr txBox="1"/>
          <p:nvPr/>
        </p:nvSpPr>
        <p:spPr>
          <a:xfrm>
            <a:off x="6323091" y="4894994"/>
            <a:ext cx="23561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A SmartM2M TP on SAREF</a:t>
            </a:r>
          </a:p>
        </p:txBody>
      </p:sp>
    </p:spTree>
    <p:extLst>
      <p:ext uri="{BB962C8B-B14F-4D97-AF65-F5344CB8AC3E}">
        <p14:creationId xmlns:p14="http://schemas.microsoft.com/office/powerpoint/2010/main" val="407665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r>
              <a:rPr lang="fr-FR" sz="3200" dirty="0"/>
              <a:t> </a:t>
            </a:r>
            <a:br>
              <a:rPr lang="fr-FR" sz="3200" dirty="0"/>
            </a:br>
            <a:r>
              <a:rPr lang="fr-FR" sz="3200" dirty="0"/>
              <a:t>Resource </a:t>
            </a:r>
            <a:r>
              <a:rPr lang="fr-FR" sz="3200" dirty="0" err="1"/>
              <a:t>level</a:t>
            </a:r>
            <a:r>
              <a:rPr lang="fr-FR" sz="3200" dirty="0"/>
              <a:t>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Example: CRUD on « </a:t>
            </a:r>
            <a:r>
              <a:rPr lang="fr-FR" sz="2400" dirty="0" err="1"/>
              <a:t>semanticDescriptor</a:t>
            </a:r>
            <a:r>
              <a:rPr lang="fr-FR" sz="2400" dirty="0"/>
              <a:t> » Resource</a:t>
            </a:r>
          </a:p>
          <a:p>
            <a:r>
              <a:rPr lang="fr-FR" sz="2400" dirty="0" err="1"/>
              <a:t>Conformance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TP and TTCN-3 tests to </a:t>
            </a:r>
            <a:r>
              <a:rPr lang="fr-FR" sz="2000" dirty="0" err="1"/>
              <a:t>be</a:t>
            </a:r>
            <a:r>
              <a:rPr lang="fr-FR" sz="2000" dirty="0"/>
              <a:t> </a:t>
            </a:r>
            <a:r>
              <a:rPr lang="fr-FR" sz="2000" dirty="0" err="1"/>
              <a:t>developed</a:t>
            </a:r>
            <a:endParaRPr lang="fr-FR" sz="2000" dirty="0"/>
          </a:p>
          <a:p>
            <a:r>
              <a:rPr lang="fr-FR" sz="2400" dirty="0" err="1"/>
              <a:t>Interoperability</a:t>
            </a:r>
            <a:r>
              <a:rPr lang="fr-FR" sz="2400" dirty="0"/>
              <a:t> tests</a:t>
            </a:r>
          </a:p>
          <a:p>
            <a:pPr lvl="1"/>
            <a:r>
              <a:rPr lang="fr-FR" sz="2000" dirty="0"/>
              <a:t>CRUD scenarios </a:t>
            </a:r>
            <a:r>
              <a:rPr lang="fr-FR" sz="2000" dirty="0" err="1"/>
              <a:t>available</a:t>
            </a:r>
            <a:r>
              <a:rPr lang="fr-FR" sz="2000" dirty="0"/>
              <a:t> on TS0013</a:t>
            </a:r>
          </a:p>
          <a:p>
            <a:r>
              <a:rPr lang="fr-FR" sz="2400" dirty="0" err="1"/>
              <a:t>We</a:t>
            </a:r>
            <a:r>
              <a:rPr lang="fr-FR" sz="2400" dirty="0"/>
              <a:t> can </a:t>
            </a:r>
            <a:r>
              <a:rPr lang="fr-FR" sz="2400" dirty="0" err="1"/>
              <a:t>begin</a:t>
            </a:r>
            <a:r>
              <a:rPr lang="fr-FR" sz="2400" dirty="0"/>
              <a:t> </a:t>
            </a:r>
            <a:r>
              <a:rPr lang="fr-FR" sz="2400" dirty="0" err="1"/>
              <a:t>with</a:t>
            </a:r>
            <a:r>
              <a:rPr lang="fr-FR" sz="2400" dirty="0"/>
              <a:t> </a:t>
            </a:r>
            <a:r>
              <a:rPr lang="fr-FR" sz="2400" dirty="0" err="1"/>
              <a:t>some</a:t>
            </a:r>
            <a:r>
              <a:rPr lang="fr-FR" sz="2400" dirty="0"/>
              <a:t> </a:t>
            </a:r>
            <a:r>
              <a:rPr lang="fr-FR" sz="2400" dirty="0" err="1"/>
              <a:t>interoperability</a:t>
            </a:r>
            <a:r>
              <a:rPr lang="fr-FR" sz="2400" dirty="0"/>
              <a:t> test scenarios for the </a:t>
            </a:r>
            <a:r>
              <a:rPr lang="fr-FR" sz="2400" dirty="0" err="1"/>
              <a:t>event</a:t>
            </a:r>
            <a:r>
              <a:rPr lang="fr-FR" sz="2400" dirty="0"/>
              <a:t>. Configurations are </a:t>
            </a:r>
            <a:r>
              <a:rPr lang="fr-FR" sz="2400" dirty="0" err="1"/>
              <a:t>similar</a:t>
            </a:r>
            <a:r>
              <a:rPr lang="fr-FR" sz="2400" dirty="0"/>
              <a:t> to </a:t>
            </a:r>
            <a:r>
              <a:rPr lang="fr-FR" sz="2400" dirty="0" err="1"/>
              <a:t>previous</a:t>
            </a:r>
            <a:r>
              <a:rPr lang="fr-FR" sz="2400" dirty="0"/>
              <a:t> </a:t>
            </a:r>
            <a:r>
              <a:rPr lang="fr-FR" sz="2400" dirty="0" err="1"/>
              <a:t>interop</a:t>
            </a:r>
            <a:r>
              <a:rPr lang="fr-FR" sz="2400" dirty="0"/>
              <a:t> test configurations</a:t>
            </a:r>
          </a:p>
          <a:p>
            <a:pPr lvl="1"/>
            <a:endParaRPr lang="fr-FR" sz="2000" dirty="0"/>
          </a:p>
          <a:p>
            <a:pPr lvl="1"/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44099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err="1"/>
              <a:t>Semantic</a:t>
            </a:r>
            <a:r>
              <a:rPr lang="fr-FR" dirty="0"/>
              <a:t> </a:t>
            </a:r>
            <a:r>
              <a:rPr lang="fr-FR" dirty="0" err="1"/>
              <a:t>testing</a:t>
            </a:r>
            <a:r>
              <a:rPr lang="fr-FR" dirty="0"/>
              <a:t> on model </a:t>
            </a:r>
            <a:r>
              <a:rPr lang="fr-FR" dirty="0" err="1"/>
              <a:t>level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/>
              <a:t>Main </a:t>
            </a:r>
            <a:r>
              <a:rPr lang="fr-FR" sz="2400" dirty="0" err="1"/>
              <a:t>target</a:t>
            </a:r>
            <a:r>
              <a:rPr lang="fr-FR" sz="2400" dirty="0"/>
              <a:t>: the content of « </a:t>
            </a:r>
            <a:r>
              <a:rPr lang="fr-FR" sz="2400" dirty="0" err="1"/>
              <a:t>descriptor</a:t>
            </a:r>
            <a:r>
              <a:rPr lang="fr-FR" sz="2400" dirty="0"/>
              <a:t> » of </a:t>
            </a:r>
            <a:r>
              <a:rPr lang="fr-FR" sz="2400" dirty="0" err="1"/>
              <a:t>semanticDescriptor</a:t>
            </a:r>
            <a:r>
              <a:rPr lang="fr-FR" sz="2400" dirty="0"/>
              <a:t>, </a:t>
            </a:r>
            <a:r>
              <a:rPr lang="fr-FR" sz="2400" dirty="0" err="1"/>
              <a:t>semantic</a:t>
            </a:r>
            <a:r>
              <a:rPr lang="fr-FR" sz="2400" dirty="0"/>
              <a:t> annotation in RDF triples</a:t>
            </a:r>
          </a:p>
          <a:p>
            <a:r>
              <a:rPr lang="fr-FR" sz="2400" dirty="0" err="1"/>
              <a:t>Tested</a:t>
            </a:r>
            <a:r>
              <a:rPr lang="fr-FR" sz="2400" dirty="0"/>
              <a:t> </a:t>
            </a:r>
            <a:r>
              <a:rPr lang="fr-FR" sz="2400" dirty="0" err="1"/>
              <a:t>against</a:t>
            </a:r>
            <a:r>
              <a:rPr lang="fr-FR" sz="2400" dirty="0"/>
              <a:t> the </a:t>
            </a:r>
            <a:r>
              <a:rPr lang="fr-FR" sz="2400" dirty="0" err="1"/>
              <a:t>reference</a:t>
            </a:r>
            <a:r>
              <a:rPr lang="fr-FR" sz="2400" dirty="0"/>
              <a:t> </a:t>
            </a:r>
            <a:r>
              <a:rPr lang="fr-FR" sz="2400" dirty="0" err="1"/>
              <a:t>ontology</a:t>
            </a:r>
            <a:r>
              <a:rPr lang="fr-FR" sz="2400" dirty="0"/>
              <a:t> </a:t>
            </a:r>
            <a:r>
              <a:rPr lang="fr-FR" sz="2400" dirty="0" err="1"/>
              <a:t>specified</a:t>
            </a:r>
            <a:r>
              <a:rPr lang="fr-FR" sz="2400" dirty="0"/>
              <a:t> in the </a:t>
            </a:r>
            <a:r>
              <a:rPr lang="fr-FR" sz="2400" dirty="0" err="1"/>
              <a:t>resource</a:t>
            </a:r>
            <a:endParaRPr lang="fr-FR" sz="2400" dirty="0"/>
          </a:p>
          <a:p>
            <a:r>
              <a:rPr lang="fr-FR" sz="2400" dirty="0"/>
              <a:t>Reference: TS-0034 7.10</a:t>
            </a:r>
            <a:endParaRPr lang="fr-FR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20AAD8A1-5CCB-4FA5-A3D9-773FD943ED0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178843" y="3821317"/>
            <a:ext cx="4786313" cy="2546350"/>
            <a:chOff x="4082" y="5761"/>
            <a:chExt cx="7538" cy="4009"/>
          </a:xfrm>
        </p:grpSpPr>
        <p:sp>
          <p:nvSpPr>
            <p:cNvPr id="6" name="AutoShape 18">
              <a:extLst>
                <a:ext uri="{FF2B5EF4-FFF2-40B4-BE49-F238E27FC236}">
                  <a16:creationId xmlns:a16="http://schemas.microsoft.com/office/drawing/2014/main" id="{1F85931A-5753-433D-8BB6-91B606184F8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4082" y="5761"/>
              <a:ext cx="7538" cy="400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7" name="Rectangle 17">
              <a:extLst>
                <a:ext uri="{FF2B5EF4-FFF2-40B4-BE49-F238E27FC236}">
                  <a16:creationId xmlns:a16="http://schemas.microsoft.com/office/drawing/2014/main" id="{FC5759E2-DC69-4A44-8036-F78DF887F3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90" y="5769"/>
              <a:ext cx="907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Issuer</a:t>
              </a:r>
              <a:endParaRPr kumimoji="0" lang="en-GB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16">
              <a:extLst>
                <a:ext uri="{FF2B5EF4-FFF2-40B4-BE49-F238E27FC236}">
                  <a16:creationId xmlns:a16="http://schemas.microsoft.com/office/drawing/2014/main" id="{1BD65B27-745D-416A-80AF-6ED6A7141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09" y="5769"/>
              <a:ext cx="2031" cy="61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Ontology hosting CSE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Rectangle 15">
              <a:extLst>
                <a:ext uri="{FF2B5EF4-FFF2-40B4-BE49-F238E27FC236}">
                  <a16:creationId xmlns:a16="http://schemas.microsoft.com/office/drawing/2014/main" id="{009EC3FD-D15F-432A-9520-5C1A57C5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022" y="5769"/>
              <a:ext cx="2590" cy="61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Linked &lt;</a:t>
              </a:r>
              <a:r>
                <a:rPr kumimoji="0" lang="en-US" altLang="zh-CN" sz="9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hosting CSE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grpSp>
          <p:nvGrpSpPr>
            <p:cNvPr id="10" name="Group 11">
              <a:extLst>
                <a:ext uri="{FF2B5EF4-FFF2-40B4-BE49-F238E27FC236}">
                  <a16:creationId xmlns:a16="http://schemas.microsoft.com/office/drawing/2014/main" id="{DDDF661C-FCA1-4F0F-8202-4124ECB52F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99" y="6385"/>
              <a:ext cx="5427" cy="3377"/>
              <a:chOff x="4599" y="6385"/>
              <a:chExt cx="5427" cy="7629"/>
            </a:xfrm>
          </p:grpSpPr>
          <p:sp>
            <p:nvSpPr>
              <p:cNvPr id="20" name="AutoShape 14">
                <a:extLst>
                  <a:ext uri="{FF2B5EF4-FFF2-40B4-BE49-F238E27FC236}">
                    <a16:creationId xmlns:a16="http://schemas.microsoft.com/office/drawing/2014/main" id="{0976E4D8-94A5-4D17-AFA0-0D69A77EB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599" y="6385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1" name="AutoShape 13">
                <a:extLst>
                  <a:ext uri="{FF2B5EF4-FFF2-40B4-BE49-F238E27FC236}">
                    <a16:creationId xmlns:a16="http://schemas.microsoft.com/office/drawing/2014/main" id="{F67D9BDA-C519-4B97-8D54-8C46BF7076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7325" y="6431"/>
                <a:ext cx="2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2" name="AutoShape 12">
                <a:extLst>
                  <a:ext uri="{FF2B5EF4-FFF2-40B4-BE49-F238E27FC236}">
                    <a16:creationId xmlns:a16="http://schemas.microsoft.com/office/drawing/2014/main" id="{D6961E53-9303-433E-BF86-745B555F00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0023" y="6475"/>
                <a:ext cx="3" cy="7539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11" name="AutoShape 10">
              <a:extLst>
                <a:ext uri="{FF2B5EF4-FFF2-40B4-BE49-F238E27FC236}">
                  <a16:creationId xmlns:a16="http://schemas.microsoft.com/office/drawing/2014/main" id="{71973240-326E-469C-B8AD-E9E2DE3757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4" y="7710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AutoShape 9">
              <a:extLst>
                <a:ext uri="{FF2B5EF4-FFF2-40B4-BE49-F238E27FC236}">
                  <a16:creationId xmlns:a16="http://schemas.microsoft.com/office/drawing/2014/main" id="{335CC7EA-B8A0-4A21-9F78-86EEBFDC89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8" y="7989"/>
              <a:ext cx="2698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id="{5B3EF773-FB5F-4434-8A97-082A8183F1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0" y="7173"/>
              <a:ext cx="2855" cy="1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1. request to validate a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resource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(Update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semanticValidation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&gt;)</a:t>
              </a: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CFEC894B-4911-41EC-BA4F-179DBDCDB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416" y="7430"/>
              <a:ext cx="2529" cy="5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2. retrieve linked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AutoShape 6">
              <a:extLst>
                <a:ext uri="{FF2B5EF4-FFF2-40B4-BE49-F238E27FC236}">
                  <a16:creationId xmlns:a16="http://schemas.microsoft.com/office/drawing/2014/main" id="{BC4BA5F3-156D-4D8C-8408-41BB09D6E02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73" y="824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6" name="AutoShape 5">
              <a:extLst>
                <a:ext uri="{FF2B5EF4-FFF2-40B4-BE49-F238E27FC236}">
                  <a16:creationId xmlns:a16="http://schemas.microsoft.com/office/drawing/2014/main" id="{CC6696FC-DA7C-470E-B289-D511D5938E3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24" y="9228"/>
              <a:ext cx="2676" cy="1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7" name="AutoShape 4">
              <a:extLst>
                <a:ext uri="{FF2B5EF4-FFF2-40B4-BE49-F238E27FC236}">
                  <a16:creationId xmlns:a16="http://schemas.microsoft.com/office/drawing/2014/main" id="{AF90142B-55CD-4358-ABB7-78CE8A04DE19}"/>
                </a:ext>
              </a:extLst>
            </p:cNvPr>
            <p:cNvSpPr>
              <a:spLocks/>
            </p:cNvSpPr>
            <p:nvPr/>
          </p:nvSpPr>
          <p:spPr bwMode="auto">
            <a:xfrm>
              <a:off x="7350" y="8571"/>
              <a:ext cx="334" cy="380"/>
            </a:xfrm>
            <a:prstGeom prst="rightBracket">
              <a:avLst>
                <a:gd name="adj" fmla="val 9481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8" name="Rectangle 3">
              <a:extLst>
                <a:ext uri="{FF2B5EF4-FFF2-40B4-BE49-F238E27FC236}">
                  <a16:creationId xmlns:a16="http://schemas.microsoft.com/office/drawing/2014/main" id="{3B858A45-DBD4-4FB4-9563-28437F919D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4" y="8454"/>
              <a:ext cx="2365" cy="9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3. validate &lt;</a:t>
              </a:r>
              <a:r>
                <a:rPr kumimoji="0" lang="en-US" altLang="zh-CN" sz="900" b="0" i="1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semanticDescriptor</a:t>
              </a: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&gt; against referenced  ontology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>
              <a:extLst>
                <a:ext uri="{FF2B5EF4-FFF2-40B4-BE49-F238E27FC236}">
                  <a16:creationId xmlns:a16="http://schemas.microsoft.com/office/drawing/2014/main" id="{F43B20C7-2F9D-402B-AFB5-0B0B89492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2" y="8842"/>
              <a:ext cx="2170" cy="3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CN" sz="9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Times New Roman" panose="02020603050405020304" pitchFamily="18" charset="0"/>
                </a:rPr>
                <a:t>4. validation response</a:t>
              </a:r>
              <a:endParaRPr kumimoji="0" lang="en-US" altLang="zh-CN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E3D49FEF-AC25-4F7B-8142-F9566DD5EAF2}"/>
              </a:ext>
            </a:extLst>
          </p:cNvPr>
          <p:cNvSpPr/>
          <p:nvPr/>
        </p:nvSpPr>
        <p:spPr>
          <a:xfrm>
            <a:off x="2027961" y="3664314"/>
            <a:ext cx="919805" cy="278832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t" anchorCtr="0"/>
          <a:lstStyle/>
          <a:p>
            <a:pPr algn="r"/>
            <a:r>
              <a:rPr lang="fr-FR" dirty="0"/>
              <a:t>Tester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87EB9F83-0CBB-43D3-BCEE-56A2C9AF5645}"/>
              </a:ext>
            </a:extLst>
          </p:cNvPr>
          <p:cNvSpPr/>
          <p:nvPr/>
        </p:nvSpPr>
        <p:spPr>
          <a:xfrm>
            <a:off x="7023859" y="5181601"/>
            <a:ext cx="1653144" cy="1155682"/>
          </a:xfrm>
          <a:prstGeom prst="borderCallout1">
            <a:avLst>
              <a:gd name="adj1" fmla="val 46316"/>
              <a:gd name="adj2" fmla="val -4499"/>
              <a:gd name="adj3" fmla="val 43151"/>
              <a:gd name="adj4" fmla="val -1438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/>
              <a:t>Semantic</a:t>
            </a:r>
            <a:r>
              <a:rPr lang="fr-FR" dirty="0"/>
              <a:t> model </a:t>
            </a:r>
            <a:r>
              <a:rPr lang="fr-FR" dirty="0" err="1"/>
              <a:t>Conformance</a:t>
            </a:r>
            <a:r>
              <a:rPr lang="fr-FR" dirty="0"/>
              <a:t> </a:t>
            </a:r>
            <a:r>
              <a:rPr lang="fr-FR" dirty="0" err="1"/>
              <a:t>testing</a:t>
            </a:r>
            <a:endParaRPr lang="fr-FR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B5EAC6F-2346-4295-94B7-78A4869C493F}"/>
              </a:ext>
            </a:extLst>
          </p:cNvPr>
          <p:cNvSpPr/>
          <p:nvPr/>
        </p:nvSpPr>
        <p:spPr>
          <a:xfrm>
            <a:off x="3404042" y="5113863"/>
            <a:ext cx="1605809" cy="806163"/>
          </a:xfrm>
          <a:prstGeom prst="rect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t" anchorCtr="0"/>
          <a:lstStyle/>
          <a:p>
            <a:r>
              <a:rPr lang="fr-FR" dirty="0"/>
              <a:t>IUT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06D80DD-6FFB-4679-9626-E0FEEB9C50E2}"/>
              </a:ext>
            </a:extLst>
          </p:cNvPr>
          <p:cNvSpPr/>
          <p:nvPr/>
        </p:nvSpPr>
        <p:spPr>
          <a:xfrm>
            <a:off x="5315535" y="3643711"/>
            <a:ext cx="1307515" cy="2718875"/>
          </a:xfrm>
          <a:prstGeom prst="rect">
            <a:avLst/>
          </a:prstGeom>
          <a:noFill/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t" anchorCtr="0"/>
          <a:lstStyle/>
          <a:p>
            <a:pPr algn="r"/>
            <a:r>
              <a:rPr lang="fr-FR" dirty="0"/>
              <a:t>Tester</a:t>
            </a:r>
          </a:p>
        </p:txBody>
      </p:sp>
    </p:spTree>
    <p:extLst>
      <p:ext uri="{BB962C8B-B14F-4D97-AF65-F5344CB8AC3E}">
        <p14:creationId xmlns:p14="http://schemas.microsoft.com/office/powerpoint/2010/main" val="3530819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E035D21-0101-4130-B674-225F8849E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123" y="2397842"/>
            <a:ext cx="7524750" cy="44577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08ABD67E-DE6E-4694-B43A-420A8B4B7F62}"/>
              </a:ext>
            </a:extLst>
          </p:cNvPr>
          <p:cNvSpPr txBox="1"/>
          <p:nvPr/>
        </p:nvSpPr>
        <p:spPr>
          <a:xfrm>
            <a:off x="381000" y="228600"/>
            <a:ext cx="6553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accent2"/>
                </a:solidFill>
              </a:rPr>
              <a:t>TP </a:t>
            </a:r>
            <a:r>
              <a:rPr lang="fr-FR" sz="2800" dirty="0" err="1">
                <a:solidFill>
                  <a:schemeClr val="accent2"/>
                </a:solidFill>
              </a:rPr>
              <a:t>proposal</a:t>
            </a:r>
            <a:r>
              <a:rPr lang="fr-FR" sz="2800" dirty="0">
                <a:solidFill>
                  <a:schemeClr val="accent2"/>
                </a:solidFill>
              </a:rPr>
              <a:t> </a:t>
            </a:r>
            <a:r>
              <a:rPr lang="fr-FR" sz="2800" dirty="0" err="1">
                <a:solidFill>
                  <a:schemeClr val="accent2"/>
                </a:solidFill>
              </a:rPr>
              <a:t>based</a:t>
            </a:r>
            <a:r>
              <a:rPr lang="fr-FR" sz="2800" dirty="0">
                <a:solidFill>
                  <a:schemeClr val="accent2"/>
                </a:solidFill>
              </a:rPr>
              <a:t> on </a:t>
            </a:r>
            <a:r>
              <a:rPr lang="fr-FR" sz="2800" dirty="0" err="1">
                <a:solidFill>
                  <a:schemeClr val="accent2"/>
                </a:solidFill>
              </a:rPr>
              <a:t>previous</a:t>
            </a:r>
            <a:r>
              <a:rPr lang="fr-FR" sz="2800" dirty="0">
                <a:solidFill>
                  <a:schemeClr val="accent2"/>
                </a:solidFill>
              </a:rPr>
              <a:t> workflow and test configuration</a:t>
            </a:r>
          </a:p>
        </p:txBody>
      </p:sp>
      <p:sp>
        <p:nvSpPr>
          <p:cNvPr id="12" name="Rectangle 4">
            <a:extLst>
              <a:ext uri="{FF2B5EF4-FFF2-40B4-BE49-F238E27FC236}">
                <a16:creationId xmlns:a16="http://schemas.microsoft.com/office/drawing/2014/main" id="{2F6621C9-6587-45E1-AD17-394866FDB192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429000" y="4724399"/>
            <a:ext cx="7357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1CB97C4-699E-4D08-9DE0-E06E100FD0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9981967"/>
              </p:ext>
            </p:extLst>
          </p:nvPr>
        </p:nvGraphicFramePr>
        <p:xfrm>
          <a:off x="4564626" y="862969"/>
          <a:ext cx="4506247" cy="1854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4" imgW="7886700" imgH="3248115" progId="Visio.Drawing.15">
                  <p:embed/>
                </p:oleObj>
              </mc:Choice>
              <mc:Fallback>
                <p:oleObj r:id="rId4" imgW="7886700" imgH="3248115" progId="Visio.Drawing.15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4626" y="862969"/>
                        <a:ext cx="4506247" cy="1854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137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315200" cy="1143000"/>
          </a:xfrm>
        </p:spPr>
        <p:txBody>
          <a:bodyPr/>
          <a:lstStyle/>
          <a:p>
            <a:pPr algn="l"/>
            <a:r>
              <a:rPr lang="fr-FR" sz="3600" dirty="0"/>
              <a:t>Basic aspects and </a:t>
            </a:r>
            <a:r>
              <a:rPr lang="fr-FR" sz="3600" dirty="0" err="1"/>
              <a:t>potential</a:t>
            </a:r>
            <a:r>
              <a:rPr lang="fr-FR" sz="3600" dirty="0"/>
              <a:t> </a:t>
            </a:r>
            <a:r>
              <a:rPr lang="fr-FR" sz="3600" dirty="0" err="1"/>
              <a:t>semantic</a:t>
            </a:r>
            <a:r>
              <a:rPr lang="fr-FR" sz="3600" dirty="0"/>
              <a:t> tests on model </a:t>
            </a:r>
            <a:r>
              <a:rPr lang="fr-FR" sz="3600" dirty="0" err="1"/>
              <a:t>level</a:t>
            </a:r>
            <a:endParaRPr lang="fr-F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/>
          <a:lstStyle/>
          <a:p>
            <a:r>
              <a:rPr lang="fr-FR" sz="2000" dirty="0"/>
              <a:t>Lexical tests</a:t>
            </a:r>
          </a:p>
          <a:p>
            <a:pPr lvl="1"/>
            <a:r>
              <a:rPr lang="fr-FR" sz="1800" dirty="0"/>
              <a:t>(test1) Ill-</a:t>
            </a:r>
            <a:r>
              <a:rPr lang="fr-FR" sz="1800" dirty="0" err="1"/>
              <a:t>formed</a:t>
            </a:r>
            <a:r>
              <a:rPr lang="fr-FR" sz="1800" dirty="0"/>
              <a:t> RDF </a:t>
            </a:r>
            <a:r>
              <a:rPr lang="fr-FR" sz="1800" dirty="0" err="1"/>
              <a:t>serialization</a:t>
            </a:r>
            <a:r>
              <a:rPr lang="fr-FR" sz="1800" dirty="0"/>
              <a:t> format (XML, JSON, etc.)</a:t>
            </a:r>
          </a:p>
          <a:p>
            <a:r>
              <a:rPr lang="fr-FR" sz="2000" dirty="0" err="1"/>
              <a:t>Syntactic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(test2) </a:t>
            </a:r>
            <a:r>
              <a:rPr lang="fr-FR" sz="1800" dirty="0" err="1"/>
              <a:t>Untyped</a:t>
            </a:r>
            <a:r>
              <a:rPr lang="fr-FR" sz="1800" dirty="0"/>
              <a:t> </a:t>
            </a:r>
            <a:r>
              <a:rPr lang="fr-FR" sz="1800" dirty="0" err="1"/>
              <a:t>resources</a:t>
            </a:r>
            <a:r>
              <a:rPr lang="fr-FR" sz="1800" dirty="0"/>
              <a:t> and </a:t>
            </a:r>
            <a:r>
              <a:rPr lang="fr-FR" sz="1800" dirty="0" err="1"/>
              <a:t>literal</a:t>
            </a:r>
            <a:endParaRPr lang="fr-FR" sz="1800" dirty="0"/>
          </a:p>
          <a:p>
            <a:pPr lvl="1"/>
            <a:r>
              <a:rPr lang="fr-FR" sz="1800" dirty="0"/>
              <a:t>(test3) </a:t>
            </a:r>
            <a:r>
              <a:rPr lang="en-US" sz="1800" dirty="0"/>
              <a:t>Ill-formed URIs and language tags on literals</a:t>
            </a:r>
          </a:p>
          <a:p>
            <a:pPr lvl="1"/>
            <a:r>
              <a:rPr lang="fr-FR" sz="1800" dirty="0"/>
              <a:t>(test4)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fr-FR" sz="1800" dirty="0" err="1"/>
              <a:t>prefix</a:t>
            </a:r>
            <a:r>
              <a:rPr lang="fr-FR" sz="1800" dirty="0"/>
              <a:t> </a:t>
            </a:r>
            <a:r>
              <a:rPr lang="fr-FR" sz="1800" dirty="0" err="1"/>
              <a:t>namespaces</a:t>
            </a:r>
            <a:endParaRPr lang="fr-FR" sz="1800" dirty="0"/>
          </a:p>
          <a:p>
            <a:pPr lvl="1"/>
            <a:r>
              <a:rPr lang="fr-FR" sz="1800" dirty="0"/>
              <a:t>(test5) </a:t>
            </a:r>
            <a:r>
              <a:rPr lang="fr-FR" sz="1800" dirty="0" err="1"/>
              <a:t>Unknown</a:t>
            </a:r>
            <a:r>
              <a:rPr lang="fr-FR" sz="1800" dirty="0"/>
              <a:t> </a:t>
            </a:r>
            <a:r>
              <a:rPr lang="fr-FR" sz="1800" dirty="0" err="1"/>
              <a:t>properties</a:t>
            </a:r>
            <a:r>
              <a:rPr lang="fr-FR" sz="1800" dirty="0"/>
              <a:t> and classes</a:t>
            </a:r>
          </a:p>
          <a:p>
            <a:r>
              <a:rPr lang="fr-FR" sz="2000" dirty="0" err="1"/>
              <a:t>Semantic</a:t>
            </a:r>
            <a:r>
              <a:rPr lang="fr-FR" sz="2000" dirty="0"/>
              <a:t> tests</a:t>
            </a:r>
          </a:p>
          <a:p>
            <a:pPr lvl="1"/>
            <a:r>
              <a:rPr lang="fr-FR" sz="1800" dirty="0"/>
              <a:t>(test6) </a:t>
            </a:r>
            <a:r>
              <a:rPr lang="fr-FR" sz="1800" dirty="0" err="1"/>
              <a:t>Problematic</a:t>
            </a:r>
            <a:r>
              <a:rPr lang="fr-FR" sz="1800" dirty="0"/>
              <a:t> </a:t>
            </a:r>
            <a:r>
              <a:rPr lang="en-US" sz="1800" dirty="0"/>
              <a:t>Inheritance relationships for classes and properties</a:t>
            </a:r>
          </a:p>
          <a:p>
            <a:pPr lvl="1"/>
            <a:r>
              <a:rPr lang="fr-FR" sz="1800" dirty="0"/>
              <a:t>(test7) </a:t>
            </a:r>
            <a:r>
              <a:rPr lang="en-US" sz="1800" dirty="0"/>
              <a:t>Inconsistency of classes and individuals (instances)</a:t>
            </a:r>
          </a:p>
          <a:p>
            <a:r>
              <a:rPr lang="en-US" sz="2000" dirty="0"/>
              <a:t>Cardinality tests</a:t>
            </a:r>
          </a:p>
          <a:p>
            <a:pPr lvl="1"/>
            <a:r>
              <a:rPr lang="fr-FR" sz="1800" dirty="0"/>
              <a:t>(test8) </a:t>
            </a:r>
            <a:r>
              <a:rPr lang="fr-FR" sz="1800" dirty="0" err="1"/>
              <a:t>Cardinality</a:t>
            </a:r>
            <a:r>
              <a:rPr lang="fr-FR" sz="1800" dirty="0"/>
              <a:t> </a:t>
            </a:r>
            <a:r>
              <a:rPr lang="fr-FR" sz="1800" dirty="0" err="1"/>
              <a:t>inconsistency</a:t>
            </a:r>
            <a:r>
              <a:rPr lang="fr-FR" sz="1800" dirty="0"/>
              <a:t> </a:t>
            </a:r>
            <a:r>
              <a:rPr lang="fr-FR" sz="1800" dirty="0" err="1"/>
              <a:t>regarding</a:t>
            </a:r>
            <a:r>
              <a:rPr lang="fr-FR" sz="1800" dirty="0"/>
              <a:t> the </a:t>
            </a:r>
            <a:r>
              <a:rPr lang="fr-FR" sz="1800" dirty="0" err="1"/>
              <a:t>ontology</a:t>
            </a:r>
            <a:endParaRPr lang="fr-FR" sz="1800" dirty="0"/>
          </a:p>
          <a:p>
            <a:endParaRPr lang="fr-FR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0135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655" y="175191"/>
            <a:ext cx="8229600" cy="1143000"/>
          </a:xfrm>
        </p:spPr>
        <p:txBody>
          <a:bodyPr/>
          <a:lstStyle/>
          <a:p>
            <a:pPr algn="l"/>
            <a:r>
              <a:rPr lang="fr-FR" sz="3200" dirty="0" err="1"/>
              <a:t>Proposal</a:t>
            </a:r>
            <a:r>
              <a:rPr lang="fr-FR" sz="3200" dirty="0"/>
              <a:t> for </a:t>
            </a:r>
            <a:r>
              <a:rPr lang="fr-FR" sz="3200" dirty="0" err="1"/>
              <a:t>interop</a:t>
            </a:r>
            <a:r>
              <a:rPr lang="fr-FR" sz="3200" dirty="0"/>
              <a:t> </a:t>
            </a:r>
            <a:r>
              <a:rPr lang="fr-FR" sz="3200" dirty="0" err="1"/>
              <a:t>event</a:t>
            </a:r>
            <a:br>
              <a:rPr lang="fr-FR" sz="3200" dirty="0"/>
            </a:br>
            <a:r>
              <a:rPr lang="fr-FR" sz="3200" dirty="0" err="1"/>
              <a:t>Semantic</a:t>
            </a:r>
            <a:r>
              <a:rPr lang="fr-FR" sz="3200" dirty="0"/>
              <a:t> </a:t>
            </a:r>
            <a:r>
              <a:rPr lang="fr-FR" sz="3200" dirty="0" err="1"/>
              <a:t>conformance</a:t>
            </a:r>
            <a:r>
              <a:rPr lang="fr-FR" sz="3200" dirty="0"/>
              <a:t> test on model </a:t>
            </a:r>
            <a:r>
              <a:rPr lang="fr-FR" sz="3200" dirty="0" err="1"/>
              <a:t>level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55" y="1334035"/>
            <a:ext cx="8229600" cy="449579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Test on the workflow (</a:t>
            </a:r>
            <a:r>
              <a:rPr lang="fr-FR" sz="2400" dirty="0" err="1"/>
              <a:t>operation</a:t>
            </a:r>
            <a:r>
              <a:rPr lang="fr-FR" sz="2400" dirty="0"/>
              <a:t> </a:t>
            </a:r>
            <a:r>
              <a:rPr lang="fr-FR" sz="2400" dirty="0" err="1"/>
              <a:t>supporting</a:t>
            </a:r>
            <a:r>
              <a:rPr lang="fr-FR" sz="2400" dirty="0"/>
              <a:t> the model </a:t>
            </a:r>
            <a:r>
              <a:rPr lang="fr-FR" sz="2400" dirty="0" err="1"/>
              <a:t>level</a:t>
            </a:r>
            <a:r>
              <a:rPr lang="fr-FR" sz="2400" dirty="0"/>
              <a:t> validation)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Test on the </a:t>
            </a:r>
            <a:r>
              <a:rPr lang="fr-FR" sz="2400" dirty="0" err="1"/>
              <a:t>semantic</a:t>
            </a:r>
            <a:r>
              <a:rPr lang="fr-FR" sz="2400" dirty="0"/>
              <a:t> data</a:t>
            </a:r>
          </a:p>
          <a:p>
            <a:pPr lvl="1"/>
            <a:r>
              <a:rPr lang="fr-FR" sz="2000" dirty="0" err="1"/>
              <a:t>Choose</a:t>
            </a:r>
            <a:r>
              <a:rPr lang="fr-FR" sz="2000" dirty="0"/>
              <a:t> the </a:t>
            </a:r>
            <a:r>
              <a:rPr lang="fr-FR" sz="2000" dirty="0" err="1"/>
              <a:t>reference</a:t>
            </a:r>
            <a:r>
              <a:rPr lang="fr-FR" sz="2000" dirty="0"/>
              <a:t> </a:t>
            </a:r>
            <a:r>
              <a:rPr lang="fr-FR" sz="2000" dirty="0" err="1"/>
              <a:t>ontology</a:t>
            </a:r>
            <a:endParaRPr lang="fr-FR" sz="2000" dirty="0"/>
          </a:p>
          <a:p>
            <a:pPr lvl="1"/>
            <a:r>
              <a:rPr lang="fr-FR" sz="2000" dirty="0"/>
              <a:t>The </a:t>
            </a:r>
            <a:r>
              <a:rPr lang="en-US" sz="2000" dirty="0"/>
              <a:t>hosting CSE uses the reference ontology to validate the semantic description </a:t>
            </a:r>
          </a:p>
          <a:p>
            <a:pPr lvl="1"/>
            <a:r>
              <a:rPr lang="fr-FR" sz="2000" dirty="0"/>
              <a:t>Tester </a:t>
            </a:r>
            <a:r>
              <a:rPr lang="fr-FR" sz="2000" dirty="0" err="1"/>
              <a:t>validates</a:t>
            </a:r>
            <a:r>
              <a:rPr lang="fr-FR" sz="2000" dirty="0"/>
              <a:t> the </a:t>
            </a:r>
            <a:r>
              <a:rPr lang="fr-FR" sz="2000" dirty="0" err="1"/>
              <a:t>listed</a:t>
            </a:r>
            <a:r>
              <a:rPr lang="fr-FR" sz="2000" dirty="0"/>
              <a:t> aspects on </a:t>
            </a:r>
            <a:r>
              <a:rPr lang="fr-FR" sz="2000" dirty="0" err="1"/>
              <a:t>semantic</a:t>
            </a:r>
            <a:r>
              <a:rPr lang="fr-FR" sz="2000" dirty="0"/>
              <a:t> model </a:t>
            </a:r>
            <a:r>
              <a:rPr lang="fr-FR" sz="2000" dirty="0" err="1"/>
              <a:t>level</a:t>
            </a:r>
            <a:r>
              <a:rPr lang="fr-FR" sz="2000" dirty="0"/>
              <a:t> (in slide 6)</a:t>
            </a:r>
          </a:p>
          <a:p>
            <a:endParaRPr lang="fr-FR" sz="2400" dirty="0"/>
          </a:p>
        </p:txBody>
      </p:sp>
      <p:sp>
        <p:nvSpPr>
          <p:cNvPr id="4" name="Rectangle 19">
            <a:extLst>
              <a:ext uri="{FF2B5EF4-FFF2-40B4-BE49-F238E27FC236}">
                <a16:creationId xmlns:a16="http://schemas.microsoft.com/office/drawing/2014/main" id="{72E4B8DB-24C1-4086-8E2B-2C70CBF99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3733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296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707</Words>
  <Application>Microsoft Office PowerPoint</Application>
  <PresentationFormat>On-screen Show (4:3)</PresentationFormat>
  <Paragraphs>120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Myriad pro</vt:lpstr>
      <vt:lpstr>宋体</vt:lpstr>
      <vt:lpstr>Arial</vt:lpstr>
      <vt:lpstr>Calibri</vt:lpstr>
      <vt:lpstr>Times New Roman</vt:lpstr>
      <vt:lpstr>Office Theme</vt:lpstr>
      <vt:lpstr>Visio.Drawing.15</vt:lpstr>
      <vt:lpstr>Proposal for Semantic interop event</vt:lpstr>
      <vt:lpstr>Proposal for Semantic interop event</vt:lpstr>
      <vt:lpstr>oneM2M semantic enablement </vt:lpstr>
      <vt:lpstr>Semantic testing on resource level </vt:lpstr>
      <vt:lpstr>Proposal for interop event  Resource level tests</vt:lpstr>
      <vt:lpstr>Semantic testing on model level</vt:lpstr>
      <vt:lpstr>PowerPoint Presentation</vt:lpstr>
      <vt:lpstr>Basic aspects and potential semantic tests on model level</vt:lpstr>
      <vt:lpstr>Proposal for interop event Semantic conformance test on model level</vt:lpstr>
      <vt:lpstr>Proposal for interop event Semantic conformance test on model level</vt:lpstr>
      <vt:lpstr>Semantic testing on operation level</vt:lpstr>
      <vt:lpstr>Proposal for interop event Semantic interop test</vt:lpstr>
      <vt:lpstr>Organization proposal</vt:lpstr>
      <vt:lpstr>Information needed for organization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Mengxuan Zhao</cp:lastModifiedBy>
  <cp:revision>81</cp:revision>
  <dcterms:created xsi:type="dcterms:W3CDTF">2012-09-11T22:52:11Z</dcterms:created>
  <dcterms:modified xsi:type="dcterms:W3CDTF">2017-11-14T18:16:33Z</dcterms:modified>
</cp:coreProperties>
</file>