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0" r:id="rId3"/>
    <p:sldId id="276" r:id="rId4"/>
    <p:sldId id="282" r:id="rId5"/>
    <p:sldId id="281" r:id="rId6"/>
    <p:sldId id="277" r:id="rId7"/>
    <p:sldId id="280" r:id="rId8"/>
    <p:sldId id="278" r:id="rId9"/>
    <p:sldId id="27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19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44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05-07-2019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860" y="194184"/>
            <a:ext cx="2722432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860" y="194184"/>
            <a:ext cx="2722432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44" y="305687"/>
            <a:ext cx="2722432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7/5/2019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7/5/2019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7/5/2019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7/5/2019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241" y="105845"/>
            <a:ext cx="1325890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2019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KOR Smart City Activities on Semantics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oneM2M RDM#41</a:t>
            </a:r>
          </a:p>
          <a:p>
            <a:r>
              <a:rPr lang="en-US" dirty="0" err="1"/>
              <a:t>InSong</a:t>
            </a:r>
            <a:r>
              <a:rPr lang="en-US" dirty="0"/>
              <a:t> Lee, SeungMyeong </a:t>
            </a:r>
            <a:r>
              <a:rPr lang="en-US" dirty="0" err="1"/>
              <a:t>Jeong</a:t>
            </a:r>
            <a:endParaRPr lang="en-US" dirty="0"/>
          </a:p>
          <a:p>
            <a:r>
              <a:rPr lang="en-US" dirty="0"/>
              <a:t>KETI</a:t>
            </a:r>
          </a:p>
        </p:txBody>
      </p:sp>
    </p:spTree>
    <p:extLst>
      <p:ext uri="{BB962C8B-B14F-4D97-AF65-F5344CB8AC3E}">
        <p14:creationId xmlns:p14="http://schemas.microsoft.com/office/powerpoint/2010/main" val="1765449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KOR Smart City Innovation Strategic </a:t>
            </a:r>
            <a:r>
              <a:rPr lang="fr-FR" dirty="0" err="1"/>
              <a:t>Growth</a:t>
            </a:r>
            <a:r>
              <a:rPr lang="fr-FR" dirty="0"/>
              <a:t> Engine Program</a:t>
            </a:r>
          </a:p>
          <a:p>
            <a:pPr lvl="0"/>
            <a:r>
              <a:rPr lang="en-US" dirty="0"/>
              <a:t>Activities on Semantics</a:t>
            </a:r>
            <a:endParaRPr lang="fr-FR" dirty="0"/>
          </a:p>
          <a:p>
            <a:r>
              <a:rPr lang="fr-FR" dirty="0"/>
              <a:t>Smart City Common </a:t>
            </a:r>
            <a:r>
              <a:rPr lang="fr-FR" dirty="0" err="1"/>
              <a:t>Ontology</a:t>
            </a:r>
            <a:endParaRPr lang="fr-FR" dirty="0"/>
          </a:p>
          <a:p>
            <a:r>
              <a:rPr lang="fr-FR" dirty="0" err="1"/>
              <a:t>Way</a:t>
            </a:r>
            <a:r>
              <a:rPr lang="fr-FR" dirty="0"/>
              <a:t> </a:t>
            </a:r>
            <a:r>
              <a:rPr lang="fr-FR" dirty="0" err="1"/>
              <a:t>Forward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91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9204159" cy="1173570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KOR Innovation Smart City Program (1/3)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93919"/>
            <a:ext cx="7129440" cy="3694021"/>
          </a:xfrm>
        </p:spPr>
        <p:txBody>
          <a:bodyPr>
            <a:normAutofit/>
          </a:bodyPr>
          <a:lstStyle/>
          <a:p>
            <a:r>
              <a:rPr lang="en-US" dirty="0"/>
              <a:t>Co-funded by</a:t>
            </a:r>
          </a:p>
          <a:p>
            <a:pPr lvl="1"/>
            <a:r>
              <a:rPr lang="en-US" altLang="ko-KR" spc="-100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KoPub돋움체 Bold" pitchFamily="18" charset="-127"/>
                <a:ea typeface="KoPub돋움체 Bold" pitchFamily="18" charset="-127"/>
              </a:rPr>
              <a:t>Ministry of Land, infrastructure and Transport,  </a:t>
            </a:r>
            <a:br>
              <a:rPr lang="en-US" altLang="ko-KR" spc="-100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KoPub돋움체 Bold" pitchFamily="18" charset="-127"/>
                <a:ea typeface="KoPub돋움체 Bold" pitchFamily="18" charset="-127"/>
              </a:rPr>
            </a:br>
            <a:r>
              <a:rPr lang="en-US" altLang="ko-KR" spc="-100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latin typeface="KoPub돋움체 Bold" pitchFamily="18" charset="-127"/>
                <a:ea typeface="KoPub돋움체 Bold" pitchFamily="18" charset="-127"/>
              </a:rPr>
              <a:t>Ministry of Science and ICT</a:t>
            </a:r>
          </a:p>
          <a:p>
            <a:r>
              <a:rPr lang="en-US" spc="-100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a typeface="KoPub돋움체 Bold" pitchFamily="18" charset="-127"/>
              </a:rPr>
              <a:t>Consist of </a:t>
            </a:r>
          </a:p>
          <a:p>
            <a:pPr lvl="1"/>
            <a:r>
              <a:rPr lang="en-US" spc="-100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a typeface="KoPub돋움체 Bold" pitchFamily="18" charset="-127"/>
              </a:rPr>
              <a:t>1 R&amp;D project and 2 pilot projects</a:t>
            </a:r>
          </a:p>
          <a:p>
            <a:r>
              <a:rPr lang="en-US" spc="-100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a typeface="KoPub돋움체 Bold" pitchFamily="18" charset="-127"/>
              </a:rPr>
              <a:t>Term</a:t>
            </a:r>
            <a:endParaRPr lang="en-US" dirty="0"/>
          </a:p>
          <a:p>
            <a:pPr lvl="1"/>
            <a:r>
              <a:rPr lang="en-US" dirty="0"/>
              <a:t>‘18.09 ~ ‘22.12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3</a:t>
            </a:fld>
            <a:endParaRPr lang="en-US"/>
          </a:p>
        </p:txBody>
      </p:sp>
      <p:pic>
        <p:nvPicPr>
          <p:cNvPr id="442" name="Picture 441">
            <a:extLst>
              <a:ext uri="{FF2B5EF4-FFF2-40B4-BE49-F238E27FC236}">
                <a16:creationId xmlns:a16="http://schemas.microsoft.com/office/drawing/2014/main" id="{601A7FFD-9371-3B40-BB10-0DB595CBA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559" y="1915690"/>
            <a:ext cx="7129440" cy="457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05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9204159" cy="1173570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KOR Innovation Smart City Program (2/3)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93919"/>
            <a:ext cx="6699949" cy="163374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Layered modular architecture</a:t>
            </a:r>
          </a:p>
          <a:p>
            <a:r>
              <a:rPr lang="en-US" dirty="0"/>
              <a:t>Data-centric platform with common APIs and data models</a:t>
            </a:r>
          </a:p>
          <a:p>
            <a:r>
              <a:rPr lang="en-US" dirty="0"/>
              <a:t>Adaptors heterogeneous data sources interfaces and data models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229ED-230D-9542-B337-CC46DF15D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134" y="2577999"/>
            <a:ext cx="5495679" cy="391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46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9110640" cy="1173570"/>
          </a:xfrm>
        </p:spPr>
        <p:txBody>
          <a:bodyPr>
            <a:normAutofit fontScale="90000"/>
          </a:bodyPr>
          <a:lstStyle/>
          <a:p>
            <a:r>
              <a:rPr lang="fr-FR" dirty="0"/>
              <a:t>KOR Innovation Smart City Program (3/3)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93919"/>
            <a:ext cx="8404059" cy="1685699"/>
          </a:xfrm>
        </p:spPr>
        <p:txBody>
          <a:bodyPr>
            <a:normAutofit/>
          </a:bodyPr>
          <a:lstStyle/>
          <a:p>
            <a:r>
              <a:rPr lang="en-US" dirty="0"/>
              <a:t>Parking congestion estimation with analytics model</a:t>
            </a:r>
          </a:p>
          <a:p>
            <a:pPr lvl="1"/>
            <a:r>
              <a:rPr lang="en-US" dirty="0"/>
              <a:t>having parking history data, weather and fine dust report and forecast data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FEB94-F821-F14D-BC86-8C02C4280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126" y="1493919"/>
            <a:ext cx="7137178" cy="493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67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10110566" cy="1173570"/>
          </a:xfrm>
        </p:spPr>
        <p:txBody>
          <a:bodyPr>
            <a:normAutofit/>
          </a:bodyPr>
          <a:lstStyle/>
          <a:p>
            <a:r>
              <a:rPr lang="fr-FR" dirty="0"/>
              <a:t>Smart City Common </a:t>
            </a:r>
            <a:r>
              <a:rPr lang="fr-FR" dirty="0" err="1"/>
              <a:t>Ontology</a:t>
            </a:r>
            <a:r>
              <a:rPr lang="fr-FR" dirty="0"/>
              <a:t>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93918"/>
            <a:ext cx="10515600" cy="4396927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Basically refers to SAREF4CITY and SEAS</a:t>
            </a:r>
          </a:p>
          <a:p>
            <a:pPr lvl="1"/>
            <a:r>
              <a:rPr lang="en-US" altLang="ko-KR" dirty="0">
                <a:solidFill>
                  <a:schemeClr val="tx2"/>
                </a:solidFill>
              </a:rPr>
              <a:t>aspects 1: Since SAREF4City provides concept representation essential for smart city domain, common ontology model incorporates these concepts. </a:t>
            </a:r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dirty="0">
                <a:solidFill>
                  <a:schemeClr val="tx2"/>
                </a:solidFill>
              </a:rPr>
              <a:t>aspects 2: Provide generic concept representation and topology to support well organized ontology extension</a:t>
            </a:r>
          </a:p>
          <a:p>
            <a:pPr marL="828000" lvl="1" indent="0">
              <a:buNone/>
            </a:pPr>
            <a:r>
              <a:rPr lang="en-US" altLang="ko-KR" dirty="0">
                <a:solidFill>
                  <a:schemeClr val="tx2"/>
                </a:solidFill>
              </a:rPr>
              <a:t>-&gt; </a:t>
            </a:r>
            <a:r>
              <a:rPr lang="en-US" dirty="0">
                <a:solidFill>
                  <a:schemeClr val="tx2"/>
                </a:solidFill>
              </a:rPr>
              <a:t>Developed An ontology model that provides</a:t>
            </a:r>
            <a:r>
              <a:rPr lang="ko-KR" altLang="en-US" dirty="0">
                <a:solidFill>
                  <a:schemeClr val="tx2"/>
                </a:solidFill>
              </a:rPr>
              <a:t> </a:t>
            </a:r>
            <a:r>
              <a:rPr lang="en-US" altLang="ko-KR" dirty="0">
                <a:solidFill>
                  <a:schemeClr val="tx2"/>
                </a:solidFill>
              </a:rPr>
              <a:t>concept</a:t>
            </a:r>
            <a:r>
              <a:rPr lang="ko-KR" altLang="en-US" dirty="0">
                <a:solidFill>
                  <a:schemeClr val="tx2"/>
                </a:solidFill>
              </a:rPr>
              <a:t> </a:t>
            </a:r>
            <a:r>
              <a:rPr lang="en-US" altLang="ko-KR" dirty="0">
                <a:solidFill>
                  <a:schemeClr val="tx2"/>
                </a:solidFill>
              </a:rPr>
              <a:t>hierarchy, to achieve well structured depth-wise span of ontology extension.</a:t>
            </a:r>
          </a:p>
          <a:p>
            <a:pPr marL="828000" lvl="1" indent="0">
              <a:buNone/>
            </a:pPr>
            <a:r>
              <a:rPr lang="en-US" altLang="ko-KR" dirty="0">
                <a:solidFill>
                  <a:schemeClr val="tx2"/>
                </a:solidFill>
              </a:rPr>
              <a:t>-&gt; </a:t>
            </a:r>
            <a:r>
              <a:rPr lang="en-US" dirty="0">
                <a:solidFill>
                  <a:schemeClr val="tx2"/>
                </a:solidFill>
              </a:rPr>
              <a:t>Provide generic concept representation to organize the sub concepts based on the proposed topology</a:t>
            </a:r>
            <a:endParaRPr lang="en-US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r>
              <a:rPr lang="en-US" altLang="ko-KR" dirty="0">
                <a:solidFill>
                  <a:schemeClr val="tx2"/>
                </a:solidFill>
              </a:rPr>
              <a:t> Current status</a:t>
            </a:r>
          </a:p>
          <a:p>
            <a:pPr lvl="1"/>
            <a:r>
              <a:rPr lang="en-US" altLang="ko-KR" dirty="0">
                <a:solidFill>
                  <a:schemeClr val="tx2"/>
                </a:solidFill>
              </a:rPr>
              <a:t>1. We developed one common ontology and three extension as domain specific ontologies which will be </a:t>
            </a:r>
            <a:r>
              <a:rPr lang="en-US" altLang="ko-KR" dirty="0" err="1">
                <a:solidFill>
                  <a:schemeClr val="tx2"/>
                </a:solidFill>
              </a:rPr>
              <a:t>airquality</a:t>
            </a:r>
            <a:r>
              <a:rPr lang="en-US" altLang="ko-KR" dirty="0">
                <a:solidFill>
                  <a:schemeClr val="tx2"/>
                </a:solidFill>
              </a:rPr>
              <a:t>, parking, weather</a:t>
            </a:r>
          </a:p>
          <a:p>
            <a:pPr lvl="1"/>
            <a:r>
              <a:rPr lang="en-US" altLang="ko-KR" dirty="0">
                <a:solidFill>
                  <a:schemeClr val="tx2"/>
                </a:solidFill>
              </a:rPr>
              <a:t>2. We adopted modularized approach to define ontologies: common, SAREF, Time, weather, parking, </a:t>
            </a:r>
            <a:r>
              <a:rPr lang="en-US" altLang="ko-KR" dirty="0" err="1">
                <a:solidFill>
                  <a:schemeClr val="tx2"/>
                </a:solidFill>
              </a:rPr>
              <a:t>airquality</a:t>
            </a:r>
            <a:endParaRPr lang="en-US" altLang="ko-KR" dirty="0">
              <a:solidFill>
                <a:schemeClr val="tx2"/>
              </a:solidFill>
            </a:endParaRPr>
          </a:p>
          <a:p>
            <a:pPr lvl="1"/>
            <a:endParaRPr lang="en-US" altLang="ko-KR" dirty="0">
              <a:solidFill>
                <a:schemeClr val="tx2"/>
              </a:solidFill>
            </a:endParaRPr>
          </a:p>
          <a:p>
            <a:r>
              <a:rPr lang="en-US" altLang="ko-KR" dirty="0">
                <a:solidFill>
                  <a:schemeClr val="tx2"/>
                </a:solidFill>
              </a:rPr>
              <a:t>Future goal</a:t>
            </a:r>
          </a:p>
          <a:p>
            <a:pPr lvl="1"/>
            <a:r>
              <a:rPr lang="en-US" altLang="ko-KR" dirty="0">
                <a:solidFill>
                  <a:schemeClr val="tx2"/>
                </a:solidFill>
              </a:rPr>
              <a:t>Provide inference regarding estimation (</a:t>
            </a:r>
            <a:r>
              <a:rPr lang="en-US" altLang="ko-KR" dirty="0" err="1">
                <a:solidFill>
                  <a:schemeClr val="tx2"/>
                </a:solidFill>
              </a:rPr>
              <a:t>e.g</a:t>
            </a:r>
            <a:r>
              <a:rPr lang="en-US" altLang="ko-KR" dirty="0">
                <a:solidFill>
                  <a:schemeClr val="tx2"/>
                </a:solidFill>
              </a:rPr>
              <a:t> parking congestion estimation) using the existing data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25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BBF64AC-9D4E-4A9B-BEC5-72F5596DB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02" y="1274344"/>
            <a:ext cx="9097195" cy="4712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10110566" cy="1173570"/>
          </a:xfrm>
        </p:spPr>
        <p:txBody>
          <a:bodyPr>
            <a:normAutofit/>
          </a:bodyPr>
          <a:lstStyle/>
          <a:p>
            <a:r>
              <a:rPr lang="fr-FR" dirty="0"/>
              <a:t>Smart City Common </a:t>
            </a:r>
            <a:r>
              <a:rPr lang="fr-FR" dirty="0" err="1"/>
              <a:t>Ontology</a:t>
            </a:r>
            <a:r>
              <a:rPr lang="fr-FR" dirty="0"/>
              <a:t> </a:t>
            </a:r>
            <a:r>
              <a:rPr lang="fr-FR" altLang="ko-KR" dirty="0"/>
              <a:t>(2/2)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7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33C0AE-A720-4E83-8CC5-6C7E39668387}"/>
              </a:ext>
            </a:extLst>
          </p:cNvPr>
          <p:cNvSpPr txBox="1"/>
          <p:nvPr/>
        </p:nvSpPr>
        <p:spPr>
          <a:xfrm>
            <a:off x="4655691" y="5986966"/>
            <a:ext cx="3512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Common ontology concept </a:t>
            </a:r>
            <a:r>
              <a:rPr lang="en-US" altLang="ko-KR" sz="1600" dirty="0" err="1"/>
              <a:t>heirarchy</a:t>
            </a:r>
            <a:r>
              <a:rPr lang="en-US" altLang="ko-KR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356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 on Semantics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93919"/>
            <a:ext cx="11781104" cy="1935081"/>
          </a:xfrm>
        </p:spPr>
        <p:txBody>
          <a:bodyPr>
            <a:normAutofit/>
          </a:bodyPr>
          <a:lstStyle/>
          <a:p>
            <a:r>
              <a:rPr lang="en-US" dirty="0"/>
              <a:t>Working on semantics as a module in the data hub</a:t>
            </a:r>
          </a:p>
          <a:p>
            <a:pPr lvl="1"/>
            <a:r>
              <a:rPr lang="en-US" dirty="0"/>
              <a:t>Open source triple store Virtuoso</a:t>
            </a:r>
          </a:p>
          <a:p>
            <a:pPr lvl="1"/>
            <a:r>
              <a:rPr lang="en-US" dirty="0"/>
              <a:t>Semantic annotator which interworks with Data Core Module</a:t>
            </a:r>
          </a:p>
          <a:p>
            <a:pPr lvl="1"/>
            <a:r>
              <a:rPr lang="en-US" dirty="0"/>
              <a:t>LOD (Linked Open Data) with web service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8</a:t>
            </a:fld>
            <a:endParaRPr 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A846D85D-19D5-6D4E-8ED1-70C2B30E3892}"/>
              </a:ext>
            </a:extLst>
          </p:cNvPr>
          <p:cNvGrpSpPr>
            <a:grpSpLocks/>
          </p:cNvGrpSpPr>
          <p:nvPr/>
        </p:nvGrpSpPr>
        <p:grpSpPr bwMode="auto">
          <a:xfrm>
            <a:off x="7904626" y="3056955"/>
            <a:ext cx="4040187" cy="3116283"/>
            <a:chOff x="532420" y="2278515"/>
            <a:chExt cx="5601072" cy="3858903"/>
          </a:xfrm>
        </p:grpSpPr>
        <p:pic>
          <p:nvPicPr>
            <p:cNvPr id="9" name="그림 3">
              <a:extLst>
                <a:ext uri="{FF2B5EF4-FFF2-40B4-BE49-F238E27FC236}">
                  <a16:creationId xmlns:a16="http://schemas.microsoft.com/office/drawing/2014/main" id="{EFA7AF01-C513-BD45-8967-E897FDAF2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420" y="2278515"/>
              <a:ext cx="5601072" cy="38589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그림 4">
              <a:extLst>
                <a:ext uri="{FF2B5EF4-FFF2-40B4-BE49-F238E27FC236}">
                  <a16:creationId xmlns:a16="http://schemas.microsoft.com/office/drawing/2014/main" id="{A4ABF298-A692-2F48-8CE0-932126E72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3773" y="4581128"/>
              <a:ext cx="710821" cy="1006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그림 10" descr="스크린샷이(가) 표시된 사진&#10;&#10;자동 생성된 설명">
            <a:extLst>
              <a:ext uri="{FF2B5EF4-FFF2-40B4-BE49-F238E27FC236}">
                <a16:creationId xmlns:a16="http://schemas.microsoft.com/office/drawing/2014/main" id="{A7DDDEAD-83F7-4100-994F-91768F2BE8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2" y="3334402"/>
            <a:ext cx="6105971" cy="27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49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10251242" cy="1173570"/>
          </a:xfrm>
        </p:spPr>
        <p:txBody>
          <a:bodyPr>
            <a:normAutofit/>
          </a:bodyPr>
          <a:lstStyle/>
          <a:p>
            <a:r>
              <a:rPr lang="fr-FR" dirty="0" err="1"/>
              <a:t>Way</a:t>
            </a:r>
            <a:r>
              <a:rPr lang="fr-FR" dirty="0"/>
              <a:t> </a:t>
            </a:r>
            <a:r>
              <a:rPr lang="fr-FR" dirty="0" err="1"/>
              <a:t>Forward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93918"/>
            <a:ext cx="10515600" cy="4396927"/>
          </a:xfrm>
        </p:spPr>
        <p:txBody>
          <a:bodyPr>
            <a:normAutofit/>
          </a:bodyPr>
          <a:lstStyle/>
          <a:p>
            <a:r>
              <a:rPr lang="en-US" dirty="0"/>
              <a:t>Common Ontology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Propose the smart city common ontology in the TR-0061 (clause 7)</a:t>
            </a:r>
          </a:p>
          <a:p>
            <a:pPr lvl="1"/>
            <a:r>
              <a:rPr lang="en-US" dirty="0"/>
              <a:t>and then contribute targeting a TS to make it normative</a:t>
            </a:r>
          </a:p>
          <a:p>
            <a:pPr lvl="2"/>
            <a:r>
              <a:rPr lang="en-US" dirty="0"/>
              <a:t>may need to extend the WI to have a separate TS</a:t>
            </a:r>
          </a:p>
          <a:p>
            <a:pPr lvl="1"/>
            <a:endParaRPr lang="en-US" dirty="0"/>
          </a:p>
          <a:p>
            <a:r>
              <a:rPr lang="en-US" dirty="0"/>
              <a:t>Domain Ontologies</a:t>
            </a:r>
          </a:p>
          <a:p>
            <a:pPr lvl="1"/>
            <a:r>
              <a:rPr lang="en-US" dirty="0"/>
              <a:t>Currently working on domains for ‘18 </a:t>
            </a:r>
            <a:r>
              <a:rPr lang="en-US" dirty="0" err="1"/>
              <a:t>PoC</a:t>
            </a:r>
            <a:r>
              <a:rPr lang="en-US" dirty="0"/>
              <a:t>, other domains will be followed</a:t>
            </a:r>
          </a:p>
          <a:p>
            <a:pPr lvl="1"/>
            <a:r>
              <a:rPr lang="en-US" dirty="0"/>
              <a:t>Suggest some in the TR-0061 (clause 7) and also in the TS as informative annex</a:t>
            </a:r>
          </a:p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35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2405</TotalTime>
  <Words>380</Words>
  <Application>Microsoft Office PowerPoint</Application>
  <PresentationFormat>와이드스크린</PresentationFormat>
  <Paragraphs>60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5" baseType="lpstr">
      <vt:lpstr>KoPub돋움체 Bold</vt:lpstr>
      <vt:lpstr>Myriad Pro</vt:lpstr>
      <vt:lpstr>Myriad Pro Light</vt:lpstr>
      <vt:lpstr>Arial</vt:lpstr>
      <vt:lpstr>Calibri</vt:lpstr>
      <vt:lpstr>Office Theme</vt:lpstr>
      <vt:lpstr>KOR Smart City Activities on Semantics</vt:lpstr>
      <vt:lpstr>Outline</vt:lpstr>
      <vt:lpstr>KOR Innovation Smart City Program (1/3)</vt:lpstr>
      <vt:lpstr>KOR Innovation Smart City Program (2/3)</vt:lpstr>
      <vt:lpstr>KOR Innovation Smart City Program (3/3)</vt:lpstr>
      <vt:lpstr>Smart City Common Ontology (1/2)</vt:lpstr>
      <vt:lpstr>Smart City Common Ontology (2/2)</vt:lpstr>
      <vt:lpstr>Activities on Semantics</vt:lpstr>
      <vt:lpstr>Way Forward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InSong(KETI)</cp:lastModifiedBy>
  <cp:revision>111</cp:revision>
  <dcterms:created xsi:type="dcterms:W3CDTF">2017-09-21T15:46:31Z</dcterms:created>
  <dcterms:modified xsi:type="dcterms:W3CDTF">2019-07-05T11:27:40Z</dcterms:modified>
</cp:coreProperties>
</file>