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8CACA"/>
          </a:solidFill>
        </a:fill>
      </a:tcStyle>
    </a:wholeTbl>
    <a:band2H>
      <a:tcTxStyle b="def" i="def"/>
      <a:tcStyle>
        <a:tcBdr/>
        <a:fill>
          <a:solidFill>
            <a:srgbClr val="F4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FD7"/>
          </a:solidFill>
        </a:fill>
      </a:tcStyle>
    </a:wholeTbl>
    <a:band2H>
      <a:tcTxStyle b="def" i="def"/>
      <a:tcStyle>
        <a:tcBdr/>
        <a:fill>
          <a:solidFill>
            <a:srgbClr val="E6E9EC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8E9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 b="def" i="def"/>
      <a:tcStyle>
        <a:tcBdr/>
        <a:fill>
          <a:solidFill>
            <a:srgbClr val="E9E8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2">
              <a:alpha val="20000"/>
            </a:scheme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2">
              <a:alpha val="20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508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48240" y="105845"/>
            <a:ext cx="1325891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pPr/>
            <a:r>
              <a:t>© 2020 oneM2M</a:t>
            </a:r>
          </a:p>
        </p:txBody>
      </p:sp>
      <p:sp>
        <p:nvSpPr>
          <p:cNvPr id="19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" name="Rectangle 6"/>
          <p:cNvSpPr/>
          <p:nvPr/>
        </p:nvSpPr>
        <p:spPr>
          <a:xfrm>
            <a:off x="0" y="4285396"/>
            <a:ext cx="12192000" cy="2572604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401444" y="1122362"/>
            <a:ext cx="11296185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pic>
        <p:nvPicPr>
          <p:cNvPr id="22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25860" y="194184"/>
            <a:ext cx="2722433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Body Level One…"/>
          <p:cNvSpPr txBox="1"/>
          <p:nvPr>
            <p:ph type="body" sz="quarter" idx="1"/>
          </p:nvPr>
        </p:nvSpPr>
        <p:spPr>
          <a:xfrm>
            <a:off x="1524000" y="501967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4572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9144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13716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18288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2" name="Rectangle 6"/>
          <p:cNvSpPr/>
          <p:nvPr/>
        </p:nvSpPr>
        <p:spPr>
          <a:xfrm>
            <a:off x="0" y="5341434"/>
            <a:ext cx="12192000" cy="1516567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" name="Title Text"/>
          <p:cNvSpPr txBox="1"/>
          <p:nvPr>
            <p:ph type="title"/>
          </p:nvPr>
        </p:nvSpPr>
        <p:spPr>
          <a:xfrm>
            <a:off x="401444" y="1122362"/>
            <a:ext cx="11296185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pic>
        <p:nvPicPr>
          <p:cNvPr id="34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25860" y="194184"/>
            <a:ext cx="2722433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Body Level One…"/>
          <p:cNvSpPr txBox="1"/>
          <p:nvPr>
            <p:ph type="body" sz="quarter" idx="1"/>
          </p:nvPr>
        </p:nvSpPr>
        <p:spPr>
          <a:xfrm>
            <a:off x="1524000" y="5847555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4572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9144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13716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18288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4" name="Title Text"/>
          <p:cNvSpPr txBox="1"/>
          <p:nvPr>
            <p:ph type="title"/>
          </p:nvPr>
        </p:nvSpPr>
        <p:spPr>
          <a:xfrm>
            <a:off x="659779" y="1233865"/>
            <a:ext cx="11296186" cy="2387601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chemeClr val="accent2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pic>
        <p:nvPicPr>
          <p:cNvPr id="45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1444" y="305687"/>
            <a:ext cx="2722433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Body Level One…"/>
          <p:cNvSpPr txBox="1"/>
          <p:nvPr>
            <p:ph type="body" sz="quarter" idx="1"/>
          </p:nvPr>
        </p:nvSpPr>
        <p:spPr>
          <a:xfrm>
            <a:off x="659779" y="3837899"/>
            <a:ext cx="9144001" cy="1655762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55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48240" y="105845"/>
            <a:ext cx="1325891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7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pPr/>
            <a:r>
              <a:t>© 2020 oneM2M</a:t>
            </a:r>
          </a:p>
        </p:txBody>
      </p:sp>
      <p:sp>
        <p:nvSpPr>
          <p:cNvPr id="58" name="Title Text"/>
          <p:cNvSpPr txBox="1"/>
          <p:nvPr>
            <p:ph type="title"/>
          </p:nvPr>
        </p:nvSpPr>
        <p:spPr>
          <a:xfrm>
            <a:off x="334695" y="0"/>
            <a:ext cx="7850301" cy="117357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Body Level One…"/>
          <p:cNvSpPr txBox="1"/>
          <p:nvPr>
            <p:ph type="body" idx="1"/>
          </p:nvPr>
        </p:nvSpPr>
        <p:spPr>
          <a:xfrm>
            <a:off x="334695" y="1493918"/>
            <a:ext cx="10515601" cy="4351339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334695" y="0"/>
            <a:ext cx="7850301" cy="117357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6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b="1" sz="2400"/>
            </a:lvl1pPr>
            <a:lvl2pPr marL="0" indent="457200">
              <a:buClrTx/>
              <a:buSzTx/>
              <a:buFontTx/>
              <a:buNone/>
              <a:defRPr b="1" sz="2400"/>
            </a:lvl2pPr>
            <a:lvl3pPr marL="0" indent="914400">
              <a:buClrTx/>
              <a:buSzTx/>
              <a:buFontTx/>
              <a:buNone/>
              <a:defRPr b="1" sz="2400"/>
            </a:lvl3pPr>
            <a:lvl4pPr marL="0" indent="1371600">
              <a:buClrTx/>
              <a:buSzTx/>
              <a:buFontTx/>
              <a:buNone/>
              <a:defRPr b="1" sz="2400"/>
            </a:lvl4pPr>
            <a:lvl5pPr marL="0" indent="1828800">
              <a:buClrTx/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Text Placeholder 4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b="1" sz="2400"/>
            </a:pP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334695" y="0"/>
            <a:ext cx="7850301" cy="117357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3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48240" y="105845"/>
            <a:ext cx="1325891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pPr/>
            <a:r>
              <a:t>© 2020 oneM2M</a:t>
            </a:r>
          </a:p>
        </p:txBody>
      </p:sp>
      <p:sp>
        <p:nvSpPr>
          <p:cNvPr id="6" name="Title Text"/>
          <p:cNvSpPr txBox="1"/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11918343" y="6543310"/>
            <a:ext cx="273656" cy="26425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979597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ndreas.Kraft@t-systems.com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git.onem2m.org/MAS/Home-Appliances/tree/RDM-2020-0027-TS-0023_4_3_0_SDT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/>
          <p:nvPr>
            <p:ph type="ctrTitle"/>
          </p:nvPr>
        </p:nvSpPr>
        <p:spPr>
          <a:xfrm>
            <a:off x="401443" y="1792922"/>
            <a:ext cx="11296186" cy="2387601"/>
          </a:xfrm>
          <a:prstGeom prst="rect">
            <a:avLst/>
          </a:prstGeom>
        </p:spPr>
        <p:txBody>
          <a:bodyPr anchor="ctr"/>
          <a:lstStyle/>
          <a:p>
            <a:pPr>
              <a:defRPr sz="5400"/>
            </a:pPr>
            <a:r>
              <a:t>TS-0023 4.3.0</a:t>
            </a:r>
            <a:br/>
            <a:r>
              <a:t>SDT and XSD in the GitLab Repository</a:t>
            </a:r>
          </a:p>
        </p:txBody>
      </p:sp>
      <p:sp>
        <p:nvSpPr>
          <p:cNvPr id="113" name="Text Placeholder 2"/>
          <p:cNvSpPr txBox="1"/>
          <p:nvPr>
            <p:ph type="subTitle" sz="half" idx="1"/>
          </p:nvPr>
        </p:nvSpPr>
        <p:spPr>
          <a:xfrm>
            <a:off x="0" y="5019675"/>
            <a:ext cx="12192000" cy="165576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</a:pPr>
            <a:r>
              <a:t>Andreas Kraft, Deutsche Telekom, </a:t>
            </a:r>
            <a:r>
              <a:rPr u="sng">
                <a:solidFill>
                  <a:srgbClr val="668C97"/>
                </a:solidFill>
                <a:uFill>
                  <a:solidFill>
                    <a:srgbClr val="668C97"/>
                  </a:solidFill>
                </a:uFill>
                <a:hlinkClick r:id="rId2" invalidUrl="" action="" tgtFrame="" tooltip="" history="1" highlightClick="0" endSnd="0"/>
              </a:rPr>
              <a:t>Andreas.Kraft@t-systems.com</a:t>
            </a:r>
          </a:p>
        </p:txBody>
      </p:sp>
      <p:sp>
        <p:nvSpPr>
          <p:cNvPr id="114" name="Slide Number Placeholder 3"/>
          <p:cNvSpPr txBox="1"/>
          <p:nvPr>
            <p:ph type="sldNum" sz="quarter" idx="4294967295"/>
          </p:nvPr>
        </p:nvSpPr>
        <p:spPr>
          <a:xfrm>
            <a:off x="12003102" y="6543310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itel 1"/>
          <p:cNvSpPr txBox="1"/>
          <p:nvPr>
            <p:ph type="title"/>
          </p:nvPr>
        </p:nvSpPr>
        <p:spPr>
          <a:xfrm>
            <a:off x="334695" y="-1"/>
            <a:ext cx="7850301" cy="1173572"/>
          </a:xfrm>
          <a:prstGeom prst="rect">
            <a:avLst/>
          </a:prstGeom>
        </p:spPr>
        <p:txBody>
          <a:bodyPr/>
          <a:lstStyle/>
          <a:p>
            <a:pPr/>
            <a:r>
              <a:t>Status SDT &amp; XSD</a:t>
            </a:r>
          </a:p>
        </p:txBody>
      </p:sp>
      <p:sp>
        <p:nvSpPr>
          <p:cNvPr id="117" name="Inhaltsplatzhalter 2"/>
          <p:cNvSpPr txBox="1"/>
          <p:nvPr>
            <p:ph type="body" idx="1"/>
          </p:nvPr>
        </p:nvSpPr>
        <p:spPr>
          <a:xfrm>
            <a:off x="334695" y="1493917"/>
            <a:ext cx="10515601" cy="4914975"/>
          </a:xfrm>
          <a:prstGeom prst="rect">
            <a:avLst/>
          </a:prstGeom>
        </p:spPr>
        <p:txBody>
          <a:bodyPr/>
          <a:lstStyle/>
          <a:p>
            <a:pPr marL="160019" indent="-160019" defTabSz="640079">
              <a:lnSpc>
                <a:spcPct val="99000"/>
              </a:lnSpc>
              <a:spcBef>
                <a:spcPts val="700"/>
              </a:spcBef>
              <a:defRPr sz="1960"/>
            </a:pPr>
            <a:r>
              <a:t>oneM2M’s GitLab repository </a:t>
            </a:r>
            <a:r>
              <a:rPr b="1"/>
              <a:t>MAS/Home-Appliances</a:t>
            </a:r>
            <a:r>
              <a:t> hosts the the SDTs for ModuleClasses and Devices as well as the generated XSD’s, enumerations and short name definitions.</a:t>
            </a:r>
          </a:p>
          <a:p>
            <a:pPr marL="160019" indent="-160019" defTabSz="640079">
              <a:lnSpc>
                <a:spcPct val="99000"/>
              </a:lnSpc>
              <a:spcBef>
                <a:spcPts val="700"/>
              </a:spcBef>
              <a:defRPr sz="1960"/>
            </a:pPr>
            <a:r>
              <a:t>This presentation presents the current version </a:t>
            </a:r>
            <a:r>
              <a:rPr b="1"/>
              <a:t>4.1.0</a:t>
            </a:r>
            <a:r>
              <a:t> of TS-0023, with </a:t>
            </a:r>
          </a:p>
          <a:p>
            <a:pPr lvl="1" marL="666750" indent="-160019" defTabSz="640079">
              <a:lnSpc>
                <a:spcPct val="99000"/>
              </a:lnSpc>
              <a:spcBef>
                <a:spcPts val="700"/>
              </a:spcBef>
              <a:defRPr sz="1960"/>
            </a:pPr>
            <a:r>
              <a:t>106 ModuleClasses</a:t>
            </a:r>
          </a:p>
          <a:p>
            <a:pPr lvl="1" marL="666750" indent="-160019" defTabSz="640079">
              <a:lnSpc>
                <a:spcPct val="99000"/>
              </a:lnSpc>
              <a:spcBef>
                <a:spcPts val="700"/>
              </a:spcBef>
              <a:defRPr sz="1960"/>
            </a:pPr>
            <a:r>
              <a:t>66 DeviceClasses</a:t>
            </a:r>
          </a:p>
          <a:p>
            <a:pPr lvl="1" marL="666750" indent="-160019" defTabSz="640079">
              <a:lnSpc>
                <a:spcPct val="99000"/>
              </a:lnSpc>
              <a:spcBef>
                <a:spcPts val="700"/>
              </a:spcBef>
              <a:defRPr sz="1960"/>
            </a:pPr>
            <a:r>
              <a:t>2 SubDevices</a:t>
            </a:r>
          </a:p>
          <a:p>
            <a:pPr lvl="1" marL="666750" indent="-160019" defTabSz="640079">
              <a:lnSpc>
                <a:spcPct val="99000"/>
              </a:lnSpc>
              <a:spcBef>
                <a:spcPts val="700"/>
              </a:spcBef>
              <a:defRPr sz="1960"/>
            </a:pPr>
            <a:r>
              <a:t>22 Actions</a:t>
            </a:r>
          </a:p>
          <a:p>
            <a:pPr lvl="1" marL="666750" indent="-160019" defTabSz="640079">
              <a:lnSpc>
                <a:spcPct val="99000"/>
              </a:lnSpc>
              <a:spcBef>
                <a:spcPts val="700"/>
              </a:spcBef>
              <a:defRPr sz="1960"/>
            </a:pPr>
            <a:r>
              <a:t>42 Enumeration</a:t>
            </a:r>
          </a:p>
          <a:p>
            <a:pPr marL="160019" indent="-160019" defTabSz="640079">
              <a:lnSpc>
                <a:spcPct val="99000"/>
              </a:lnSpc>
              <a:spcBef>
                <a:spcPts val="700"/>
              </a:spcBef>
              <a:defRPr sz="1960"/>
            </a:pPr>
            <a:r>
              <a:t>The SDT definitions follow already the </a:t>
            </a:r>
            <a:r>
              <a:rPr b="1"/>
              <a:t>SDT 4.0</a:t>
            </a:r>
            <a:r>
              <a:t> format.</a:t>
            </a:r>
          </a:p>
          <a:p>
            <a:pPr marL="160019" indent="-160019" defTabSz="640079">
              <a:lnSpc>
                <a:spcPct val="99000"/>
              </a:lnSpc>
              <a:spcBef>
                <a:spcPts val="700"/>
              </a:spcBef>
              <a:defRPr sz="1960"/>
            </a:pPr>
          </a:p>
          <a:p>
            <a:pPr marL="160019" indent="-160019" defTabSz="640079">
              <a:lnSpc>
                <a:spcPct val="99000"/>
              </a:lnSpc>
              <a:spcBef>
                <a:spcPts val="700"/>
              </a:spcBef>
              <a:defRPr sz="1960"/>
            </a:pPr>
            <a:r>
              <a:t>Current Branch: </a:t>
            </a:r>
            <a:r>
              <a:rPr b="1"/>
              <a:t>RDM-2020-0027-TS-0023_4_3_0_SDT</a:t>
            </a:r>
            <a:r>
              <a:t> </a:t>
            </a:r>
          </a:p>
          <a:p>
            <a:pPr marL="160019" indent="-160019" defTabSz="640079">
              <a:lnSpc>
                <a:spcPct val="99000"/>
              </a:lnSpc>
              <a:spcBef>
                <a:spcPts val="700"/>
              </a:spcBef>
              <a:defRPr sz="1960"/>
            </a:pPr>
            <a:r>
              <a:t>Repository URL (including branch name):</a:t>
            </a:r>
            <a:br/>
            <a:r>
              <a:rPr u="sng">
                <a:solidFill>
                  <a:srgbClr val="668C97"/>
                </a:solidFill>
                <a:uFill>
                  <a:solidFill>
                    <a:srgbClr val="668C97"/>
                  </a:solidFill>
                </a:uFill>
                <a:hlinkClick r:id="rId2" invalidUrl="" action="" tgtFrame="" tooltip="" history="1" highlightClick="0" endSnd="0"/>
              </a:rPr>
              <a:t>https://git.onem2m.org/MAS/Home-Appliances/tree/RDM-2020-0027-TS-0023_4_3_0_SDT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hings To 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Things To Do</a:t>
            </a:r>
          </a:p>
        </p:txBody>
      </p:sp>
      <p:sp>
        <p:nvSpPr>
          <p:cNvPr id="120" name="Adapt to latest &lt;flexContainer&gt; schema  (not available yet, currently same as v. 3.7.0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19455" indent="-219455" defTabSz="877823">
              <a:spcBef>
                <a:spcPts val="900"/>
              </a:spcBef>
              <a:defRPr sz="2688"/>
            </a:pPr>
            <a:r>
              <a:t>Adapt to latest &lt;flexContainer&gt; schema </a:t>
            </a:r>
            <a:br/>
            <a:r>
              <a:t>(not available yet, currently same as v. 3.7.0)</a:t>
            </a:r>
          </a:p>
          <a:p>
            <a:pPr marL="219455" indent="-219455" defTabSz="877823">
              <a:spcBef>
                <a:spcPts val="900"/>
              </a:spcBef>
              <a:defRPr sz="2688"/>
            </a:pPr>
            <a:r>
              <a:t>Verify schema</a:t>
            </a:r>
          </a:p>
          <a:p>
            <a:pPr marL="219455" indent="-219455" defTabSz="877823">
              <a:spcBef>
                <a:spcPts val="900"/>
              </a:spcBef>
              <a:defRPr sz="2688"/>
            </a:pPr>
            <a:r>
              <a:t>Adapt and use new</a:t>
            </a:r>
            <a:r>
              <a:rPr b="1"/>
              <a:t> xx-commonTypes-vx.y.z.xsd</a:t>
            </a:r>
          </a:p>
          <a:p>
            <a:pPr marL="219455" indent="-219455" defTabSz="877823">
              <a:spcBef>
                <a:spcPts val="900"/>
              </a:spcBef>
              <a:defRPr sz="2688"/>
            </a:pPr>
            <a:r>
              <a:t>All definitions are still under the </a:t>
            </a:r>
            <a:r>
              <a:rPr i="1"/>
              <a:t>home</a:t>
            </a:r>
            <a:r>
              <a:t> domain. They should be sorted into different domains, as in TS-0023 (but this document is work-in-progress).</a:t>
            </a:r>
            <a:br/>
            <a:r>
              <a:t>See also RDM-2020-0021-SDT_4_0_-_New_documentation</a:t>
            </a:r>
          </a:p>
          <a:p>
            <a:pPr marL="219455" indent="-219455" defTabSz="877823">
              <a:spcBef>
                <a:spcPts val="900"/>
              </a:spcBef>
              <a:defRPr sz="2688"/>
            </a:pPr>
            <a:r>
              <a:t>Decision needed: merge into master branch and publish</a:t>
            </a:r>
          </a:p>
          <a:p>
            <a:pPr lvl="1" marL="658368" indent="-219455" defTabSz="877823">
              <a:spcBef>
                <a:spcPts val="900"/>
              </a:spcBef>
              <a:defRPr sz="2688"/>
            </a:pPr>
            <a:r>
              <a:t>Also on Twitter?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el 3"/>
          <p:cNvSpPr txBox="1"/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pPr/>
            <a:r>
              <a:t>Thank you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545054"/>
      </a:dk1>
      <a:lt1>
        <a:srgbClr val="FFFFFF"/>
      </a:lt1>
      <a:dk2>
        <a:srgbClr val="A7A7A7"/>
      </a:dk2>
      <a:lt2>
        <a:srgbClr val="535353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