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chemeClr val="accent2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8CACA"/>
          </a:solidFill>
        </a:fill>
      </a:tcStyle>
    </a:wholeTbl>
    <a:band2H>
      <a:tcTxStyle b="def" i="def"/>
      <a:tcStyle>
        <a:tcBdr/>
        <a:fill>
          <a:solidFill>
            <a:srgbClr val="F4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FD7"/>
          </a:solidFill>
        </a:fill>
      </a:tcStyle>
    </a:wholeTbl>
    <a:band2H>
      <a:tcTxStyle b="def" i="def"/>
      <a:tcStyle>
        <a:tcBdr/>
        <a:fill>
          <a:solidFill>
            <a:srgbClr val="E6E9EC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8E9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 b="def" i="def"/>
      <a:tcStyle>
        <a:tcBdr/>
        <a:fill>
          <a:solidFill>
            <a:srgbClr val="E9E8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2">
              <a:alpha val="20000"/>
            </a:scheme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2">
              <a:alpha val="20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3" name="Shape 12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48240" y="105845"/>
            <a:ext cx="1325891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pPr/>
            <a:r>
              <a:t>© 2018 oneM2M</a:t>
            </a:r>
          </a:p>
        </p:txBody>
      </p:sp>
      <p:sp>
        <p:nvSpPr>
          <p:cNvPr id="19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" name="Rectangle 6"/>
          <p:cNvSpPr/>
          <p:nvPr/>
        </p:nvSpPr>
        <p:spPr>
          <a:xfrm>
            <a:off x="0" y="4285396"/>
            <a:ext cx="12192000" cy="2572604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401444" y="1122362"/>
            <a:ext cx="11296185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pic>
        <p:nvPicPr>
          <p:cNvPr id="22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25860" y="194184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Body Level One…"/>
          <p:cNvSpPr txBox="1"/>
          <p:nvPr>
            <p:ph type="body" sz="quarter" idx="1"/>
          </p:nvPr>
        </p:nvSpPr>
        <p:spPr>
          <a:xfrm>
            <a:off x="1524000" y="501967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11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48240" y="105845"/>
            <a:ext cx="1325891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3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pPr/>
            <a:r>
              <a:t>© 2020 oneM2M</a:t>
            </a:r>
          </a:p>
        </p:txBody>
      </p:sp>
      <p:sp>
        <p:nvSpPr>
          <p:cNvPr id="114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15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" name="Rectangle 6"/>
          <p:cNvSpPr/>
          <p:nvPr/>
        </p:nvSpPr>
        <p:spPr>
          <a:xfrm>
            <a:off x="0" y="5341434"/>
            <a:ext cx="12192000" cy="1516567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" name="Title Text"/>
          <p:cNvSpPr txBox="1"/>
          <p:nvPr>
            <p:ph type="title"/>
          </p:nvPr>
        </p:nvSpPr>
        <p:spPr>
          <a:xfrm>
            <a:off x="401444" y="1122362"/>
            <a:ext cx="11296185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pic>
        <p:nvPicPr>
          <p:cNvPr id="34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25860" y="194184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35" name="Body Level One…"/>
          <p:cNvSpPr txBox="1"/>
          <p:nvPr>
            <p:ph type="body" sz="quarter" idx="1"/>
          </p:nvPr>
        </p:nvSpPr>
        <p:spPr>
          <a:xfrm>
            <a:off x="1524000" y="5847555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 algn="ctr">
              <a:buClrTx/>
              <a:buSzTx/>
              <a:buFontTx/>
              <a:buNone/>
              <a:defRPr sz="2400">
                <a:solidFill>
                  <a:srgbClr val="FFFFFF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8"/>
          <p:cNvSpPr/>
          <p:nvPr/>
        </p:nvSpPr>
        <p:spPr>
          <a:xfrm>
            <a:off x="0" y="-1"/>
            <a:ext cx="12192000" cy="217449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4" name="Title Text"/>
          <p:cNvSpPr txBox="1"/>
          <p:nvPr>
            <p:ph type="title"/>
          </p:nvPr>
        </p:nvSpPr>
        <p:spPr>
          <a:xfrm>
            <a:off x="659779" y="1233865"/>
            <a:ext cx="11296186" cy="2387601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chemeClr val="accent2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pic>
        <p:nvPicPr>
          <p:cNvPr id="45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01444" y="305687"/>
            <a:ext cx="2722433" cy="1856359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Body Level One…"/>
          <p:cNvSpPr txBox="1"/>
          <p:nvPr>
            <p:ph type="body" sz="quarter" idx="1"/>
          </p:nvPr>
        </p:nvSpPr>
        <p:spPr>
          <a:xfrm>
            <a:off x="659779" y="3837899"/>
            <a:ext cx="9144001" cy="165576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ABA6AB"/>
                </a:solidFill>
                <a:latin typeface="Myriad Pro"/>
                <a:ea typeface="Myriad Pro"/>
                <a:cs typeface="Myriad Pro"/>
                <a:sym typeface="Myriad Pro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55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48240" y="105845"/>
            <a:ext cx="1325891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7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pPr/>
            <a:r>
              <a:t>© 2018 oneM2M</a:t>
            </a:r>
          </a:p>
        </p:txBody>
      </p:sp>
      <p:sp>
        <p:nvSpPr>
          <p:cNvPr id="58" name="Title Text"/>
          <p:cNvSpPr txBox="1"/>
          <p:nvPr>
            <p:ph type="title"/>
          </p:nvPr>
        </p:nvSpPr>
        <p:spPr>
          <a:xfrm>
            <a:off x="334695" y="0"/>
            <a:ext cx="7850301" cy="117357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Body Level One…"/>
          <p:cNvSpPr txBox="1"/>
          <p:nvPr>
            <p:ph type="body" idx="1"/>
          </p:nvPr>
        </p:nvSpPr>
        <p:spPr>
          <a:xfrm>
            <a:off x="334695" y="1493918"/>
            <a:ext cx="10515601" cy="4351339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979597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334695" y="0"/>
            <a:ext cx="7850301" cy="117357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6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b="1" sz="2400"/>
            </a:lvl1pPr>
            <a:lvl2pPr marL="0" indent="457200">
              <a:buClrTx/>
              <a:buSzTx/>
              <a:buFontTx/>
              <a:buNone/>
              <a:defRPr b="1" sz="2400"/>
            </a:lvl2pPr>
            <a:lvl3pPr marL="0" indent="914400">
              <a:buClrTx/>
              <a:buSzTx/>
              <a:buFontTx/>
              <a:buNone/>
              <a:defRPr b="1" sz="2400"/>
            </a:lvl3pPr>
            <a:lvl4pPr marL="0" indent="1371600">
              <a:buClrTx/>
              <a:buSzTx/>
              <a:buFontTx/>
              <a:buNone/>
              <a:defRPr b="1" sz="2400"/>
            </a:lvl4pPr>
            <a:lvl5pPr marL="0" indent="1828800">
              <a:buClrTx/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Text Placeholder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b="1" sz="2400"/>
            </a:pP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334695" y="0"/>
            <a:ext cx="7850301" cy="117357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1155282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3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48240" y="105845"/>
            <a:ext cx="1325891" cy="90409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 8"/>
          <p:cNvSpPr/>
          <p:nvPr/>
        </p:nvSpPr>
        <p:spPr>
          <a:xfrm>
            <a:off x="0" y="6497637"/>
            <a:ext cx="12192000" cy="18289"/>
          </a:xfrm>
          <a:prstGeom prst="rect">
            <a:avLst/>
          </a:prstGeom>
          <a:solidFill>
            <a:srgbClr val="A7A9A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TextBox 9"/>
          <p:cNvSpPr txBox="1"/>
          <p:nvPr/>
        </p:nvSpPr>
        <p:spPr>
          <a:xfrm>
            <a:off x="5638215" y="6592128"/>
            <a:ext cx="950843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900">
                <a:solidFill>
                  <a:srgbClr val="BFBFBF"/>
                </a:solidFill>
                <a:latin typeface="Myriad Pro Light"/>
                <a:ea typeface="Myriad Pro Light"/>
                <a:cs typeface="Myriad Pro Light"/>
                <a:sym typeface="Myriad Pro Light"/>
              </a:defRPr>
            </a:lvl1pPr>
          </a:lstStyle>
          <a:p>
            <a:pPr/>
            <a:r>
              <a:t>© 2018 oneM2M</a:t>
            </a:r>
          </a:p>
        </p:txBody>
      </p:sp>
      <p:sp>
        <p:nvSpPr>
          <p:cNvPr id="6" name="Title Text"/>
          <p:cNvSpPr txBox="1"/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11918343" y="6543310"/>
            <a:ext cx="273656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979597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400" u="none">
          <a:solidFill>
            <a:srgbClr val="C631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b="0" baseline="0" cap="none" i="0" spc="0" strike="noStrike" sz="28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git.onem2m.org/MAS/SDT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tif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github.com/Homegateway/SDTTool/tree/sdt4" TargetMode="External"/><Relationship Id="rId3" Type="http://schemas.openxmlformats.org/officeDocument/2006/relationships/image" Target="../media/image2.tif"/><Relationship Id="rId4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 1"/>
          <p:cNvSpPr txBox="1"/>
          <p:nvPr>
            <p:ph type="ctrTitle"/>
          </p:nvPr>
        </p:nvSpPr>
        <p:spPr>
          <a:xfrm>
            <a:off x="401443" y="1792922"/>
            <a:ext cx="11296186" cy="2387601"/>
          </a:xfrm>
          <a:prstGeom prst="rect">
            <a:avLst/>
          </a:prstGeom>
        </p:spPr>
        <p:txBody>
          <a:bodyPr anchor="ctr"/>
          <a:lstStyle/>
          <a:p>
            <a:pPr/>
            <a:r>
              <a:t>SDT 4.0</a:t>
            </a:r>
            <a:br/>
            <a:r>
              <a:t>Proposed Changes to XSD</a:t>
            </a:r>
          </a:p>
        </p:txBody>
      </p:sp>
      <p:sp>
        <p:nvSpPr>
          <p:cNvPr id="126" name="Text Placeholder 2"/>
          <p:cNvSpPr txBox="1"/>
          <p:nvPr>
            <p:ph type="subTitle" sz="quarter" idx="1"/>
          </p:nvPr>
        </p:nvSpPr>
        <p:spPr>
          <a:xfrm>
            <a:off x="1524000" y="5019675"/>
            <a:ext cx="9144000" cy="1655761"/>
          </a:xfrm>
          <a:prstGeom prst="rect">
            <a:avLst/>
          </a:prstGeom>
        </p:spPr>
        <p:txBody>
          <a:bodyPr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Andreas Kraft – Deutsche Telekom</a:t>
            </a:r>
          </a:p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r>
              <a:t>Andreas Neubacher – Deutsche Telekom</a:t>
            </a:r>
          </a:p>
        </p:txBody>
      </p:sp>
      <p:sp>
        <p:nvSpPr>
          <p:cNvPr id="127" name="Slide Number Placeholder 3"/>
          <p:cNvSpPr txBox="1"/>
          <p:nvPr>
            <p:ph type="sldNum" sz="quarter" idx="4294967295"/>
          </p:nvPr>
        </p:nvSpPr>
        <p:spPr>
          <a:xfrm>
            <a:off x="12003102" y="6543310"/>
            <a:ext cx="188898" cy="26425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el 3"/>
          <p:cNvSpPr txBox="1"/>
          <p:nvPr>
            <p:ph type="title"/>
          </p:nvPr>
        </p:nvSpPr>
        <p:spPr>
          <a:xfrm>
            <a:off x="334695" y="-1"/>
            <a:ext cx="7850301" cy="1173572"/>
          </a:xfrm>
          <a:prstGeom prst="rect">
            <a:avLst/>
          </a:prstGeom>
        </p:spPr>
        <p:txBody>
          <a:bodyPr/>
          <a:lstStyle/>
          <a:p>
            <a:pPr/>
            <a:r>
              <a:t>Status April, 2020 | RDM #45</a:t>
            </a:r>
          </a:p>
        </p:txBody>
      </p:sp>
      <p:sp>
        <p:nvSpPr>
          <p:cNvPr id="130" name="Inhaltsplatzhalter 4"/>
          <p:cNvSpPr txBox="1"/>
          <p:nvPr>
            <p:ph type="body" idx="1"/>
          </p:nvPr>
        </p:nvSpPr>
        <p:spPr>
          <a:xfrm>
            <a:off x="334694" y="1493918"/>
            <a:ext cx="11466781" cy="4947342"/>
          </a:xfrm>
          <a:prstGeom prst="rect">
            <a:avLst/>
          </a:prstGeom>
        </p:spPr>
        <p:txBody>
          <a:bodyPr/>
          <a:lstStyle/>
          <a:p>
            <a:pPr marL="192023" indent="-192023" defTabSz="768095">
              <a:lnSpc>
                <a:spcPct val="72000"/>
              </a:lnSpc>
              <a:spcBef>
                <a:spcPts val="800"/>
              </a:spcBef>
              <a:defRPr sz="2100"/>
            </a:pPr>
            <a:r>
              <a:t>URL to GitLab: </a:t>
            </a:r>
            <a:r>
              <a:rPr u="sng">
                <a:solidFill>
                  <a:srgbClr val="668C97"/>
                </a:solidFill>
                <a:uFill>
                  <a:solidFill>
                    <a:srgbClr val="668C97"/>
                  </a:solidFill>
                </a:uFill>
                <a:hlinkClick r:id="rId2" invalidUrl="" action="" tgtFrame="" tooltip="" history="1" highlightClick="0" endSnd="0"/>
              </a:rPr>
              <a:t>https://git.onem2m.org/MAS/SDT</a:t>
            </a:r>
            <a:r>
              <a:t> (master)</a:t>
            </a:r>
          </a:p>
          <a:p>
            <a:pPr marL="192023" indent="-192023" defTabSz="768095">
              <a:lnSpc>
                <a:spcPct val="72000"/>
              </a:lnSpc>
              <a:spcBef>
                <a:spcPts val="800"/>
              </a:spcBef>
              <a:defRPr sz="2100"/>
            </a:pPr>
            <a:r>
              <a:t>Branches for SDT 4.0</a:t>
            </a:r>
          </a:p>
          <a:p>
            <a:pPr lvl="1" marL="576071" indent="-192023" defTabSz="768095">
              <a:lnSpc>
                <a:spcPct val="72000"/>
              </a:lnSpc>
              <a:spcBef>
                <a:spcPts val="400"/>
              </a:spcBef>
              <a:defRPr sz="1848"/>
            </a:pPr>
            <a:r>
              <a:t>WI-0081-Smart_Device_Template_4_0</a:t>
            </a:r>
          </a:p>
          <a:p>
            <a:pPr lvl="2" marL="960119" indent="-192023" defTabSz="768095">
              <a:lnSpc>
                <a:spcPct val="72000"/>
              </a:lnSpc>
              <a:spcBef>
                <a:spcPts val="400"/>
              </a:spcBef>
              <a:defRPr sz="1512"/>
            </a:pPr>
            <a:r>
              <a:t>For integrating agreed changes / CRs</a:t>
            </a:r>
          </a:p>
          <a:p>
            <a:pPr lvl="2" marL="960119" indent="-192023" defTabSz="768095">
              <a:lnSpc>
                <a:spcPct val="72000"/>
              </a:lnSpc>
              <a:spcBef>
                <a:spcPts val="400"/>
              </a:spcBef>
              <a:defRPr sz="1512"/>
            </a:pPr>
            <a:r>
              <a:t>Will be finally merged into master branches</a:t>
            </a:r>
          </a:p>
          <a:p>
            <a:pPr lvl="1" marL="576071" indent="-192023" defTabSz="768095">
              <a:lnSpc>
                <a:spcPct val="72000"/>
              </a:lnSpc>
              <a:spcBef>
                <a:spcPts val="400"/>
              </a:spcBef>
              <a:defRPr sz="1848"/>
            </a:pPr>
            <a:r>
              <a:t>RDM/MAS-20yy-nnnn- …</a:t>
            </a:r>
          </a:p>
          <a:p>
            <a:pPr lvl="2" marL="960119" indent="-192023" defTabSz="768095">
              <a:lnSpc>
                <a:spcPct val="72000"/>
              </a:lnSpc>
              <a:spcBef>
                <a:spcPts val="400"/>
              </a:spcBef>
              <a:defRPr sz="1512"/>
            </a:pPr>
            <a:r>
              <a:t>One branch per CR</a:t>
            </a:r>
          </a:p>
          <a:p>
            <a:pPr lvl="2" marL="960119" indent="-192023" defTabSz="768095">
              <a:lnSpc>
                <a:spcPct val="72000"/>
              </a:lnSpc>
              <a:spcBef>
                <a:spcPts val="400"/>
              </a:spcBef>
              <a:defRPr sz="1512"/>
            </a:pPr>
            <a:r>
              <a:t>Will be integrated into </a:t>
            </a:r>
            <a:r>
              <a:rPr b="1"/>
              <a:t>WI-0081-Smart_Device_Template_4_0</a:t>
            </a:r>
          </a:p>
          <a:p>
            <a:pPr lvl="1" marL="576071" indent="-192023" defTabSz="768095">
              <a:lnSpc>
                <a:spcPct val="72000"/>
              </a:lnSpc>
              <a:spcBef>
                <a:spcPts val="400"/>
              </a:spcBef>
              <a:defRPr sz="1848"/>
            </a:pPr>
          </a:p>
          <a:p>
            <a:pPr lvl="1" marL="576071" indent="-192023" defTabSz="768095">
              <a:lnSpc>
                <a:spcPct val="72000"/>
              </a:lnSpc>
              <a:spcBef>
                <a:spcPts val="400"/>
              </a:spcBef>
              <a:defRPr sz="1848"/>
            </a:pPr>
            <a:r>
              <a:t>RDM-2020-0021-SDT_4_0_-_New_documentation</a:t>
            </a:r>
          </a:p>
          <a:p>
            <a:pPr lvl="1" marL="576071" indent="-192023" defTabSz="768095">
              <a:lnSpc>
                <a:spcPct val="72000"/>
              </a:lnSpc>
              <a:spcBef>
                <a:spcPts val="400"/>
              </a:spcBef>
              <a:defRPr sz="1848"/>
            </a:pPr>
            <a:r>
              <a:t>RDM-2020-0024-SDT_4_0_-_Renaming_Data_Types</a:t>
            </a:r>
          </a:p>
          <a:p>
            <a:pPr lvl="1" marL="576071" indent="-192023" defTabSz="768095">
              <a:lnSpc>
                <a:spcPct val="72000"/>
              </a:lnSpc>
              <a:spcBef>
                <a:spcPts val="400"/>
              </a:spcBef>
              <a:defRPr sz="1848"/>
            </a:pPr>
            <a:r>
              <a:t>RDM-2020-0025-SDT_4_0_-_Removing_optional_from_ModuleClass</a:t>
            </a:r>
          </a:p>
          <a:p>
            <a:pPr lvl="1" marL="576071" indent="-192023" defTabSz="768095">
              <a:lnSpc>
                <a:spcPct val="72000"/>
              </a:lnSpc>
              <a:spcBef>
                <a:spcPts val="400"/>
              </a:spcBef>
              <a:defRPr sz="1848"/>
            </a:pPr>
            <a:r>
              <a:t>RDM-2020-0026-SDT_4_0_–_Introducing_Referenced_SubDevices</a:t>
            </a:r>
          </a:p>
          <a:p>
            <a:pPr lvl="1" marL="0" indent="192023" defTabSz="768095">
              <a:lnSpc>
                <a:spcPct val="72000"/>
              </a:lnSpc>
              <a:spcBef>
                <a:spcPts val="400"/>
              </a:spcBef>
              <a:buClrTx/>
              <a:buSzTx/>
              <a:buFontTx/>
              <a:buNone/>
              <a:defRPr sz="1848"/>
            </a:pPr>
          </a:p>
          <a:p>
            <a:pPr marL="0" indent="0" defTabSz="768095">
              <a:lnSpc>
                <a:spcPct val="72000"/>
              </a:lnSpc>
              <a:spcBef>
                <a:spcPts val="800"/>
              </a:spcBef>
              <a:buClrTx/>
              <a:buSzTx/>
              <a:buFontTx/>
              <a:buNone/>
              <a:defRPr b="1" sz="2100">
                <a:solidFill>
                  <a:schemeClr val="accent1"/>
                </a:solidFill>
              </a:defRPr>
            </a:pPr>
            <a:r>
              <a:t>Next steps </a:t>
            </a:r>
          </a:p>
          <a:p>
            <a:pPr marL="192023" indent="-192023" defTabSz="768095">
              <a:lnSpc>
                <a:spcPct val="72000"/>
              </a:lnSpc>
              <a:spcBef>
                <a:spcPts val="800"/>
              </a:spcBef>
              <a:defRPr sz="2100"/>
            </a:pPr>
            <a:r>
              <a:t>Integrate new CRs</a:t>
            </a:r>
          </a:p>
          <a:p>
            <a:pPr marL="192023" indent="-192023" defTabSz="768095">
              <a:lnSpc>
                <a:spcPct val="72000"/>
              </a:lnSpc>
              <a:spcBef>
                <a:spcPts val="800"/>
              </a:spcBef>
              <a:defRPr sz="2100"/>
            </a:pPr>
            <a:r>
              <a:t>Update documentation and examples, XSD’s</a:t>
            </a:r>
          </a:p>
          <a:p>
            <a:pPr marL="192023" indent="-192023" defTabSz="768095">
              <a:lnSpc>
                <a:spcPct val="72000"/>
              </a:lnSpc>
              <a:spcBef>
                <a:spcPts val="800"/>
              </a:spcBef>
              <a:defRPr sz="2100">
                <a:solidFill>
                  <a:srgbClr val="A5ABC3"/>
                </a:solidFill>
              </a:defRPr>
            </a:pPr>
            <a:r>
              <a:t>Finalize WI-0081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el 1"/>
          <p:cNvSpPr txBox="1"/>
          <p:nvPr>
            <p:ph type="title"/>
          </p:nvPr>
        </p:nvSpPr>
        <p:spPr>
          <a:xfrm>
            <a:off x="334695" y="-1"/>
            <a:ext cx="7850301" cy="1173572"/>
          </a:xfrm>
          <a:prstGeom prst="rect">
            <a:avLst/>
          </a:prstGeom>
        </p:spPr>
        <p:txBody>
          <a:bodyPr/>
          <a:lstStyle/>
          <a:p>
            <a:pPr/>
            <a:r>
              <a:t>XSD</a:t>
            </a:r>
          </a:p>
        </p:txBody>
      </p:sp>
      <p:sp>
        <p:nvSpPr>
          <p:cNvPr id="133" name="Inhaltsplatzhalter 2"/>
          <p:cNvSpPr txBox="1"/>
          <p:nvPr>
            <p:ph type="body" idx="1"/>
          </p:nvPr>
        </p:nvSpPr>
        <p:spPr>
          <a:xfrm>
            <a:off x="334695" y="1493919"/>
            <a:ext cx="10515601" cy="4351338"/>
          </a:xfrm>
          <a:prstGeom prst="rect">
            <a:avLst/>
          </a:prstGeom>
        </p:spPr>
        <p:txBody>
          <a:bodyPr/>
          <a:lstStyle/>
          <a:p>
            <a:pPr/>
            <a:r>
              <a:t>Source: Relax NG definition</a:t>
            </a:r>
          </a:p>
          <a:p>
            <a:pPr/>
            <a:r>
              <a:t>XSD generated with SDT build tool</a:t>
            </a:r>
          </a:p>
          <a:p>
            <a:pPr lvl="1" marL="685800" indent="-228600">
              <a:spcBef>
                <a:spcPts val="500"/>
              </a:spcBef>
              <a:defRPr sz="2400"/>
            </a:pPr>
            <a:r>
              <a:t>Located in „src“ directory</a:t>
            </a:r>
          </a:p>
          <a:p>
            <a:pPr/>
            <a:r>
              <a:t>Added test cases and examples for new features</a:t>
            </a:r>
          </a:p>
          <a:p>
            <a:pPr lvl="1" marL="685800" indent="-228600">
              <a:spcBef>
                <a:spcPts val="500"/>
              </a:spcBef>
              <a:defRPr sz="2400"/>
            </a:pPr>
            <a:r>
              <a:t>Validation after build</a:t>
            </a:r>
          </a:p>
          <a:p>
            <a:pPr lvl="1" marL="685800" indent="-228600">
              <a:spcBef>
                <a:spcPts val="500"/>
              </a:spcBef>
              <a:defRPr sz="2400"/>
            </a:pPr>
            <a:r>
              <a:t>Located in „test“ directory</a:t>
            </a:r>
          </a:p>
          <a:p>
            <a:pPr>
              <a:spcBef>
                <a:spcPts val="500"/>
              </a:spcBef>
              <a:defRPr sz="2400"/>
            </a:pPr>
          </a:p>
          <a:p>
            <a:pPr marL="0" indent="0">
              <a:spcBef>
                <a:spcPts val="500"/>
              </a:spcBef>
              <a:buClrTx/>
              <a:buSzTx/>
              <a:buFontTx/>
              <a:buNone/>
              <a:defRPr b="1" sz="2400">
                <a:solidFill>
                  <a:schemeClr val="accent1"/>
                </a:solidFill>
              </a:defRPr>
            </a:pPr>
            <a:r>
              <a:t>Questions / Todos</a:t>
            </a:r>
          </a:p>
          <a:p>
            <a:pPr>
              <a:spcBef>
                <a:spcPts val="500"/>
              </a:spcBef>
              <a:defRPr sz="2400"/>
            </a:pPr>
            <a:r>
              <a:t>One SDT definition and one XSD per TS-0023 Domain?</a:t>
            </a:r>
          </a:p>
          <a:p>
            <a:pPr>
              <a:spcBef>
                <a:spcPts val="500"/>
              </a:spcBef>
              <a:defRPr sz="2400"/>
            </a:pPr>
            <a:r>
              <a:t>Domain identifiers missing in TS-0023, only “home” yet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el 1"/>
          <p:cNvSpPr txBox="1"/>
          <p:nvPr>
            <p:ph type="title"/>
          </p:nvPr>
        </p:nvSpPr>
        <p:spPr>
          <a:xfrm>
            <a:off x="334695" y="-1"/>
            <a:ext cx="7850301" cy="1173572"/>
          </a:xfrm>
          <a:prstGeom prst="rect">
            <a:avLst/>
          </a:prstGeom>
        </p:spPr>
        <p:txBody>
          <a:bodyPr/>
          <a:lstStyle/>
          <a:p>
            <a:pPr/>
            <a:r>
              <a:t>Git Source Tree</a:t>
            </a:r>
          </a:p>
        </p:txBody>
      </p:sp>
      <p:pic>
        <p:nvPicPr>
          <p:cNvPr id="13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85185"/>
            <a:ext cx="12192000" cy="502423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DTToo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SDTTool</a:t>
            </a:r>
          </a:p>
        </p:txBody>
      </p:sp>
      <p:sp>
        <p:nvSpPr>
          <p:cNvPr id="139" name="New version of the SDTTool is available…"/>
          <p:cNvSpPr txBox="1"/>
          <p:nvPr>
            <p:ph type="body" sz="half" idx="1"/>
          </p:nvPr>
        </p:nvSpPr>
        <p:spPr>
          <a:xfrm>
            <a:off x="334695" y="1493918"/>
            <a:ext cx="6317452" cy="4895260"/>
          </a:xfrm>
          <a:prstGeom prst="rect">
            <a:avLst/>
          </a:prstGeom>
        </p:spPr>
        <p:txBody>
          <a:bodyPr/>
          <a:lstStyle/>
          <a:p>
            <a:pPr marL="224027" indent="-224027" defTabSz="896111">
              <a:spcBef>
                <a:spcPts val="900"/>
              </a:spcBef>
              <a:defRPr sz="2744"/>
            </a:pPr>
            <a:r>
              <a:t>New version of the SDTTool is available</a:t>
            </a:r>
          </a:p>
          <a:p>
            <a:pPr marL="224027" indent="-224027" defTabSz="896111">
              <a:spcBef>
                <a:spcPts val="900"/>
              </a:spcBef>
              <a:defRPr sz="2744"/>
            </a:pPr>
            <a:r>
              <a:t>Support for SDT 4.0</a:t>
            </a:r>
          </a:p>
          <a:p>
            <a:pPr marL="224027" indent="-224027" defTabSz="896111">
              <a:spcBef>
                <a:spcPts val="900"/>
              </a:spcBef>
              <a:defRPr sz="2744"/>
            </a:pPr>
            <a:r>
              <a:t>Generate XSD, SVG, Markdown</a:t>
            </a:r>
          </a:p>
          <a:p>
            <a:pPr marL="224027" indent="-224027" defTabSz="896111">
              <a:spcBef>
                <a:spcPts val="900"/>
              </a:spcBef>
              <a:defRPr sz="2744"/>
            </a:pPr>
            <a:r>
              <a:t>Currently in its own branch until WI-0081 is finished:</a:t>
            </a:r>
            <a:br/>
            <a:r>
              <a:rPr u="sng">
                <a:solidFill>
                  <a:srgbClr val="668C97"/>
                </a:solidFill>
                <a:uFill>
                  <a:solidFill>
                    <a:srgbClr val="668C97"/>
                  </a:solidFill>
                </a:uFill>
                <a:hlinkClick r:id="rId2" invalidUrl="" action="" tgtFrame="" tooltip="" history="1" highlightClick="0" endSnd="0"/>
              </a:rPr>
              <a:t>https://github.com/Homegateway/SDTTool/tree/sdt4</a:t>
            </a:r>
          </a:p>
          <a:p>
            <a:pPr marL="0" indent="0" defTabSz="896111">
              <a:spcBef>
                <a:spcPts val="400"/>
              </a:spcBef>
              <a:buClrTx/>
              <a:buSzTx/>
              <a:buFontTx/>
              <a:buNone/>
              <a:defRPr b="1" sz="2352">
                <a:solidFill>
                  <a:schemeClr val="accent1"/>
                </a:solidFill>
              </a:defRPr>
            </a:pPr>
          </a:p>
          <a:p>
            <a:pPr marL="0" indent="0" defTabSz="896111">
              <a:spcBef>
                <a:spcPts val="400"/>
              </a:spcBef>
              <a:buClrTx/>
              <a:buSzTx/>
              <a:buFontTx/>
              <a:buNone/>
              <a:defRPr b="1" sz="2352">
                <a:solidFill>
                  <a:schemeClr val="accent1"/>
                </a:solidFill>
              </a:defRPr>
            </a:pPr>
            <a:r>
              <a:t>Question</a:t>
            </a:r>
          </a:p>
          <a:p>
            <a:pPr marL="224027" indent="-224027" defTabSz="896111">
              <a:spcBef>
                <a:spcPts val="400"/>
              </a:spcBef>
              <a:defRPr sz="2352"/>
            </a:pPr>
            <a:r>
              <a:t>Governance still under HGI GitHub repository. Move / fork to oneM2M GitLab?</a:t>
            </a:r>
          </a:p>
        </p:txBody>
      </p:sp>
      <p:sp>
        <p:nvSpPr>
          <p:cNvPr id="140" name="&lt;xs:schema xmlns=&quot;http://www.w3.org/2001/XMLSchema&quot; targetNamespace=&quot;http://www.onem2m.org/xml/protocols/homedomain&quot;…"/>
          <p:cNvSpPr txBox="1"/>
          <p:nvPr/>
        </p:nvSpPr>
        <p:spPr>
          <a:xfrm>
            <a:off x="6818411" y="2935412"/>
            <a:ext cx="4797554" cy="3450591"/>
          </a:xfrm>
          <a:prstGeom prst="rect">
            <a:avLst/>
          </a:prstGeom>
          <a:solidFill>
            <a:srgbClr val="FFFFFF"/>
          </a:solidFill>
          <a:ln w="6350">
            <a:solidFill>
              <a:schemeClr val="accent3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&lt;xs:schema xmlns="http://www.w3.org/2001/XMLSchema" targetNamespace="http://www.onem2m.org/xml/protocols/homedomain"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xmlns:m2m="http://www.onem2m.org/xml/protocols" xmlns:hd="http://www.onem2m.org/xml/protocols/homedomain" 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elementFormDefault="unqualified" attributeFormDefault="unqualified"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xmlns:xs="http://www.w3.org/2001/XMLSchema"&gt;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&lt;xs:import namespace="http://www.onem2m.org/xml/protocols" schemaLocation="CDT-subscription-v3_7_0.xsd" /&gt;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&lt;xs:import namespace="http://www.onem2m.org/xml/protocols" schemaLocation="CDT-commonTypes-v3_7_0.xsd" /&gt;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&lt;xs:include schemaLocation="HD-enumerationTypes-v4_1_0.xsd" /&gt;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&lt;xs:include schemaLocation="HD-commonTypes-v4_1_0.xsd" /&gt;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&lt;xs:element name="barometer" type="hd:barometer" substitutionGroup="m2m:sg_flexContainerResource" /&gt;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&lt;xs:complexType name="barometer" 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&lt;xs:complexContent&gt;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&lt;!-- Inherit Common Attributes from data type "flexContainerResource" --&gt;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&lt;xs:extension base="m2m:flexContainerResource"&gt;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&lt;xs:sequence&gt;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&lt;!-- Resource Specific Attributes --&gt;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&lt;xs:element name="alarm" minOccurs="0" type="xs:boolean" /&gt;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&lt;xs:element name="atmosphericPressure" type="xs:float" /&gt;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&lt;xs:element name="minPressureThreshold" minOccurs="0" type="xs:integer" /&gt;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&lt;xs:element name="minPressureThreshold" minOccurs="0" type="xs:integer" /&gt;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&lt;!-- Child Resources --&gt;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&lt;xs:choice minOccurs="0" maxOccurs="1"&gt;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&lt;xs:element name="childResource" type="m2m:childResourceRef" minOccurs="1" maxOccurs="unbounded" /&gt;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&lt;xs:choice minOccurs="1" maxOccurs="unbounded"&gt;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    &lt;xs:element ref="m2m:subscription" /&gt;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    &lt;/xs:choice&gt;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    &lt;/xs:choice&gt;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    &lt;/xs:sequence&gt;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    &lt;/xs:extension&gt;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    &lt;/xs:complexContent&gt;</a:t>
            </a:r>
          </a:p>
          <a:p>
            <a:pPr>
              <a:defRPr sz="5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 &lt;/xs:complexType&gt;</a:t>
            </a:r>
          </a:p>
        </p:txBody>
      </p:sp>
      <p:pic>
        <p:nvPicPr>
          <p:cNvPr id="141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227835" y="869954"/>
            <a:ext cx="2934742" cy="3489745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HD-mod-barometer.png" descr="HD-mod-barometer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89206" y="1251226"/>
            <a:ext cx="1395003" cy="1569377"/>
          </a:xfrm>
          <a:prstGeom prst="rect">
            <a:avLst/>
          </a:prstGeom>
          <a:ln w="6350">
            <a:solidFill>
              <a:schemeClr val="accent3"/>
            </a:solidFill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el 3"/>
          <p:cNvSpPr txBox="1"/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/>
          <a:lstStyle/>
          <a:p>
            <a:pPr/>
            <a:r>
              <a:t>Thank you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545054"/>
      </a:dk1>
      <a:lt1>
        <a:srgbClr val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chemeClr val="accent2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