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6" r:id="rId3"/>
  </p:sldMasterIdLst>
  <p:notesMasterIdLst>
    <p:notesMasterId r:id="rId58"/>
  </p:notesMasterIdLst>
  <p:sldIdLst>
    <p:sldId id="314" r:id="rId4"/>
    <p:sldId id="316" r:id="rId5"/>
    <p:sldId id="259" r:id="rId6"/>
    <p:sldId id="298" r:id="rId7"/>
    <p:sldId id="307" r:id="rId8"/>
    <p:sldId id="360" r:id="rId9"/>
    <p:sldId id="27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8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41" r:id="rId51"/>
    <p:sldId id="359" r:id="rId52"/>
    <p:sldId id="297" r:id="rId53"/>
    <p:sldId id="286" r:id="rId54"/>
    <p:sldId id="287" r:id="rId55"/>
    <p:sldId id="288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7"/>
    <a:srgbClr val="005480"/>
    <a:srgbClr val="A0A0A3"/>
    <a:srgbClr val="B3E5FF"/>
    <a:srgbClr val="668CA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8" autoAdjust="0"/>
    <p:restoredTop sz="82460" autoAdjust="0"/>
  </p:normalViewPr>
  <p:slideViewPr>
    <p:cSldViewPr snapToGrid="0">
      <p:cViewPr varScale="1">
        <p:scale>
          <a:sx n="71" d="100"/>
          <a:sy n="71" d="100"/>
        </p:scale>
        <p:origin x="8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A2687-7119-4560-87F4-A96FAA6B91B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786419-8865-46E4-B385-6AEE94BA650C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OPC-UA Information model</a:t>
          </a:r>
          <a:endParaRPr lang="fr-FR" dirty="0"/>
        </a:p>
      </dgm:t>
    </dgm:pt>
    <dgm:pt modelId="{7B65C6EB-318A-4656-BE81-1C1FC2CDD1A6}" type="parTrans" cxnId="{15636A5E-D06E-4557-87B5-B239166FCF29}">
      <dgm:prSet/>
      <dgm:spPr/>
      <dgm:t>
        <a:bodyPr/>
        <a:lstStyle/>
        <a:p>
          <a:endParaRPr lang="fr-FR"/>
        </a:p>
      </dgm:t>
    </dgm:pt>
    <dgm:pt modelId="{6E6D67F1-E0AB-4EA6-B73E-D696ECA7ED52}" type="sibTrans" cxnId="{15636A5E-D06E-4557-87B5-B239166FCF29}">
      <dgm:prSet/>
      <dgm:spPr/>
      <dgm:t>
        <a:bodyPr/>
        <a:lstStyle/>
        <a:p>
          <a:endParaRPr lang="fr-FR"/>
        </a:p>
      </dgm:t>
    </dgm:pt>
    <dgm:pt modelId="{FC579F42-9EAB-40E2-BA0C-CB10A54E2063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oneM2M Information model  </a:t>
          </a:r>
          <a:endParaRPr lang="fr-FR" dirty="0"/>
        </a:p>
      </dgm:t>
    </dgm:pt>
    <dgm:pt modelId="{331CA9EC-4157-401E-988E-1B1899DB6E72}" type="parTrans" cxnId="{3A607EA6-7E55-4607-9C2B-FE2AED8BA3A8}">
      <dgm:prSet/>
      <dgm:spPr/>
      <dgm:t>
        <a:bodyPr/>
        <a:lstStyle/>
        <a:p>
          <a:endParaRPr lang="fr-FR"/>
        </a:p>
      </dgm:t>
    </dgm:pt>
    <dgm:pt modelId="{A7D4A602-A54A-4DD2-A2C3-CEB4013D8E6F}" type="sibTrans" cxnId="{3A607EA6-7E55-4607-9C2B-FE2AED8BA3A8}">
      <dgm:prSet/>
      <dgm:spPr/>
      <dgm:t>
        <a:bodyPr/>
        <a:lstStyle/>
        <a:p>
          <a:endParaRPr lang="fr-FR"/>
        </a:p>
      </dgm:t>
    </dgm:pt>
    <dgm:pt modelId="{CD3E5453-8D9D-4C5E-B665-AA07FA4A69EB}" type="pres">
      <dgm:prSet presAssocID="{184A2687-7119-4560-87F4-A96FAA6B91B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44B8CE36-85F2-4A36-AE91-0738EB22E699}" type="pres">
      <dgm:prSet presAssocID="{184A2687-7119-4560-87F4-A96FAA6B91B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96044CF-42E2-4260-A9F0-2FE05F75D022}" type="pres">
      <dgm:prSet presAssocID="{184A2687-7119-4560-87F4-A96FAA6B91B4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de-AT"/>
        </a:p>
      </dgm:t>
    </dgm:pt>
    <dgm:pt modelId="{BF8EBB90-0560-46DD-878E-F4FCE919DA45}" type="pres">
      <dgm:prSet presAssocID="{184A2687-7119-4560-87F4-A96FAA6B91B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8316AF5-1B7A-4A43-BD4F-69A42663540D}" type="pres">
      <dgm:prSet presAssocID="{184A2687-7119-4560-87F4-A96FAA6B91B4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  <dgm:pt modelId="{D389156E-EFA7-409F-8AD1-53D4A3C99584}" type="pres">
      <dgm:prSet presAssocID="{184A2687-7119-4560-87F4-A96FAA6B91B4}" presName="TopArrow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D39A768F-901E-438C-ADB7-82EB1159ECCB}" type="pres">
      <dgm:prSet presAssocID="{184A2687-7119-4560-87F4-A96FAA6B91B4}" presName="BottomArrow" presStyleLbl="node1" presStyleIdx="1" presStyleCnt="2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2BE90A42-E03A-4DB8-A713-733494A3FDDC}" type="presOf" srcId="{FC579F42-9EAB-40E2-BA0C-CB10A54E2063}" destId="{D8316AF5-1B7A-4A43-BD4F-69A42663540D}" srcOrd="1" destOrd="0" presId="urn:microsoft.com/office/officeart/2009/layout/ReverseList"/>
    <dgm:cxn modelId="{014A42AE-7E42-4A50-BAB2-CB0307A736C7}" type="presOf" srcId="{DB786419-8865-46E4-B385-6AEE94BA650C}" destId="{996044CF-42E2-4260-A9F0-2FE05F75D022}" srcOrd="1" destOrd="0" presId="urn:microsoft.com/office/officeart/2009/layout/ReverseList"/>
    <dgm:cxn modelId="{630E3D10-49B5-4068-9E62-ACBEB5C23524}" type="presOf" srcId="{184A2687-7119-4560-87F4-A96FAA6B91B4}" destId="{CD3E5453-8D9D-4C5E-B665-AA07FA4A69EB}" srcOrd="0" destOrd="0" presId="urn:microsoft.com/office/officeart/2009/layout/ReverseList"/>
    <dgm:cxn modelId="{BF001DA7-3194-4C09-B8B0-CE94C8A45F61}" type="presOf" srcId="{FC579F42-9EAB-40E2-BA0C-CB10A54E2063}" destId="{BF8EBB90-0560-46DD-878E-F4FCE919DA45}" srcOrd="0" destOrd="0" presId="urn:microsoft.com/office/officeart/2009/layout/ReverseList"/>
    <dgm:cxn modelId="{44E349C0-F9F9-4F6A-B4DB-FCF440DCE334}" type="presOf" srcId="{DB786419-8865-46E4-B385-6AEE94BA650C}" destId="{44B8CE36-85F2-4A36-AE91-0738EB22E699}" srcOrd="0" destOrd="0" presId="urn:microsoft.com/office/officeart/2009/layout/ReverseList"/>
    <dgm:cxn modelId="{3A607EA6-7E55-4607-9C2B-FE2AED8BA3A8}" srcId="{184A2687-7119-4560-87F4-A96FAA6B91B4}" destId="{FC579F42-9EAB-40E2-BA0C-CB10A54E2063}" srcOrd="1" destOrd="0" parTransId="{331CA9EC-4157-401E-988E-1B1899DB6E72}" sibTransId="{A7D4A602-A54A-4DD2-A2C3-CEB4013D8E6F}"/>
    <dgm:cxn modelId="{15636A5E-D06E-4557-87B5-B239166FCF29}" srcId="{184A2687-7119-4560-87F4-A96FAA6B91B4}" destId="{DB786419-8865-46E4-B385-6AEE94BA650C}" srcOrd="0" destOrd="0" parTransId="{7B65C6EB-318A-4656-BE81-1C1FC2CDD1A6}" sibTransId="{6E6D67F1-E0AB-4EA6-B73E-D696ECA7ED52}"/>
    <dgm:cxn modelId="{D1EB70E2-DB23-4A92-894C-86F3B713C2C4}" type="presParOf" srcId="{CD3E5453-8D9D-4C5E-B665-AA07FA4A69EB}" destId="{44B8CE36-85F2-4A36-AE91-0738EB22E699}" srcOrd="0" destOrd="0" presId="urn:microsoft.com/office/officeart/2009/layout/ReverseList"/>
    <dgm:cxn modelId="{D7108C96-30B8-4701-8DA8-DCEB7994EC74}" type="presParOf" srcId="{CD3E5453-8D9D-4C5E-B665-AA07FA4A69EB}" destId="{996044CF-42E2-4260-A9F0-2FE05F75D022}" srcOrd="1" destOrd="0" presId="urn:microsoft.com/office/officeart/2009/layout/ReverseList"/>
    <dgm:cxn modelId="{DB32F506-8858-43EA-B701-986F3E49913C}" type="presParOf" srcId="{CD3E5453-8D9D-4C5E-B665-AA07FA4A69EB}" destId="{BF8EBB90-0560-46DD-878E-F4FCE919DA45}" srcOrd="2" destOrd="0" presId="urn:microsoft.com/office/officeart/2009/layout/ReverseList"/>
    <dgm:cxn modelId="{339AC847-3E61-4C29-AEA0-63C30F03B94C}" type="presParOf" srcId="{CD3E5453-8D9D-4C5E-B665-AA07FA4A69EB}" destId="{D8316AF5-1B7A-4A43-BD4F-69A42663540D}" srcOrd="3" destOrd="0" presId="urn:microsoft.com/office/officeart/2009/layout/ReverseList"/>
    <dgm:cxn modelId="{3766ED33-316C-4DFB-BA2D-9D4987B04642}" type="presParOf" srcId="{CD3E5453-8D9D-4C5E-B665-AA07FA4A69EB}" destId="{D389156E-EFA7-409F-8AD1-53D4A3C99584}" srcOrd="4" destOrd="0" presId="urn:microsoft.com/office/officeart/2009/layout/ReverseList"/>
    <dgm:cxn modelId="{316B3ABD-18CF-4700-9CE1-1BA6F53BFD23}" type="presParOf" srcId="{CD3E5453-8D9D-4C5E-B665-AA07FA4A69EB}" destId="{D39A768F-901E-438C-ADB7-82EB1159ECC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87BC6-8934-42C6-B25E-5EE268420ABD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CE38FC-0B27-4D82-9617-229B17D2B67C}">
      <dgm:prSet phldrT="[Text]" custT="1"/>
      <dgm:spPr/>
      <dgm:t>
        <a:bodyPr/>
        <a:lstStyle/>
        <a:p>
          <a:r>
            <a:rPr lang="en-GB" sz="1800" b="1" kern="1200" dirty="0">
              <a:latin typeface="+mn-lt"/>
              <a:ea typeface="+mn-ea"/>
              <a:cs typeface="+mn-cs"/>
            </a:rPr>
            <a:t>Adaptability</a:t>
          </a:r>
          <a:endParaRPr lang="fr-FR" sz="1800" b="1" kern="1200" dirty="0">
            <a:latin typeface="+mn-lt"/>
            <a:ea typeface="+mn-ea"/>
            <a:cs typeface="+mn-cs"/>
          </a:endParaRPr>
        </a:p>
      </dgm:t>
    </dgm:pt>
    <dgm:pt modelId="{A54E5D71-2DFB-4629-BBBA-8030301C75E4}" type="parTrans" cxnId="{FD5A7B08-D317-444C-9877-01EAC1D050E7}">
      <dgm:prSet/>
      <dgm:spPr/>
      <dgm:t>
        <a:bodyPr/>
        <a:lstStyle/>
        <a:p>
          <a:endParaRPr lang="fr-FR"/>
        </a:p>
      </dgm:t>
    </dgm:pt>
    <dgm:pt modelId="{99AFB9C2-A829-450B-B23C-2852C8F6437D}" type="sibTrans" cxnId="{FD5A7B08-D317-444C-9877-01EAC1D050E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4F92CD7-F692-4A87-A689-85953ACDD6E4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Arial" panose="020B0604020202020204"/>
              <a:ea typeface="+mn-ea"/>
              <a:cs typeface="+mn-cs"/>
            </a:rPr>
            <a:t>Clarity</a:t>
          </a:r>
          <a:endParaRPr lang="fr-FR" sz="1800" b="1" kern="1200" dirty="0">
            <a:latin typeface="Arial" panose="020B0604020202020204"/>
            <a:ea typeface="+mn-ea"/>
            <a:cs typeface="+mn-cs"/>
          </a:endParaRPr>
        </a:p>
      </dgm:t>
    </dgm:pt>
    <dgm:pt modelId="{D55AE1D7-A188-4055-8E73-61EE2C55B854}" type="parTrans" cxnId="{7029F0EC-0221-4273-BB6F-B5046B9369E5}">
      <dgm:prSet/>
      <dgm:spPr/>
      <dgm:t>
        <a:bodyPr/>
        <a:lstStyle/>
        <a:p>
          <a:endParaRPr lang="fr-FR"/>
        </a:p>
      </dgm:t>
    </dgm:pt>
    <dgm:pt modelId="{475FE82C-8DE3-4982-9952-602D6D9880F7}" type="sibTrans" cxnId="{7029F0EC-0221-4273-BB6F-B5046B9369E5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F1CC636C-370F-420A-91B4-FE96836C7B2B}">
      <dgm:prSet phldrT="[Text]" custT="1"/>
      <dgm:spPr/>
      <dgm:t>
        <a:bodyPr/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/>
              <a:ea typeface="+mn-ea"/>
              <a:cs typeface="+mn-cs"/>
            </a:rPr>
            <a:t>Completeness </a:t>
          </a:r>
          <a:endParaRPr lang="fr-FR" sz="1800" b="1" kern="1200" dirty="0">
            <a:latin typeface="Arial" panose="020B0604020202020204"/>
            <a:ea typeface="+mn-ea"/>
            <a:cs typeface="+mn-cs"/>
          </a:endParaRPr>
        </a:p>
      </dgm:t>
    </dgm:pt>
    <dgm:pt modelId="{05E9E529-DBC0-439D-BD2A-BFD90EE3F05E}" type="parTrans" cxnId="{CE40B78D-BA7F-4847-BCB9-8A67EA2A3686}">
      <dgm:prSet/>
      <dgm:spPr/>
      <dgm:t>
        <a:bodyPr/>
        <a:lstStyle/>
        <a:p>
          <a:endParaRPr lang="fr-FR"/>
        </a:p>
      </dgm:t>
    </dgm:pt>
    <dgm:pt modelId="{BB0B7ED1-C692-4223-82E1-BB33450D6AB7}" type="sibTrans" cxnId="{CE40B78D-BA7F-4847-BCB9-8A67EA2A3686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07EC4FC-AECF-45F2-814C-96BB49F6533E}" type="pres">
      <dgm:prSet presAssocID="{12C87BC6-8934-42C6-B25E-5EE268420ABD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de-AT"/>
        </a:p>
      </dgm:t>
    </dgm:pt>
    <dgm:pt modelId="{2821879C-66C8-4808-AFDF-3AAEF861170E}" type="pres">
      <dgm:prSet presAssocID="{55CE38FC-0B27-4D82-9617-229B17D2B67C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09DB9D7-6505-4752-9DD2-B574F22790F6}" type="pres">
      <dgm:prSet presAssocID="{55CE38FC-0B27-4D82-9617-229B17D2B67C}" presName="image_accent_1" presStyleCnt="0"/>
      <dgm:spPr/>
    </dgm:pt>
    <dgm:pt modelId="{DDC0D3F5-C757-4083-99CC-C4D26BAC4036}" type="pres">
      <dgm:prSet presAssocID="{55CE38FC-0B27-4D82-9617-229B17D2B67C}" presName="imageAccentRepeatNode" presStyleLbl="alignNode1" presStyleIdx="0" presStyleCnt="6"/>
      <dgm:spPr/>
    </dgm:pt>
    <dgm:pt modelId="{8CB83C87-7CEE-4935-AF04-3602A310B89A}" type="pres">
      <dgm:prSet presAssocID="{55CE38FC-0B27-4D82-9617-229B17D2B67C}" presName="accent_1" presStyleLbl="alignNode1" presStyleIdx="1" presStyleCnt="6"/>
      <dgm:spPr/>
    </dgm:pt>
    <dgm:pt modelId="{C6A7F496-53DB-40FE-A505-04B2AD84D748}" type="pres">
      <dgm:prSet presAssocID="{99AFB9C2-A829-450B-B23C-2852C8F6437D}" presName="image_1" presStyleCnt="0"/>
      <dgm:spPr/>
    </dgm:pt>
    <dgm:pt modelId="{F5BFD82F-D597-4685-9012-87F25A135F23}" type="pres">
      <dgm:prSet presAssocID="{99AFB9C2-A829-450B-B23C-2852C8F6437D}" presName="imageRepeatNode" presStyleLbl="fgImgPlace1" presStyleIdx="0" presStyleCnt="3" custLinFactNeighborX="-1718" custLinFactNeighborY="-3222"/>
      <dgm:spPr/>
      <dgm:t>
        <a:bodyPr/>
        <a:lstStyle/>
        <a:p>
          <a:endParaRPr lang="de-AT"/>
        </a:p>
      </dgm:t>
    </dgm:pt>
    <dgm:pt modelId="{9755F9F8-AE08-4183-9F4B-A497BE97F2C3}" type="pres">
      <dgm:prSet presAssocID="{D4F92CD7-F692-4A87-A689-85953ACDD6E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7ABE7D4-69CD-4683-93E5-103A26BF9DBA}" type="pres">
      <dgm:prSet presAssocID="{D4F92CD7-F692-4A87-A689-85953ACDD6E4}" presName="image_accent_2" presStyleCnt="0"/>
      <dgm:spPr/>
    </dgm:pt>
    <dgm:pt modelId="{FD0691DB-8D8E-41C5-AFF5-C20185C1E52D}" type="pres">
      <dgm:prSet presAssocID="{D4F92CD7-F692-4A87-A689-85953ACDD6E4}" presName="imageAccentRepeatNode" presStyleLbl="alignNode1" presStyleIdx="2" presStyleCnt="6"/>
      <dgm:spPr/>
    </dgm:pt>
    <dgm:pt modelId="{788865E0-AF80-4802-9776-E81E6E464A9D}" type="pres">
      <dgm:prSet presAssocID="{475FE82C-8DE3-4982-9952-602D6D9880F7}" presName="image_2" presStyleCnt="0"/>
      <dgm:spPr/>
    </dgm:pt>
    <dgm:pt modelId="{AFA0D237-856B-4C3B-B0FA-9EBDCA351828}" type="pres">
      <dgm:prSet presAssocID="{475FE82C-8DE3-4982-9952-602D6D9880F7}" presName="imageRepeatNode" presStyleLbl="fgImgPlace1" presStyleIdx="1" presStyleCnt="3" custLinFactNeighborX="756" custLinFactNeighborY="-121"/>
      <dgm:spPr/>
      <dgm:t>
        <a:bodyPr/>
        <a:lstStyle/>
        <a:p>
          <a:endParaRPr lang="de-AT"/>
        </a:p>
      </dgm:t>
    </dgm:pt>
    <dgm:pt modelId="{BD8A262B-ACDA-400D-9C8D-F3B3FED7456F}" type="pres">
      <dgm:prSet presAssocID="{F1CC636C-370F-420A-91B4-FE96836C7B2B}" presName="image_accent_3" presStyleCnt="0"/>
      <dgm:spPr/>
    </dgm:pt>
    <dgm:pt modelId="{8BCC5A32-3232-42CF-9AA1-9D33D93CBF63}" type="pres">
      <dgm:prSet presAssocID="{F1CC636C-370F-420A-91B4-FE96836C7B2B}" presName="imageAccentRepeatNode" presStyleLbl="alignNode1" presStyleIdx="3" presStyleCnt="6"/>
      <dgm:spPr/>
    </dgm:pt>
    <dgm:pt modelId="{F9EF070A-51DD-4FAE-9AD0-5362D1252F9C}" type="pres">
      <dgm:prSet presAssocID="{F1CC636C-370F-420A-91B4-FE96836C7B2B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E419849-8EE6-490F-964F-B7A5EBD35C90}" type="pres">
      <dgm:prSet presAssocID="{F1CC636C-370F-420A-91B4-FE96836C7B2B}" presName="accent_2" presStyleLbl="alignNode1" presStyleIdx="4" presStyleCnt="6"/>
      <dgm:spPr/>
    </dgm:pt>
    <dgm:pt modelId="{928A9C0F-E325-4061-AE07-34D8905F6F76}" type="pres">
      <dgm:prSet presAssocID="{F1CC636C-370F-420A-91B4-FE96836C7B2B}" presName="accent_3" presStyleLbl="alignNode1" presStyleIdx="5" presStyleCnt="6"/>
      <dgm:spPr/>
    </dgm:pt>
    <dgm:pt modelId="{7A3DE8C6-75B3-475C-B10C-3D64E12104C7}" type="pres">
      <dgm:prSet presAssocID="{BB0B7ED1-C692-4223-82E1-BB33450D6AB7}" presName="image_3" presStyleCnt="0"/>
      <dgm:spPr/>
    </dgm:pt>
    <dgm:pt modelId="{89E1BE2D-61DB-4BFA-B496-4342C1C5EE51}" type="pres">
      <dgm:prSet presAssocID="{BB0B7ED1-C692-4223-82E1-BB33450D6AB7}" presName="imageRepeat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AT"/>
        </a:p>
      </dgm:t>
    </dgm:pt>
  </dgm:ptLst>
  <dgm:cxnLst>
    <dgm:cxn modelId="{2D0DB5F6-2A8F-434F-A91F-63FA53AC2449}" type="presOf" srcId="{F1CC636C-370F-420A-91B4-FE96836C7B2B}" destId="{F9EF070A-51DD-4FAE-9AD0-5362D1252F9C}" srcOrd="0" destOrd="0" presId="urn:microsoft.com/office/officeart/2008/layout/BubblePictureList"/>
    <dgm:cxn modelId="{7029F0EC-0221-4273-BB6F-B5046B9369E5}" srcId="{12C87BC6-8934-42C6-B25E-5EE268420ABD}" destId="{D4F92CD7-F692-4A87-A689-85953ACDD6E4}" srcOrd="1" destOrd="0" parTransId="{D55AE1D7-A188-4055-8E73-61EE2C55B854}" sibTransId="{475FE82C-8DE3-4982-9952-602D6D9880F7}"/>
    <dgm:cxn modelId="{CE40B78D-BA7F-4847-BCB9-8A67EA2A3686}" srcId="{12C87BC6-8934-42C6-B25E-5EE268420ABD}" destId="{F1CC636C-370F-420A-91B4-FE96836C7B2B}" srcOrd="2" destOrd="0" parTransId="{05E9E529-DBC0-439D-BD2A-BFD90EE3F05E}" sibTransId="{BB0B7ED1-C692-4223-82E1-BB33450D6AB7}"/>
    <dgm:cxn modelId="{8BED7199-998D-4C00-8D90-D58C9694116F}" type="presOf" srcId="{12C87BC6-8934-42C6-B25E-5EE268420ABD}" destId="{807EC4FC-AECF-45F2-814C-96BB49F6533E}" srcOrd="0" destOrd="0" presId="urn:microsoft.com/office/officeart/2008/layout/BubblePictureList"/>
    <dgm:cxn modelId="{B46DF7BD-0867-4E2D-93A3-A09097545D6F}" type="presOf" srcId="{55CE38FC-0B27-4D82-9617-229B17D2B67C}" destId="{2821879C-66C8-4808-AFDF-3AAEF861170E}" srcOrd="0" destOrd="0" presId="urn:microsoft.com/office/officeart/2008/layout/BubblePictureList"/>
    <dgm:cxn modelId="{7EC647D5-9FD3-417B-BB6C-1E41C924ABBD}" type="presOf" srcId="{D4F92CD7-F692-4A87-A689-85953ACDD6E4}" destId="{9755F9F8-AE08-4183-9F4B-A497BE97F2C3}" srcOrd="0" destOrd="0" presId="urn:microsoft.com/office/officeart/2008/layout/BubblePictureList"/>
    <dgm:cxn modelId="{5B5BD604-5F89-4F6C-8810-B430A422228B}" type="presOf" srcId="{99AFB9C2-A829-450B-B23C-2852C8F6437D}" destId="{F5BFD82F-D597-4685-9012-87F25A135F23}" srcOrd="0" destOrd="0" presId="urn:microsoft.com/office/officeart/2008/layout/BubblePictureList"/>
    <dgm:cxn modelId="{4C9C4875-C74D-4FB0-8FA5-E6811B89DD8C}" type="presOf" srcId="{BB0B7ED1-C692-4223-82E1-BB33450D6AB7}" destId="{89E1BE2D-61DB-4BFA-B496-4342C1C5EE51}" srcOrd="0" destOrd="0" presId="urn:microsoft.com/office/officeart/2008/layout/BubblePictureList"/>
    <dgm:cxn modelId="{FD5A7B08-D317-444C-9877-01EAC1D050E7}" srcId="{12C87BC6-8934-42C6-B25E-5EE268420ABD}" destId="{55CE38FC-0B27-4D82-9617-229B17D2B67C}" srcOrd="0" destOrd="0" parTransId="{A54E5D71-2DFB-4629-BBBA-8030301C75E4}" sibTransId="{99AFB9C2-A829-450B-B23C-2852C8F6437D}"/>
    <dgm:cxn modelId="{DB89CB0E-DB78-441E-AD0A-769F8D91A7BA}" type="presOf" srcId="{475FE82C-8DE3-4982-9952-602D6D9880F7}" destId="{AFA0D237-856B-4C3B-B0FA-9EBDCA351828}" srcOrd="0" destOrd="0" presId="urn:microsoft.com/office/officeart/2008/layout/BubblePictureList"/>
    <dgm:cxn modelId="{8C252392-C275-450E-8946-C820A5C2D4A5}" type="presParOf" srcId="{807EC4FC-AECF-45F2-814C-96BB49F6533E}" destId="{2821879C-66C8-4808-AFDF-3AAEF861170E}" srcOrd="0" destOrd="0" presId="urn:microsoft.com/office/officeart/2008/layout/BubblePictureList"/>
    <dgm:cxn modelId="{9B716C4E-5362-4513-A0E3-3CF4A205B6D2}" type="presParOf" srcId="{807EC4FC-AECF-45F2-814C-96BB49F6533E}" destId="{D09DB9D7-6505-4752-9DD2-B574F22790F6}" srcOrd="1" destOrd="0" presId="urn:microsoft.com/office/officeart/2008/layout/BubblePictureList"/>
    <dgm:cxn modelId="{46346ACA-C5D9-40F8-B498-A161D6E44ACD}" type="presParOf" srcId="{D09DB9D7-6505-4752-9DD2-B574F22790F6}" destId="{DDC0D3F5-C757-4083-99CC-C4D26BAC4036}" srcOrd="0" destOrd="0" presId="urn:microsoft.com/office/officeart/2008/layout/BubblePictureList"/>
    <dgm:cxn modelId="{5E1A6C26-1C38-49B9-9A3D-384B37F46EF7}" type="presParOf" srcId="{807EC4FC-AECF-45F2-814C-96BB49F6533E}" destId="{8CB83C87-7CEE-4935-AF04-3602A310B89A}" srcOrd="2" destOrd="0" presId="urn:microsoft.com/office/officeart/2008/layout/BubblePictureList"/>
    <dgm:cxn modelId="{3C6C951B-AF94-485B-827F-1234B1B0412D}" type="presParOf" srcId="{807EC4FC-AECF-45F2-814C-96BB49F6533E}" destId="{C6A7F496-53DB-40FE-A505-04B2AD84D748}" srcOrd="3" destOrd="0" presId="urn:microsoft.com/office/officeart/2008/layout/BubblePictureList"/>
    <dgm:cxn modelId="{D9632806-608A-458E-939A-86E04E079FF7}" type="presParOf" srcId="{C6A7F496-53DB-40FE-A505-04B2AD84D748}" destId="{F5BFD82F-D597-4685-9012-87F25A135F23}" srcOrd="0" destOrd="0" presId="urn:microsoft.com/office/officeart/2008/layout/BubblePictureList"/>
    <dgm:cxn modelId="{172A4D02-20D7-4283-9431-0C3022DA66FF}" type="presParOf" srcId="{807EC4FC-AECF-45F2-814C-96BB49F6533E}" destId="{9755F9F8-AE08-4183-9F4B-A497BE97F2C3}" srcOrd="4" destOrd="0" presId="urn:microsoft.com/office/officeart/2008/layout/BubblePictureList"/>
    <dgm:cxn modelId="{1DEE4C73-F055-4D47-8715-8A8A310627FC}" type="presParOf" srcId="{807EC4FC-AECF-45F2-814C-96BB49F6533E}" destId="{F7ABE7D4-69CD-4683-93E5-103A26BF9DBA}" srcOrd="5" destOrd="0" presId="urn:microsoft.com/office/officeart/2008/layout/BubblePictureList"/>
    <dgm:cxn modelId="{1050849B-7BBF-44B5-99C9-5841AAA8AAB4}" type="presParOf" srcId="{F7ABE7D4-69CD-4683-93E5-103A26BF9DBA}" destId="{FD0691DB-8D8E-41C5-AFF5-C20185C1E52D}" srcOrd="0" destOrd="0" presId="urn:microsoft.com/office/officeart/2008/layout/BubblePictureList"/>
    <dgm:cxn modelId="{9FA241F4-2AAC-4566-9BCC-5395DA8812F0}" type="presParOf" srcId="{807EC4FC-AECF-45F2-814C-96BB49F6533E}" destId="{788865E0-AF80-4802-9776-E81E6E464A9D}" srcOrd="6" destOrd="0" presId="urn:microsoft.com/office/officeart/2008/layout/BubblePictureList"/>
    <dgm:cxn modelId="{21A655A7-D9B1-47B0-931B-8FB9E8038CAA}" type="presParOf" srcId="{788865E0-AF80-4802-9776-E81E6E464A9D}" destId="{AFA0D237-856B-4C3B-B0FA-9EBDCA351828}" srcOrd="0" destOrd="0" presId="urn:microsoft.com/office/officeart/2008/layout/BubblePictureList"/>
    <dgm:cxn modelId="{18192B03-F49C-461A-8B25-0BCDD56F1C74}" type="presParOf" srcId="{807EC4FC-AECF-45F2-814C-96BB49F6533E}" destId="{BD8A262B-ACDA-400D-9C8D-F3B3FED7456F}" srcOrd="7" destOrd="0" presId="urn:microsoft.com/office/officeart/2008/layout/BubblePictureList"/>
    <dgm:cxn modelId="{259BE4F9-BADB-406D-8350-4E469E3447D0}" type="presParOf" srcId="{BD8A262B-ACDA-400D-9C8D-F3B3FED7456F}" destId="{8BCC5A32-3232-42CF-9AA1-9D33D93CBF63}" srcOrd="0" destOrd="0" presId="urn:microsoft.com/office/officeart/2008/layout/BubblePictureList"/>
    <dgm:cxn modelId="{1F7E3665-4C94-4B5E-A7BF-88C609E1C70B}" type="presParOf" srcId="{807EC4FC-AECF-45F2-814C-96BB49F6533E}" destId="{F9EF070A-51DD-4FAE-9AD0-5362D1252F9C}" srcOrd="8" destOrd="0" presId="urn:microsoft.com/office/officeart/2008/layout/BubblePictureList"/>
    <dgm:cxn modelId="{E70640AF-6F0F-4C16-9BDE-CB376DCC4BD4}" type="presParOf" srcId="{807EC4FC-AECF-45F2-814C-96BB49F6533E}" destId="{7E419849-8EE6-490F-964F-B7A5EBD35C90}" srcOrd="9" destOrd="0" presId="urn:microsoft.com/office/officeart/2008/layout/BubblePictureList"/>
    <dgm:cxn modelId="{15483DE5-4463-49CF-848C-5EA5CB419845}" type="presParOf" srcId="{807EC4FC-AECF-45F2-814C-96BB49F6533E}" destId="{928A9C0F-E325-4061-AE07-34D8905F6F76}" srcOrd="10" destOrd="0" presId="urn:microsoft.com/office/officeart/2008/layout/BubblePictureList"/>
    <dgm:cxn modelId="{B797ECC9-F635-4F55-B8E9-3070C55E49B9}" type="presParOf" srcId="{807EC4FC-AECF-45F2-814C-96BB49F6533E}" destId="{7A3DE8C6-75B3-475C-B10C-3D64E12104C7}" srcOrd="11" destOrd="0" presId="urn:microsoft.com/office/officeart/2008/layout/BubblePictureList"/>
    <dgm:cxn modelId="{616CE872-C7A1-4C52-938F-4F1280946494}" type="presParOf" srcId="{7A3DE8C6-75B3-475C-B10C-3D64E12104C7}" destId="{89E1BE2D-61DB-4BFA-B496-4342C1C5EE5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C0CBE-042B-4F12-91C9-EAD0E78AF41D}" type="doc">
      <dgm:prSet loTypeId="urn:microsoft.com/office/officeart/2005/8/layout/hierarchy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27FEF344-2B59-4FBF-991F-64325C689DA1}">
      <dgm:prSet phldrT="[Text]"/>
      <dgm:spPr/>
      <dgm:t>
        <a:bodyPr/>
        <a:lstStyle/>
        <a:p>
          <a:r>
            <a:rPr lang="en-US" dirty="0"/>
            <a:t>Common Domain</a:t>
          </a:r>
        </a:p>
        <a:p>
          <a:r>
            <a:rPr lang="en-US" dirty="0"/>
            <a:t>115 </a:t>
          </a:r>
          <a:r>
            <a:rPr lang="en-US" dirty="0" err="1"/>
            <a:t>ModuleClass</a:t>
          </a:r>
          <a:r>
            <a:rPr lang="en-US" dirty="0"/>
            <a:t> 17 </a:t>
          </a:r>
          <a:r>
            <a:rPr lang="en-US" dirty="0" err="1"/>
            <a:t>DeviceModel</a:t>
          </a:r>
          <a:endParaRPr lang="fr-FR" dirty="0"/>
        </a:p>
      </dgm:t>
    </dgm:pt>
    <dgm:pt modelId="{2349AA90-874B-44C6-A9FA-267C1122F4FD}" type="parTrans" cxnId="{0DDDC8A3-CD6C-4F91-9014-72C6F54EB3A4}">
      <dgm:prSet/>
      <dgm:spPr/>
      <dgm:t>
        <a:bodyPr/>
        <a:lstStyle/>
        <a:p>
          <a:endParaRPr lang="fr-FR"/>
        </a:p>
      </dgm:t>
    </dgm:pt>
    <dgm:pt modelId="{C570BBD3-67D5-4714-AE0B-ADA49C519A96}" type="sibTrans" cxnId="{0DDDC8A3-CD6C-4F91-9014-72C6F54EB3A4}">
      <dgm:prSet/>
      <dgm:spPr/>
      <dgm:t>
        <a:bodyPr/>
        <a:lstStyle/>
        <a:p>
          <a:endParaRPr lang="fr-FR"/>
        </a:p>
      </dgm:t>
    </dgm:pt>
    <dgm:pt modelId="{58C67306-95F3-4E7E-B681-9E5503B2C3C1}">
      <dgm:prSet phldrT="[Text]"/>
      <dgm:spPr>
        <a:solidFill>
          <a:srgbClr val="FF5050"/>
        </a:solidFill>
      </dgm:spPr>
      <dgm:t>
        <a:bodyPr/>
        <a:lstStyle/>
        <a:p>
          <a:r>
            <a:rPr lang="en-US" dirty="0"/>
            <a:t>Home Domain</a:t>
          </a:r>
        </a:p>
        <a:p>
          <a:r>
            <a:rPr lang="fr-FR" dirty="0"/>
            <a:t>32 </a:t>
          </a:r>
          <a:r>
            <a:rPr lang="fr-FR" dirty="0" err="1"/>
            <a:t>DeviceModel</a:t>
          </a:r>
          <a:endParaRPr lang="fr-FR" dirty="0"/>
        </a:p>
      </dgm:t>
    </dgm:pt>
    <dgm:pt modelId="{CB0E20DD-A720-4875-8BEF-0F684E9FDEC8}" type="parTrans" cxnId="{BC8DDEC0-CBA6-49F2-9190-6CDBA615BF4D}">
      <dgm:prSet/>
      <dgm:spPr/>
      <dgm:t>
        <a:bodyPr/>
        <a:lstStyle/>
        <a:p>
          <a:endParaRPr lang="fr-FR"/>
        </a:p>
      </dgm:t>
    </dgm:pt>
    <dgm:pt modelId="{DE4A6E05-D60B-46A8-85E0-55341FAE144D}" type="sibTrans" cxnId="{BC8DDEC0-CBA6-49F2-9190-6CDBA615BF4D}">
      <dgm:prSet/>
      <dgm:spPr/>
      <dgm:t>
        <a:bodyPr/>
        <a:lstStyle/>
        <a:p>
          <a:endParaRPr lang="fr-FR"/>
        </a:p>
      </dgm:t>
    </dgm:pt>
    <dgm:pt modelId="{3C67C9CF-7E8C-4936-ABB8-9FBB1A1321DC}">
      <dgm:prSet phldrT="[Text]"/>
      <dgm:spPr/>
      <dgm:t>
        <a:bodyPr/>
        <a:lstStyle/>
        <a:p>
          <a:r>
            <a:rPr lang="en-US" dirty="0"/>
            <a:t>City Domain</a:t>
          </a:r>
          <a:endParaRPr lang="fr-FR" dirty="0"/>
        </a:p>
      </dgm:t>
    </dgm:pt>
    <dgm:pt modelId="{E0E54D2F-2C4C-4C25-9C18-8F574C7537C5}" type="parTrans" cxnId="{876753F7-EDAB-4B97-9EAF-2380DE03C323}">
      <dgm:prSet/>
      <dgm:spPr/>
      <dgm:t>
        <a:bodyPr/>
        <a:lstStyle/>
        <a:p>
          <a:endParaRPr lang="fr-FR"/>
        </a:p>
      </dgm:t>
    </dgm:pt>
    <dgm:pt modelId="{01B772EC-D868-4E93-A6A1-7B4322318E3A}" type="sibTrans" cxnId="{876753F7-EDAB-4B97-9EAF-2380DE03C323}">
      <dgm:prSet/>
      <dgm:spPr/>
      <dgm:t>
        <a:bodyPr/>
        <a:lstStyle/>
        <a:p>
          <a:endParaRPr lang="fr-FR"/>
        </a:p>
      </dgm:t>
    </dgm:pt>
    <dgm:pt modelId="{0A9AAC42-8473-4E9D-8674-252D088E5D5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Vehicular Domain</a:t>
          </a:r>
          <a:endParaRPr lang="fr-FR" dirty="0"/>
        </a:p>
      </dgm:t>
    </dgm:pt>
    <dgm:pt modelId="{6CED3AB8-E9DC-4037-B995-695A0127473A}" type="parTrans" cxnId="{9A3D6A46-F94A-4BA4-ACEE-C32E520788A8}">
      <dgm:prSet/>
      <dgm:spPr/>
      <dgm:t>
        <a:bodyPr/>
        <a:lstStyle/>
        <a:p>
          <a:endParaRPr lang="fr-FR"/>
        </a:p>
      </dgm:t>
    </dgm:pt>
    <dgm:pt modelId="{58D8946D-3C9E-4BDE-AE21-45ADFC091922}" type="sibTrans" cxnId="{9A3D6A46-F94A-4BA4-ACEE-C32E520788A8}">
      <dgm:prSet/>
      <dgm:spPr/>
      <dgm:t>
        <a:bodyPr/>
        <a:lstStyle/>
        <a:p>
          <a:endParaRPr lang="fr-FR"/>
        </a:p>
      </dgm:t>
    </dgm:pt>
    <dgm:pt modelId="{DE9073E1-96F2-403B-9935-9F2EAB673DB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Health Domain</a:t>
          </a:r>
          <a:endParaRPr lang="fr-FR" dirty="0"/>
        </a:p>
      </dgm:t>
    </dgm:pt>
    <dgm:pt modelId="{7CEE7266-1101-4309-8796-2B8E250E98B0}" type="parTrans" cxnId="{55DC03A6-F503-4FF3-9140-7206B3DFEAB8}">
      <dgm:prSet/>
      <dgm:spPr/>
      <dgm:t>
        <a:bodyPr/>
        <a:lstStyle/>
        <a:p>
          <a:endParaRPr lang="fr-FR"/>
        </a:p>
      </dgm:t>
    </dgm:pt>
    <dgm:pt modelId="{30EA5F86-ABF8-4757-B7E2-FED2B715FEC5}" type="sibTrans" cxnId="{55DC03A6-F503-4FF3-9140-7206B3DFEAB8}">
      <dgm:prSet/>
      <dgm:spPr/>
      <dgm:t>
        <a:bodyPr/>
        <a:lstStyle/>
        <a:p>
          <a:endParaRPr lang="fr-FR"/>
        </a:p>
      </dgm:t>
    </dgm:pt>
    <dgm:pt modelId="{526ADDD6-C8C7-410C-854A-67FFE93147B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Railway Domain</a:t>
          </a:r>
          <a:endParaRPr lang="fr-FR" dirty="0"/>
        </a:p>
      </dgm:t>
    </dgm:pt>
    <dgm:pt modelId="{13359FE5-C82C-446A-B381-082BB0814E24}" type="parTrans" cxnId="{8D5FCA05-1118-4DDD-BF82-0B7660A0CC6C}">
      <dgm:prSet/>
      <dgm:spPr/>
      <dgm:t>
        <a:bodyPr/>
        <a:lstStyle/>
        <a:p>
          <a:endParaRPr lang="fr-FR"/>
        </a:p>
      </dgm:t>
    </dgm:pt>
    <dgm:pt modelId="{48ECEFD9-5511-4FF0-8679-430D831C58F9}" type="sibTrans" cxnId="{8D5FCA05-1118-4DDD-BF82-0B7660A0CC6C}">
      <dgm:prSet/>
      <dgm:spPr/>
      <dgm:t>
        <a:bodyPr/>
        <a:lstStyle/>
        <a:p>
          <a:endParaRPr lang="fr-FR"/>
        </a:p>
      </dgm:t>
    </dgm:pt>
    <dgm:pt modelId="{20E041AB-DAC6-4ACE-AC44-3CC5FD8695E0}" type="pres">
      <dgm:prSet presAssocID="{B59C0CBE-042B-4F12-91C9-EAD0E78AF4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9B8B2F2D-ABE8-4808-9C0C-BF4E2D8E8509}" type="pres">
      <dgm:prSet presAssocID="{27FEF344-2B59-4FBF-991F-64325C689DA1}" presName="vertOne" presStyleCnt="0"/>
      <dgm:spPr/>
    </dgm:pt>
    <dgm:pt modelId="{B7D26D71-CA2F-42D6-8699-C0F8DD5BD981}" type="pres">
      <dgm:prSet presAssocID="{27FEF344-2B59-4FBF-991F-64325C689DA1}" presName="txOne" presStyleLbl="node0" presStyleIdx="0" presStyleCnt="1" custLinFactY="-19340" custLinFactNeighborX="-1388" custLinFactNeighborY="-100000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5C7E4E1-EA0B-4759-B4C0-CE4BE9933A25}" type="pres">
      <dgm:prSet presAssocID="{27FEF344-2B59-4FBF-991F-64325C689DA1}" presName="parTransOne" presStyleCnt="0"/>
      <dgm:spPr/>
    </dgm:pt>
    <dgm:pt modelId="{0A9A667E-CBF4-46A9-BCC7-D17DC831F427}" type="pres">
      <dgm:prSet presAssocID="{27FEF344-2B59-4FBF-991F-64325C689DA1}" presName="horzOne" presStyleCnt="0"/>
      <dgm:spPr/>
    </dgm:pt>
    <dgm:pt modelId="{BDEDFCDE-EDF6-47EB-B2F8-21EA6B862C26}" type="pres">
      <dgm:prSet presAssocID="{58C67306-95F3-4E7E-B681-9E5503B2C3C1}" presName="vertTwo" presStyleCnt="0"/>
      <dgm:spPr/>
    </dgm:pt>
    <dgm:pt modelId="{7FD9BBD2-E659-4CA3-943A-72C8BBBBBEDE}" type="pres">
      <dgm:prSet presAssocID="{58C67306-95F3-4E7E-B681-9E5503B2C3C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CC8069E-184D-4C88-A104-B921F43B0E36}" type="pres">
      <dgm:prSet presAssocID="{58C67306-95F3-4E7E-B681-9E5503B2C3C1}" presName="parTransTwo" presStyleCnt="0"/>
      <dgm:spPr/>
    </dgm:pt>
    <dgm:pt modelId="{C41DA3D6-1FBC-4AB8-940E-32F11D34A01F}" type="pres">
      <dgm:prSet presAssocID="{58C67306-95F3-4E7E-B681-9E5503B2C3C1}" presName="horzTwo" presStyleCnt="0"/>
      <dgm:spPr/>
    </dgm:pt>
    <dgm:pt modelId="{85EB7891-4025-4E43-82DC-8B2818FA8056}" type="pres">
      <dgm:prSet presAssocID="{3C67C9CF-7E8C-4936-ABB8-9FBB1A1321DC}" presName="vertThree" presStyleCnt="0"/>
      <dgm:spPr/>
    </dgm:pt>
    <dgm:pt modelId="{7D2F7C94-F93B-4144-A2EA-6E089AC8EFF4}" type="pres">
      <dgm:prSet presAssocID="{3C67C9CF-7E8C-4936-ABB8-9FBB1A1321D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4E12B9FC-4A3C-49E3-AD80-D17E839BEE22}" type="pres">
      <dgm:prSet presAssocID="{3C67C9CF-7E8C-4936-ABB8-9FBB1A1321DC}" presName="horzThree" presStyleCnt="0"/>
      <dgm:spPr/>
    </dgm:pt>
    <dgm:pt modelId="{742FFCE5-94A6-4F8E-9A8E-14EFF8413BEA}" type="pres">
      <dgm:prSet presAssocID="{01B772EC-D868-4E93-A6A1-7B4322318E3A}" presName="sibSpaceThree" presStyleCnt="0"/>
      <dgm:spPr/>
    </dgm:pt>
    <dgm:pt modelId="{341EF7B2-9D3B-45EA-8CE4-AE25DA25782F}" type="pres">
      <dgm:prSet presAssocID="{0A9AAC42-8473-4E9D-8674-252D088E5D59}" presName="vertThree" presStyleCnt="0"/>
      <dgm:spPr/>
    </dgm:pt>
    <dgm:pt modelId="{1A6678C9-7882-4165-B93B-4BA5EE3927C7}" type="pres">
      <dgm:prSet presAssocID="{0A9AAC42-8473-4E9D-8674-252D088E5D5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1BEFFBBC-27C1-4678-8AD1-EBA4428704B8}" type="pres">
      <dgm:prSet presAssocID="{0A9AAC42-8473-4E9D-8674-252D088E5D59}" presName="horzThree" presStyleCnt="0"/>
      <dgm:spPr/>
    </dgm:pt>
    <dgm:pt modelId="{66FBF038-A32C-42D8-B695-47CB9E924BAE}" type="pres">
      <dgm:prSet presAssocID="{DE4A6E05-D60B-46A8-85E0-55341FAE144D}" presName="sibSpaceTwo" presStyleCnt="0"/>
      <dgm:spPr/>
    </dgm:pt>
    <dgm:pt modelId="{A706BB80-5442-40D5-B53C-AB1561ABE886}" type="pres">
      <dgm:prSet presAssocID="{DE9073E1-96F2-403B-9935-9F2EAB673DB7}" presName="vertTwo" presStyleCnt="0"/>
      <dgm:spPr/>
    </dgm:pt>
    <dgm:pt modelId="{29A54018-D8BB-4393-BB18-4BF5AB615C87}" type="pres">
      <dgm:prSet presAssocID="{DE9073E1-96F2-403B-9935-9F2EAB673DB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50C739B-1AD6-431F-9D83-5657302D49FF}" type="pres">
      <dgm:prSet presAssocID="{DE9073E1-96F2-403B-9935-9F2EAB673DB7}" presName="parTransTwo" presStyleCnt="0"/>
      <dgm:spPr/>
    </dgm:pt>
    <dgm:pt modelId="{B3D25BE8-6EF0-4F1B-8D6D-8B74A5016404}" type="pres">
      <dgm:prSet presAssocID="{DE9073E1-96F2-403B-9935-9F2EAB673DB7}" presName="horzTwo" presStyleCnt="0"/>
      <dgm:spPr/>
    </dgm:pt>
    <dgm:pt modelId="{BD6FF0C3-43E8-4CE4-B1A2-05A1743B7416}" type="pres">
      <dgm:prSet presAssocID="{526ADDD6-C8C7-410C-854A-67FFE93147B6}" presName="vertThree" presStyleCnt="0"/>
      <dgm:spPr/>
    </dgm:pt>
    <dgm:pt modelId="{002F78C9-B50F-45E4-8C90-3E39599C2781}" type="pres">
      <dgm:prSet presAssocID="{526ADDD6-C8C7-410C-854A-67FFE93147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F7FF940D-09B0-4636-B5A8-9E35B41D3F0F}" type="pres">
      <dgm:prSet presAssocID="{526ADDD6-C8C7-410C-854A-67FFE93147B6}" presName="horzThree" presStyleCnt="0"/>
      <dgm:spPr/>
    </dgm:pt>
  </dgm:ptLst>
  <dgm:cxnLst>
    <dgm:cxn modelId="{740808E0-ABD2-450D-91F5-04C7735C0EAE}" type="presOf" srcId="{3C67C9CF-7E8C-4936-ABB8-9FBB1A1321DC}" destId="{7D2F7C94-F93B-4144-A2EA-6E089AC8EFF4}" srcOrd="0" destOrd="0" presId="urn:microsoft.com/office/officeart/2005/8/layout/hierarchy4"/>
    <dgm:cxn modelId="{A1CCCF76-8518-489D-9BB6-F55770AB2915}" type="presOf" srcId="{0A9AAC42-8473-4E9D-8674-252D088E5D59}" destId="{1A6678C9-7882-4165-B93B-4BA5EE3927C7}" srcOrd="0" destOrd="0" presId="urn:microsoft.com/office/officeart/2005/8/layout/hierarchy4"/>
    <dgm:cxn modelId="{A0C3CA0B-4451-4232-BE96-6E1D4CD12C3A}" type="presOf" srcId="{DE9073E1-96F2-403B-9935-9F2EAB673DB7}" destId="{29A54018-D8BB-4393-BB18-4BF5AB615C87}" srcOrd="0" destOrd="0" presId="urn:microsoft.com/office/officeart/2005/8/layout/hierarchy4"/>
    <dgm:cxn modelId="{BC8DDEC0-CBA6-49F2-9190-6CDBA615BF4D}" srcId="{27FEF344-2B59-4FBF-991F-64325C689DA1}" destId="{58C67306-95F3-4E7E-B681-9E5503B2C3C1}" srcOrd="0" destOrd="0" parTransId="{CB0E20DD-A720-4875-8BEF-0F684E9FDEC8}" sibTransId="{DE4A6E05-D60B-46A8-85E0-55341FAE144D}"/>
    <dgm:cxn modelId="{8D5FCA05-1118-4DDD-BF82-0B7660A0CC6C}" srcId="{DE9073E1-96F2-403B-9935-9F2EAB673DB7}" destId="{526ADDD6-C8C7-410C-854A-67FFE93147B6}" srcOrd="0" destOrd="0" parTransId="{13359FE5-C82C-446A-B381-082BB0814E24}" sibTransId="{48ECEFD9-5511-4FF0-8679-430D831C58F9}"/>
    <dgm:cxn modelId="{876753F7-EDAB-4B97-9EAF-2380DE03C323}" srcId="{58C67306-95F3-4E7E-B681-9E5503B2C3C1}" destId="{3C67C9CF-7E8C-4936-ABB8-9FBB1A1321DC}" srcOrd="0" destOrd="0" parTransId="{E0E54D2F-2C4C-4C25-9C18-8F574C7537C5}" sibTransId="{01B772EC-D868-4E93-A6A1-7B4322318E3A}"/>
    <dgm:cxn modelId="{55DC03A6-F503-4FF3-9140-7206B3DFEAB8}" srcId="{27FEF344-2B59-4FBF-991F-64325C689DA1}" destId="{DE9073E1-96F2-403B-9935-9F2EAB673DB7}" srcOrd="1" destOrd="0" parTransId="{7CEE7266-1101-4309-8796-2B8E250E98B0}" sibTransId="{30EA5F86-ABF8-4757-B7E2-FED2B715FEC5}"/>
    <dgm:cxn modelId="{42F5A4F5-CF5D-42C2-BB90-771C1E2828FF}" type="presOf" srcId="{526ADDD6-C8C7-410C-854A-67FFE93147B6}" destId="{002F78C9-B50F-45E4-8C90-3E39599C2781}" srcOrd="0" destOrd="0" presId="urn:microsoft.com/office/officeart/2005/8/layout/hierarchy4"/>
    <dgm:cxn modelId="{9F1B25BE-67D3-4D4E-A486-C9D578CC9F44}" type="presOf" srcId="{27FEF344-2B59-4FBF-991F-64325C689DA1}" destId="{B7D26D71-CA2F-42D6-8699-C0F8DD5BD981}" srcOrd="0" destOrd="0" presId="urn:microsoft.com/office/officeart/2005/8/layout/hierarchy4"/>
    <dgm:cxn modelId="{0DDDC8A3-CD6C-4F91-9014-72C6F54EB3A4}" srcId="{B59C0CBE-042B-4F12-91C9-EAD0E78AF41D}" destId="{27FEF344-2B59-4FBF-991F-64325C689DA1}" srcOrd="0" destOrd="0" parTransId="{2349AA90-874B-44C6-A9FA-267C1122F4FD}" sibTransId="{C570BBD3-67D5-4714-AE0B-ADA49C519A96}"/>
    <dgm:cxn modelId="{9A3D6A46-F94A-4BA4-ACEE-C32E520788A8}" srcId="{58C67306-95F3-4E7E-B681-9E5503B2C3C1}" destId="{0A9AAC42-8473-4E9D-8674-252D088E5D59}" srcOrd="1" destOrd="0" parTransId="{6CED3AB8-E9DC-4037-B995-695A0127473A}" sibTransId="{58D8946D-3C9E-4BDE-AE21-45ADFC091922}"/>
    <dgm:cxn modelId="{BE642398-7F74-4D77-A813-E44F3778AB3A}" type="presOf" srcId="{58C67306-95F3-4E7E-B681-9E5503B2C3C1}" destId="{7FD9BBD2-E659-4CA3-943A-72C8BBBBBEDE}" srcOrd="0" destOrd="0" presId="urn:microsoft.com/office/officeart/2005/8/layout/hierarchy4"/>
    <dgm:cxn modelId="{BE63E270-F94A-4955-BD87-DB9EB15301A1}" type="presOf" srcId="{B59C0CBE-042B-4F12-91C9-EAD0E78AF41D}" destId="{20E041AB-DAC6-4ACE-AC44-3CC5FD8695E0}" srcOrd="0" destOrd="0" presId="urn:microsoft.com/office/officeart/2005/8/layout/hierarchy4"/>
    <dgm:cxn modelId="{7DB67797-C4B8-4DAF-8108-DBE9732FE728}" type="presParOf" srcId="{20E041AB-DAC6-4ACE-AC44-3CC5FD8695E0}" destId="{9B8B2F2D-ABE8-4808-9C0C-BF4E2D8E8509}" srcOrd="0" destOrd="0" presId="urn:microsoft.com/office/officeart/2005/8/layout/hierarchy4"/>
    <dgm:cxn modelId="{77B3E27C-2A82-4575-A861-6301D194BE47}" type="presParOf" srcId="{9B8B2F2D-ABE8-4808-9C0C-BF4E2D8E8509}" destId="{B7D26D71-CA2F-42D6-8699-C0F8DD5BD981}" srcOrd="0" destOrd="0" presId="urn:microsoft.com/office/officeart/2005/8/layout/hierarchy4"/>
    <dgm:cxn modelId="{2F7D0263-361F-4510-94F0-0E5174EFB121}" type="presParOf" srcId="{9B8B2F2D-ABE8-4808-9C0C-BF4E2D8E8509}" destId="{C5C7E4E1-EA0B-4759-B4C0-CE4BE9933A25}" srcOrd="1" destOrd="0" presId="urn:microsoft.com/office/officeart/2005/8/layout/hierarchy4"/>
    <dgm:cxn modelId="{FD431492-570C-45B0-BFDF-37040E266624}" type="presParOf" srcId="{9B8B2F2D-ABE8-4808-9C0C-BF4E2D8E8509}" destId="{0A9A667E-CBF4-46A9-BCC7-D17DC831F427}" srcOrd="2" destOrd="0" presId="urn:microsoft.com/office/officeart/2005/8/layout/hierarchy4"/>
    <dgm:cxn modelId="{2B5044E2-82CE-4605-ABFA-A7F4C0F27401}" type="presParOf" srcId="{0A9A667E-CBF4-46A9-BCC7-D17DC831F427}" destId="{BDEDFCDE-EDF6-47EB-B2F8-21EA6B862C26}" srcOrd="0" destOrd="0" presId="urn:microsoft.com/office/officeart/2005/8/layout/hierarchy4"/>
    <dgm:cxn modelId="{809611C1-7BA9-45EE-84FE-1532E54C0FA9}" type="presParOf" srcId="{BDEDFCDE-EDF6-47EB-B2F8-21EA6B862C26}" destId="{7FD9BBD2-E659-4CA3-943A-72C8BBBBBEDE}" srcOrd="0" destOrd="0" presId="urn:microsoft.com/office/officeart/2005/8/layout/hierarchy4"/>
    <dgm:cxn modelId="{01538C02-59FE-4836-BDD0-0D46651EB09D}" type="presParOf" srcId="{BDEDFCDE-EDF6-47EB-B2F8-21EA6B862C26}" destId="{6CC8069E-184D-4C88-A104-B921F43B0E36}" srcOrd="1" destOrd="0" presId="urn:microsoft.com/office/officeart/2005/8/layout/hierarchy4"/>
    <dgm:cxn modelId="{2B24B87C-A964-46C6-8006-05D3473976BE}" type="presParOf" srcId="{BDEDFCDE-EDF6-47EB-B2F8-21EA6B862C26}" destId="{C41DA3D6-1FBC-4AB8-940E-32F11D34A01F}" srcOrd="2" destOrd="0" presId="urn:microsoft.com/office/officeart/2005/8/layout/hierarchy4"/>
    <dgm:cxn modelId="{00110326-A4B7-4869-A030-5FF907DBA474}" type="presParOf" srcId="{C41DA3D6-1FBC-4AB8-940E-32F11D34A01F}" destId="{85EB7891-4025-4E43-82DC-8B2818FA8056}" srcOrd="0" destOrd="0" presId="urn:microsoft.com/office/officeart/2005/8/layout/hierarchy4"/>
    <dgm:cxn modelId="{0E9C7136-2B7E-4DD9-A1BE-94944081D23F}" type="presParOf" srcId="{85EB7891-4025-4E43-82DC-8B2818FA8056}" destId="{7D2F7C94-F93B-4144-A2EA-6E089AC8EFF4}" srcOrd="0" destOrd="0" presId="urn:microsoft.com/office/officeart/2005/8/layout/hierarchy4"/>
    <dgm:cxn modelId="{F3BAFD8D-5609-465C-8F9B-2EDD7FAA7475}" type="presParOf" srcId="{85EB7891-4025-4E43-82DC-8B2818FA8056}" destId="{4E12B9FC-4A3C-49E3-AD80-D17E839BEE22}" srcOrd="1" destOrd="0" presId="urn:microsoft.com/office/officeart/2005/8/layout/hierarchy4"/>
    <dgm:cxn modelId="{48A59612-0598-48CF-BA8F-E96338825A22}" type="presParOf" srcId="{C41DA3D6-1FBC-4AB8-940E-32F11D34A01F}" destId="{742FFCE5-94A6-4F8E-9A8E-14EFF8413BEA}" srcOrd="1" destOrd="0" presId="urn:microsoft.com/office/officeart/2005/8/layout/hierarchy4"/>
    <dgm:cxn modelId="{028173DA-5470-4AC6-8375-B5891B7087B9}" type="presParOf" srcId="{C41DA3D6-1FBC-4AB8-940E-32F11D34A01F}" destId="{341EF7B2-9D3B-45EA-8CE4-AE25DA25782F}" srcOrd="2" destOrd="0" presId="urn:microsoft.com/office/officeart/2005/8/layout/hierarchy4"/>
    <dgm:cxn modelId="{1DA64DE9-04EE-47CE-AE1F-AC7B5420CB47}" type="presParOf" srcId="{341EF7B2-9D3B-45EA-8CE4-AE25DA25782F}" destId="{1A6678C9-7882-4165-B93B-4BA5EE3927C7}" srcOrd="0" destOrd="0" presId="urn:microsoft.com/office/officeart/2005/8/layout/hierarchy4"/>
    <dgm:cxn modelId="{7F387413-EC58-48F6-A6DB-06A4387FBD6C}" type="presParOf" srcId="{341EF7B2-9D3B-45EA-8CE4-AE25DA25782F}" destId="{1BEFFBBC-27C1-4678-8AD1-EBA4428704B8}" srcOrd="1" destOrd="0" presId="urn:microsoft.com/office/officeart/2005/8/layout/hierarchy4"/>
    <dgm:cxn modelId="{AF50995D-D89F-4BFD-B8F9-96E8DF41E8E4}" type="presParOf" srcId="{0A9A667E-CBF4-46A9-BCC7-D17DC831F427}" destId="{66FBF038-A32C-42D8-B695-47CB9E924BAE}" srcOrd="1" destOrd="0" presId="urn:microsoft.com/office/officeart/2005/8/layout/hierarchy4"/>
    <dgm:cxn modelId="{CC90FCC7-D5E9-40E3-B596-27337CA71041}" type="presParOf" srcId="{0A9A667E-CBF4-46A9-BCC7-D17DC831F427}" destId="{A706BB80-5442-40D5-B53C-AB1561ABE886}" srcOrd="2" destOrd="0" presId="urn:microsoft.com/office/officeart/2005/8/layout/hierarchy4"/>
    <dgm:cxn modelId="{08DB9A54-454E-4DFB-893B-AF07D3A73552}" type="presParOf" srcId="{A706BB80-5442-40D5-B53C-AB1561ABE886}" destId="{29A54018-D8BB-4393-BB18-4BF5AB615C87}" srcOrd="0" destOrd="0" presId="urn:microsoft.com/office/officeart/2005/8/layout/hierarchy4"/>
    <dgm:cxn modelId="{F39CF742-8A2E-4385-9340-98FCCDB32A1C}" type="presParOf" srcId="{A706BB80-5442-40D5-B53C-AB1561ABE886}" destId="{650C739B-1AD6-431F-9D83-5657302D49FF}" srcOrd="1" destOrd="0" presId="urn:microsoft.com/office/officeart/2005/8/layout/hierarchy4"/>
    <dgm:cxn modelId="{56D0285E-4BB3-40A4-9566-542FF29A1768}" type="presParOf" srcId="{A706BB80-5442-40D5-B53C-AB1561ABE886}" destId="{B3D25BE8-6EF0-4F1B-8D6D-8B74A5016404}" srcOrd="2" destOrd="0" presId="urn:microsoft.com/office/officeart/2005/8/layout/hierarchy4"/>
    <dgm:cxn modelId="{198D0A76-9835-48CB-9BA1-EA4FCCDE7214}" type="presParOf" srcId="{B3D25BE8-6EF0-4F1B-8D6D-8B74A5016404}" destId="{BD6FF0C3-43E8-4CE4-B1A2-05A1743B7416}" srcOrd="0" destOrd="0" presId="urn:microsoft.com/office/officeart/2005/8/layout/hierarchy4"/>
    <dgm:cxn modelId="{93D4CF21-40D5-42BD-8BA5-B677BA9BEF4C}" type="presParOf" srcId="{BD6FF0C3-43E8-4CE4-B1A2-05A1743B7416}" destId="{002F78C9-B50F-45E4-8C90-3E39599C2781}" srcOrd="0" destOrd="0" presId="urn:microsoft.com/office/officeart/2005/8/layout/hierarchy4"/>
    <dgm:cxn modelId="{2C1CAFDB-5537-408D-8036-A6755C0B5B97}" type="presParOf" srcId="{BD6FF0C3-43E8-4CE4-B1A2-05A1743B7416}" destId="{F7FF940D-09B0-4636-B5A8-9E35B41D3F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A2B2-915A-43DA-8ACC-8662FAED2AB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2651-FE0E-477E-B5DF-3423A61E21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2651-FE0E-477E-B5DF-3423A61E21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Korea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Ministry of the Interior (MOIS) issued IoT deployment guidelines stating that it is necessary to adopt a standards-based open architecture for smart cities.  Use of oneM2M is recommended.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India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TSDSI has submitted transposed specifications to India’s Department of Telecommunications (DoT)/ Telecommunication Engineering Centre (TEC) for adoption consideration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TEC has formed a Consultative Committee of experts to lead the oneM2M adoption process and formulate recommendations for use of oneM2M in the M2M/IoT ecosystem and smart cities in India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China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oneM2M liaison agreement with ICA (IoT Connectivity Alliance) and the Chinese market including Alibaba 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China Communications Standards Association (CCSA) has transposed the oneM2M specifications, now submitted to Govt.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Japan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Gov’t is being lobbied to mandate use of oneM2M by association of Radio Industries and Business (ARIB), Telecoms Technical Committee (TTC), NTT, KDDI…..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USA</a:t>
            </a:r>
          </a:p>
          <a:p>
            <a:pPr lvl="1"/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Liaison work with OCF which stands to bring in the local-area and consumer devices market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2651-FE0E-477E-B5DF-3423A61E21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83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8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1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78-8107-3B48-82E2-C6200A11A9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3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32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2651-FE0E-477E-B5DF-3423A61E21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8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542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©</a:t>
            </a:r>
            <a:r>
              <a:rPr lang="en-US" altLang="zh-CN" sz="900" baseline="0" dirty="0"/>
              <a:t> </a:t>
            </a:r>
            <a:r>
              <a:rPr lang="en-US" altLang="zh-CN" sz="900" baseline="0" dirty="0" smtClean="0"/>
              <a:t>2020 </a:t>
            </a:r>
            <a:r>
              <a:rPr lang="en-US" altLang="zh-CN" sz="900" baseline="0" dirty="0"/>
              <a:t>oneM2M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49840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92496" y="6538912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©</a:t>
            </a:r>
            <a:r>
              <a:rPr lang="en-US" altLang="zh-CN" sz="900" baseline="0" dirty="0"/>
              <a:t> 2019 oneM2M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419222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20-Sep-2017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3rd oneM2M Industry Day hosted by TSDSI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20-Sep-2017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29484-F6CD-49EB-A380-8A44EB5048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8424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2020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2496" y="6599958"/>
            <a:ext cx="108813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©</a:t>
            </a:r>
            <a:r>
              <a:rPr lang="en-US" altLang="zh-CN" sz="900" baseline="0" dirty="0"/>
              <a:t> </a:t>
            </a:r>
            <a:r>
              <a:rPr lang="en-US" altLang="zh-CN" sz="900" baseline="0" dirty="0" smtClean="0"/>
              <a:t>2020 </a:t>
            </a:r>
            <a:r>
              <a:rPr lang="en-US" altLang="zh-CN" sz="900" baseline="0" dirty="0"/>
              <a:t>oneM2M</a:t>
            </a:r>
            <a:endParaRPr lang="zh-CN" altLang="en-US" sz="900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14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2496" y="65921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13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/>
          <p:cNvSpPr txBox="1"/>
          <p:nvPr userDrawn="1"/>
        </p:nvSpPr>
        <p:spPr>
          <a:xfrm>
            <a:off x="5592496" y="65921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2020</a:t>
            </a:r>
            <a:r>
              <a:rPr lang="en-US" sz="900" baseline="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oneM2M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Myriad Pro Light" panose="020B0603030403020204" pitchFamily="34" charset="0"/>
            </a:endParaRP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12.svg"/><Relationship Id="rId4" Type="http://schemas.openxmlformats.org/officeDocument/2006/relationships/image" Target="../media/image4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sv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0.svg"/><Relationship Id="rId7" Type="http://schemas.openxmlformats.org/officeDocument/2006/relationships/diagramData" Target="../diagrams/data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microsoft.com/office/2007/relationships/diagramDrawing" Target="../diagrams/drawing2.xml"/><Relationship Id="rId5" Type="http://schemas.openxmlformats.org/officeDocument/2006/relationships/image" Target="../media/image22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6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svg"/><Relationship Id="rId5" Type="http://schemas.openxmlformats.org/officeDocument/2006/relationships/image" Target="../media/image52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onem2m.org/MAS/SD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jpeg"/><Relationship Id="rId5" Type="http://schemas.microsoft.com/office/2007/relationships/hdphoto" Target="../media/hdphoto1.wdp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75.png"/><Relationship Id="rId4" Type="http://schemas.openxmlformats.org/officeDocument/2006/relationships/image" Target="../media/image76.png"/><Relationship Id="rId9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3.jpeg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microsoft.com/office/2007/relationships/hdphoto" Target="../media/hdphoto1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11" Type="http://schemas.openxmlformats.org/officeDocument/2006/relationships/image" Target="../media/image75.png"/><Relationship Id="rId5" Type="http://schemas.microsoft.com/office/2007/relationships/hdphoto" Target="../media/hdphoto2.wdp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microsoft.com/office/2007/relationships/hdphoto" Target="../media/hdphoto1.wdp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member.onem2m.org/Static_pages/Others/Rules_Pages/oneM2M_Partnership_Agreement-V2_0.doc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http://www.onem2m.org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5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75.png"/><Relationship Id="rId4" Type="http://schemas.openxmlformats.org/officeDocument/2006/relationships/image" Target="../media/image76.png"/><Relationship Id="rId9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2.wdp"/><Relationship Id="rId7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jpeg"/><Relationship Id="rId5" Type="http://schemas.microsoft.com/office/2007/relationships/hdphoto" Target="../media/hdphoto1.wdp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jpeg"/><Relationship Id="rId26" Type="http://schemas.openxmlformats.org/officeDocument/2006/relationships/image" Target="../media/image112.png"/><Relationship Id="rId39" Type="http://schemas.openxmlformats.org/officeDocument/2006/relationships/image" Target="../media/image125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34" Type="http://schemas.openxmlformats.org/officeDocument/2006/relationships/image" Target="../media/image120.png"/><Relationship Id="rId42" Type="http://schemas.openxmlformats.org/officeDocument/2006/relationships/image" Target="../media/image128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2" Type="http://schemas.openxmlformats.org/officeDocument/2006/relationships/image" Target="../media/image88.jpg"/><Relationship Id="rId16" Type="http://schemas.openxmlformats.org/officeDocument/2006/relationships/image" Target="../media/image102.jpg"/><Relationship Id="rId20" Type="http://schemas.openxmlformats.org/officeDocument/2006/relationships/image" Target="../media/image106.jpeg"/><Relationship Id="rId29" Type="http://schemas.openxmlformats.org/officeDocument/2006/relationships/image" Target="../media/image115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11" Type="http://schemas.openxmlformats.org/officeDocument/2006/relationships/image" Target="../media/image97.jpe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6.jpeg"/><Relationship Id="rId45" Type="http://schemas.openxmlformats.org/officeDocument/2006/relationships/hyperlink" Target="20191022_ETSI%20IoT%20Week%20oneM2M%20Value%20and%20Status_v00.pptx" TargetMode="External"/><Relationship Id="rId5" Type="http://schemas.openxmlformats.org/officeDocument/2006/relationships/image" Target="../media/image91.png"/><Relationship Id="rId15" Type="http://schemas.openxmlformats.org/officeDocument/2006/relationships/image" Target="../media/image101.jp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10" Type="http://schemas.openxmlformats.org/officeDocument/2006/relationships/image" Target="../media/image96.png"/><Relationship Id="rId19" Type="http://schemas.openxmlformats.org/officeDocument/2006/relationships/image" Target="../media/image105.gif"/><Relationship Id="rId31" Type="http://schemas.openxmlformats.org/officeDocument/2006/relationships/image" Target="../media/image117.png"/><Relationship Id="rId44" Type="http://schemas.openxmlformats.org/officeDocument/2006/relationships/image" Target="../media/image130.jpe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jpe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Relationship Id="rId43" Type="http://schemas.openxmlformats.org/officeDocument/2006/relationships/image" Target="../media/image12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em2m.org/developer-guides" TargetMode="External"/><Relationship Id="rId13" Type="http://schemas.openxmlformats.org/officeDocument/2006/relationships/hyperlink" Target="http://www.onem2m.org/news-events/events" TargetMode="External"/><Relationship Id="rId3" Type="http://schemas.openxmlformats.org/officeDocument/2006/relationships/hyperlink" Target="http://www.onem2m.org/technical/published-drafts" TargetMode="External"/><Relationship Id="rId7" Type="http://schemas.openxmlformats.org/officeDocument/2006/relationships/hyperlink" Target="http://www.onem2m.org/" TargetMode="External"/><Relationship Id="rId12" Type="http://schemas.openxmlformats.org/officeDocument/2006/relationships/hyperlink" Target="https://www.youtube.com/c/onem2morg" TargetMode="External"/><Relationship Id="rId2" Type="http://schemas.openxmlformats.org/officeDocument/2006/relationships/hyperlink" Target="https://git.onem2m.org/MAS/SDT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tackoverflow.com/questions/tagged/onem2m" TargetMode="External"/><Relationship Id="rId11" Type="http://schemas.openxmlformats.org/officeDocument/2006/relationships/hyperlink" Target="http://www.onem2m.org/technical/webinars" TargetMode="External"/><Relationship Id="rId5" Type="http://schemas.openxmlformats.org/officeDocument/2006/relationships/hyperlink" Target="https://twitter.com/onem2m" TargetMode="External"/><Relationship Id="rId10" Type="http://schemas.openxmlformats.org/officeDocument/2006/relationships/hyperlink" Target="http://www.onem2m.org/technical/published-documents" TargetMode="External"/><Relationship Id="rId4" Type="http://schemas.openxmlformats.org/officeDocument/2006/relationships/hyperlink" Target="https://github.com/Homegateway/SDTTool" TargetMode="External"/><Relationship Id="rId9" Type="http://schemas.openxmlformats.org/officeDocument/2006/relationships/hyperlink" Target="http://www.onem2m.org/technical/technical-questions" TargetMode="External"/><Relationship Id="rId14" Type="http://schemas.openxmlformats.org/officeDocument/2006/relationships/hyperlink" Target="http://www.onem2mcert.com/sub/sub04_01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32.emf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08" y="2645166"/>
            <a:ext cx="11296184" cy="15484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/>
              <a:t>Development Status &amp;</a:t>
            </a:r>
            <a:br>
              <a:rPr lang="en-US" sz="5400" dirty="0"/>
            </a:br>
            <a:r>
              <a:rPr lang="en-US" sz="5400" dirty="0"/>
              <a:t>Preview of Release 4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524000" y="4370294"/>
            <a:ext cx="9144000" cy="2487706"/>
          </a:xfrm>
        </p:spPr>
        <p:txBody>
          <a:bodyPr>
            <a:normAutofit/>
          </a:bodyPr>
          <a:lstStyle/>
          <a:p>
            <a:r>
              <a:rPr lang="en-US" sz="2000" dirty="0"/>
              <a:t>Roland Hechwartner, </a:t>
            </a:r>
            <a:r>
              <a:rPr lang="en-US" sz="2000" dirty="0" smtClean="0"/>
              <a:t>TP </a:t>
            </a:r>
            <a:r>
              <a:rPr lang="en-US" sz="2000" dirty="0"/>
              <a:t>Chair, Deutsche </a:t>
            </a:r>
            <a:r>
              <a:rPr lang="en-US" sz="2000" dirty="0" smtClean="0"/>
              <a:t>Telekom</a:t>
            </a:r>
          </a:p>
          <a:p>
            <a:r>
              <a:rPr lang="en-US" sz="2000" dirty="0" smtClean="0"/>
              <a:t>Shane He, RDM Chair, Nokia</a:t>
            </a:r>
            <a:endParaRPr lang="en-US" sz="2000" dirty="0"/>
          </a:p>
          <a:p>
            <a:r>
              <a:rPr lang="en-US" sz="2000" dirty="0" smtClean="0"/>
              <a:t>Dale Seed, SDS Chair, </a:t>
            </a:r>
            <a:r>
              <a:rPr lang="en-US" sz="2000" dirty="0" err="1" smtClean="0"/>
              <a:t>Convida</a:t>
            </a:r>
            <a:r>
              <a:rPr lang="en-US" sz="2000" dirty="0" smtClean="0"/>
              <a:t> Wireless</a:t>
            </a:r>
          </a:p>
          <a:p>
            <a:r>
              <a:rPr lang="en-US" sz="2000" dirty="0" smtClean="0"/>
              <a:t>Andrew Han, TDE Chair, </a:t>
            </a:r>
            <a:r>
              <a:rPr lang="en-US" sz="2000" dirty="0" err="1" smtClean="0"/>
              <a:t>Hansung</a:t>
            </a:r>
            <a:r>
              <a:rPr lang="en-US" sz="2000" dirty="0" smtClean="0"/>
              <a:t> University</a:t>
            </a:r>
            <a:endParaRPr lang="en-US" sz="2000" dirty="0"/>
          </a:p>
          <a:p>
            <a:r>
              <a:rPr lang="en-US" dirty="0"/>
              <a:t>oneM2M Webinar</a:t>
            </a:r>
          </a:p>
          <a:p>
            <a:r>
              <a:rPr lang="en-US" dirty="0" smtClean="0"/>
              <a:t>June 17</a:t>
            </a:r>
            <a:r>
              <a:rPr lang="en-US" baseline="30000" dirty="0" smtClean="0"/>
              <a:t>th</a:t>
            </a:r>
            <a:r>
              <a:rPr lang="en-US" dirty="0"/>
              <a:t>,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12" y="4730867"/>
            <a:ext cx="545118" cy="727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5" y="-81768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Breaks Down the Silos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849-9C56-6D4E-AA70-3E3466A866E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4423" y="1699183"/>
            <a:ext cx="4451122" cy="4201557"/>
            <a:chOff x="411199" y="1462921"/>
            <a:chExt cx="4451122" cy="4201557"/>
          </a:xfrm>
        </p:grpSpPr>
        <p:grpSp>
          <p:nvGrpSpPr>
            <p:cNvPr id="24" name="Group 23"/>
            <p:cNvGrpSpPr/>
            <p:nvPr/>
          </p:nvGrpSpPr>
          <p:grpSpPr>
            <a:xfrm>
              <a:off x="411199" y="1486408"/>
              <a:ext cx="1896731" cy="4107439"/>
              <a:chOff x="824668" y="1486408"/>
              <a:chExt cx="1896731" cy="410743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29547" t="11747" r="56922" b="69851"/>
              <a:stretch/>
            </p:blipFill>
            <p:spPr>
              <a:xfrm>
                <a:off x="1326878" y="4702537"/>
                <a:ext cx="906009" cy="89131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24668" y="1486408"/>
                <a:ext cx="18967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Emergency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Services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19953" y="1563640"/>
              <a:ext cx="1474676" cy="4050417"/>
              <a:chOff x="2302547" y="1543430"/>
              <a:chExt cx="1474676" cy="405041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7879" t="11415" r="29192" b="69558"/>
              <a:stretch/>
            </p:blipFill>
            <p:spPr>
              <a:xfrm>
                <a:off x="2616008" y="4693732"/>
                <a:ext cx="845506" cy="90011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302547" y="1543430"/>
                <a:ext cx="1474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Transportation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77146" y="1543049"/>
              <a:ext cx="1385175" cy="4033306"/>
              <a:chOff x="4769576" y="1599530"/>
              <a:chExt cx="1385175" cy="40333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67681" t="49457" r="19180" b="31743"/>
              <a:stretch/>
            </p:blipFill>
            <p:spPr>
              <a:xfrm>
                <a:off x="5022081" y="4743488"/>
                <a:ext cx="859248" cy="889348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69576" y="1599530"/>
                <a:ext cx="1385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Infrastructure</a:t>
                </a:r>
              </a:p>
            </p:txBody>
          </p:sp>
        </p:grpSp>
        <p:sp>
          <p:nvSpPr>
            <p:cNvPr id="29" name="Arrow: Up-Down 28"/>
            <p:cNvSpPr/>
            <p:nvPr/>
          </p:nvSpPr>
          <p:spPr>
            <a:xfrm>
              <a:off x="858244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677851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Up-Down 30"/>
            <p:cNvSpPr/>
            <p:nvPr/>
          </p:nvSpPr>
          <p:spPr>
            <a:xfrm>
              <a:off x="2283177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102784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Up-Down 32"/>
            <p:cNvSpPr/>
            <p:nvPr/>
          </p:nvSpPr>
          <p:spPr>
            <a:xfrm>
              <a:off x="3692633" y="221981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3512240" y="146292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Arrow: Striped Right 37"/>
          <p:cNvSpPr/>
          <p:nvPr/>
        </p:nvSpPr>
        <p:spPr>
          <a:xfrm>
            <a:off x="5577113" y="3483488"/>
            <a:ext cx="779228" cy="602665"/>
          </a:xfrm>
          <a:prstGeom prst="stripedRigh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32858" y="2194287"/>
            <a:ext cx="1896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Emergency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899510" y="2186331"/>
            <a:ext cx="1294071" cy="7607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8598" y="2245152"/>
            <a:ext cx="142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Transportation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8368075" y="2184401"/>
            <a:ext cx="1294071" cy="7485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826858" y="2264529"/>
            <a:ext cx="13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836640" y="2184402"/>
            <a:ext cx="1294071" cy="7626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57879" t="11415" r="29192" b="69558"/>
          <a:stretch/>
        </p:blipFill>
        <p:spPr>
          <a:xfrm>
            <a:off x="8631197" y="5163560"/>
            <a:ext cx="845506" cy="9001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67681" t="49457" r="19180" b="31743"/>
          <a:stretch/>
        </p:blipFill>
        <p:spPr>
          <a:xfrm>
            <a:off x="10076004" y="5163560"/>
            <a:ext cx="859248" cy="88934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9027228" y="2946441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93709" y="2955039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78906" y="2947084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7546546" y="2947083"/>
            <a:ext cx="1330293" cy="233211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152393" y="2946441"/>
            <a:ext cx="1063486" cy="24098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708879" y="2955039"/>
            <a:ext cx="2560821" cy="23583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044856" y="3457315"/>
            <a:ext cx="4920630" cy="595302"/>
            <a:chOff x="6976618" y="2827471"/>
            <a:chExt cx="4714746" cy="595302"/>
          </a:xfrm>
          <a:solidFill>
            <a:srgbClr val="B80000"/>
          </a:solidFill>
        </p:grpSpPr>
        <p:sp>
          <p:nvSpPr>
            <p:cNvPr id="9" name="Rounded Rectangle 41"/>
            <p:cNvSpPr/>
            <p:nvPr/>
          </p:nvSpPr>
          <p:spPr bwMode="auto">
            <a:xfrm>
              <a:off x="6976618" y="2827471"/>
              <a:ext cx="3861840" cy="595302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white"/>
                  </a:solidFill>
                  <a:cs typeface="Arial" charset="0"/>
                </a:rPr>
                <a:t>Service Layer</a:t>
              </a:r>
            </a:p>
          </p:txBody>
        </p:sp>
        <p:pic>
          <p:nvPicPr>
            <p:cNvPr id="15" name="Picture 10" descr="C:\Users\Jayeeta\AppData\Local\Microsoft\Windows\INetCache\Content.Word\oneM2M Logo_HighR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4329" y="2880513"/>
              <a:ext cx="707035" cy="44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29547" t="11747" r="56922" b="69851"/>
          <a:stretch/>
        </p:blipFill>
        <p:spPr>
          <a:xfrm>
            <a:off x="7061523" y="5185366"/>
            <a:ext cx="906009" cy="8913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38" y="4466925"/>
            <a:ext cx="470260" cy="6278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14" y="4347492"/>
            <a:ext cx="270070" cy="3605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74" y="4328488"/>
            <a:ext cx="270070" cy="3605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786" y="4093810"/>
            <a:ext cx="418552" cy="3139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767" y="5497609"/>
            <a:ext cx="437729" cy="291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68845">
            <a:off x="8407403" y="5424032"/>
            <a:ext cx="138344" cy="12463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519" y="5102478"/>
            <a:ext cx="456395" cy="4563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7131" y="4110157"/>
            <a:ext cx="442569" cy="17979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807130" y="3615296"/>
            <a:ext cx="1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206904" y="2341473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11151" y="5423568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39" name="Arrow: Up-Down 38"/>
          <p:cNvSpPr/>
          <p:nvPr/>
        </p:nvSpPr>
        <p:spPr>
          <a:xfrm rot="5400000">
            <a:off x="8532420" y="627661"/>
            <a:ext cx="1016337" cy="2467193"/>
          </a:xfrm>
          <a:prstGeom prst="upDownArrow">
            <a:avLst>
              <a:gd name="adj1" fmla="val 50000"/>
              <a:gd name="adj2" fmla="val 26530"/>
            </a:avLst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91440" bIns="91440" rtlCol="0" anchor="ctr"/>
          <a:lstStyle/>
          <a:p>
            <a:pPr algn="ctr"/>
            <a:r>
              <a:rPr lang="en-US" sz="1600" dirty="0"/>
              <a:t>Horizontal  </a:t>
            </a:r>
          </a:p>
          <a:p>
            <a:pPr algn="ctr"/>
            <a:r>
              <a:rPr lang="en-US" sz="1600" dirty="0"/>
              <a:t>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2528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78" grpId="0"/>
      <p:bldP spid="7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924061" y="1215098"/>
            <a:ext cx="6400801" cy="5251517"/>
          </a:xfrm>
          <a:prstGeom prst="roundRect">
            <a:avLst>
              <a:gd name="adj" fmla="val 73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203" y="-26354"/>
            <a:ext cx="11260148" cy="1173570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Release 4 - More Vertical Domain Support</a:t>
            </a:r>
          </a:p>
        </p:txBody>
      </p:sp>
      <p:sp>
        <p:nvSpPr>
          <p:cNvPr id="49" name="Rectangle à coins arrondis 54"/>
          <p:cNvSpPr/>
          <p:nvPr/>
        </p:nvSpPr>
        <p:spPr>
          <a:xfrm>
            <a:off x="5013111" y="2472606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Industry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53" name="Rectangle à coins arrondis 13"/>
          <p:cNvSpPr/>
          <p:nvPr/>
        </p:nvSpPr>
        <p:spPr>
          <a:xfrm>
            <a:off x="5013111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chemeClr val="bg1"/>
                </a:solidFill>
              </a:rPr>
              <a:t>Smart city</a:t>
            </a: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56" name="Rectangle à coins arrondis 14"/>
          <p:cNvSpPr/>
          <p:nvPr/>
        </p:nvSpPr>
        <p:spPr>
          <a:xfrm>
            <a:off x="3172031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chemeClr val="bg1"/>
                </a:solidFill>
              </a:rPr>
              <a:t>Enterprise</a:t>
            </a: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65" name="Rectangle à coins arrondis 16"/>
          <p:cNvSpPr/>
          <p:nvPr/>
        </p:nvSpPr>
        <p:spPr>
          <a:xfrm>
            <a:off x="1332599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Public warning </a:t>
            </a:r>
          </a:p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Disaster Alert</a:t>
            </a:r>
          </a:p>
          <a:p>
            <a:pPr algn="ctr" eaLnBrk="1" hangingPunct="1">
              <a:defRPr/>
            </a:pPr>
            <a:endParaRPr lang="en-US" altLang="fr-FR" dirty="0">
              <a:solidFill>
                <a:srgbClr val="FFFFFF"/>
              </a:solidFill>
            </a:endParaRPr>
          </a:p>
        </p:txBody>
      </p:sp>
      <p:sp>
        <p:nvSpPr>
          <p:cNvPr id="66" name="Rectangle à coins arrondis 17"/>
          <p:cNvSpPr/>
          <p:nvPr/>
        </p:nvSpPr>
        <p:spPr>
          <a:xfrm>
            <a:off x="3157457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Vehicular 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72" name="Rectangle à coins arrondis 19"/>
          <p:cNvSpPr/>
          <p:nvPr/>
        </p:nvSpPr>
        <p:spPr>
          <a:xfrm>
            <a:off x="1316377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Railway 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85" name="Freeform 100"/>
          <p:cNvSpPr>
            <a:spLocks noChangeAspect="1" noEditPoints="1"/>
          </p:cNvSpPr>
          <p:nvPr/>
        </p:nvSpPr>
        <p:spPr bwMode="auto">
          <a:xfrm>
            <a:off x="3799277" y="1943100"/>
            <a:ext cx="361950" cy="360363"/>
          </a:xfrm>
          <a:custGeom>
            <a:avLst/>
            <a:gdLst>
              <a:gd name="T0" fmla="*/ 2147483647 w 639"/>
              <a:gd name="T1" fmla="*/ 2147483647 h 636"/>
              <a:gd name="T2" fmla="*/ 2147483647 w 639"/>
              <a:gd name="T3" fmla="*/ 2147483647 h 636"/>
              <a:gd name="T4" fmla="*/ 2147483647 w 639"/>
              <a:gd name="T5" fmla="*/ 2147483647 h 636"/>
              <a:gd name="T6" fmla="*/ 2147483647 w 639"/>
              <a:gd name="T7" fmla="*/ 2147483647 h 636"/>
              <a:gd name="T8" fmla="*/ 2147483647 w 639"/>
              <a:gd name="T9" fmla="*/ 2147483647 h 636"/>
              <a:gd name="T10" fmla="*/ 2147483647 w 639"/>
              <a:gd name="T11" fmla="*/ 2147483647 h 636"/>
              <a:gd name="T12" fmla="*/ 2147483647 w 639"/>
              <a:gd name="T13" fmla="*/ 0 h 636"/>
              <a:gd name="T14" fmla="*/ 2147483647 w 639"/>
              <a:gd name="T15" fmla="*/ 2147483647 h 636"/>
              <a:gd name="T16" fmla="*/ 2147483647 w 639"/>
              <a:gd name="T17" fmla="*/ 2147483647 h 636"/>
              <a:gd name="T18" fmla="*/ 2147483647 w 639"/>
              <a:gd name="T19" fmla="*/ 2147483647 h 636"/>
              <a:gd name="T20" fmla="*/ 2147483647 w 639"/>
              <a:gd name="T21" fmla="*/ 2147483647 h 636"/>
              <a:gd name="T22" fmla="*/ 2147483647 w 639"/>
              <a:gd name="T23" fmla="*/ 2147483647 h 636"/>
              <a:gd name="T24" fmla="*/ 2147483647 w 639"/>
              <a:gd name="T25" fmla="*/ 2147483647 h 636"/>
              <a:gd name="T26" fmla="*/ 2147483647 w 639"/>
              <a:gd name="T27" fmla="*/ 2147483647 h 636"/>
              <a:gd name="T28" fmla="*/ 2147483647 w 639"/>
              <a:gd name="T29" fmla="*/ 2147483647 h 636"/>
              <a:gd name="T30" fmla="*/ 2147483647 w 639"/>
              <a:gd name="T31" fmla="*/ 2147483647 h 636"/>
              <a:gd name="T32" fmla="*/ 2147483647 w 639"/>
              <a:gd name="T33" fmla="*/ 2147483647 h 636"/>
              <a:gd name="T34" fmla="*/ 0 w 639"/>
              <a:gd name="T35" fmla="*/ 2147483647 h 636"/>
              <a:gd name="T36" fmla="*/ 2147483647 w 639"/>
              <a:gd name="T37" fmla="*/ 2147483647 h 636"/>
              <a:gd name="T38" fmla="*/ 2147483647 w 639"/>
              <a:gd name="T39" fmla="*/ 2147483647 h 636"/>
              <a:gd name="T40" fmla="*/ 2147483647 w 639"/>
              <a:gd name="T41" fmla="*/ 2147483647 h 636"/>
              <a:gd name="T42" fmla="*/ 2147483647 w 639"/>
              <a:gd name="T43" fmla="*/ 2147483647 h 636"/>
              <a:gd name="T44" fmla="*/ 2147483647 w 639"/>
              <a:gd name="T45" fmla="*/ 2147483647 h 636"/>
              <a:gd name="T46" fmla="*/ 2147483647 w 639"/>
              <a:gd name="T47" fmla="*/ 2147483647 h 636"/>
              <a:gd name="T48" fmla="*/ 2147483647 w 639"/>
              <a:gd name="T49" fmla="*/ 2147483647 h 636"/>
              <a:gd name="T50" fmla="*/ 2147483647 w 639"/>
              <a:gd name="T51" fmla="*/ 2147483647 h 636"/>
              <a:gd name="T52" fmla="*/ 2147483647 w 639"/>
              <a:gd name="T53" fmla="*/ 2147483647 h 636"/>
              <a:gd name="T54" fmla="*/ 2147483647 w 639"/>
              <a:gd name="T55" fmla="*/ 2147483647 h 636"/>
              <a:gd name="T56" fmla="*/ 2147483647 w 639"/>
              <a:gd name="T57" fmla="*/ 2147483647 h 636"/>
              <a:gd name="T58" fmla="*/ 2147483647 w 639"/>
              <a:gd name="T59" fmla="*/ 2147483647 h 636"/>
              <a:gd name="T60" fmla="*/ 2147483647 w 639"/>
              <a:gd name="T61" fmla="*/ 2147483647 h 636"/>
              <a:gd name="T62" fmla="*/ 2147483647 w 639"/>
              <a:gd name="T63" fmla="*/ 2147483647 h 636"/>
              <a:gd name="T64" fmla="*/ 2147483647 w 639"/>
              <a:gd name="T65" fmla="*/ 2147483647 h 636"/>
              <a:gd name="T66" fmla="*/ 2147483647 w 639"/>
              <a:gd name="T67" fmla="*/ 2147483647 h 636"/>
              <a:gd name="T68" fmla="*/ 2147483647 w 639"/>
              <a:gd name="T69" fmla="*/ 2147483647 h 636"/>
              <a:gd name="T70" fmla="*/ 2147483647 w 639"/>
              <a:gd name="T71" fmla="*/ 2147483647 h 636"/>
              <a:gd name="T72" fmla="*/ 2147483647 w 639"/>
              <a:gd name="T73" fmla="*/ 2147483647 h 636"/>
              <a:gd name="T74" fmla="*/ 2147483647 w 639"/>
              <a:gd name="T75" fmla="*/ 2147483647 h 636"/>
              <a:gd name="T76" fmla="*/ 2147483647 w 639"/>
              <a:gd name="T77" fmla="*/ 2147483647 h 636"/>
              <a:gd name="T78" fmla="*/ 2147483647 w 639"/>
              <a:gd name="T79" fmla="*/ 2147483647 h 636"/>
              <a:gd name="T80" fmla="*/ 2147483647 w 639"/>
              <a:gd name="T81" fmla="*/ 2147483647 h 636"/>
              <a:gd name="T82" fmla="*/ 2147483647 w 639"/>
              <a:gd name="T83" fmla="*/ 2147483647 h 636"/>
              <a:gd name="T84" fmla="*/ 2147483647 w 639"/>
              <a:gd name="T85" fmla="*/ 2147483647 h 636"/>
              <a:gd name="T86" fmla="*/ 2147483647 w 639"/>
              <a:gd name="T87" fmla="*/ 2147483647 h 636"/>
              <a:gd name="T88" fmla="*/ 2147483647 w 639"/>
              <a:gd name="T89" fmla="*/ 2147483647 h 636"/>
              <a:gd name="T90" fmla="*/ 2147483647 w 639"/>
              <a:gd name="T91" fmla="*/ 2147483647 h 636"/>
              <a:gd name="T92" fmla="*/ 2147483647 w 639"/>
              <a:gd name="T93" fmla="*/ 2147483647 h 6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6"/>
              <a:gd name="T143" fmla="*/ 639 w 639"/>
              <a:gd name="T144" fmla="*/ 636 h 6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6">
                <a:moveTo>
                  <a:pt x="626" y="566"/>
                </a:moveTo>
                <a:cubicBezTo>
                  <a:pt x="598" y="528"/>
                  <a:pt x="598" y="528"/>
                  <a:pt x="598" y="528"/>
                </a:cubicBezTo>
                <a:cubicBezTo>
                  <a:pt x="582" y="504"/>
                  <a:pt x="571" y="487"/>
                  <a:pt x="543" y="487"/>
                </a:cubicBezTo>
                <a:cubicBezTo>
                  <a:pt x="404" y="487"/>
                  <a:pt x="404" y="487"/>
                  <a:pt x="404" y="487"/>
                </a:cubicBezTo>
                <a:cubicBezTo>
                  <a:pt x="404" y="453"/>
                  <a:pt x="404" y="453"/>
                  <a:pt x="404" y="453"/>
                </a:cubicBezTo>
                <a:cubicBezTo>
                  <a:pt x="582" y="453"/>
                  <a:pt x="582" y="453"/>
                  <a:pt x="582" y="453"/>
                </a:cubicBezTo>
                <a:cubicBezTo>
                  <a:pt x="603" y="453"/>
                  <a:pt x="619" y="433"/>
                  <a:pt x="619" y="409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20"/>
                  <a:pt x="603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7" y="0"/>
                  <a:pt x="35" y="8"/>
                  <a:pt x="29" y="20"/>
                </a:cubicBezTo>
                <a:cubicBezTo>
                  <a:pt x="69" y="20"/>
                  <a:pt x="101" y="52"/>
                  <a:pt x="101" y="92"/>
                </a:cubicBezTo>
                <a:cubicBezTo>
                  <a:pt x="101" y="132"/>
                  <a:pt x="68" y="165"/>
                  <a:pt x="28" y="165"/>
                </a:cubicBezTo>
                <a:cubicBezTo>
                  <a:pt x="26" y="165"/>
                  <a:pt x="24" y="164"/>
                  <a:pt x="22" y="164"/>
                </a:cubicBezTo>
                <a:cubicBezTo>
                  <a:pt x="22" y="341"/>
                  <a:pt x="22" y="341"/>
                  <a:pt x="22" y="341"/>
                </a:cubicBezTo>
                <a:cubicBezTo>
                  <a:pt x="23" y="341"/>
                  <a:pt x="23" y="341"/>
                  <a:pt x="23" y="341"/>
                </a:cubicBezTo>
                <a:cubicBezTo>
                  <a:pt x="23" y="409"/>
                  <a:pt x="23" y="409"/>
                  <a:pt x="23" y="409"/>
                </a:cubicBezTo>
                <a:cubicBezTo>
                  <a:pt x="23" y="433"/>
                  <a:pt x="39" y="453"/>
                  <a:pt x="59" y="453"/>
                </a:cubicBezTo>
                <a:cubicBezTo>
                  <a:pt x="227" y="453"/>
                  <a:pt x="227" y="453"/>
                  <a:pt x="227" y="453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78" y="487"/>
                  <a:pt x="62" y="504"/>
                  <a:pt x="45" y="527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5" y="582"/>
                  <a:pt x="2" y="599"/>
                  <a:pt x="10" y="614"/>
                </a:cubicBezTo>
                <a:cubicBezTo>
                  <a:pt x="17" y="628"/>
                  <a:pt x="32" y="636"/>
                  <a:pt x="52" y="636"/>
                </a:cubicBezTo>
                <a:cubicBezTo>
                  <a:pt x="590" y="636"/>
                  <a:pt x="590" y="636"/>
                  <a:pt x="590" y="636"/>
                </a:cubicBezTo>
                <a:cubicBezTo>
                  <a:pt x="609" y="636"/>
                  <a:pt x="624" y="628"/>
                  <a:pt x="632" y="614"/>
                </a:cubicBezTo>
                <a:cubicBezTo>
                  <a:pt x="639" y="600"/>
                  <a:pt x="637" y="582"/>
                  <a:pt x="626" y="566"/>
                </a:cubicBezTo>
                <a:close/>
                <a:moveTo>
                  <a:pt x="28" y="119"/>
                </a:moveTo>
                <a:cubicBezTo>
                  <a:pt x="43" y="119"/>
                  <a:pt x="55" y="106"/>
                  <a:pt x="55" y="91"/>
                </a:cubicBezTo>
                <a:cubicBezTo>
                  <a:pt x="55" y="76"/>
                  <a:pt x="43" y="64"/>
                  <a:pt x="28" y="64"/>
                </a:cubicBezTo>
                <a:cubicBezTo>
                  <a:pt x="13" y="64"/>
                  <a:pt x="0" y="76"/>
                  <a:pt x="0" y="91"/>
                </a:cubicBezTo>
                <a:cubicBezTo>
                  <a:pt x="0" y="106"/>
                  <a:pt x="13" y="119"/>
                  <a:pt x="28" y="119"/>
                </a:cubicBezTo>
                <a:close/>
                <a:moveTo>
                  <a:pt x="535" y="383"/>
                </a:moveTo>
                <a:cubicBezTo>
                  <a:pt x="107" y="383"/>
                  <a:pt x="107" y="383"/>
                  <a:pt x="107" y="383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535" y="67"/>
                  <a:pt x="535" y="67"/>
                  <a:pt x="535" y="67"/>
                </a:cubicBezTo>
                <a:lnTo>
                  <a:pt x="535" y="383"/>
                </a:lnTo>
                <a:close/>
                <a:moveTo>
                  <a:pt x="508" y="144"/>
                </a:moveTo>
                <a:cubicBezTo>
                  <a:pt x="130" y="144"/>
                  <a:pt x="130" y="144"/>
                  <a:pt x="130" y="144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508" y="87"/>
                  <a:pt x="508" y="87"/>
                  <a:pt x="508" y="87"/>
                </a:cubicBezTo>
                <a:lnTo>
                  <a:pt x="508" y="144"/>
                </a:lnTo>
                <a:close/>
                <a:moveTo>
                  <a:pt x="396" y="363"/>
                </a:moveTo>
                <a:cubicBezTo>
                  <a:pt x="298" y="363"/>
                  <a:pt x="298" y="363"/>
                  <a:pt x="298" y="363"/>
                </a:cubicBezTo>
                <a:cubicBezTo>
                  <a:pt x="298" y="271"/>
                  <a:pt x="298" y="271"/>
                  <a:pt x="298" y="271"/>
                </a:cubicBezTo>
                <a:cubicBezTo>
                  <a:pt x="396" y="271"/>
                  <a:pt x="396" y="271"/>
                  <a:pt x="396" y="271"/>
                </a:cubicBezTo>
                <a:lnTo>
                  <a:pt x="396" y="363"/>
                </a:lnTo>
                <a:close/>
                <a:moveTo>
                  <a:pt x="506" y="363"/>
                </a:moveTo>
                <a:cubicBezTo>
                  <a:pt x="408" y="363"/>
                  <a:pt x="408" y="363"/>
                  <a:pt x="408" y="363"/>
                </a:cubicBezTo>
                <a:cubicBezTo>
                  <a:pt x="408" y="271"/>
                  <a:pt x="408" y="271"/>
                  <a:pt x="408" y="271"/>
                </a:cubicBezTo>
                <a:cubicBezTo>
                  <a:pt x="506" y="271"/>
                  <a:pt x="506" y="271"/>
                  <a:pt x="506" y="271"/>
                </a:cubicBezTo>
                <a:lnTo>
                  <a:pt x="506" y="363"/>
                </a:lnTo>
                <a:close/>
                <a:moveTo>
                  <a:pt x="506" y="205"/>
                </a:moveTo>
                <a:cubicBezTo>
                  <a:pt x="297" y="205"/>
                  <a:pt x="297" y="205"/>
                  <a:pt x="297" y="205"/>
                </a:cubicBezTo>
                <a:cubicBezTo>
                  <a:pt x="297" y="185"/>
                  <a:pt x="297" y="185"/>
                  <a:pt x="297" y="185"/>
                </a:cubicBezTo>
                <a:cubicBezTo>
                  <a:pt x="506" y="185"/>
                  <a:pt x="506" y="185"/>
                  <a:pt x="506" y="185"/>
                </a:cubicBezTo>
                <a:cubicBezTo>
                  <a:pt x="506" y="205"/>
                  <a:pt x="506" y="205"/>
                  <a:pt x="506" y="205"/>
                </a:cubicBezTo>
                <a:close/>
                <a:moveTo>
                  <a:pt x="506" y="241"/>
                </a:moveTo>
                <a:cubicBezTo>
                  <a:pt x="297" y="241"/>
                  <a:pt x="297" y="241"/>
                  <a:pt x="297" y="241"/>
                </a:cubicBezTo>
                <a:cubicBezTo>
                  <a:pt x="297" y="221"/>
                  <a:pt x="297" y="221"/>
                  <a:pt x="297" y="221"/>
                </a:cubicBezTo>
                <a:cubicBezTo>
                  <a:pt x="506" y="221"/>
                  <a:pt x="506" y="221"/>
                  <a:pt x="506" y="221"/>
                </a:cubicBezTo>
                <a:cubicBezTo>
                  <a:pt x="506" y="241"/>
                  <a:pt x="506" y="241"/>
                  <a:pt x="506" y="241"/>
                </a:cubicBezTo>
                <a:close/>
                <a:moveTo>
                  <a:pt x="188" y="353"/>
                </a:moveTo>
                <a:cubicBezTo>
                  <a:pt x="189" y="339"/>
                  <a:pt x="189" y="339"/>
                  <a:pt x="189" y="339"/>
                </a:cubicBezTo>
                <a:cubicBezTo>
                  <a:pt x="176" y="338"/>
                  <a:pt x="162" y="334"/>
                  <a:pt x="154" y="328"/>
                </a:cubicBezTo>
                <a:cubicBezTo>
                  <a:pt x="155" y="322"/>
                  <a:pt x="155" y="316"/>
                  <a:pt x="156" y="309"/>
                </a:cubicBezTo>
                <a:cubicBezTo>
                  <a:pt x="166" y="315"/>
                  <a:pt x="178" y="319"/>
                  <a:pt x="191" y="321"/>
                </a:cubicBezTo>
                <a:cubicBezTo>
                  <a:pt x="196" y="265"/>
                  <a:pt x="196" y="265"/>
                  <a:pt x="196" y="265"/>
                </a:cubicBezTo>
                <a:cubicBezTo>
                  <a:pt x="175" y="257"/>
                  <a:pt x="154" y="248"/>
                  <a:pt x="154" y="221"/>
                </a:cubicBezTo>
                <a:cubicBezTo>
                  <a:pt x="154" y="194"/>
                  <a:pt x="172" y="179"/>
                  <a:pt x="204" y="178"/>
                </a:cubicBezTo>
                <a:cubicBezTo>
                  <a:pt x="206" y="165"/>
                  <a:pt x="206" y="165"/>
                  <a:pt x="206" y="165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27" y="180"/>
                  <a:pt x="237" y="183"/>
                  <a:pt x="243" y="186"/>
                </a:cubicBezTo>
                <a:cubicBezTo>
                  <a:pt x="242" y="204"/>
                  <a:pt x="242" y="204"/>
                  <a:pt x="242" y="204"/>
                </a:cubicBezTo>
                <a:cubicBezTo>
                  <a:pt x="233" y="201"/>
                  <a:pt x="224" y="199"/>
                  <a:pt x="214" y="198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30" y="254"/>
                  <a:pt x="251" y="265"/>
                  <a:pt x="251" y="293"/>
                </a:cubicBezTo>
                <a:cubicBezTo>
                  <a:pt x="251" y="325"/>
                  <a:pt x="234" y="339"/>
                  <a:pt x="200" y="339"/>
                </a:cubicBezTo>
                <a:cubicBezTo>
                  <a:pt x="199" y="354"/>
                  <a:pt x="199" y="354"/>
                  <a:pt x="199" y="354"/>
                </a:cubicBezTo>
                <a:lnTo>
                  <a:pt x="188" y="353"/>
                </a:lnTo>
                <a:close/>
                <a:moveTo>
                  <a:pt x="198" y="243"/>
                </a:moveTo>
                <a:cubicBezTo>
                  <a:pt x="203" y="197"/>
                  <a:pt x="203" y="197"/>
                  <a:pt x="203" y="197"/>
                </a:cubicBezTo>
                <a:cubicBezTo>
                  <a:pt x="181" y="197"/>
                  <a:pt x="171" y="207"/>
                  <a:pt x="171" y="220"/>
                </a:cubicBezTo>
                <a:cubicBezTo>
                  <a:pt x="171" y="232"/>
                  <a:pt x="183" y="238"/>
                  <a:pt x="198" y="243"/>
                </a:cubicBezTo>
                <a:close/>
                <a:moveTo>
                  <a:pt x="207" y="269"/>
                </a:moveTo>
                <a:cubicBezTo>
                  <a:pt x="202" y="322"/>
                  <a:pt x="202" y="322"/>
                  <a:pt x="202" y="322"/>
                </a:cubicBezTo>
                <a:cubicBezTo>
                  <a:pt x="224" y="321"/>
                  <a:pt x="235" y="313"/>
                  <a:pt x="235" y="296"/>
                </a:cubicBezTo>
                <a:cubicBezTo>
                  <a:pt x="235" y="282"/>
                  <a:pt x="222" y="275"/>
                  <a:pt x="207" y="269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latin typeface="Trebuchet MS" pitchFamily="34" charset="0"/>
              <a:cs typeface="Tahoma" pitchFamily="34" charset="0"/>
            </a:endParaRPr>
          </a:p>
        </p:txBody>
      </p:sp>
      <p:grpSp>
        <p:nvGrpSpPr>
          <p:cNvPr id="94" name="Group 506"/>
          <p:cNvGrpSpPr>
            <a:grpSpLocks noChangeAspect="1"/>
          </p:cNvGrpSpPr>
          <p:nvPr/>
        </p:nvGrpSpPr>
        <p:grpSpPr>
          <a:xfrm>
            <a:off x="5501902" y="1943054"/>
            <a:ext cx="638566" cy="360000"/>
            <a:chOff x="4719464" y="5013176"/>
            <a:chExt cx="1281237" cy="722313"/>
          </a:xfrm>
          <a:solidFill>
            <a:schemeClr val="bg1"/>
          </a:solidFill>
        </p:grpSpPr>
        <p:grpSp>
          <p:nvGrpSpPr>
            <p:cNvPr id="95" name="Group 51"/>
            <p:cNvGrpSpPr/>
            <p:nvPr/>
          </p:nvGrpSpPr>
          <p:grpSpPr>
            <a:xfrm>
              <a:off x="4935488" y="5013176"/>
              <a:ext cx="1065213" cy="722313"/>
              <a:chOff x="6657975" y="2592388"/>
              <a:chExt cx="1065213" cy="722313"/>
            </a:xfrm>
            <a:grpFill/>
          </p:grpSpPr>
          <p:sp>
            <p:nvSpPr>
              <p:cNvPr id="97" name="Oval 271"/>
              <p:cNvSpPr>
                <a:spLocks noChangeArrowheads="1"/>
              </p:cNvSpPr>
              <p:nvPr/>
            </p:nvSpPr>
            <p:spPr bwMode="auto">
              <a:xfrm>
                <a:off x="7150100" y="2605088"/>
                <a:ext cx="52388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8" name="Freeform 272"/>
              <p:cNvSpPr>
                <a:spLocks noEditPoints="1"/>
              </p:cNvSpPr>
              <p:nvPr/>
            </p:nvSpPr>
            <p:spPr bwMode="auto">
              <a:xfrm>
                <a:off x="7135813" y="2592388"/>
                <a:ext cx="587375" cy="641350"/>
              </a:xfrm>
              <a:custGeom>
                <a:avLst/>
                <a:gdLst/>
                <a:ahLst/>
                <a:cxnLst>
                  <a:cxn ang="0">
                    <a:pos x="591" y="0"/>
                  </a:cxn>
                  <a:cxn ang="0">
                    <a:pos x="101" y="0"/>
                  </a:cxn>
                  <a:cxn ang="0">
                    <a:pos x="114" y="41"/>
                  </a:cxn>
                  <a:cxn ang="0">
                    <a:pos x="43" y="113"/>
                  </a:cxn>
                  <a:cxn ang="0">
                    <a:pos x="0" y="99"/>
                  </a:cxn>
                  <a:cxn ang="0">
                    <a:pos x="0" y="444"/>
                  </a:cxn>
                  <a:cxn ang="0">
                    <a:pos x="11" y="449"/>
                  </a:cxn>
                  <a:cxn ang="0">
                    <a:pos x="148" y="514"/>
                  </a:cxn>
                  <a:cxn ang="0">
                    <a:pos x="148" y="514"/>
                  </a:cxn>
                  <a:cxn ang="0">
                    <a:pos x="218" y="520"/>
                  </a:cxn>
                  <a:cxn ang="0">
                    <a:pos x="305" y="541"/>
                  </a:cxn>
                  <a:cxn ang="0">
                    <a:pos x="354" y="567"/>
                  </a:cxn>
                  <a:cxn ang="0">
                    <a:pos x="383" y="594"/>
                  </a:cxn>
                  <a:cxn ang="0">
                    <a:pos x="383" y="594"/>
                  </a:cxn>
                  <a:cxn ang="0">
                    <a:pos x="388" y="617"/>
                  </a:cxn>
                  <a:cxn ang="0">
                    <a:pos x="387" y="625"/>
                  </a:cxn>
                  <a:cxn ang="0">
                    <a:pos x="377" y="675"/>
                  </a:cxn>
                  <a:cxn ang="0">
                    <a:pos x="375" y="680"/>
                  </a:cxn>
                  <a:cxn ang="0">
                    <a:pos x="584" y="680"/>
                  </a:cxn>
                  <a:cxn ang="0">
                    <a:pos x="625" y="639"/>
                  </a:cxn>
                  <a:cxn ang="0">
                    <a:pos x="625" y="41"/>
                  </a:cxn>
                  <a:cxn ang="0">
                    <a:pos x="591" y="0"/>
                  </a:cxn>
                  <a:cxn ang="0">
                    <a:pos x="162" y="455"/>
                  </a:cxn>
                  <a:cxn ang="0">
                    <a:pos x="112" y="455"/>
                  </a:cxn>
                  <a:cxn ang="0">
                    <a:pos x="112" y="388"/>
                  </a:cxn>
                  <a:cxn ang="0">
                    <a:pos x="162" y="388"/>
                  </a:cxn>
                  <a:cxn ang="0">
                    <a:pos x="162" y="455"/>
                  </a:cxn>
                  <a:cxn ang="0">
                    <a:pos x="162" y="309"/>
                  </a:cxn>
                  <a:cxn ang="0">
                    <a:pos x="112" y="309"/>
                  </a:cxn>
                  <a:cxn ang="0">
                    <a:pos x="112" y="241"/>
                  </a:cxn>
                  <a:cxn ang="0">
                    <a:pos x="162" y="241"/>
                  </a:cxn>
                  <a:cxn ang="0">
                    <a:pos x="162" y="309"/>
                  </a:cxn>
                  <a:cxn ang="0">
                    <a:pos x="342" y="480"/>
                  </a:cxn>
                  <a:cxn ang="0">
                    <a:pos x="292" y="480"/>
                  </a:cxn>
                  <a:cxn ang="0">
                    <a:pos x="292" y="413"/>
                  </a:cxn>
                  <a:cxn ang="0">
                    <a:pos x="342" y="413"/>
                  </a:cxn>
                  <a:cxn ang="0">
                    <a:pos x="342" y="480"/>
                  </a:cxn>
                  <a:cxn ang="0">
                    <a:pos x="397" y="161"/>
                  </a:cxn>
                  <a:cxn ang="0">
                    <a:pos x="348" y="161"/>
                  </a:cxn>
                  <a:cxn ang="0">
                    <a:pos x="348" y="93"/>
                  </a:cxn>
                  <a:cxn ang="0">
                    <a:pos x="397" y="93"/>
                  </a:cxn>
                  <a:cxn ang="0">
                    <a:pos x="397" y="161"/>
                  </a:cxn>
                  <a:cxn ang="0">
                    <a:pos x="515" y="369"/>
                  </a:cxn>
                  <a:cxn ang="0">
                    <a:pos x="465" y="369"/>
                  </a:cxn>
                  <a:cxn ang="0">
                    <a:pos x="465" y="301"/>
                  </a:cxn>
                  <a:cxn ang="0">
                    <a:pos x="515" y="301"/>
                  </a:cxn>
                  <a:cxn ang="0">
                    <a:pos x="515" y="369"/>
                  </a:cxn>
                  <a:cxn ang="0">
                    <a:pos x="515" y="188"/>
                  </a:cxn>
                  <a:cxn ang="0">
                    <a:pos x="465" y="188"/>
                  </a:cxn>
                  <a:cxn ang="0">
                    <a:pos x="465" y="121"/>
                  </a:cxn>
                  <a:cxn ang="0">
                    <a:pos x="515" y="121"/>
                  </a:cxn>
                  <a:cxn ang="0">
                    <a:pos x="515" y="188"/>
                  </a:cxn>
                </a:cxnLst>
                <a:rect l="0" t="0" r="r" b="b"/>
                <a:pathLst>
                  <a:path w="625" h="680">
                    <a:moveTo>
                      <a:pt x="59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9" y="11"/>
                      <a:pt x="114" y="26"/>
                      <a:pt x="114" y="41"/>
                    </a:cubicBezTo>
                    <a:cubicBezTo>
                      <a:pt x="114" y="81"/>
                      <a:pt x="82" y="113"/>
                      <a:pt x="43" y="113"/>
                    </a:cubicBezTo>
                    <a:cubicBezTo>
                      <a:pt x="27" y="113"/>
                      <a:pt x="12" y="107"/>
                      <a:pt x="0" y="9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5" y="446"/>
                      <a:pt x="8" y="447"/>
                      <a:pt x="11" y="449"/>
                    </a:cubicBezTo>
                    <a:cubicBezTo>
                      <a:pt x="22" y="453"/>
                      <a:pt x="132" y="508"/>
                      <a:pt x="148" y="514"/>
                    </a:cubicBez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59" y="514"/>
                      <a:pt x="199" y="517"/>
                      <a:pt x="218" y="520"/>
                    </a:cubicBezTo>
                    <a:cubicBezTo>
                      <a:pt x="276" y="528"/>
                      <a:pt x="290" y="536"/>
                      <a:pt x="305" y="541"/>
                    </a:cubicBezTo>
                    <a:cubicBezTo>
                      <a:pt x="322" y="546"/>
                      <a:pt x="340" y="557"/>
                      <a:pt x="354" y="567"/>
                    </a:cubicBezTo>
                    <a:cubicBezTo>
                      <a:pt x="369" y="578"/>
                      <a:pt x="379" y="586"/>
                      <a:pt x="383" y="594"/>
                    </a:cubicBezTo>
                    <a:cubicBezTo>
                      <a:pt x="383" y="594"/>
                      <a:pt x="383" y="594"/>
                      <a:pt x="383" y="594"/>
                    </a:cubicBezTo>
                    <a:cubicBezTo>
                      <a:pt x="387" y="602"/>
                      <a:pt x="388" y="611"/>
                      <a:pt x="388" y="617"/>
                    </a:cubicBezTo>
                    <a:cubicBezTo>
                      <a:pt x="388" y="620"/>
                      <a:pt x="388" y="622"/>
                      <a:pt x="387" y="625"/>
                    </a:cubicBezTo>
                    <a:cubicBezTo>
                      <a:pt x="387" y="627"/>
                      <a:pt x="382" y="657"/>
                      <a:pt x="377" y="675"/>
                    </a:cubicBezTo>
                    <a:cubicBezTo>
                      <a:pt x="376" y="677"/>
                      <a:pt x="376" y="678"/>
                      <a:pt x="375" y="680"/>
                    </a:cubicBezTo>
                    <a:cubicBezTo>
                      <a:pt x="584" y="680"/>
                      <a:pt x="584" y="680"/>
                      <a:pt x="584" y="680"/>
                    </a:cubicBezTo>
                    <a:cubicBezTo>
                      <a:pt x="607" y="680"/>
                      <a:pt x="625" y="662"/>
                      <a:pt x="625" y="639"/>
                    </a:cubicBezTo>
                    <a:cubicBezTo>
                      <a:pt x="625" y="41"/>
                      <a:pt x="625" y="41"/>
                      <a:pt x="625" y="41"/>
                    </a:cubicBezTo>
                    <a:cubicBezTo>
                      <a:pt x="625" y="18"/>
                      <a:pt x="613" y="0"/>
                      <a:pt x="591" y="0"/>
                    </a:cubicBezTo>
                    <a:close/>
                    <a:moveTo>
                      <a:pt x="162" y="455"/>
                    </a:moveTo>
                    <a:cubicBezTo>
                      <a:pt x="112" y="455"/>
                      <a:pt x="112" y="455"/>
                      <a:pt x="112" y="455"/>
                    </a:cubicBezTo>
                    <a:cubicBezTo>
                      <a:pt x="112" y="388"/>
                      <a:pt x="112" y="388"/>
                      <a:pt x="112" y="388"/>
                    </a:cubicBezTo>
                    <a:cubicBezTo>
                      <a:pt x="162" y="388"/>
                      <a:pt x="162" y="388"/>
                      <a:pt x="162" y="388"/>
                    </a:cubicBezTo>
                    <a:lnTo>
                      <a:pt x="162" y="455"/>
                    </a:lnTo>
                    <a:close/>
                    <a:moveTo>
                      <a:pt x="162" y="309"/>
                    </a:moveTo>
                    <a:cubicBezTo>
                      <a:pt x="112" y="309"/>
                      <a:pt x="112" y="309"/>
                      <a:pt x="112" y="30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162" y="241"/>
                      <a:pt x="162" y="241"/>
                      <a:pt x="162" y="241"/>
                    </a:cubicBezTo>
                    <a:lnTo>
                      <a:pt x="162" y="309"/>
                    </a:lnTo>
                    <a:close/>
                    <a:moveTo>
                      <a:pt x="342" y="480"/>
                    </a:moveTo>
                    <a:cubicBezTo>
                      <a:pt x="292" y="480"/>
                      <a:pt x="292" y="480"/>
                      <a:pt x="292" y="480"/>
                    </a:cubicBezTo>
                    <a:cubicBezTo>
                      <a:pt x="292" y="413"/>
                      <a:pt x="292" y="413"/>
                      <a:pt x="292" y="413"/>
                    </a:cubicBezTo>
                    <a:cubicBezTo>
                      <a:pt x="342" y="413"/>
                      <a:pt x="342" y="413"/>
                      <a:pt x="342" y="413"/>
                    </a:cubicBezTo>
                    <a:lnTo>
                      <a:pt x="342" y="480"/>
                    </a:lnTo>
                    <a:close/>
                    <a:moveTo>
                      <a:pt x="397" y="161"/>
                    </a:moveTo>
                    <a:cubicBezTo>
                      <a:pt x="348" y="161"/>
                      <a:pt x="348" y="161"/>
                      <a:pt x="348" y="161"/>
                    </a:cubicBezTo>
                    <a:cubicBezTo>
                      <a:pt x="348" y="93"/>
                      <a:pt x="348" y="93"/>
                      <a:pt x="348" y="93"/>
                    </a:cubicBezTo>
                    <a:cubicBezTo>
                      <a:pt x="397" y="93"/>
                      <a:pt x="397" y="93"/>
                      <a:pt x="397" y="93"/>
                    </a:cubicBezTo>
                    <a:lnTo>
                      <a:pt x="397" y="161"/>
                    </a:lnTo>
                    <a:close/>
                    <a:moveTo>
                      <a:pt x="515" y="369"/>
                    </a:moveTo>
                    <a:cubicBezTo>
                      <a:pt x="465" y="369"/>
                      <a:pt x="465" y="369"/>
                      <a:pt x="465" y="369"/>
                    </a:cubicBezTo>
                    <a:cubicBezTo>
                      <a:pt x="465" y="301"/>
                      <a:pt x="465" y="301"/>
                      <a:pt x="465" y="301"/>
                    </a:cubicBezTo>
                    <a:cubicBezTo>
                      <a:pt x="515" y="301"/>
                      <a:pt x="515" y="301"/>
                      <a:pt x="515" y="301"/>
                    </a:cubicBezTo>
                    <a:lnTo>
                      <a:pt x="515" y="369"/>
                    </a:lnTo>
                    <a:close/>
                    <a:moveTo>
                      <a:pt x="515" y="188"/>
                    </a:move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5" y="121"/>
                      <a:pt x="465" y="121"/>
                      <a:pt x="465" y="121"/>
                    </a:cubicBezTo>
                    <a:cubicBezTo>
                      <a:pt x="515" y="121"/>
                      <a:pt x="515" y="121"/>
                      <a:pt x="515" y="121"/>
                    </a:cubicBezTo>
                    <a:lnTo>
                      <a:pt x="515" y="1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9" name="Freeform 273"/>
              <p:cNvSpPr>
                <a:spLocks/>
              </p:cNvSpPr>
              <p:nvPr/>
            </p:nvSpPr>
            <p:spPr bwMode="auto">
              <a:xfrm>
                <a:off x="6961188" y="2949576"/>
                <a:ext cx="82550" cy="50800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9" y="18"/>
                  </a:cxn>
                  <a:cxn ang="0">
                    <a:pos x="0" y="54"/>
                  </a:cxn>
                  <a:cxn ang="0">
                    <a:pos x="88" y="54"/>
                  </a:cxn>
                  <a:cxn ang="0">
                    <a:pos x="70" y="18"/>
                  </a:cxn>
                  <a:cxn ang="0">
                    <a:pos x="41" y="1"/>
                  </a:cxn>
                </a:cxnLst>
                <a:rect l="0" t="0" r="r" b="b"/>
                <a:pathLst>
                  <a:path w="88" h="54">
                    <a:moveTo>
                      <a:pt x="41" y="1"/>
                    </a:moveTo>
                    <a:cubicBezTo>
                      <a:pt x="18" y="3"/>
                      <a:pt x="9" y="18"/>
                      <a:pt x="9" y="1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2" y="0"/>
                      <a:pt x="41" y="1"/>
                      <a:pt x="4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00" name="Freeform 274"/>
              <p:cNvSpPr>
                <a:spLocks/>
              </p:cNvSpPr>
              <p:nvPr/>
            </p:nvSpPr>
            <p:spPr bwMode="auto">
              <a:xfrm>
                <a:off x="6657975" y="3013076"/>
                <a:ext cx="825500" cy="301625"/>
              </a:xfrm>
              <a:custGeom>
                <a:avLst/>
                <a:gdLst/>
                <a:ahLst/>
                <a:cxnLst>
                  <a:cxn ang="0">
                    <a:pos x="872" y="162"/>
                  </a:cxn>
                  <a:cxn ang="0">
                    <a:pos x="800" y="113"/>
                  </a:cxn>
                  <a:cxn ang="0">
                    <a:pos x="715" y="92"/>
                  </a:cxn>
                  <a:cxn ang="0">
                    <a:pos x="645" y="87"/>
                  </a:cxn>
                  <a:cxn ang="0">
                    <a:pos x="506" y="21"/>
                  </a:cxn>
                  <a:cxn ang="0">
                    <a:pos x="436" y="6"/>
                  </a:cxn>
                  <a:cxn ang="0">
                    <a:pos x="254" y="10"/>
                  </a:cxn>
                  <a:cxn ang="0">
                    <a:pos x="123" y="66"/>
                  </a:cxn>
                  <a:cxn ang="0">
                    <a:pos x="95" y="72"/>
                  </a:cxn>
                  <a:cxn ang="0">
                    <a:pos x="28" y="73"/>
                  </a:cxn>
                  <a:cxn ang="0">
                    <a:pos x="6" y="86"/>
                  </a:cxn>
                  <a:cxn ang="0">
                    <a:pos x="2" y="191"/>
                  </a:cxn>
                  <a:cxn ang="0">
                    <a:pos x="19" y="220"/>
                  </a:cxn>
                  <a:cxn ang="0">
                    <a:pos x="35" y="239"/>
                  </a:cxn>
                  <a:cxn ang="0">
                    <a:pos x="92" y="247"/>
                  </a:cxn>
                  <a:cxn ang="0">
                    <a:pos x="176" y="319"/>
                  </a:cxn>
                  <a:cxn ang="0">
                    <a:pos x="260" y="248"/>
                  </a:cxn>
                  <a:cxn ang="0">
                    <a:pos x="618" y="249"/>
                  </a:cxn>
                  <a:cxn ang="0">
                    <a:pos x="701" y="319"/>
                  </a:cxn>
                  <a:cxn ang="0">
                    <a:pos x="782" y="260"/>
                  </a:cxn>
                  <a:cxn ang="0">
                    <a:pos x="813" y="252"/>
                  </a:cxn>
                  <a:cxn ang="0">
                    <a:pos x="861" y="245"/>
                  </a:cxn>
                  <a:cxn ang="0">
                    <a:pos x="876" y="186"/>
                  </a:cxn>
                  <a:cxn ang="0">
                    <a:pos x="872" y="162"/>
                  </a:cxn>
                </a:cxnLst>
                <a:rect l="0" t="0" r="r" b="b"/>
                <a:pathLst>
                  <a:path w="877" h="319">
                    <a:moveTo>
                      <a:pt x="872" y="162"/>
                    </a:moveTo>
                    <a:cubicBezTo>
                      <a:pt x="868" y="153"/>
                      <a:pt x="831" y="123"/>
                      <a:pt x="800" y="113"/>
                    </a:cubicBezTo>
                    <a:cubicBezTo>
                      <a:pt x="783" y="108"/>
                      <a:pt x="773" y="101"/>
                      <a:pt x="715" y="92"/>
                    </a:cubicBezTo>
                    <a:cubicBezTo>
                      <a:pt x="695" y="90"/>
                      <a:pt x="650" y="86"/>
                      <a:pt x="645" y="87"/>
                    </a:cubicBezTo>
                    <a:cubicBezTo>
                      <a:pt x="634" y="83"/>
                      <a:pt x="516" y="25"/>
                      <a:pt x="506" y="21"/>
                    </a:cubicBezTo>
                    <a:cubicBezTo>
                      <a:pt x="495" y="16"/>
                      <a:pt x="470" y="8"/>
                      <a:pt x="436" y="6"/>
                    </a:cubicBezTo>
                    <a:cubicBezTo>
                      <a:pt x="404" y="4"/>
                      <a:pt x="304" y="0"/>
                      <a:pt x="254" y="10"/>
                    </a:cubicBezTo>
                    <a:cubicBezTo>
                      <a:pt x="206" y="28"/>
                      <a:pt x="191" y="50"/>
                      <a:pt x="123" y="66"/>
                    </a:cubicBezTo>
                    <a:cubicBezTo>
                      <a:pt x="119" y="69"/>
                      <a:pt x="96" y="72"/>
                      <a:pt x="95" y="72"/>
                    </a:cubicBezTo>
                    <a:cubicBezTo>
                      <a:pt x="65" y="74"/>
                      <a:pt x="51" y="71"/>
                      <a:pt x="28" y="73"/>
                    </a:cubicBezTo>
                    <a:cubicBezTo>
                      <a:pt x="16" y="74"/>
                      <a:pt x="5" y="79"/>
                      <a:pt x="6" y="86"/>
                    </a:cubicBezTo>
                    <a:cubicBezTo>
                      <a:pt x="6" y="93"/>
                      <a:pt x="0" y="184"/>
                      <a:pt x="2" y="191"/>
                    </a:cubicBezTo>
                    <a:cubicBezTo>
                      <a:pt x="5" y="201"/>
                      <a:pt x="7" y="209"/>
                      <a:pt x="19" y="220"/>
                    </a:cubicBezTo>
                    <a:cubicBezTo>
                      <a:pt x="17" y="228"/>
                      <a:pt x="26" y="236"/>
                      <a:pt x="35" y="239"/>
                    </a:cubicBezTo>
                    <a:cubicBezTo>
                      <a:pt x="43" y="242"/>
                      <a:pt x="80" y="241"/>
                      <a:pt x="92" y="247"/>
                    </a:cubicBezTo>
                    <a:cubicBezTo>
                      <a:pt x="99" y="288"/>
                      <a:pt x="134" y="319"/>
                      <a:pt x="176" y="319"/>
                    </a:cubicBezTo>
                    <a:cubicBezTo>
                      <a:pt x="219" y="319"/>
                      <a:pt x="253" y="289"/>
                      <a:pt x="260" y="248"/>
                    </a:cubicBezTo>
                    <a:cubicBezTo>
                      <a:pt x="336" y="250"/>
                      <a:pt x="615" y="249"/>
                      <a:pt x="618" y="249"/>
                    </a:cubicBezTo>
                    <a:cubicBezTo>
                      <a:pt x="625" y="289"/>
                      <a:pt x="659" y="319"/>
                      <a:pt x="701" y="319"/>
                    </a:cubicBezTo>
                    <a:cubicBezTo>
                      <a:pt x="739" y="319"/>
                      <a:pt x="771" y="294"/>
                      <a:pt x="782" y="260"/>
                    </a:cubicBezTo>
                    <a:cubicBezTo>
                      <a:pt x="785" y="255"/>
                      <a:pt x="804" y="253"/>
                      <a:pt x="813" y="252"/>
                    </a:cubicBezTo>
                    <a:cubicBezTo>
                      <a:pt x="822" y="251"/>
                      <a:pt x="854" y="247"/>
                      <a:pt x="861" y="245"/>
                    </a:cubicBezTo>
                    <a:cubicBezTo>
                      <a:pt x="867" y="242"/>
                      <a:pt x="875" y="189"/>
                      <a:pt x="876" y="186"/>
                    </a:cubicBezTo>
                    <a:cubicBezTo>
                      <a:pt x="877" y="182"/>
                      <a:pt x="877" y="170"/>
                      <a:pt x="872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96" name="Freeform 63"/>
            <p:cNvSpPr>
              <a:spLocks noEditPoints="1"/>
            </p:cNvSpPr>
            <p:nvPr/>
          </p:nvSpPr>
          <p:spPr bwMode="auto">
            <a:xfrm>
              <a:off x="4719464" y="5013176"/>
              <a:ext cx="545358" cy="296416"/>
            </a:xfrm>
            <a:custGeom>
              <a:avLst/>
              <a:gdLst>
                <a:gd name="T0" fmla="*/ 258027 w 794"/>
                <a:gd name="T1" fmla="*/ 225462 h 429"/>
                <a:gd name="T2" fmla="*/ 388923 w 794"/>
                <a:gd name="T3" fmla="*/ 392190 h 429"/>
                <a:gd name="T4" fmla="*/ 382331 w 794"/>
                <a:gd name="T5" fmla="*/ 363771 h 429"/>
                <a:gd name="T6" fmla="*/ 382331 w 794"/>
                <a:gd name="T7" fmla="*/ 147782 h 429"/>
                <a:gd name="T8" fmla="*/ 429416 w 794"/>
                <a:gd name="T9" fmla="*/ 90943 h 429"/>
                <a:gd name="T10" fmla="*/ 644125 w 794"/>
                <a:gd name="T11" fmla="*/ 90943 h 429"/>
                <a:gd name="T12" fmla="*/ 420941 w 794"/>
                <a:gd name="T13" fmla="*/ 18946 h 429"/>
                <a:gd name="T14" fmla="*/ 347488 w 794"/>
                <a:gd name="T15" fmla="*/ 2842 h 429"/>
                <a:gd name="T16" fmla="*/ 321121 w 794"/>
                <a:gd name="T17" fmla="*/ 2842 h 429"/>
                <a:gd name="T18" fmla="*/ 324887 w 794"/>
                <a:gd name="T19" fmla="*/ 26525 h 429"/>
                <a:gd name="T20" fmla="*/ 258968 w 794"/>
                <a:gd name="T21" fmla="*/ 92837 h 429"/>
                <a:gd name="T22" fmla="*/ 228834 w 794"/>
                <a:gd name="T23" fmla="*/ 85259 h 429"/>
                <a:gd name="T24" fmla="*/ 228834 w 794"/>
                <a:gd name="T25" fmla="*/ 139256 h 429"/>
                <a:gd name="T26" fmla="*/ 258027 w 794"/>
                <a:gd name="T27" fmla="*/ 225462 h 429"/>
                <a:gd name="T28" fmla="*/ 707219 w 794"/>
                <a:gd name="T29" fmla="*/ 119362 h 429"/>
                <a:gd name="T30" fmla="*/ 451076 w 794"/>
                <a:gd name="T31" fmla="*/ 119362 h 429"/>
                <a:gd name="T32" fmla="*/ 410582 w 794"/>
                <a:gd name="T33" fmla="*/ 167676 h 429"/>
                <a:gd name="T34" fmla="*/ 410582 w 794"/>
                <a:gd name="T35" fmla="*/ 358087 h 429"/>
                <a:gd name="T36" fmla="*/ 451076 w 794"/>
                <a:gd name="T37" fmla="*/ 406400 h 429"/>
                <a:gd name="T38" fmla="*/ 707219 w 794"/>
                <a:gd name="T39" fmla="*/ 406400 h 429"/>
                <a:gd name="T40" fmla="*/ 747712 w 794"/>
                <a:gd name="T41" fmla="*/ 358087 h 429"/>
                <a:gd name="T42" fmla="*/ 747712 w 794"/>
                <a:gd name="T43" fmla="*/ 167676 h 429"/>
                <a:gd name="T44" fmla="*/ 707219 w 794"/>
                <a:gd name="T45" fmla="*/ 119362 h 429"/>
                <a:gd name="T46" fmla="*/ 258027 w 794"/>
                <a:gd name="T47" fmla="*/ 52103 h 429"/>
                <a:gd name="T48" fmla="*/ 284394 w 794"/>
                <a:gd name="T49" fmla="*/ 26525 h 429"/>
                <a:gd name="T50" fmla="*/ 258027 w 794"/>
                <a:gd name="T51" fmla="*/ 0 h 429"/>
                <a:gd name="T52" fmla="*/ 231659 w 794"/>
                <a:gd name="T53" fmla="*/ 26525 h 429"/>
                <a:gd name="T54" fmla="*/ 258027 w 794"/>
                <a:gd name="T55" fmla="*/ 52103 h 429"/>
                <a:gd name="T56" fmla="*/ 75336 w 794"/>
                <a:gd name="T57" fmla="*/ 113678 h 429"/>
                <a:gd name="T58" fmla="*/ 942 w 794"/>
                <a:gd name="T59" fmla="*/ 154413 h 429"/>
                <a:gd name="T60" fmla="*/ 5650 w 794"/>
                <a:gd name="T61" fmla="*/ 181885 h 429"/>
                <a:gd name="T62" fmla="*/ 26368 w 794"/>
                <a:gd name="T63" fmla="*/ 202726 h 429"/>
                <a:gd name="T64" fmla="*/ 96054 w 794"/>
                <a:gd name="T65" fmla="*/ 169570 h 429"/>
                <a:gd name="T66" fmla="*/ 204350 w 794"/>
                <a:gd name="T67" fmla="*/ 159150 h 429"/>
                <a:gd name="T68" fmla="*/ 204350 w 794"/>
                <a:gd name="T69" fmla="*/ 97574 h 429"/>
                <a:gd name="T70" fmla="*/ 75336 w 794"/>
                <a:gd name="T71" fmla="*/ 113678 h 429"/>
                <a:gd name="T72" fmla="*/ 702510 w 794"/>
                <a:gd name="T73" fmla="*/ 263355 h 429"/>
                <a:gd name="T74" fmla="*/ 581031 w 794"/>
                <a:gd name="T75" fmla="*/ 385559 h 429"/>
                <a:gd name="T76" fmla="*/ 459551 w 794"/>
                <a:gd name="T77" fmla="*/ 263355 h 429"/>
                <a:gd name="T78" fmla="*/ 581031 w 794"/>
                <a:gd name="T79" fmla="*/ 141151 h 429"/>
                <a:gd name="T80" fmla="*/ 702510 w 794"/>
                <a:gd name="T81" fmla="*/ 263355 h 4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4"/>
                <a:gd name="T124" fmla="*/ 0 h 429"/>
                <a:gd name="T125" fmla="*/ 794 w 794"/>
                <a:gd name="T126" fmla="*/ 429 h 4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4" h="429">
                  <a:moveTo>
                    <a:pt x="274" y="238"/>
                  </a:moveTo>
                  <a:cubicBezTo>
                    <a:pt x="413" y="414"/>
                    <a:pt x="413" y="414"/>
                    <a:pt x="413" y="414"/>
                  </a:cubicBezTo>
                  <a:cubicBezTo>
                    <a:pt x="409" y="405"/>
                    <a:pt x="406" y="395"/>
                    <a:pt x="406" y="384"/>
                  </a:cubicBezTo>
                  <a:cubicBezTo>
                    <a:pt x="406" y="156"/>
                    <a:pt x="406" y="156"/>
                    <a:pt x="406" y="156"/>
                  </a:cubicBezTo>
                  <a:cubicBezTo>
                    <a:pt x="406" y="123"/>
                    <a:pt x="428" y="96"/>
                    <a:pt x="456" y="96"/>
                  </a:cubicBezTo>
                  <a:cubicBezTo>
                    <a:pt x="684" y="96"/>
                    <a:pt x="684" y="96"/>
                    <a:pt x="684" y="96"/>
                  </a:cubicBezTo>
                  <a:cubicBezTo>
                    <a:pt x="447" y="20"/>
                    <a:pt x="447" y="20"/>
                    <a:pt x="447" y="20"/>
                  </a:cubicBezTo>
                  <a:cubicBezTo>
                    <a:pt x="447" y="20"/>
                    <a:pt x="392" y="3"/>
                    <a:pt x="369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4" y="11"/>
                    <a:pt x="345" y="19"/>
                    <a:pt x="345" y="28"/>
                  </a:cubicBezTo>
                  <a:cubicBezTo>
                    <a:pt x="345" y="67"/>
                    <a:pt x="314" y="98"/>
                    <a:pt x="275" y="98"/>
                  </a:cubicBezTo>
                  <a:cubicBezTo>
                    <a:pt x="263" y="98"/>
                    <a:pt x="252" y="95"/>
                    <a:pt x="243" y="90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206"/>
                    <a:pt x="274" y="238"/>
                    <a:pt x="274" y="238"/>
                  </a:cubicBezTo>
                  <a:close/>
                  <a:moveTo>
                    <a:pt x="751" y="126"/>
                  </a:moveTo>
                  <a:cubicBezTo>
                    <a:pt x="479" y="126"/>
                    <a:pt x="479" y="126"/>
                    <a:pt x="479" y="126"/>
                  </a:cubicBezTo>
                  <a:cubicBezTo>
                    <a:pt x="455" y="126"/>
                    <a:pt x="436" y="149"/>
                    <a:pt x="436" y="177"/>
                  </a:cubicBezTo>
                  <a:cubicBezTo>
                    <a:pt x="436" y="378"/>
                    <a:pt x="436" y="378"/>
                    <a:pt x="436" y="378"/>
                  </a:cubicBezTo>
                  <a:cubicBezTo>
                    <a:pt x="436" y="406"/>
                    <a:pt x="455" y="429"/>
                    <a:pt x="479" y="429"/>
                  </a:cubicBezTo>
                  <a:cubicBezTo>
                    <a:pt x="751" y="429"/>
                    <a:pt x="751" y="429"/>
                    <a:pt x="751" y="429"/>
                  </a:cubicBezTo>
                  <a:cubicBezTo>
                    <a:pt x="775" y="429"/>
                    <a:pt x="794" y="406"/>
                    <a:pt x="794" y="378"/>
                  </a:cubicBezTo>
                  <a:cubicBezTo>
                    <a:pt x="794" y="177"/>
                    <a:pt x="794" y="177"/>
                    <a:pt x="794" y="177"/>
                  </a:cubicBezTo>
                  <a:cubicBezTo>
                    <a:pt x="794" y="149"/>
                    <a:pt x="775" y="126"/>
                    <a:pt x="751" y="126"/>
                  </a:cubicBezTo>
                  <a:close/>
                  <a:moveTo>
                    <a:pt x="274" y="55"/>
                  </a:moveTo>
                  <a:cubicBezTo>
                    <a:pt x="289" y="55"/>
                    <a:pt x="302" y="43"/>
                    <a:pt x="302" y="28"/>
                  </a:cubicBezTo>
                  <a:cubicBezTo>
                    <a:pt x="302" y="13"/>
                    <a:pt x="289" y="0"/>
                    <a:pt x="274" y="0"/>
                  </a:cubicBezTo>
                  <a:cubicBezTo>
                    <a:pt x="259" y="0"/>
                    <a:pt x="246" y="13"/>
                    <a:pt x="246" y="28"/>
                  </a:cubicBezTo>
                  <a:cubicBezTo>
                    <a:pt x="246" y="43"/>
                    <a:pt x="259" y="55"/>
                    <a:pt x="274" y="55"/>
                  </a:cubicBezTo>
                  <a:close/>
                  <a:moveTo>
                    <a:pt x="80" y="120"/>
                  </a:moveTo>
                  <a:cubicBezTo>
                    <a:pt x="25" y="144"/>
                    <a:pt x="1" y="163"/>
                    <a:pt x="1" y="163"/>
                  </a:cubicBezTo>
                  <a:cubicBezTo>
                    <a:pt x="1" y="163"/>
                    <a:pt x="0" y="179"/>
                    <a:pt x="6" y="192"/>
                  </a:cubicBezTo>
                  <a:cubicBezTo>
                    <a:pt x="18" y="214"/>
                    <a:pt x="28" y="214"/>
                    <a:pt x="28" y="214"/>
                  </a:cubicBezTo>
                  <a:cubicBezTo>
                    <a:pt x="28" y="214"/>
                    <a:pt x="75" y="188"/>
                    <a:pt x="102" y="179"/>
                  </a:cubicBezTo>
                  <a:cubicBezTo>
                    <a:pt x="160" y="161"/>
                    <a:pt x="217" y="168"/>
                    <a:pt x="217" y="168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135" y="95"/>
                    <a:pt x="80" y="120"/>
                  </a:cubicBezTo>
                  <a:close/>
                  <a:moveTo>
                    <a:pt x="746" y="278"/>
                  </a:moveTo>
                  <a:cubicBezTo>
                    <a:pt x="746" y="349"/>
                    <a:pt x="688" y="407"/>
                    <a:pt x="617" y="407"/>
                  </a:cubicBezTo>
                  <a:cubicBezTo>
                    <a:pt x="546" y="407"/>
                    <a:pt x="488" y="349"/>
                    <a:pt x="488" y="278"/>
                  </a:cubicBezTo>
                  <a:cubicBezTo>
                    <a:pt x="488" y="207"/>
                    <a:pt x="546" y="149"/>
                    <a:pt x="617" y="149"/>
                  </a:cubicBezTo>
                  <a:cubicBezTo>
                    <a:pt x="688" y="149"/>
                    <a:pt x="746" y="207"/>
                    <a:pt x="746" y="2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108" name="Group 102"/>
          <p:cNvGrpSpPr>
            <a:grpSpLocks noChangeAspect="1"/>
          </p:cNvGrpSpPr>
          <p:nvPr/>
        </p:nvGrpSpPr>
        <p:grpSpPr bwMode="auto">
          <a:xfrm>
            <a:off x="3659173" y="3127321"/>
            <a:ext cx="612716" cy="288000"/>
            <a:chOff x="-3174" y="2215"/>
            <a:chExt cx="534" cy="251"/>
          </a:xfrm>
          <a:solidFill>
            <a:schemeClr val="bg1"/>
          </a:solidFill>
        </p:grpSpPr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-3174" y="2215"/>
              <a:ext cx="534" cy="251"/>
            </a:xfrm>
            <a:custGeom>
              <a:avLst/>
              <a:gdLst/>
              <a:ahLst/>
              <a:cxnLst>
                <a:cxn ang="0">
                  <a:pos x="219" y="65"/>
                </a:cxn>
                <a:cxn ang="0">
                  <a:pos x="159" y="32"/>
                </a:cxn>
                <a:cxn ang="0">
                  <a:pos x="100" y="6"/>
                </a:cxn>
                <a:cxn ang="0">
                  <a:pos x="30" y="23"/>
                </a:cxn>
                <a:cxn ang="0">
                  <a:pos x="33" y="31"/>
                </a:cxn>
                <a:cxn ang="0">
                  <a:pos x="19" y="45"/>
                </a:cxn>
                <a:cxn ang="0">
                  <a:pos x="11" y="43"/>
                </a:cxn>
                <a:cxn ang="0">
                  <a:pos x="8" y="50"/>
                </a:cxn>
                <a:cxn ang="0">
                  <a:pos x="19" y="93"/>
                </a:cxn>
                <a:cxn ang="0">
                  <a:pos x="21" y="93"/>
                </a:cxn>
                <a:cxn ang="0">
                  <a:pos x="38" y="106"/>
                </a:cxn>
                <a:cxn ang="0">
                  <a:pos x="55" y="93"/>
                </a:cxn>
                <a:cxn ang="0">
                  <a:pos x="161" y="93"/>
                </a:cxn>
                <a:cxn ang="0">
                  <a:pos x="177" y="106"/>
                </a:cxn>
                <a:cxn ang="0">
                  <a:pos x="194" y="93"/>
                </a:cxn>
                <a:cxn ang="0">
                  <a:pos x="219" y="65"/>
                </a:cxn>
              </a:cxnLst>
              <a:rect l="0" t="0" r="r" b="b"/>
              <a:pathLst>
                <a:path w="226" h="106">
                  <a:moveTo>
                    <a:pt x="219" y="65"/>
                  </a:moveTo>
                  <a:cubicBezTo>
                    <a:pt x="213" y="41"/>
                    <a:pt x="174" y="39"/>
                    <a:pt x="159" y="32"/>
                  </a:cubicBezTo>
                  <a:cubicBezTo>
                    <a:pt x="144" y="26"/>
                    <a:pt x="126" y="10"/>
                    <a:pt x="100" y="6"/>
                  </a:cubicBezTo>
                  <a:cubicBezTo>
                    <a:pt x="65" y="0"/>
                    <a:pt x="42" y="12"/>
                    <a:pt x="30" y="23"/>
                  </a:cubicBezTo>
                  <a:cubicBezTo>
                    <a:pt x="32" y="25"/>
                    <a:pt x="33" y="28"/>
                    <a:pt x="33" y="31"/>
                  </a:cubicBezTo>
                  <a:cubicBezTo>
                    <a:pt x="33" y="39"/>
                    <a:pt x="27" y="45"/>
                    <a:pt x="19" y="45"/>
                  </a:cubicBezTo>
                  <a:cubicBezTo>
                    <a:pt x="16" y="45"/>
                    <a:pt x="13" y="44"/>
                    <a:pt x="11" y="43"/>
                  </a:cubicBezTo>
                  <a:cubicBezTo>
                    <a:pt x="10" y="45"/>
                    <a:pt x="9" y="47"/>
                    <a:pt x="8" y="50"/>
                  </a:cubicBezTo>
                  <a:cubicBezTo>
                    <a:pt x="8" y="50"/>
                    <a:pt x="0" y="93"/>
                    <a:pt x="19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101"/>
                    <a:pt x="30" y="106"/>
                    <a:pt x="38" y="106"/>
                  </a:cubicBezTo>
                  <a:cubicBezTo>
                    <a:pt x="46" y="106"/>
                    <a:pt x="53" y="101"/>
                    <a:pt x="55" y="93"/>
                  </a:cubicBezTo>
                  <a:cubicBezTo>
                    <a:pt x="85" y="93"/>
                    <a:pt x="131" y="93"/>
                    <a:pt x="161" y="93"/>
                  </a:cubicBezTo>
                  <a:cubicBezTo>
                    <a:pt x="163" y="101"/>
                    <a:pt x="169" y="106"/>
                    <a:pt x="177" y="106"/>
                  </a:cubicBezTo>
                  <a:cubicBezTo>
                    <a:pt x="186" y="106"/>
                    <a:pt x="192" y="100"/>
                    <a:pt x="194" y="93"/>
                  </a:cubicBezTo>
                  <a:cubicBezTo>
                    <a:pt x="194" y="93"/>
                    <a:pt x="226" y="93"/>
                    <a:pt x="219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2" name="Oval 106"/>
            <p:cNvSpPr>
              <a:spLocks noChangeArrowheads="1"/>
            </p:cNvSpPr>
            <p:nvPr/>
          </p:nvSpPr>
          <p:spPr bwMode="auto">
            <a:xfrm>
              <a:off x="-3143" y="2275"/>
              <a:ext cx="26" cy="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</p:grpSp>
      <p:sp>
        <p:nvSpPr>
          <p:cNvPr id="113" name="Rectangle à coins arrondis 123"/>
          <p:cNvSpPr/>
          <p:nvPr/>
        </p:nvSpPr>
        <p:spPr>
          <a:xfrm>
            <a:off x="3010599" y="4380444"/>
            <a:ext cx="19080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REQUIREMENTS</a:t>
            </a:r>
            <a:br>
              <a:rPr lang="en-US" altLang="fr-FR" dirty="0">
                <a:solidFill>
                  <a:srgbClr val="FFFFFF"/>
                </a:solidFill>
              </a:rPr>
            </a:br>
            <a:r>
              <a:rPr lang="en-US" altLang="fr-FR" sz="1200" b="1" dirty="0">
                <a:solidFill>
                  <a:schemeClr val="bg1"/>
                </a:solidFill>
              </a:rPr>
              <a:t>TS-0002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14" name="Accolade ouvrante 125"/>
          <p:cNvSpPr/>
          <p:nvPr/>
        </p:nvSpPr>
        <p:spPr>
          <a:xfrm rot="16200000">
            <a:off x="3864594" y="1068744"/>
            <a:ext cx="141397" cy="5402828"/>
          </a:xfrm>
          <a:prstGeom prst="leftBrace">
            <a:avLst>
              <a:gd name="adj1" fmla="val 34469"/>
              <a:gd name="adj2" fmla="val 49625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/>
          </a:p>
        </p:txBody>
      </p:sp>
      <p:sp>
        <p:nvSpPr>
          <p:cNvPr id="115" name="Flèche vers le bas 3"/>
          <p:cNvSpPr/>
          <p:nvPr/>
        </p:nvSpPr>
        <p:spPr>
          <a:xfrm>
            <a:off x="3702187" y="3818397"/>
            <a:ext cx="422275" cy="562047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16" name="Flèche vers le bas 45"/>
          <p:cNvSpPr/>
          <p:nvPr/>
        </p:nvSpPr>
        <p:spPr>
          <a:xfrm>
            <a:off x="3722161" y="5071046"/>
            <a:ext cx="422275" cy="344738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18" name="Rectangle à coins arrondis 46"/>
          <p:cNvSpPr/>
          <p:nvPr/>
        </p:nvSpPr>
        <p:spPr bwMode="auto">
          <a:xfrm>
            <a:off x="4273059" y="5701737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SPECS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19" name="Rectangle à coins arrondis 48"/>
          <p:cNvSpPr/>
          <p:nvPr/>
        </p:nvSpPr>
        <p:spPr bwMode="auto">
          <a:xfrm>
            <a:off x="1058756" y="5701737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REPORTS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grpSp>
        <p:nvGrpSpPr>
          <p:cNvPr id="120" name="Group 501"/>
          <p:cNvGrpSpPr>
            <a:grpSpLocks noChangeAspect="1"/>
          </p:cNvGrpSpPr>
          <p:nvPr/>
        </p:nvGrpSpPr>
        <p:grpSpPr>
          <a:xfrm>
            <a:off x="5550054" y="3124200"/>
            <a:ext cx="516876" cy="360001"/>
            <a:chOff x="3790950" y="4365625"/>
            <a:chExt cx="904875" cy="630238"/>
          </a:xfrm>
          <a:solidFill>
            <a:schemeClr val="bg1"/>
          </a:solidFill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7"/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Rectangle 8"/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28" name="Picture 6" descr="C:\Users\Jayeeta\AppData\Local\Microsoft\Windows\INetCache\Content.Word\oneM2M Logo_HighRes.png">
            <a:extLst>
              <a:ext uri="{FF2B5EF4-FFF2-40B4-BE49-F238E27FC236}">
                <a16:creationId xmlns="" xmlns:a16="http://schemas.microsoft.com/office/drawing/2014/main" id="{8CFFC18B-41EC-4C2A-9DD2-66AD47F97D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38" y="3723016"/>
            <a:ext cx="911703" cy="65742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tangle à coins arrondis 46"/>
          <p:cNvSpPr/>
          <p:nvPr/>
        </p:nvSpPr>
        <p:spPr bwMode="auto">
          <a:xfrm>
            <a:off x="4387037" y="5588420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SPECS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63" name="Rectangle à coins arrondis 48"/>
          <p:cNvSpPr/>
          <p:nvPr/>
        </p:nvSpPr>
        <p:spPr bwMode="auto">
          <a:xfrm>
            <a:off x="1172734" y="5588420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REPORTS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64" name="Rectangle à coins arrondis 46"/>
          <p:cNvSpPr/>
          <p:nvPr/>
        </p:nvSpPr>
        <p:spPr bwMode="auto">
          <a:xfrm>
            <a:off x="4546902" y="5448282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SPECS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68" name="Rectangle à coins arrondis 48"/>
          <p:cNvSpPr/>
          <p:nvPr/>
        </p:nvSpPr>
        <p:spPr bwMode="auto">
          <a:xfrm>
            <a:off x="1332599" y="5448282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REPORTS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27" name="Rectangle à coins arrondis 54">
            <a:extLst>
              <a:ext uri="{FF2B5EF4-FFF2-40B4-BE49-F238E27FC236}">
                <a16:creationId xmlns="" xmlns:a16="http://schemas.microsoft.com/office/drawing/2014/main" id="{5B106ACA-318C-4174-8220-794A4971B424}"/>
              </a:ext>
            </a:extLst>
          </p:cNvPr>
          <p:cNvSpPr/>
          <p:nvPr/>
        </p:nvSpPr>
        <p:spPr>
          <a:xfrm>
            <a:off x="5020555" y="2472606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Industry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129" name="Rectangle à coins arrondis 13">
            <a:extLst>
              <a:ext uri="{FF2B5EF4-FFF2-40B4-BE49-F238E27FC236}">
                <a16:creationId xmlns="" xmlns:a16="http://schemas.microsoft.com/office/drawing/2014/main" id="{98E49213-D1C3-4A8D-AA06-E9305EA367CB}"/>
              </a:ext>
            </a:extLst>
          </p:cNvPr>
          <p:cNvSpPr/>
          <p:nvPr/>
        </p:nvSpPr>
        <p:spPr>
          <a:xfrm>
            <a:off x="5020555" y="1295054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chemeClr val="bg1"/>
                </a:solidFill>
              </a:rPr>
              <a:t>Smart city</a:t>
            </a: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sp>
        <p:nvSpPr>
          <p:cNvPr id="130" name="Rectangle à coins arrondis 17">
            <a:extLst>
              <a:ext uri="{FF2B5EF4-FFF2-40B4-BE49-F238E27FC236}">
                <a16:creationId xmlns="" xmlns:a16="http://schemas.microsoft.com/office/drawing/2014/main" id="{CBD48E8F-832F-4A9B-BB40-DA335705CC3F}"/>
              </a:ext>
            </a:extLst>
          </p:cNvPr>
          <p:cNvSpPr/>
          <p:nvPr/>
        </p:nvSpPr>
        <p:spPr>
          <a:xfrm>
            <a:off x="3164901" y="2479321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Vehicular </a:t>
            </a:r>
            <a:endParaRPr lang="en-US" altLang="fr-FR" dirty="0">
              <a:solidFill>
                <a:srgbClr val="FABE78"/>
              </a:solidFill>
            </a:endParaRPr>
          </a:p>
          <a:p>
            <a:pPr algn="ctr" eaLnBrk="1" hangingPunct="1">
              <a:defRPr/>
            </a:pPr>
            <a:endParaRPr lang="en-US" altLang="fr-FR" dirty="0">
              <a:solidFill>
                <a:srgbClr val="FABE78"/>
              </a:solidFill>
            </a:endParaRPr>
          </a:p>
        </p:txBody>
      </p:sp>
      <p:grpSp>
        <p:nvGrpSpPr>
          <p:cNvPr id="138" name="Group 102">
            <a:extLst>
              <a:ext uri="{FF2B5EF4-FFF2-40B4-BE49-F238E27FC236}">
                <a16:creationId xmlns="" xmlns:a16="http://schemas.microsoft.com/office/drawing/2014/main" id="{DE7014E7-8F2F-47F2-8925-DE27B22878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6617" y="3127321"/>
            <a:ext cx="612716" cy="288000"/>
            <a:chOff x="-3174" y="2215"/>
            <a:chExt cx="534" cy="251"/>
          </a:xfrm>
          <a:solidFill>
            <a:schemeClr val="bg1"/>
          </a:solidFill>
        </p:grpSpPr>
        <p:sp>
          <p:nvSpPr>
            <p:cNvPr id="139" name="Line 103">
              <a:extLst>
                <a:ext uri="{FF2B5EF4-FFF2-40B4-BE49-F238E27FC236}">
                  <a16:creationId xmlns="" xmlns:a16="http://schemas.microsoft.com/office/drawing/2014/main" id="{6830BE23-5429-459B-A1C4-8E5CE2DD2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40" name="Line 104">
              <a:extLst>
                <a:ext uri="{FF2B5EF4-FFF2-40B4-BE49-F238E27FC236}">
                  <a16:creationId xmlns="" xmlns:a16="http://schemas.microsoft.com/office/drawing/2014/main" id="{930F818E-79F0-4E4F-B66B-16EF2DE23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41" name="Freeform 105">
              <a:extLst>
                <a:ext uri="{FF2B5EF4-FFF2-40B4-BE49-F238E27FC236}">
                  <a16:creationId xmlns="" xmlns:a16="http://schemas.microsoft.com/office/drawing/2014/main" id="{96580A72-46E4-43B8-8F85-1FF893B5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4" y="2215"/>
              <a:ext cx="534" cy="251"/>
            </a:xfrm>
            <a:custGeom>
              <a:avLst/>
              <a:gdLst/>
              <a:ahLst/>
              <a:cxnLst>
                <a:cxn ang="0">
                  <a:pos x="219" y="65"/>
                </a:cxn>
                <a:cxn ang="0">
                  <a:pos x="159" y="32"/>
                </a:cxn>
                <a:cxn ang="0">
                  <a:pos x="100" y="6"/>
                </a:cxn>
                <a:cxn ang="0">
                  <a:pos x="30" y="23"/>
                </a:cxn>
                <a:cxn ang="0">
                  <a:pos x="33" y="31"/>
                </a:cxn>
                <a:cxn ang="0">
                  <a:pos x="19" y="45"/>
                </a:cxn>
                <a:cxn ang="0">
                  <a:pos x="11" y="43"/>
                </a:cxn>
                <a:cxn ang="0">
                  <a:pos x="8" y="50"/>
                </a:cxn>
                <a:cxn ang="0">
                  <a:pos x="19" y="93"/>
                </a:cxn>
                <a:cxn ang="0">
                  <a:pos x="21" y="93"/>
                </a:cxn>
                <a:cxn ang="0">
                  <a:pos x="38" y="106"/>
                </a:cxn>
                <a:cxn ang="0">
                  <a:pos x="55" y="93"/>
                </a:cxn>
                <a:cxn ang="0">
                  <a:pos x="161" y="93"/>
                </a:cxn>
                <a:cxn ang="0">
                  <a:pos x="177" y="106"/>
                </a:cxn>
                <a:cxn ang="0">
                  <a:pos x="194" y="93"/>
                </a:cxn>
                <a:cxn ang="0">
                  <a:pos x="219" y="65"/>
                </a:cxn>
              </a:cxnLst>
              <a:rect l="0" t="0" r="r" b="b"/>
              <a:pathLst>
                <a:path w="226" h="106">
                  <a:moveTo>
                    <a:pt x="219" y="65"/>
                  </a:moveTo>
                  <a:cubicBezTo>
                    <a:pt x="213" y="41"/>
                    <a:pt x="174" y="39"/>
                    <a:pt x="159" y="32"/>
                  </a:cubicBezTo>
                  <a:cubicBezTo>
                    <a:pt x="144" y="26"/>
                    <a:pt x="126" y="10"/>
                    <a:pt x="100" y="6"/>
                  </a:cubicBezTo>
                  <a:cubicBezTo>
                    <a:pt x="65" y="0"/>
                    <a:pt x="42" y="12"/>
                    <a:pt x="30" y="23"/>
                  </a:cubicBezTo>
                  <a:cubicBezTo>
                    <a:pt x="32" y="25"/>
                    <a:pt x="33" y="28"/>
                    <a:pt x="33" y="31"/>
                  </a:cubicBezTo>
                  <a:cubicBezTo>
                    <a:pt x="33" y="39"/>
                    <a:pt x="27" y="45"/>
                    <a:pt x="19" y="45"/>
                  </a:cubicBezTo>
                  <a:cubicBezTo>
                    <a:pt x="16" y="45"/>
                    <a:pt x="13" y="44"/>
                    <a:pt x="11" y="43"/>
                  </a:cubicBezTo>
                  <a:cubicBezTo>
                    <a:pt x="10" y="45"/>
                    <a:pt x="9" y="47"/>
                    <a:pt x="8" y="50"/>
                  </a:cubicBezTo>
                  <a:cubicBezTo>
                    <a:pt x="8" y="50"/>
                    <a:pt x="0" y="93"/>
                    <a:pt x="19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101"/>
                    <a:pt x="30" y="106"/>
                    <a:pt x="38" y="106"/>
                  </a:cubicBezTo>
                  <a:cubicBezTo>
                    <a:pt x="46" y="106"/>
                    <a:pt x="53" y="101"/>
                    <a:pt x="55" y="93"/>
                  </a:cubicBezTo>
                  <a:cubicBezTo>
                    <a:pt x="85" y="93"/>
                    <a:pt x="131" y="93"/>
                    <a:pt x="161" y="93"/>
                  </a:cubicBezTo>
                  <a:cubicBezTo>
                    <a:pt x="163" y="101"/>
                    <a:pt x="169" y="106"/>
                    <a:pt x="177" y="106"/>
                  </a:cubicBezTo>
                  <a:cubicBezTo>
                    <a:pt x="186" y="106"/>
                    <a:pt x="192" y="100"/>
                    <a:pt x="194" y="93"/>
                  </a:cubicBezTo>
                  <a:cubicBezTo>
                    <a:pt x="194" y="93"/>
                    <a:pt x="226" y="93"/>
                    <a:pt x="219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42" name="Oval 106">
              <a:extLst>
                <a:ext uri="{FF2B5EF4-FFF2-40B4-BE49-F238E27FC236}">
                  <a16:creationId xmlns="" xmlns:a16="http://schemas.microsoft.com/office/drawing/2014/main" id="{AFED93D1-0086-4157-B9EF-C9BAA51D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143" y="2275"/>
              <a:ext cx="26" cy="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</p:grpSp>
      <p:grpSp>
        <p:nvGrpSpPr>
          <p:cNvPr id="143" name="Group 501">
            <a:extLst>
              <a:ext uri="{FF2B5EF4-FFF2-40B4-BE49-F238E27FC236}">
                <a16:creationId xmlns="" xmlns:a16="http://schemas.microsoft.com/office/drawing/2014/main" id="{44FD44A2-2369-445E-A3D4-63068F0810CD}"/>
              </a:ext>
            </a:extLst>
          </p:cNvPr>
          <p:cNvGrpSpPr>
            <a:grpSpLocks noChangeAspect="1"/>
          </p:cNvGrpSpPr>
          <p:nvPr/>
        </p:nvGrpSpPr>
        <p:grpSpPr>
          <a:xfrm>
            <a:off x="5557498" y="3124200"/>
            <a:ext cx="516876" cy="360001"/>
            <a:chOff x="3790950" y="4365625"/>
            <a:chExt cx="904875" cy="630238"/>
          </a:xfrm>
          <a:solidFill>
            <a:schemeClr val="bg1"/>
          </a:solidFill>
        </p:grpSpPr>
        <p:sp>
          <p:nvSpPr>
            <p:cNvPr id="144" name="Freeform 5">
              <a:extLst>
                <a:ext uri="{FF2B5EF4-FFF2-40B4-BE49-F238E27FC236}">
                  <a16:creationId xmlns="" xmlns:a16="http://schemas.microsoft.com/office/drawing/2014/main" id="{C129D6AB-7AFC-4E58-8F7E-69F56170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Rectangle 6">
              <a:extLst>
                <a:ext uri="{FF2B5EF4-FFF2-40B4-BE49-F238E27FC236}">
                  <a16:creationId xmlns="" xmlns:a16="http://schemas.microsoft.com/office/drawing/2014/main" id="{49CF72FA-0C29-4912-B782-52FD0DDB7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7">
              <a:extLst>
                <a:ext uri="{FF2B5EF4-FFF2-40B4-BE49-F238E27FC236}">
                  <a16:creationId xmlns="" xmlns:a16="http://schemas.microsoft.com/office/drawing/2014/main" id="{7FE71653-00C6-406C-8FCC-B6188E1D1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Rectangle 8">
              <a:extLst>
                <a:ext uri="{FF2B5EF4-FFF2-40B4-BE49-F238E27FC236}">
                  <a16:creationId xmlns="" xmlns:a16="http://schemas.microsoft.com/office/drawing/2014/main" id="{79F88A37-4AEA-4527-97BE-482A38A9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1" name="Graphic 10" descr="Train">
            <a:extLst>
              <a:ext uri="{FF2B5EF4-FFF2-40B4-BE49-F238E27FC236}">
                <a16:creationId xmlns="" xmlns:a16="http://schemas.microsoft.com/office/drawing/2014/main" id="{A1A2337D-FC4F-4DDB-9999-723022B61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9233" y="3010880"/>
            <a:ext cx="548441" cy="548441"/>
          </a:xfrm>
          <a:prstGeom prst="rect">
            <a:avLst/>
          </a:prstGeom>
        </p:spPr>
      </p:pic>
      <p:pic>
        <p:nvPicPr>
          <p:cNvPr id="13" name="Graphic 12" descr="City">
            <a:extLst>
              <a:ext uri="{FF2B5EF4-FFF2-40B4-BE49-F238E27FC236}">
                <a16:creationId xmlns="" xmlns:a16="http://schemas.microsoft.com/office/drawing/2014/main" id="{578D58ED-2D1E-4716-B3EB-1389DE9A1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5425" y="1687412"/>
            <a:ext cx="767599" cy="767599"/>
          </a:xfrm>
          <a:prstGeom prst="rect">
            <a:avLst/>
          </a:prstGeom>
        </p:spPr>
      </p:pic>
      <p:pic>
        <p:nvPicPr>
          <p:cNvPr id="17" name="Graphic 16" descr="Ambulance">
            <a:extLst>
              <a:ext uri="{FF2B5EF4-FFF2-40B4-BE49-F238E27FC236}">
                <a16:creationId xmlns="" xmlns:a16="http://schemas.microsoft.com/office/drawing/2014/main" id="{6ABE3FD0-C07D-4285-9A11-FACDFF3355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4115" y="1941770"/>
            <a:ext cx="548441" cy="548441"/>
          </a:xfrm>
          <a:prstGeom prst="rect">
            <a:avLst/>
          </a:prstGeom>
        </p:spPr>
      </p:pic>
      <p:sp>
        <p:nvSpPr>
          <p:cNvPr id="148" name="Abgerundetes Rechteck 2">
            <a:extLst>
              <a:ext uri="{FF2B5EF4-FFF2-40B4-BE49-F238E27FC236}">
                <a16:creationId xmlns="" xmlns:a16="http://schemas.microsoft.com/office/drawing/2014/main" id="{FD872C6A-7E48-4878-8211-97063CA0FA8B}"/>
              </a:ext>
            </a:extLst>
          </p:cNvPr>
          <p:cNvSpPr/>
          <p:nvPr/>
        </p:nvSpPr>
        <p:spPr>
          <a:xfrm>
            <a:off x="7574312" y="1943054"/>
            <a:ext cx="3584921" cy="4532065"/>
          </a:xfrm>
          <a:prstGeom prst="roundRect">
            <a:avLst>
              <a:gd name="adj" fmla="val 73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à coins arrondis 46">
            <a:extLst>
              <a:ext uri="{FF2B5EF4-FFF2-40B4-BE49-F238E27FC236}">
                <a16:creationId xmlns="" xmlns:a16="http://schemas.microsoft.com/office/drawing/2014/main" id="{53C8BAE7-DBF7-4004-BB3B-6FCD1173CD9C}"/>
              </a:ext>
            </a:extLst>
          </p:cNvPr>
          <p:cNvSpPr/>
          <p:nvPr/>
        </p:nvSpPr>
        <p:spPr bwMode="auto">
          <a:xfrm>
            <a:off x="8106898" y="4144324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Enhancement on common service functions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50" name="Rectangle à coins arrondis 46">
            <a:extLst>
              <a:ext uri="{FF2B5EF4-FFF2-40B4-BE49-F238E27FC236}">
                <a16:creationId xmlns="" xmlns:a16="http://schemas.microsoft.com/office/drawing/2014/main" id="{CCD8932B-8D46-4816-BE86-2E78AC1FD089}"/>
              </a:ext>
            </a:extLst>
          </p:cNvPr>
          <p:cNvSpPr/>
          <p:nvPr/>
        </p:nvSpPr>
        <p:spPr bwMode="auto">
          <a:xfrm>
            <a:off x="8106898" y="3014864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Enhancement on common information models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51" name="Rectangle à coins arrondis 46">
            <a:extLst>
              <a:ext uri="{FF2B5EF4-FFF2-40B4-BE49-F238E27FC236}">
                <a16:creationId xmlns="" xmlns:a16="http://schemas.microsoft.com/office/drawing/2014/main" id="{E776C0A8-2483-4F0C-9635-68F562294A3C}"/>
              </a:ext>
            </a:extLst>
          </p:cNvPr>
          <p:cNvSpPr/>
          <p:nvPr/>
        </p:nvSpPr>
        <p:spPr bwMode="auto">
          <a:xfrm>
            <a:off x="8106898" y="5293890"/>
            <a:ext cx="2519747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Interworking with non-oneM2M systems   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E853C33-5BC0-43EB-A7AB-A99418132352}"/>
              </a:ext>
            </a:extLst>
          </p:cNvPr>
          <p:cNvSpPr txBox="1"/>
          <p:nvPr/>
        </p:nvSpPr>
        <p:spPr>
          <a:xfrm>
            <a:off x="7790169" y="1962043"/>
            <a:ext cx="340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INTERWORKING TOWARDS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DOMAIN-SPECIFIC TECHNOLOGIES</a:t>
            </a:r>
            <a:endParaRPr lang="fr-FR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2" name="Flèche vers le bas 3">
            <a:extLst>
              <a:ext uri="{FF2B5EF4-FFF2-40B4-BE49-F238E27FC236}">
                <a16:creationId xmlns="" xmlns:a16="http://schemas.microsoft.com/office/drawing/2014/main" id="{2B4B2ED8-727F-40C4-9BF0-6AA6E6456F65}"/>
              </a:ext>
            </a:extLst>
          </p:cNvPr>
          <p:cNvSpPr/>
          <p:nvPr/>
        </p:nvSpPr>
        <p:spPr>
          <a:xfrm rot="16200000">
            <a:off x="7268894" y="4400950"/>
            <a:ext cx="422275" cy="562047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8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01">
            <a:extLst>
              <a:ext uri="{FF2B5EF4-FFF2-40B4-BE49-F238E27FC236}">
                <a16:creationId xmlns="" xmlns:a16="http://schemas.microsoft.com/office/drawing/2014/main" id="{73BF4B5C-D5DD-4953-8360-F5E755FFDF74}"/>
              </a:ext>
            </a:extLst>
          </p:cNvPr>
          <p:cNvGrpSpPr>
            <a:grpSpLocks noChangeAspect="1"/>
          </p:cNvGrpSpPr>
          <p:nvPr/>
        </p:nvGrpSpPr>
        <p:grpSpPr>
          <a:xfrm>
            <a:off x="-3172860" y="1342789"/>
            <a:ext cx="6842899" cy="4766038"/>
            <a:chOff x="3790950" y="4365625"/>
            <a:chExt cx="904875" cy="630238"/>
          </a:xfrm>
          <a:solidFill>
            <a:srgbClr val="FF5050">
              <a:alpha val="10196"/>
            </a:srgbClr>
          </a:solidFill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8E74F9D5-B53F-485D-9329-7EF405EF1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="" xmlns:a16="http://schemas.microsoft.com/office/drawing/2014/main" id="{EE6B2676-66C9-4DB2-94CC-ECA0DFD5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92E80114-01F9-4EDD-8325-F6A4E3FF7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="" xmlns:a16="http://schemas.microsoft.com/office/drawing/2014/main" id="{AE5613D8-4A8A-4C39-B0DE-EA91BA183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0" name="Graphic 9" descr="Train">
            <a:extLst>
              <a:ext uri="{FF2B5EF4-FFF2-40B4-BE49-F238E27FC236}">
                <a16:creationId xmlns="" xmlns:a16="http://schemas.microsoft.com/office/drawing/2014/main" id="{F6F2C78A-9541-4844-9A5F-03BB250E5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6976" y="1244203"/>
            <a:ext cx="5185685" cy="5185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366E8-05EC-42BE-A6D8-3DADBA96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73870" cy="1173570"/>
          </a:xfrm>
        </p:spPr>
        <p:txBody>
          <a:bodyPr>
            <a:noAutofit/>
          </a:bodyPr>
          <a:lstStyle/>
          <a:p>
            <a:r>
              <a:rPr lang="en-US" sz="4000" dirty="0"/>
              <a:t>Domain models enable data interoperability  </a:t>
            </a:r>
            <a:endParaRPr lang="fr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72CEA1-ADD7-4FE3-BD9F-F6EA67B6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761304" cy="686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63133"/>
                </a:solidFill>
                <a:latin typeface="+mj-lt"/>
                <a:ea typeface="+mj-ea"/>
                <a:cs typeface="+mj-cs"/>
              </a:rPr>
              <a:t>Industry domain models</a:t>
            </a:r>
            <a:endParaRPr lang="fr-FR" b="1" dirty="0">
              <a:solidFill>
                <a:srgbClr val="C631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717E5A-6316-49C9-9838-ABF8217F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7022" y="6492875"/>
            <a:ext cx="494371" cy="365125"/>
          </a:xfrm>
        </p:spPr>
        <p:txBody>
          <a:bodyPr/>
          <a:lstStyle/>
          <a:p>
            <a:fld id="{B8729484-F6CD-49EB-A380-8A44EB504863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2A22C1C-A12B-4114-A1D7-63EC642DC933}"/>
              </a:ext>
            </a:extLst>
          </p:cNvPr>
          <p:cNvSpPr txBox="1">
            <a:spLocks/>
          </p:cNvSpPr>
          <p:nvPr/>
        </p:nvSpPr>
        <p:spPr>
          <a:xfrm>
            <a:off x="5776828" y="1493919"/>
            <a:ext cx="57613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63133"/>
                </a:solidFill>
                <a:latin typeface="+mj-lt"/>
                <a:ea typeface="+mj-ea"/>
                <a:cs typeface="+mj-cs"/>
              </a:rPr>
              <a:t>Railway domain models</a:t>
            </a:r>
          </a:p>
          <a:p>
            <a:pPr lvl="1"/>
            <a:r>
              <a:rPr lang="en-GB" sz="2000" dirty="0"/>
              <a:t>Use cases and requirements to find gap between the railway domain and oneM2M</a:t>
            </a:r>
          </a:p>
          <a:p>
            <a:pPr lvl="1"/>
            <a:r>
              <a:rPr lang="en-GB" sz="2000" dirty="0"/>
              <a:t>Discovering information model and mapping to adapting oneM2M</a:t>
            </a:r>
            <a:endParaRPr lang="fr-FR" sz="20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fr-F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6E234AD-24AC-4C52-B05E-0A348607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3088"/>
              </p:ext>
            </p:extLst>
          </p:nvPr>
        </p:nvGraphicFramePr>
        <p:xfrm>
          <a:off x="6521086" y="3319826"/>
          <a:ext cx="4540901" cy="2813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094">
                  <a:extLst>
                    <a:ext uri="{9D8B030D-6E8A-4147-A177-3AD203B41FA5}">
                      <a16:colId xmlns="" xmlns:a16="http://schemas.microsoft.com/office/drawing/2014/main" val="1458400763"/>
                    </a:ext>
                  </a:extLst>
                </a:gridCol>
                <a:gridCol w="1597162">
                  <a:extLst>
                    <a:ext uri="{9D8B030D-6E8A-4147-A177-3AD203B41FA5}">
                      <a16:colId xmlns="" xmlns:a16="http://schemas.microsoft.com/office/drawing/2014/main" val="650211618"/>
                    </a:ext>
                  </a:extLst>
                </a:gridCol>
                <a:gridCol w="1100645">
                  <a:extLst>
                    <a:ext uri="{9D8B030D-6E8A-4147-A177-3AD203B41FA5}">
                      <a16:colId xmlns="" xmlns:a16="http://schemas.microsoft.com/office/drawing/2014/main" val="3443578401"/>
                    </a:ext>
                  </a:extLst>
                </a:gridCol>
              </a:tblGrid>
              <a:tr h="23377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Module Instance Name</a:t>
                      </a:r>
                      <a:endParaRPr lang="fr-FR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Module Class Name</a:t>
                      </a:r>
                      <a:endParaRPr lang="fr-FR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Multiplicity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627843076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binarySwitch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binarySwitch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502672628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clock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clock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801935418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touchScreen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touchScreen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83993587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emergencyButton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pushButton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52727197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audioVolume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audioVolume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855925530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ticketReader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prePaidCardReader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365667948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crossingSensor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traceSensor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208383484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connectivity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connectivity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598318669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gateState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runState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596454289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directionPanel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directionPanel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0..1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468399559"/>
                  </a:ext>
                </a:extLst>
              </a:tr>
              <a:tr h="2337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crossingIndicatorColour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colour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4217523787"/>
                  </a:ext>
                </a:extLst>
              </a:tr>
              <a:tr h="3128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crossingIndicatorColourSaturation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colourSaturation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933832890"/>
                  </a:ext>
                </a:extLst>
              </a:tr>
              <a:tr h="3128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crossingIndicatorColourBrightness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brightness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15086460"/>
                  </a:ext>
                </a:extLst>
              </a:tr>
              <a:tr h="15641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crossingBarrier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crossingBarrier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67268185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9FCAD8B5-1DDA-4878-863B-4AB0FFBB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684" y="2696605"/>
            <a:ext cx="14859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982D45-76AC-463A-ACA7-77D04840DDB5}"/>
              </a:ext>
            </a:extLst>
          </p:cNvPr>
          <p:cNvSpPr txBox="1"/>
          <p:nvPr/>
        </p:nvSpPr>
        <p:spPr>
          <a:xfrm>
            <a:off x="6649066" y="6108827"/>
            <a:ext cx="6309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device model of  </a:t>
            </a:r>
            <a:r>
              <a:rPr lang="en-GB" sz="1600" b="1" dirty="0" err="1"/>
              <a:t>deviceSmartGate</a:t>
            </a:r>
            <a:endParaRPr lang="fr-FR" sz="1600" b="1" dirty="0"/>
          </a:p>
          <a:p>
            <a:endParaRPr lang="fr-FR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1DB4AC7B-DB84-49BD-BA58-3D72B280E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624380"/>
              </p:ext>
            </p:extLst>
          </p:nvPr>
        </p:nvGraphicFramePr>
        <p:xfrm>
          <a:off x="610847" y="2293270"/>
          <a:ext cx="5761304" cy="3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4181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Tools">
            <a:extLst>
              <a:ext uri="{FF2B5EF4-FFF2-40B4-BE49-F238E27FC236}">
                <a16:creationId xmlns="" xmlns:a16="http://schemas.microsoft.com/office/drawing/2014/main" id="{DD6B965D-D694-431E-855A-7CB4FAD9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40" y="1695425"/>
            <a:ext cx="2744114" cy="2744114"/>
          </a:xfrm>
          <a:prstGeom prst="rect">
            <a:avLst/>
          </a:prstGeom>
        </p:spPr>
      </p:pic>
      <p:pic>
        <p:nvPicPr>
          <p:cNvPr id="15" name="Graphic 14" descr="Traffic cone">
            <a:extLst>
              <a:ext uri="{FF2B5EF4-FFF2-40B4-BE49-F238E27FC236}">
                <a16:creationId xmlns="" xmlns:a16="http://schemas.microsoft.com/office/drawing/2014/main" id="{307D9CE0-4D77-467B-BCBA-A90A7F4BA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5370" y="3976582"/>
            <a:ext cx="2616353" cy="2616353"/>
          </a:xfrm>
          <a:prstGeom prst="rect">
            <a:avLst/>
          </a:prstGeom>
        </p:spPr>
      </p:pic>
      <p:pic>
        <p:nvPicPr>
          <p:cNvPr id="3074" name="Immagine 3">
            <a:extLst>
              <a:ext uri="{FF2B5EF4-FFF2-40B4-BE49-F238E27FC236}">
                <a16:creationId xmlns="" xmlns:a16="http://schemas.microsoft.com/office/drawing/2014/main" id="{AC4B5D25-B99B-407A-83C0-51F40EF9D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/>
        </p:blipFill>
        <p:spPr bwMode="auto">
          <a:xfrm>
            <a:off x="3008119" y="1695425"/>
            <a:ext cx="3340823" cy="46787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366E8-05EC-42BE-A6D8-3DADBA96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064526" cy="1173570"/>
          </a:xfrm>
        </p:spPr>
        <p:txBody>
          <a:bodyPr>
            <a:normAutofit/>
          </a:bodyPr>
          <a:lstStyle/>
          <a:p>
            <a:r>
              <a:rPr lang="en-US" sz="4000" dirty="0"/>
              <a:t>Emerging technologies for Smart cities</a:t>
            </a:r>
            <a:endParaRPr lang="fr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72CEA1-ADD7-4FE3-BD9F-F6EA67B6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98" y="1389104"/>
            <a:ext cx="4503633" cy="48692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63133"/>
                </a:solidFill>
                <a:latin typeface="+mj-lt"/>
                <a:ea typeface="+mj-ea"/>
                <a:cs typeface="+mj-cs"/>
              </a:rPr>
              <a:t>Smart Lift</a:t>
            </a:r>
          </a:p>
          <a:p>
            <a:pPr lvl="1"/>
            <a:r>
              <a:rPr lang="en-US" sz="1800" dirty="0"/>
              <a:t>Focus on predictive maintenance (operating technician/building owners/users and administrators)</a:t>
            </a:r>
          </a:p>
          <a:p>
            <a:pPr lvl="1"/>
            <a:r>
              <a:rPr lang="en-US" sz="1800" dirty="0"/>
              <a:t>Services for emergency situation support, remote operation, city services, etc.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r>
              <a:rPr lang="en-GB" sz="1800" dirty="0"/>
              <a:t>Develop smart lift data models in the semantic supported by oneM2M</a:t>
            </a:r>
            <a:endParaRPr lang="fr-FR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717E5A-6316-49C9-9838-ABF8217F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2A22C1C-A12B-4114-A1D7-63EC642DC933}"/>
              </a:ext>
            </a:extLst>
          </p:cNvPr>
          <p:cNvSpPr txBox="1">
            <a:spLocks/>
          </p:cNvSpPr>
          <p:nvPr/>
        </p:nvSpPr>
        <p:spPr>
          <a:xfrm>
            <a:off x="6096000" y="1493919"/>
            <a:ext cx="57613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63133"/>
                </a:solidFill>
                <a:latin typeface="+mj-lt"/>
                <a:ea typeface="+mj-ea"/>
                <a:cs typeface="+mj-cs"/>
              </a:rPr>
              <a:t>Ontology on Smart cities</a:t>
            </a:r>
          </a:p>
          <a:p>
            <a:pPr lvl="1"/>
            <a:r>
              <a:rPr lang="en-GB" sz="1800" dirty="0"/>
              <a:t>Standardize ontologies for Smart City services through integrating SmartM2M SAREF work to oneM2M as the baseline</a:t>
            </a:r>
            <a:endParaRPr lang="fr-FR" sz="1800" dirty="0"/>
          </a:p>
          <a:p>
            <a:pPr lvl="1"/>
            <a:r>
              <a:rPr lang="en-GB" sz="1800" dirty="0"/>
              <a:t>Develop a framework to maintain developed ontologies and get input from various domain actors using a oneM2M </a:t>
            </a:r>
            <a:r>
              <a:rPr lang="en-GB" sz="1800" dirty="0" err="1"/>
              <a:t>SmartCity</a:t>
            </a:r>
            <a:r>
              <a:rPr lang="en-GB" sz="1800" dirty="0"/>
              <a:t> portal service</a:t>
            </a:r>
            <a:endParaRPr lang="fr-FR" sz="1800" dirty="0"/>
          </a:p>
          <a:p>
            <a:endParaRPr lang="fr-F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D3611100-9CEA-4D59-B3FF-CDBCF1E8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471973"/>
              </p:ext>
            </p:extLst>
          </p:nvPr>
        </p:nvGraphicFramePr>
        <p:xfrm>
          <a:off x="6664230" y="3360414"/>
          <a:ext cx="4877785" cy="28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A61605-2DF5-4326-987A-D9D51A512FA6}"/>
              </a:ext>
            </a:extLst>
          </p:cNvPr>
          <p:cNvSpPr txBox="1"/>
          <p:nvPr/>
        </p:nvSpPr>
        <p:spPr>
          <a:xfrm>
            <a:off x="8815526" y="5743852"/>
            <a:ext cx="191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Conciseness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42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9CACD-A0E0-4B26-82ED-D14C3E32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21863" cy="1173570"/>
          </a:xfrm>
        </p:spPr>
        <p:txBody>
          <a:bodyPr>
            <a:normAutofit/>
          </a:bodyPr>
          <a:lstStyle/>
          <a:p>
            <a:r>
              <a:rPr lang="en-US" sz="4000" dirty="0"/>
              <a:t>Public warning services enablement </a:t>
            </a:r>
            <a:endParaRPr lang="fr-FR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C6036D-A6F4-4B53-95BC-063F4093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14</a:t>
            </a:fld>
            <a:endParaRPr lang="en-US"/>
          </a:p>
        </p:txBody>
      </p:sp>
      <p:pic>
        <p:nvPicPr>
          <p:cNvPr id="1026" name="그림 33">
            <a:extLst>
              <a:ext uri="{FF2B5EF4-FFF2-40B4-BE49-F238E27FC236}">
                <a16:creationId xmlns="" xmlns:a16="http://schemas.microsoft.com/office/drawing/2014/main" id="{234614E7-F993-49B9-80AF-7237F959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20" y="2350012"/>
            <a:ext cx="5546688" cy="3112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="" xmlns:a16="http://schemas.microsoft.com/office/drawing/2014/main" id="{F788651E-3AA9-4F62-AB73-13B2C8DC03C5}"/>
              </a:ext>
            </a:extLst>
          </p:cNvPr>
          <p:cNvSpPr/>
          <p:nvPr/>
        </p:nvSpPr>
        <p:spPr>
          <a:xfrm>
            <a:off x="204186" y="1991556"/>
            <a:ext cx="2755145" cy="381887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IPAWS in US</a:t>
            </a: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="" xmlns:a16="http://schemas.microsoft.com/office/drawing/2014/main" id="{FEF79ADC-F419-4F06-AA5B-B7A1914C9F5D}"/>
              </a:ext>
            </a:extLst>
          </p:cNvPr>
          <p:cNvSpPr/>
          <p:nvPr/>
        </p:nvSpPr>
        <p:spPr>
          <a:xfrm>
            <a:off x="204186" y="4601592"/>
            <a:ext cx="2755145" cy="381887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CBS in </a:t>
            </a:r>
            <a:r>
              <a:rPr lang="fr-FR" dirty="0" err="1"/>
              <a:t>Korea</a:t>
            </a:r>
            <a:endParaRPr lang="fr-FR" dirty="0"/>
          </a:p>
        </p:txBody>
      </p:sp>
      <p:sp>
        <p:nvSpPr>
          <p:cNvPr id="8" name="Rectangle: Top Corners One Rounded and One Snipped 7">
            <a:extLst>
              <a:ext uri="{FF2B5EF4-FFF2-40B4-BE49-F238E27FC236}">
                <a16:creationId xmlns="" xmlns:a16="http://schemas.microsoft.com/office/drawing/2014/main" id="{59D6D302-C53F-4D2A-9876-6F48C62E485A}"/>
              </a:ext>
            </a:extLst>
          </p:cNvPr>
          <p:cNvSpPr/>
          <p:nvPr/>
        </p:nvSpPr>
        <p:spPr>
          <a:xfrm>
            <a:off x="204186" y="2861568"/>
            <a:ext cx="2755145" cy="381887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MoWaS</a:t>
            </a:r>
            <a:r>
              <a:rPr lang="en-GB" dirty="0"/>
              <a:t> in Germany</a:t>
            </a:r>
            <a:endParaRPr lang="fr-FR" dirty="0"/>
          </a:p>
        </p:txBody>
      </p:sp>
      <p:sp>
        <p:nvSpPr>
          <p:cNvPr id="9" name="Rectangle: Top Corners One Rounded and One Snipped 8">
            <a:extLst>
              <a:ext uri="{FF2B5EF4-FFF2-40B4-BE49-F238E27FC236}">
                <a16:creationId xmlns="" xmlns:a16="http://schemas.microsoft.com/office/drawing/2014/main" id="{6B9EA465-BF79-4A3E-8691-A05E4C003B05}"/>
              </a:ext>
            </a:extLst>
          </p:cNvPr>
          <p:cNvSpPr/>
          <p:nvPr/>
        </p:nvSpPr>
        <p:spPr>
          <a:xfrm>
            <a:off x="204186" y="3731580"/>
            <a:ext cx="2755145" cy="381887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 in </a:t>
            </a:r>
            <a:r>
              <a:rPr lang="fr-FR" dirty="0" err="1"/>
              <a:t>Italy</a:t>
            </a:r>
            <a:r>
              <a:rPr lang="fr-FR" dirty="0"/>
              <a:t> </a:t>
            </a:r>
          </a:p>
        </p:txBody>
      </p:sp>
      <p:sp>
        <p:nvSpPr>
          <p:cNvPr id="10" name="Rectangle: Top Corners One Rounded and One Snipped 9">
            <a:extLst>
              <a:ext uri="{FF2B5EF4-FFF2-40B4-BE49-F238E27FC236}">
                <a16:creationId xmlns="" xmlns:a16="http://schemas.microsoft.com/office/drawing/2014/main" id="{19AB5355-7B21-4E7D-BB8B-8CB606E49252}"/>
              </a:ext>
            </a:extLst>
          </p:cNvPr>
          <p:cNvSpPr/>
          <p:nvPr/>
        </p:nvSpPr>
        <p:spPr>
          <a:xfrm>
            <a:off x="204186" y="5527830"/>
            <a:ext cx="2755145" cy="381887"/>
          </a:xfrm>
          <a:prstGeom prst="snip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J-ALERT in Japan</a:t>
            </a:r>
          </a:p>
        </p:txBody>
      </p:sp>
      <p:sp>
        <p:nvSpPr>
          <p:cNvPr id="11" name="Accolade ouvrante 125">
            <a:extLst>
              <a:ext uri="{FF2B5EF4-FFF2-40B4-BE49-F238E27FC236}">
                <a16:creationId xmlns="" xmlns:a16="http://schemas.microsoft.com/office/drawing/2014/main" id="{6D529E1B-0FCE-4A36-AF56-043353E5905E}"/>
              </a:ext>
            </a:extLst>
          </p:cNvPr>
          <p:cNvSpPr/>
          <p:nvPr/>
        </p:nvSpPr>
        <p:spPr>
          <a:xfrm rot="10800000">
            <a:off x="3025194" y="1926486"/>
            <a:ext cx="443882" cy="4013228"/>
          </a:xfrm>
          <a:prstGeom prst="leftBrace">
            <a:avLst>
              <a:gd name="adj1" fmla="val 34469"/>
              <a:gd name="adj2" fmla="val 49625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/>
          </a:p>
        </p:txBody>
      </p:sp>
      <p:sp>
        <p:nvSpPr>
          <p:cNvPr id="12" name="Flèche vers le bas 3">
            <a:extLst>
              <a:ext uri="{FF2B5EF4-FFF2-40B4-BE49-F238E27FC236}">
                <a16:creationId xmlns="" xmlns:a16="http://schemas.microsoft.com/office/drawing/2014/main" id="{0CF6E046-D14E-4602-A37C-FD532B7C457B}"/>
              </a:ext>
            </a:extLst>
          </p:cNvPr>
          <p:cNvSpPr/>
          <p:nvPr/>
        </p:nvSpPr>
        <p:spPr>
          <a:xfrm rot="16200000">
            <a:off x="3348482" y="3661694"/>
            <a:ext cx="422275" cy="562047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44CA9B-D97C-49F8-A93D-9162E7CAB9AD}"/>
              </a:ext>
            </a:extLst>
          </p:cNvPr>
          <p:cNvSpPr txBox="1"/>
          <p:nvPr/>
        </p:nvSpPr>
        <p:spPr>
          <a:xfrm>
            <a:off x="8184995" y="6492875"/>
            <a:ext cx="4219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TR-0046 Study on Public Warning Service Enabler 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136673F-08A8-4F7D-9C12-5CCBB4F7C249}"/>
              </a:ext>
            </a:extLst>
          </p:cNvPr>
          <p:cNvSpPr/>
          <p:nvPr/>
        </p:nvSpPr>
        <p:spPr>
          <a:xfrm>
            <a:off x="3621937" y="5590255"/>
            <a:ext cx="603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oneM2M architecture enables Public Warning Service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500840-D759-497C-96EE-B9A576785A41}"/>
              </a:ext>
            </a:extLst>
          </p:cNvPr>
          <p:cNvSpPr/>
          <p:nvPr/>
        </p:nvSpPr>
        <p:spPr>
          <a:xfrm>
            <a:off x="10066714" y="1982533"/>
            <a:ext cx="1921101" cy="1184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7ED5B2-AB72-4B5E-8DBD-8C91C3685874}"/>
              </a:ext>
            </a:extLst>
          </p:cNvPr>
          <p:cNvSpPr/>
          <p:nvPr/>
        </p:nvSpPr>
        <p:spPr>
          <a:xfrm>
            <a:off x="10066713" y="3397802"/>
            <a:ext cx="1921101" cy="118461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15AA96D-9E4D-47C8-BC2D-17BD7176B24A}"/>
              </a:ext>
            </a:extLst>
          </p:cNvPr>
          <p:cNvSpPr/>
          <p:nvPr/>
        </p:nvSpPr>
        <p:spPr>
          <a:xfrm>
            <a:off x="10066713" y="4813071"/>
            <a:ext cx="1921101" cy="11846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3">
            <a:extLst>
              <a:ext uri="{FF2B5EF4-FFF2-40B4-BE49-F238E27FC236}">
                <a16:creationId xmlns="" xmlns:a16="http://schemas.microsoft.com/office/drawing/2014/main" id="{E754FD83-CCB3-4149-BE39-409BBB7239E0}"/>
              </a:ext>
            </a:extLst>
          </p:cNvPr>
          <p:cNvSpPr/>
          <p:nvPr/>
        </p:nvSpPr>
        <p:spPr>
          <a:xfrm rot="16200000">
            <a:off x="9576090" y="3804920"/>
            <a:ext cx="422275" cy="426818"/>
          </a:xfrm>
          <a:prstGeom prst="downArrow">
            <a:avLst/>
          </a:prstGeom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8" name="Graphic 17" descr="Heart with pulse">
            <a:extLst>
              <a:ext uri="{FF2B5EF4-FFF2-40B4-BE49-F238E27FC236}">
                <a16:creationId xmlns="" xmlns:a16="http://schemas.microsoft.com/office/drawing/2014/main" id="{38A39BF0-CADD-4F44-8EDF-9B3205DD9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6127" y="4857078"/>
            <a:ext cx="914400" cy="914400"/>
          </a:xfrm>
          <a:prstGeom prst="rect">
            <a:avLst/>
          </a:prstGeom>
        </p:spPr>
      </p:pic>
      <p:pic>
        <p:nvPicPr>
          <p:cNvPr id="20" name="Graphic 19" descr="Wave">
            <a:extLst>
              <a:ext uri="{FF2B5EF4-FFF2-40B4-BE49-F238E27FC236}">
                <a16:creationId xmlns="" xmlns:a16="http://schemas.microsoft.com/office/drawing/2014/main" id="{26BA5968-BB62-4C33-B8D5-32E5060C0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6003" y="3414822"/>
            <a:ext cx="914400" cy="914400"/>
          </a:xfrm>
          <a:prstGeom prst="rect">
            <a:avLst/>
          </a:prstGeom>
        </p:spPr>
      </p:pic>
      <p:pic>
        <p:nvPicPr>
          <p:cNvPr id="22" name="Graphic 21" descr="Security camera">
            <a:extLst>
              <a:ext uri="{FF2B5EF4-FFF2-40B4-BE49-F238E27FC236}">
                <a16:creationId xmlns="" xmlns:a16="http://schemas.microsoft.com/office/drawing/2014/main" id="{E5480A50-B1D0-4CA9-9F23-A3C584BC2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7082" y="1991556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40D8DB-A67B-4E0E-A83B-14628369F2B7}"/>
              </a:ext>
            </a:extLst>
          </p:cNvPr>
          <p:cNvSpPr txBox="1"/>
          <p:nvPr/>
        </p:nvSpPr>
        <p:spPr>
          <a:xfrm>
            <a:off x="10271599" y="2827348"/>
            <a:ext cx="163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Public Safety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1A1CEC4-61DB-413E-8D7B-D10D0690E91D}"/>
              </a:ext>
            </a:extLst>
          </p:cNvPr>
          <p:cNvSpPr txBox="1"/>
          <p:nvPr/>
        </p:nvSpPr>
        <p:spPr>
          <a:xfrm>
            <a:off x="10120281" y="4229467"/>
            <a:ext cx="223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Disaster Alert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E97242-4DEE-40AB-9D35-E8E91402D3E5}"/>
              </a:ext>
            </a:extLst>
          </p:cNvPr>
          <p:cNvSpPr txBox="1"/>
          <p:nvPr/>
        </p:nvSpPr>
        <p:spPr>
          <a:xfrm>
            <a:off x="10255147" y="5628356"/>
            <a:ext cx="163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Public Health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366E8-05EC-42BE-A6D8-3DADBA96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3961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SDT 4.0: make it easy for IoT developers</a:t>
            </a:r>
            <a:endParaRPr lang="fr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72CEA1-ADD7-4FE3-BD9F-F6EA67B6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605771" cy="1698168"/>
          </a:xfrm>
        </p:spPr>
        <p:txBody>
          <a:bodyPr>
            <a:normAutofit/>
          </a:bodyPr>
          <a:lstStyle/>
          <a:p>
            <a:r>
              <a:rPr lang="en-GB" sz="1800" dirty="0"/>
              <a:t>Provides an abstraction layer for connected devices</a:t>
            </a:r>
          </a:p>
          <a:p>
            <a:r>
              <a:rPr lang="de-DE" sz="1800" dirty="0" err="1"/>
              <a:t>Together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other</a:t>
            </a:r>
            <a:r>
              <a:rPr lang="de-DE" sz="1800" dirty="0"/>
              <a:t> </a:t>
            </a:r>
            <a:r>
              <a:rPr lang="de-DE" sz="1800" dirty="0" err="1"/>
              <a:t>organizations</a:t>
            </a:r>
            <a:r>
              <a:rPr lang="de-DE" sz="1800" dirty="0"/>
              <a:t>, such </a:t>
            </a:r>
            <a:r>
              <a:rPr lang="de-DE" sz="1800" dirty="0" err="1"/>
              <a:t>as</a:t>
            </a:r>
            <a:r>
              <a:rPr lang="de-DE" sz="1800" dirty="0"/>
              <a:t> OCF </a:t>
            </a:r>
            <a:r>
              <a:rPr lang="de-DE" sz="1800" dirty="0" err="1"/>
              <a:t>and</a:t>
            </a:r>
            <a:r>
              <a:rPr lang="de-DE" sz="1800" dirty="0"/>
              <a:t> OMA, oneM2M </a:t>
            </a:r>
            <a:r>
              <a:rPr lang="de-DE" sz="1800" dirty="0" err="1">
                <a:solidFill>
                  <a:schemeClr val="accent1"/>
                </a:solidFill>
              </a:rPr>
              <a:t>Rel</a:t>
            </a:r>
            <a:r>
              <a:rPr lang="de-DE" sz="1800" dirty="0">
                <a:solidFill>
                  <a:schemeClr val="accent1"/>
                </a:solidFill>
              </a:rPr>
              <a:t> 3 </a:t>
            </a:r>
            <a:r>
              <a:rPr lang="de-DE" sz="1800" dirty="0" err="1"/>
              <a:t>defines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accent1"/>
                </a:solidFill>
              </a:rPr>
              <a:t>84 </a:t>
            </a:r>
            <a:r>
              <a:rPr lang="de-DE" sz="1800" dirty="0" err="1">
                <a:solidFill>
                  <a:schemeClr val="accent1"/>
                </a:solidFill>
              </a:rPr>
              <a:t>ModuleClasses</a:t>
            </a:r>
            <a:r>
              <a:rPr 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accent1"/>
                </a:solidFill>
              </a:rPr>
              <a:t>50 Devices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various</a:t>
            </a:r>
            <a:r>
              <a:rPr lang="de-DE" sz="1800" dirty="0"/>
              <a:t> </a:t>
            </a:r>
            <a:r>
              <a:rPr lang="de-DE" sz="1800" dirty="0" err="1"/>
              <a:t>functionalities</a:t>
            </a:r>
            <a:endParaRPr lang="en-GB" sz="1800" dirty="0"/>
          </a:p>
          <a:p>
            <a:r>
              <a:rPr lang="en-US" sz="1800" dirty="0"/>
              <a:t>In </a:t>
            </a:r>
            <a:r>
              <a:rPr lang="en-US" sz="1800" dirty="0">
                <a:solidFill>
                  <a:schemeClr val="accent1"/>
                </a:solidFill>
              </a:rPr>
              <a:t>Rel 4 </a:t>
            </a:r>
            <a:r>
              <a:rPr lang="en-US" sz="1800" dirty="0"/>
              <a:t>(ongoing) SDT is restructured to fit more the verticals (Home, City, Industry, Health, Automotive,…)</a:t>
            </a:r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717E5A-6316-49C9-9838-ABF8217F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 descr="https://git.onem2m.org/MAS/SDT/raw/RDM-2019-0065-SDT_4_0_-_Documentation_changes/SDT/schema4.0/docs/images/SDT_UML_Basic_Elements.png">
            <a:extLst>
              <a:ext uri="{FF2B5EF4-FFF2-40B4-BE49-F238E27FC236}">
                <a16:creationId xmlns="" xmlns:a16="http://schemas.microsoft.com/office/drawing/2014/main" id="{BA746695-DEDF-4C30-8A00-3A6C234C9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19623"/>
          <a:stretch/>
        </p:blipFill>
        <p:spPr bwMode="auto">
          <a:xfrm>
            <a:off x="440575" y="3009312"/>
            <a:ext cx="11089180" cy="33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C9395DA-679B-4046-B508-AE1165C25178}"/>
              </a:ext>
            </a:extLst>
          </p:cNvPr>
          <p:cNvSpPr/>
          <p:nvPr/>
        </p:nvSpPr>
        <p:spPr>
          <a:xfrm>
            <a:off x="6350493" y="6572590"/>
            <a:ext cx="7001524" cy="27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23" indent="-192023" defTabSz="768095">
              <a:lnSpc>
                <a:spcPct val="72000"/>
              </a:lnSpc>
              <a:spcBef>
                <a:spcPts val="800"/>
              </a:spcBef>
              <a:defRPr sz="2100"/>
            </a:pPr>
            <a:r>
              <a:rPr lang="fr-FR" sz="1600" dirty="0"/>
              <a:t>URL to </a:t>
            </a:r>
            <a:r>
              <a:rPr lang="fr-FR" sz="1600" dirty="0" err="1"/>
              <a:t>GitLab</a:t>
            </a:r>
            <a:r>
              <a:rPr lang="fr-FR" sz="1600" dirty="0"/>
              <a:t>: </a:t>
            </a:r>
            <a:r>
              <a:rPr lang="fr-FR" sz="1600" u="sng" dirty="0">
                <a:solidFill>
                  <a:srgbClr val="668C97"/>
                </a:solidFill>
                <a:uFill>
                  <a:solidFill>
                    <a:srgbClr val="668C97"/>
                  </a:solidFill>
                </a:uFill>
                <a:hlinkClick r:id="rId3"/>
              </a:rPr>
              <a:t>https://git.onem2m.org/MAS/SDT</a:t>
            </a:r>
            <a:r>
              <a:rPr lang="fr-FR" sz="1600" dirty="0"/>
              <a:t> (master)</a:t>
            </a:r>
          </a:p>
        </p:txBody>
      </p:sp>
    </p:spTree>
    <p:extLst>
      <p:ext uri="{BB962C8B-B14F-4D97-AF65-F5344CB8AC3E}">
        <p14:creationId xmlns:p14="http://schemas.microsoft.com/office/powerpoint/2010/main" val="54803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llout: Right Arrow 16">
            <a:extLst>
              <a:ext uri="{FF2B5EF4-FFF2-40B4-BE49-F238E27FC236}">
                <a16:creationId xmlns="" xmlns:a16="http://schemas.microsoft.com/office/drawing/2014/main" id="{90791082-F957-44C9-B1A1-A3EEB925132D}"/>
              </a:ext>
            </a:extLst>
          </p:cNvPr>
          <p:cNvSpPr/>
          <p:nvPr/>
        </p:nvSpPr>
        <p:spPr>
          <a:xfrm>
            <a:off x="227533" y="1413163"/>
            <a:ext cx="6863223" cy="4954386"/>
          </a:xfrm>
          <a:prstGeom prst="rightArrowCallout">
            <a:avLst>
              <a:gd name="adj1" fmla="val 35738"/>
              <a:gd name="adj2" fmla="val 25000"/>
              <a:gd name="adj3" fmla="val 10235"/>
              <a:gd name="adj4" fmla="val 8850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F941BC-9099-4F52-929D-6A164F86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50337" cy="1173570"/>
          </a:xfrm>
        </p:spPr>
        <p:txBody>
          <a:bodyPr>
            <a:normAutofit/>
          </a:bodyPr>
          <a:lstStyle/>
          <a:p>
            <a:r>
              <a:rPr lang="en-US" sz="4000" dirty="0"/>
              <a:t>SDT based Information Models </a:t>
            </a:r>
            <a:endParaRPr lang="fr-FR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6C1E55-04E1-4B7D-B83A-779F90BB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519508"/>
            <a:ext cx="494371" cy="365125"/>
          </a:xfrm>
        </p:spPr>
        <p:txBody>
          <a:bodyPr/>
          <a:lstStyle/>
          <a:p>
            <a:fld id="{B8729484-F6CD-49EB-A380-8A44EB504863}" type="slidenum">
              <a:rPr lang="en-US" smtClean="0"/>
              <a:t>16</a:t>
            </a:fld>
            <a:endParaRPr lang="en-US"/>
          </a:p>
        </p:txBody>
      </p:sp>
      <p:sp>
        <p:nvSpPr>
          <p:cNvPr id="9" name="모서리가 둥근 직사각형 7">
            <a:extLst>
              <a:ext uri="{FF2B5EF4-FFF2-40B4-BE49-F238E27FC236}">
                <a16:creationId xmlns="" xmlns:a16="http://schemas.microsoft.com/office/drawing/2014/main" id="{24924D2F-4160-4918-820D-143DDF3B001D}"/>
              </a:ext>
            </a:extLst>
          </p:cNvPr>
          <p:cNvSpPr/>
          <p:nvPr/>
        </p:nvSpPr>
        <p:spPr>
          <a:xfrm>
            <a:off x="7129343" y="5325982"/>
            <a:ext cx="4868487" cy="68721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SDT based Information Model and Mapping for Vertical Industries (TS-0023) 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476B3BC-24A2-47DD-BD76-360A2FE81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7395"/>
              </p:ext>
            </p:extLst>
          </p:nvPr>
        </p:nvGraphicFramePr>
        <p:xfrm>
          <a:off x="342308" y="1821373"/>
          <a:ext cx="5419902" cy="16459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03317">
                  <a:extLst>
                    <a:ext uri="{9D8B030D-6E8A-4147-A177-3AD203B41FA5}">
                      <a16:colId xmlns="" xmlns:a16="http://schemas.microsoft.com/office/drawing/2014/main" val="1379705809"/>
                    </a:ext>
                  </a:extLst>
                </a:gridCol>
                <a:gridCol w="692729">
                  <a:extLst>
                    <a:ext uri="{9D8B030D-6E8A-4147-A177-3AD203B41FA5}">
                      <a16:colId xmlns="" xmlns:a16="http://schemas.microsoft.com/office/drawing/2014/main" val="417777854"/>
                    </a:ext>
                  </a:extLst>
                </a:gridCol>
                <a:gridCol w="498763">
                  <a:extLst>
                    <a:ext uri="{9D8B030D-6E8A-4147-A177-3AD203B41FA5}">
                      <a16:colId xmlns="" xmlns:a16="http://schemas.microsoft.com/office/drawing/2014/main" val="3182799763"/>
                    </a:ext>
                  </a:extLst>
                </a:gridCol>
                <a:gridCol w="606829">
                  <a:extLst>
                    <a:ext uri="{9D8B030D-6E8A-4147-A177-3AD203B41FA5}">
                      <a16:colId xmlns="" xmlns:a16="http://schemas.microsoft.com/office/drawing/2014/main" val="1005792236"/>
                    </a:ext>
                  </a:extLst>
                </a:gridCol>
                <a:gridCol w="473826">
                  <a:extLst>
                    <a:ext uri="{9D8B030D-6E8A-4147-A177-3AD203B41FA5}">
                      <a16:colId xmlns="" xmlns:a16="http://schemas.microsoft.com/office/drawing/2014/main" val="1094928843"/>
                    </a:ext>
                  </a:extLst>
                </a:gridCol>
                <a:gridCol w="2244438">
                  <a:extLst>
                    <a:ext uri="{9D8B030D-6E8A-4147-A177-3AD203B41FA5}">
                      <a16:colId xmlns="" xmlns:a16="http://schemas.microsoft.com/office/drawing/2014/main" val="479377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Name</a:t>
                      </a:r>
                      <a:endParaRPr lang="fr-FR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Type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R/W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Optional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Unit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Documentation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425362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powerGenerationData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xs:float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Amount of instaneous generation data.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572254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roundingEnergyGeneration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This energy consumption data is calculated by multiplying significantDigits with multiplyingFactors, and rounding down the result.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81225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significantDigits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number of effective digits for data.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4057516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multiplyingFactors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xs:floatr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unit for data multiplying factors, for example 1 kWh, 0,1 kWh, 0,01 kWh etc.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57715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generationSource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xs:string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false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The type of generating source.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866403170"/>
                  </a:ext>
                </a:extLst>
              </a:tr>
            </a:tbl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D3545100-9DD8-498B-B01E-B5A95B9E0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740425"/>
              </p:ext>
            </p:extLst>
          </p:nvPr>
        </p:nvGraphicFramePr>
        <p:xfrm>
          <a:off x="7205531" y="2115655"/>
          <a:ext cx="4792299" cy="317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DDBBDB14-96A7-4126-A94A-B8AF973DE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43612"/>
              </p:ext>
            </p:extLst>
          </p:nvPr>
        </p:nvGraphicFramePr>
        <p:xfrm>
          <a:off x="778834" y="2279672"/>
          <a:ext cx="5279462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5468">
                  <a:extLst>
                    <a:ext uri="{9D8B030D-6E8A-4147-A177-3AD203B41FA5}">
                      <a16:colId xmlns="" xmlns:a16="http://schemas.microsoft.com/office/drawing/2014/main" val="1945196939"/>
                    </a:ext>
                  </a:extLst>
                </a:gridCol>
                <a:gridCol w="412458">
                  <a:extLst>
                    <a:ext uri="{9D8B030D-6E8A-4147-A177-3AD203B41FA5}">
                      <a16:colId xmlns="" xmlns:a16="http://schemas.microsoft.com/office/drawing/2014/main" val="3891186290"/>
                    </a:ext>
                  </a:extLst>
                </a:gridCol>
                <a:gridCol w="535110">
                  <a:extLst>
                    <a:ext uri="{9D8B030D-6E8A-4147-A177-3AD203B41FA5}">
                      <a16:colId xmlns="" xmlns:a16="http://schemas.microsoft.com/office/drawing/2014/main" val="3131082886"/>
                    </a:ext>
                  </a:extLst>
                </a:gridCol>
                <a:gridCol w="611089">
                  <a:extLst>
                    <a:ext uri="{9D8B030D-6E8A-4147-A177-3AD203B41FA5}">
                      <a16:colId xmlns="" xmlns:a16="http://schemas.microsoft.com/office/drawing/2014/main" val="3487772331"/>
                    </a:ext>
                  </a:extLst>
                </a:gridCol>
                <a:gridCol w="545964">
                  <a:extLst>
                    <a:ext uri="{9D8B030D-6E8A-4147-A177-3AD203B41FA5}">
                      <a16:colId xmlns="" xmlns:a16="http://schemas.microsoft.com/office/drawing/2014/main" val="2434765326"/>
                    </a:ext>
                  </a:extLst>
                </a:gridCol>
                <a:gridCol w="2279373">
                  <a:extLst>
                    <a:ext uri="{9D8B030D-6E8A-4147-A177-3AD203B41FA5}">
                      <a16:colId xmlns="" xmlns:a16="http://schemas.microsoft.com/office/drawing/2014/main" val="1589796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Name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Type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R/W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Optional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Unit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Documentation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15507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flowInterval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false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measurement interval of water comsumption.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55221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reverseFlowIntervral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false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measurement interval of reverse water comsumption.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15810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waterTemperatureInterval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measurement interval of water temperature.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903363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waterPressInteveral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measurement interval of reverse water pressure.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9967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intensiveSampleInterval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time interval of intensive data sampling.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70168499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intensiveReportInterval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xs:integer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The time interval of intensive data report.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56325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intensiveReportStartTime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m2m:timestamp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RW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true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The start time of data intensive report.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139031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4DCA01F-2FE3-48C5-B241-76D7E871F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490948"/>
              </p:ext>
            </p:extLst>
          </p:nvPr>
        </p:nvGraphicFramePr>
        <p:xfrm>
          <a:off x="387624" y="5087839"/>
          <a:ext cx="5408816" cy="6858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0998">
                  <a:extLst>
                    <a:ext uri="{9D8B030D-6E8A-4147-A177-3AD203B41FA5}">
                      <a16:colId xmlns="" xmlns:a16="http://schemas.microsoft.com/office/drawing/2014/main" val="511687478"/>
                    </a:ext>
                  </a:extLst>
                </a:gridCol>
                <a:gridCol w="1352606">
                  <a:extLst>
                    <a:ext uri="{9D8B030D-6E8A-4147-A177-3AD203B41FA5}">
                      <a16:colId xmlns="" xmlns:a16="http://schemas.microsoft.com/office/drawing/2014/main" val="4016575810"/>
                    </a:ext>
                  </a:extLst>
                </a:gridCol>
                <a:gridCol w="1352606">
                  <a:extLst>
                    <a:ext uri="{9D8B030D-6E8A-4147-A177-3AD203B41FA5}">
                      <a16:colId xmlns="" xmlns:a16="http://schemas.microsoft.com/office/drawing/2014/main" val="2630760578"/>
                    </a:ext>
                  </a:extLst>
                </a:gridCol>
                <a:gridCol w="1352606">
                  <a:extLst>
                    <a:ext uri="{9D8B030D-6E8A-4147-A177-3AD203B41FA5}">
                      <a16:colId xmlns="" xmlns:a16="http://schemas.microsoft.com/office/drawing/2014/main" val="14084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fr-FR" sz="90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Module Instance Name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Module Class Name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Multiplicity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Description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341684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openLevel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openLevel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See clause 5.3.1.56.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231485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doorlock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lock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See clause 5.3.1.52.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727969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doorStatus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doorStatus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See clause 5.3.1.29.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65107783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05EEC79E-E4FF-479C-B670-78D4399CB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77073"/>
              </p:ext>
            </p:extLst>
          </p:nvPr>
        </p:nvGraphicFramePr>
        <p:xfrm>
          <a:off x="824151" y="5464554"/>
          <a:ext cx="5419904" cy="548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4574">
                  <a:extLst>
                    <a:ext uri="{9D8B030D-6E8A-4147-A177-3AD203B41FA5}">
                      <a16:colId xmlns="" xmlns:a16="http://schemas.microsoft.com/office/drawing/2014/main" val="1564737297"/>
                    </a:ext>
                  </a:extLst>
                </a:gridCol>
                <a:gridCol w="1355110">
                  <a:extLst>
                    <a:ext uri="{9D8B030D-6E8A-4147-A177-3AD203B41FA5}">
                      <a16:colId xmlns="" xmlns:a16="http://schemas.microsoft.com/office/drawing/2014/main" val="2275875138"/>
                    </a:ext>
                  </a:extLst>
                </a:gridCol>
                <a:gridCol w="1355110">
                  <a:extLst>
                    <a:ext uri="{9D8B030D-6E8A-4147-A177-3AD203B41FA5}">
                      <a16:colId xmlns="" xmlns:a16="http://schemas.microsoft.com/office/drawing/2014/main" val="954327257"/>
                    </a:ext>
                  </a:extLst>
                </a:gridCol>
                <a:gridCol w="1355110">
                  <a:extLst>
                    <a:ext uri="{9D8B030D-6E8A-4147-A177-3AD203B41FA5}">
                      <a16:colId xmlns="" xmlns:a16="http://schemas.microsoft.com/office/drawing/2014/main" val="2484472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Module Instance Name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Module Class Name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Multiplicity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Description</a:t>
                      </a:r>
                      <a:endParaRPr lang="fr-F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57483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binarySwitch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binarySwitch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See clause 5.3.1.12.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19232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runState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runState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See clause 0.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3553517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dishWasherJobMode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dishWasherJobMode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0..1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See clause 5.3.1.29.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="" xmlns:a16="http://schemas.microsoft.com/office/drawing/2014/main" val="170083511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115E1F1-F796-4F8A-A282-22B9D9A40760}"/>
              </a:ext>
            </a:extLst>
          </p:cNvPr>
          <p:cNvSpPr/>
          <p:nvPr/>
        </p:nvSpPr>
        <p:spPr>
          <a:xfrm>
            <a:off x="208393" y="1413163"/>
            <a:ext cx="23134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C63133"/>
                </a:solidFill>
                <a:latin typeface="+mj-lt"/>
                <a:ea typeface="+mj-ea"/>
                <a:cs typeface="+mj-cs"/>
              </a:rPr>
              <a:t>ModuleClass</a:t>
            </a:r>
            <a:endParaRPr lang="en-US" sz="2400" b="1" dirty="0">
              <a:solidFill>
                <a:srgbClr val="C631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110773B-F909-44C5-A860-A3E3BDB9FF0E}"/>
              </a:ext>
            </a:extLst>
          </p:cNvPr>
          <p:cNvSpPr/>
          <p:nvPr/>
        </p:nvSpPr>
        <p:spPr>
          <a:xfrm>
            <a:off x="227534" y="4663106"/>
            <a:ext cx="22974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C63133"/>
                </a:solidFill>
                <a:latin typeface="+mj-lt"/>
                <a:ea typeface="+mj-ea"/>
                <a:cs typeface="+mj-cs"/>
              </a:rPr>
              <a:t>DeviceModel</a:t>
            </a:r>
            <a:endParaRPr lang="en-US" sz="2400" b="1" dirty="0">
              <a:solidFill>
                <a:srgbClr val="C6313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506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08" y="1476325"/>
            <a:ext cx="11296184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oneM2M Testing, Certification and Developers Outreach Program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Andrew Min-gyu Han</a:t>
            </a:r>
          </a:p>
          <a:p>
            <a:r>
              <a:rPr lang="en-US" b="1" dirty="0" smtClean="0"/>
              <a:t>(andyhan@hansung.ac.kr)</a:t>
            </a:r>
          </a:p>
          <a:p>
            <a:r>
              <a:rPr lang="en-US" b="1" dirty="0" smtClean="0"/>
              <a:t>TDE Chair, Hansung University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oneM2M Specification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18</a:t>
            </a:fld>
            <a:endParaRPr lang="en-US"/>
          </a:p>
        </p:txBody>
      </p:sp>
      <p:pic>
        <p:nvPicPr>
          <p:cNvPr id="11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4" y="2289757"/>
            <a:ext cx="547528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379069" y="6066420"/>
            <a:ext cx="2773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i="1">
                <a:latin typeface="굴림" panose="020B0600000101010101" pitchFamily="50" charset="-127"/>
                <a:ea typeface="굴림" panose="020B0600000101010101" pitchFamily="50" charset="-127"/>
              </a:rPr>
              <a:t>&lt;oneM2M TS-0004 Figure 5.4.1-1&gt;</a:t>
            </a:r>
            <a:endParaRPr lang="ko-KR" altLang="en-US" sz="1200" i="1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179169" y="1602370"/>
            <a:ext cx="453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Various Specs covering a various specific area. </a:t>
            </a:r>
            <a:endParaRPr lang="ko-KR" altLang="en-US" sz="1800"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166344" y="1992895"/>
            <a:ext cx="7637463" cy="19859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030569" y="2394532"/>
            <a:ext cx="1647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0001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Architecture</a:t>
            </a:r>
            <a:endParaRPr lang="ko-KR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153644" y="2970795"/>
            <a:ext cx="7650163" cy="100806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030569" y="3589920"/>
            <a:ext cx="18875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0004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Layer Core Protocol</a:t>
            </a:r>
            <a:endParaRPr lang="ko-KR" altLang="en-US" sz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166344" y="4123320"/>
            <a:ext cx="7637463" cy="71913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063907" y="4440820"/>
            <a:ext cx="16319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0008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CoAP Protocol Binding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0009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 Protocol Binding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 0010</a:t>
            </a:r>
          </a:p>
          <a:p>
            <a:pPr>
              <a:defRPr/>
            </a:pPr>
            <a:r>
              <a:rPr lang="en-US" altLang="ko-K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 Protocol Binding</a:t>
            </a:r>
            <a:endParaRPr lang="ko-KR" alt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Collaboration for developing oneM2M Test Spec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19</a:t>
            </a:fld>
            <a:endParaRPr 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299810" y="2454334"/>
            <a:ext cx="9565710" cy="3854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2" name="그룹 2"/>
          <p:cNvGrpSpPr>
            <a:grpSpLocks/>
          </p:cNvGrpSpPr>
          <p:nvPr/>
        </p:nvGrpSpPr>
        <p:grpSpPr bwMode="auto">
          <a:xfrm>
            <a:off x="1650682" y="4089270"/>
            <a:ext cx="8922443" cy="1840239"/>
            <a:chOff x="-627213" y="3619864"/>
            <a:chExt cx="7993819" cy="1949922"/>
          </a:xfrm>
        </p:grpSpPr>
        <p:sp>
          <p:nvSpPr>
            <p:cNvPr id="23" name="Rounded Rectangle 16"/>
            <p:cNvSpPr/>
            <p:nvPr/>
          </p:nvSpPr>
          <p:spPr>
            <a:xfrm>
              <a:off x="1495475" y="3619864"/>
              <a:ext cx="1627342" cy="1949922"/>
            </a:xfrm>
            <a:prstGeom prst="roundRect">
              <a:avLst>
                <a:gd name="adj" fmla="val 2243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Developing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oneM2M Testing Spec</a:t>
              </a:r>
            </a:p>
          </p:txBody>
        </p:sp>
        <p:sp>
          <p:nvSpPr>
            <p:cNvPr id="24" name="Rounded Rectangle 16"/>
            <p:cNvSpPr/>
            <p:nvPr/>
          </p:nvSpPr>
          <p:spPr>
            <a:xfrm>
              <a:off x="3616576" y="3619864"/>
              <a:ext cx="1627342" cy="1949922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Implement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TTCN-3 code base 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Test cases</a:t>
              </a:r>
            </a:p>
          </p:txBody>
        </p:sp>
        <p:sp>
          <p:nvSpPr>
            <p:cNvPr id="25" name="Rounded Rectangle 16"/>
            <p:cNvSpPr/>
            <p:nvPr/>
          </p:nvSpPr>
          <p:spPr>
            <a:xfrm>
              <a:off x="5739265" y="3619864"/>
              <a:ext cx="1627341" cy="1949922"/>
            </a:xfrm>
            <a:prstGeom prst="roundRect">
              <a:avLst>
                <a:gd name="adj" fmla="val 2243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Validation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(Spec, test cases, test system)</a:t>
              </a:r>
            </a:p>
          </p:txBody>
        </p:sp>
        <p:sp>
          <p:nvSpPr>
            <p:cNvPr id="26" name="Rounded Rectangle 16"/>
            <p:cNvSpPr/>
            <p:nvPr/>
          </p:nvSpPr>
          <p:spPr>
            <a:xfrm>
              <a:off x="-627213" y="3619864"/>
              <a:ext cx="1627341" cy="1949922"/>
            </a:xfrm>
            <a:prstGeom prst="roundRect">
              <a:avLst>
                <a:gd name="adj" fmla="val 2243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Defining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 pitchFamily="34" charset="0"/>
                </a:rPr>
                <a:t>oneM2M Product Profiles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16633" y="2177100"/>
            <a:ext cx="18765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oneM2M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93" y="2921887"/>
            <a:ext cx="1107553" cy="200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cxnSp>
        <p:nvCxnSpPr>
          <p:cNvPr id="29" name="직선 화살표 연결선 28"/>
          <p:cNvCxnSpPr/>
          <p:nvPr/>
        </p:nvCxnSpPr>
        <p:spPr>
          <a:xfrm>
            <a:off x="4764234" y="3115202"/>
            <a:ext cx="163032" cy="118386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4785499" y="3128689"/>
            <a:ext cx="3971241" cy="104150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65" y="2632664"/>
            <a:ext cx="1935116" cy="60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그림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52" y="2915892"/>
            <a:ext cx="1226282" cy="1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42" y="2836469"/>
            <a:ext cx="512132" cy="40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569443" y="1487759"/>
            <a:ext cx="1460197" cy="6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7933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ETSI CTI STF531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7933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And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7933C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oneM2M TF-001</a:t>
            </a:r>
            <a:endParaRPr lang="ko-KR" altLang="en-US" sz="1200">
              <a:solidFill>
                <a:srgbClr val="77933C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35" name="그림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7" y="1893870"/>
            <a:ext cx="1648038" cy="5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그림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12" y="1935830"/>
            <a:ext cx="905536" cy="2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그림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00" y="1721536"/>
            <a:ext cx="437704" cy="30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타원 37"/>
          <p:cNvSpPr/>
          <p:nvPr/>
        </p:nvSpPr>
        <p:spPr>
          <a:xfrm>
            <a:off x="936532" y="1370871"/>
            <a:ext cx="2883181" cy="1261793"/>
          </a:xfrm>
          <a:prstGeom prst="ellipse">
            <a:avLst/>
          </a:prstGeom>
          <a:noFill/>
          <a:ln>
            <a:solidFill>
              <a:srgbClr val="0052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9" name="TextBox 48"/>
          <p:cNvSpPr txBox="1">
            <a:spLocks noChangeArrowheads="1"/>
          </p:cNvSpPr>
          <p:nvPr/>
        </p:nvSpPr>
        <p:spPr bwMode="auto">
          <a:xfrm>
            <a:off x="2584570" y="1444301"/>
            <a:ext cx="1619685" cy="4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00529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Initial Korea Market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00529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requirements</a:t>
            </a:r>
            <a:endParaRPr lang="ko-KR" altLang="en-US" sz="1200">
              <a:solidFill>
                <a:srgbClr val="00529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40" name="그림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29" y="2258022"/>
            <a:ext cx="1681708" cy="14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직선 화살표 연결선 40"/>
          <p:cNvCxnSpPr/>
          <p:nvPr/>
        </p:nvCxnSpPr>
        <p:spPr>
          <a:xfrm>
            <a:off x="2354199" y="3206614"/>
            <a:ext cx="85060" cy="11164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2354199" y="3229093"/>
            <a:ext cx="6360010" cy="10924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2379008" y="3257565"/>
            <a:ext cx="1708289" cy="902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H="1">
            <a:off x="5878875" y="3260563"/>
            <a:ext cx="3499866" cy="99205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7620833" y="3290534"/>
            <a:ext cx="1706518" cy="10280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flipH="1">
            <a:off x="5155865" y="3121196"/>
            <a:ext cx="609597" cy="11778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5765462" y="3121196"/>
            <a:ext cx="1004771" cy="11778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flipH="1">
            <a:off x="5356110" y="3160159"/>
            <a:ext cx="1493867" cy="11613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그림 4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16" y="2963847"/>
            <a:ext cx="616685" cy="26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직선 화살표 연결선 49"/>
          <p:cNvCxnSpPr/>
          <p:nvPr/>
        </p:nvCxnSpPr>
        <p:spPr>
          <a:xfrm>
            <a:off x="7854748" y="3266557"/>
            <a:ext cx="969331" cy="81671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41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46" y="1965802"/>
            <a:ext cx="1183752" cy="3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41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22" y="1773985"/>
            <a:ext cx="1307798" cy="17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타원 52"/>
          <p:cNvSpPr/>
          <p:nvPr/>
        </p:nvSpPr>
        <p:spPr>
          <a:xfrm>
            <a:off x="8634465" y="1319920"/>
            <a:ext cx="2362189" cy="1263291"/>
          </a:xfrm>
          <a:prstGeom prst="ellipse">
            <a:avLst/>
          </a:prstGeom>
          <a:noFill/>
          <a:ln>
            <a:solidFill>
              <a:srgbClr val="7793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4" name="그림 41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37" y="3193128"/>
            <a:ext cx="760224" cy="1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직선 화살표 연결선 54"/>
          <p:cNvCxnSpPr/>
          <p:nvPr/>
        </p:nvCxnSpPr>
        <p:spPr>
          <a:xfrm>
            <a:off x="4191851" y="3381947"/>
            <a:ext cx="497955" cy="92311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41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46" y="1522226"/>
            <a:ext cx="462513" cy="3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줄무늬가 있는 오른쪽 화살표 56"/>
          <p:cNvSpPr/>
          <p:nvPr/>
        </p:nvSpPr>
        <p:spPr>
          <a:xfrm>
            <a:off x="3543268" y="4478897"/>
            <a:ext cx="402263" cy="1060985"/>
          </a:xfrm>
          <a:prstGeom prst="stripedRightArrow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줄무늬가 있는 오른쪽 화살표 57"/>
          <p:cNvSpPr/>
          <p:nvPr/>
        </p:nvSpPr>
        <p:spPr>
          <a:xfrm>
            <a:off x="5910773" y="4481894"/>
            <a:ext cx="400491" cy="1060985"/>
          </a:xfrm>
          <a:prstGeom prst="stripedRightArrow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줄무늬가 있는 오른쪽 화살표 58"/>
          <p:cNvSpPr/>
          <p:nvPr/>
        </p:nvSpPr>
        <p:spPr>
          <a:xfrm>
            <a:off x="8287137" y="4477398"/>
            <a:ext cx="402264" cy="1062484"/>
          </a:xfrm>
          <a:prstGeom prst="stripedRightArrow">
            <a:avLst/>
          </a:prstGeom>
          <a:solidFill>
            <a:srgbClr val="668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0" name="구부러진 연결선 59"/>
          <p:cNvCxnSpPr>
            <a:stCxn id="25" idx="2"/>
            <a:endCxn id="23" idx="2"/>
          </p:cNvCxnSpPr>
          <p:nvPr/>
        </p:nvCxnSpPr>
        <p:spPr>
          <a:xfrm rot="5400000">
            <a:off x="7298523" y="3561119"/>
            <a:ext cx="11989" cy="4736780"/>
          </a:xfrm>
          <a:prstGeom prst="curvedConnector3">
            <a:avLst>
              <a:gd name="adj1" fmla="val 2837835"/>
            </a:avLst>
          </a:prstGeom>
          <a:ln w="53975">
            <a:solidFill>
              <a:srgbClr val="953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구부러진 연결선 60"/>
          <p:cNvCxnSpPr>
            <a:stCxn id="25" idx="2"/>
            <a:endCxn id="24" idx="2"/>
          </p:cNvCxnSpPr>
          <p:nvPr/>
        </p:nvCxnSpPr>
        <p:spPr>
          <a:xfrm rot="5400000">
            <a:off x="8482275" y="4744871"/>
            <a:ext cx="11989" cy="2369276"/>
          </a:xfrm>
          <a:prstGeom prst="curvedConnector3">
            <a:avLst>
              <a:gd name="adj1" fmla="val 1929724"/>
            </a:avLst>
          </a:prstGeom>
          <a:ln w="53975">
            <a:solidFill>
              <a:srgbClr val="9537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4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50E496C2-69A3-4444-9046-D448A22EEA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5465" y="1267097"/>
            <a:ext cx="10685576" cy="4820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oneM2M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Partnership Project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the standard for an IoT eco-system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Roland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Hechwartner of Deutsche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Telekom, Chair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the oneM2M Technical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Plenary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oneM2M enables data interoperability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Shane He of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Nokia, Chair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the Requirements and Domain Models working group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oneM2M testing, certification and developers outreach program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Andrew Min-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gyu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Han of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Hansung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University, Chair of the Testing and Developers Ecosystem working group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oneM2M Release 4 -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preview of new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features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Dale Seed of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Convida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Wireless, Chair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the System Design and Security working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group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545" y="0"/>
            <a:ext cx="9168723" cy="11735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yriad Pro" panose="020B0503030403020204" pitchFamily="34" charset="0"/>
              </a:rPr>
              <a:t>Content</a:t>
            </a: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Testing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Interoperability Testing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Verification of end-to-end functionality in accordance with oneM2M binding protocols (HTTP,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CoAP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and MQTT) and serializations (XML and JSON). </a:t>
            </a:r>
          </a:p>
          <a:p>
            <a:pPr lvl="2">
              <a:defRPr/>
            </a:pP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Interoperability test specification for oneM2M certification based on TS-0013(Interoperability Testing)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Total Test Cases : 288</a:t>
            </a:r>
          </a:p>
          <a:p>
            <a:pPr>
              <a:defRPr/>
            </a:pPr>
            <a:r>
              <a:rPr lang="en-US" altLang="ko-KR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Conformance Testing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Based on oneM2M conformance testing specifications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0017 Implementation Conformance Statements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0018 Test Suite Structure and Test Purpose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0019 Abstract Test Suite and Implementation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eXtra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Information for Test</a:t>
            </a:r>
          </a:p>
          <a:p>
            <a:pPr lvl="2">
              <a:defRPr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TS 0025 Product Profiles</a:t>
            </a: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Total Test Cases :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328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오른쪽 화살표 19"/>
          <p:cNvSpPr/>
          <p:nvPr/>
        </p:nvSpPr>
        <p:spPr>
          <a:xfrm>
            <a:off x="313178" y="6014174"/>
            <a:ext cx="11764266" cy="4234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TS-0018 Test Purposes</a:t>
            </a:r>
            <a:endParaRPr lang="ko-KR" altLang="en-US" sz="40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313178" y="4259022"/>
            <a:ext cx="2745658" cy="1678016"/>
          </a:xfrm>
          <a:prstGeom prst="roundRect">
            <a:avLst>
              <a:gd name="adj" fmla="val 16149"/>
            </a:avLst>
          </a:prstGeom>
          <a:solidFill>
            <a:schemeClr val="accent4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General Capability(GEN)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Registration(REG)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Data Management and Repository(DMR)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Subscription and Notification(SUB)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Security(SEC)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Group Management(GMG)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Discovery(DIS)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017" y="5937038"/>
            <a:ext cx="119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1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6069" y="5937038"/>
            <a:ext cx="119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2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3121" y="5937038"/>
            <a:ext cx="119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0173" y="5937038"/>
            <a:ext cx="119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4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270230" y="3371198"/>
            <a:ext cx="2745658" cy="744641"/>
          </a:xfrm>
          <a:prstGeom prst="roundRect">
            <a:avLst>
              <a:gd name="adj" fmla="val 37600"/>
            </a:avLst>
          </a:prstGeom>
          <a:solidFill>
            <a:schemeClr val="accent1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Communication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Management and Delivery Handling(CMDH)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err="1" smtClean="0">
                <a:solidFill>
                  <a:schemeClr val="accent1">
                    <a:lumMod val="75000"/>
                  </a:schemeClr>
                </a:solidFill>
              </a:rPr>
              <a:t>FlexContainer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227282" y="2116909"/>
            <a:ext cx="2745658" cy="1466722"/>
          </a:xfrm>
          <a:prstGeom prst="roundRect">
            <a:avLst>
              <a:gd name="adj" fmla="val 16939"/>
            </a:avLst>
          </a:prstGeom>
          <a:solidFill>
            <a:schemeClr val="accent1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Ontology based Interworking(OBI)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Home Appliance Information Model and Mapping(HAIM)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Location(LOS)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Device Management(DMG)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Resource Announcement(ANNC)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3GPP Interworking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184334" y="2332031"/>
            <a:ext cx="2745658" cy="3605007"/>
          </a:xfrm>
          <a:prstGeom prst="roundRect">
            <a:avLst>
              <a:gd name="adj" fmla="val 8989"/>
            </a:avLst>
          </a:prstGeom>
          <a:solidFill>
            <a:schemeClr val="accent4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General </a:t>
            </a:r>
            <a:r>
              <a:rPr lang="en-US" altLang="ko-KR" sz="1200" dirty="0">
                <a:solidFill>
                  <a:schemeClr val="tx1"/>
                </a:solidFill>
              </a:rPr>
              <a:t>Capability(GEN)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Registration(REG)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Data Management and Repository(DMR)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Subscription and Notification(SUB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Communication Management and Delivery Handling(CMDH)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Ontology based Interworking(OBI)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strike="sngStrike" dirty="0" smtClean="0">
                <a:solidFill>
                  <a:schemeClr val="tx1"/>
                </a:solidFill>
              </a:rPr>
              <a:t>Home Appliance Information Model and Mapping(HAIM)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Group </a:t>
            </a:r>
            <a:r>
              <a:rPr lang="en-US" altLang="ko-KR" sz="1200" dirty="0">
                <a:solidFill>
                  <a:schemeClr val="tx1"/>
                </a:solidFill>
              </a:rPr>
              <a:t>Management(GMG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Discovery(DIS)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Location(LOS)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Device Management(DMG)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Security(SEC)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Resource Announcement(ANNC)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3GPP Interworking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solidFill>
                  <a:schemeClr val="tx1"/>
                </a:solidFill>
              </a:rPr>
              <a:t>FlexContainer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227282" y="3743519"/>
            <a:ext cx="2745658" cy="2193517"/>
          </a:xfrm>
          <a:prstGeom prst="roundRect">
            <a:avLst>
              <a:gd name="adj" fmla="val 11227"/>
            </a:avLst>
          </a:prstGeom>
          <a:solidFill>
            <a:schemeClr val="accent4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General </a:t>
            </a:r>
            <a:r>
              <a:rPr lang="en-US" altLang="ko-KR" sz="1200" dirty="0">
                <a:solidFill>
                  <a:schemeClr val="tx1"/>
                </a:solidFill>
              </a:rPr>
              <a:t>Capability(GEN)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Registration(REG)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Data Management and Repository(DMR)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Subscription and Notification(SUB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Group </a:t>
            </a:r>
            <a:r>
              <a:rPr lang="en-US" altLang="ko-KR" sz="1200" dirty="0">
                <a:solidFill>
                  <a:schemeClr val="tx1"/>
                </a:solidFill>
              </a:rPr>
              <a:t>Management(GMG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Discovery(DIS)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Communication Management and Delivery Handling(CMDH)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</a:rPr>
              <a:t>Security(SEC)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solidFill>
                  <a:schemeClr val="tx1"/>
                </a:solidFill>
              </a:rPr>
              <a:t>FlexContainer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70230" y="4259022"/>
            <a:ext cx="2745658" cy="1678016"/>
          </a:xfrm>
          <a:prstGeom prst="roundRect">
            <a:avLst>
              <a:gd name="adj" fmla="val 16149"/>
            </a:avLst>
          </a:prstGeom>
          <a:solidFill>
            <a:schemeClr val="accent4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General Capability(GEN)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Registration(REG)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Data Management and Repository(DMR)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Subscription and Notification(SUB)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Security(SEC)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Group Management(GMG)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tx1"/>
                </a:solidFill>
              </a:rPr>
              <a:t>Discovery(DIS)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9184334" y="1245793"/>
            <a:ext cx="2745658" cy="928261"/>
          </a:xfrm>
          <a:prstGeom prst="roundRect">
            <a:avLst>
              <a:gd name="adj" fmla="val 28344"/>
            </a:avLst>
          </a:prstGeom>
          <a:solidFill>
            <a:schemeClr val="accent1">
              <a:lumMod val="20000"/>
              <a:lumOff val="80000"/>
            </a:schemeClr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Release 4 features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Smart Device Template based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Information Model and Mapping</a:t>
            </a: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</a:rPr>
              <a:t> for Vertical Support (SDT)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8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TS-0018 Test Groups (Rel-3)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Functional Entity Groups: AE, CSE</a:t>
            </a:r>
          </a:p>
          <a:p>
            <a:r>
              <a:rPr lang="en-US" altLang="ko-KR" dirty="0" smtClean="0"/>
              <a:t>Common Services Functions </a:t>
            </a:r>
            <a:r>
              <a:rPr lang="en-US" altLang="ko-KR" dirty="0"/>
              <a:t>Subgroups: </a:t>
            </a:r>
            <a:r>
              <a:rPr lang="en-US" altLang="ko-KR" dirty="0" smtClean="0"/>
              <a:t>Registration, Data </a:t>
            </a:r>
            <a:r>
              <a:rPr lang="en-US" altLang="ko-KR" dirty="0"/>
              <a:t>Management and </a:t>
            </a:r>
            <a:r>
              <a:rPr lang="en-US" altLang="ko-KR" dirty="0" smtClean="0"/>
              <a:t>Repository, Subscription </a:t>
            </a:r>
            <a:r>
              <a:rPr lang="en-US" altLang="ko-KR" dirty="0"/>
              <a:t>and </a:t>
            </a:r>
            <a:r>
              <a:rPr lang="en-US" altLang="ko-KR" dirty="0" smtClean="0"/>
              <a:t>Notification, Group Management, Discovery, Location, Device Management, Communication </a:t>
            </a:r>
            <a:r>
              <a:rPr lang="en-US" altLang="ko-KR" dirty="0"/>
              <a:t>Management and Delivery </a:t>
            </a:r>
            <a:r>
              <a:rPr lang="en-US" altLang="ko-KR" dirty="0" smtClean="0"/>
              <a:t>Handling, Security</a:t>
            </a:r>
          </a:p>
          <a:p>
            <a:r>
              <a:rPr lang="en-US" altLang="ko-KR" dirty="0" smtClean="0"/>
              <a:t>oneM2M Resource Primitives Specific </a:t>
            </a:r>
            <a:r>
              <a:rPr lang="en-US" altLang="ko-KR" dirty="0"/>
              <a:t>Operations: </a:t>
            </a:r>
            <a:r>
              <a:rPr lang="en-US" altLang="ko-KR" dirty="0" smtClean="0"/>
              <a:t>Resource announcement, </a:t>
            </a:r>
            <a:r>
              <a:rPr lang="en-US" altLang="ko-KR" dirty="0" err="1" smtClean="0"/>
              <a:t>timeSeries</a:t>
            </a:r>
            <a:r>
              <a:rPr lang="en-US" altLang="ko-KR" dirty="0" smtClean="0"/>
              <a:t>, location, 3GPP interworking, Semantic, HAIM, Dynamic Authorization, </a:t>
            </a:r>
            <a:r>
              <a:rPr lang="en-US" altLang="ko-KR" dirty="0" err="1" smtClean="0"/>
              <a:t>FlexContainer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1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oneM2M Certification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362932" cy="4351338"/>
          </a:xfrm>
        </p:spPr>
        <p:txBody>
          <a:bodyPr/>
          <a:lstStyle/>
          <a:p>
            <a:r>
              <a:rPr lang="en-US" dirty="0"/>
              <a:t>oneM2M Certification is intended to create an ecosystem of certified products that ensures interoperability among oneM2M certified products</a:t>
            </a:r>
          </a:p>
          <a:p>
            <a:r>
              <a:rPr lang="en-US" dirty="0"/>
              <a:t>oneM2M Certification is LOGO program, NOT an compulsory program. </a:t>
            </a:r>
          </a:p>
          <a:p>
            <a:pPr lvl="1"/>
            <a:r>
              <a:rPr lang="en-US" dirty="0"/>
              <a:t>Representation that oneM2M products and services meet oneM2M Specification and Test requirements that ensure interoperability.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23</a:t>
            </a:fld>
            <a:endParaRPr lang="en-US"/>
          </a:p>
        </p:txBody>
      </p:sp>
      <p:pic>
        <p:nvPicPr>
          <p:cNvPr id="9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51" y="4230729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92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oneM2M Certification 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그룹 7"/>
          <p:cNvGrpSpPr/>
          <p:nvPr/>
        </p:nvGrpSpPr>
        <p:grpSpPr>
          <a:xfrm>
            <a:off x="2004791" y="1727830"/>
            <a:ext cx="8182417" cy="4337492"/>
            <a:chOff x="1216025" y="2312988"/>
            <a:chExt cx="6616700" cy="359886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216025" y="2797175"/>
              <a:ext cx="2300288" cy="3008313"/>
            </a:xfrm>
            <a:prstGeom prst="roundRect">
              <a:avLst>
                <a:gd name="adj" fmla="val 6433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600" kern="0" dirty="0" smtClean="0">
                <a:solidFill>
                  <a:srgbClr val="99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1" name="왼쪽/오른쪽 화살표 30"/>
            <p:cNvSpPr/>
            <p:nvPr/>
          </p:nvSpPr>
          <p:spPr>
            <a:xfrm>
              <a:off x="3506788" y="3313113"/>
              <a:ext cx="646112" cy="314325"/>
            </a:xfrm>
            <a:prstGeom prst="leftRightArrow">
              <a:avLst/>
            </a:prstGeom>
            <a:solidFill>
              <a:srgbClr val="4472C4">
                <a:lumMod val="50000"/>
              </a:srgbClr>
            </a:solidFill>
            <a:ln w="25400" cap="flat" cmpd="sng" algn="ctr">
              <a:solidFill>
                <a:srgbClr val="4472C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kern="0" dirty="0">
                <a:solidFill>
                  <a:prstClr val="white"/>
                </a:solidFill>
                <a:latin typeface="Calibri"/>
                <a:ea typeface="맑은 고딕" panose="020B0503020000020004" pitchFamily="50" charset="-127"/>
              </a:endParaRPr>
            </a:p>
          </p:txBody>
        </p:sp>
        <p:pic>
          <p:nvPicPr>
            <p:cNvPr id="32" name="Picture 4" descr="http://www.onem2m.org/images/oneM2M_logo/oneM2M_Logo_transparent_196x13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838450"/>
              <a:ext cx="1065213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4273550" y="2897188"/>
              <a:ext cx="3559175" cy="1149350"/>
            </a:xfrm>
            <a:prstGeom prst="roundRect">
              <a:avLst>
                <a:gd name="adj" fmla="val 6448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600" kern="0" dirty="0" smtClean="0">
                <a:solidFill>
                  <a:srgbClr val="990000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043113" y="3538538"/>
              <a:ext cx="630237" cy="338137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5875">
              <a:solidFill>
                <a:srgbClr val="E7E6E6">
                  <a:lumMod val="25000"/>
                </a:srgb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600" b="1" i="0" kern="0" dirty="0" smtClean="0">
                  <a:solidFill>
                    <a:prstClr val="white"/>
                  </a:solidFill>
                </a:rPr>
                <a:t>SC</a:t>
              </a:r>
            </a:p>
          </p:txBody>
        </p:sp>
        <p:cxnSp>
          <p:nvCxnSpPr>
            <p:cNvPr id="35" name="직선 연결선 34"/>
            <p:cNvCxnSpPr>
              <a:cxnSpLocks noChangeShapeType="1"/>
            </p:cNvCxnSpPr>
            <p:nvPr/>
          </p:nvCxnSpPr>
          <p:spPr bwMode="auto">
            <a:xfrm>
              <a:off x="2362200" y="3895725"/>
              <a:ext cx="0" cy="18097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500188" y="4275138"/>
              <a:ext cx="719137" cy="504825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9525">
              <a:solidFill>
                <a:sysClr val="windowText" lastClr="000000">
                  <a:lumMod val="75000"/>
                  <a:lumOff val="25000"/>
                </a:sys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600" b="1" i="0" kern="0" dirty="0" smtClean="0">
                  <a:solidFill>
                    <a:srgbClr val="FFFFFF"/>
                  </a:solidFill>
                </a:rPr>
                <a:t>TP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563688" y="4953000"/>
              <a:ext cx="571500" cy="339725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9525">
              <a:solidFill>
                <a:srgbClr val="5B9BD5">
                  <a:lumMod val="50000"/>
                </a:srgb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600" b="1" i="0" kern="0" dirty="0" smtClean="0">
                  <a:solidFill>
                    <a:srgbClr val="FFFFFF"/>
                  </a:solidFill>
                </a:rPr>
                <a:t>TST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332038" y="4271963"/>
              <a:ext cx="868362" cy="5222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9525">
              <a:solidFill>
                <a:srgbClr val="5B9BD5">
                  <a:lumMod val="50000"/>
                </a:srgb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1" i="0" kern="0" dirty="0" smtClean="0">
                  <a:solidFill>
                    <a:srgbClr val="FFFFFF"/>
                  </a:solidFill>
                </a:rPr>
                <a:t>Certi. 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en-US" sz="1400" b="1" i="0" kern="0" dirty="0" smtClean="0">
                  <a:solidFill>
                    <a:srgbClr val="FFFFFF"/>
                  </a:solidFill>
                </a:rPr>
                <a:t>Ad-Hoc</a:t>
              </a:r>
            </a:p>
          </p:txBody>
        </p:sp>
        <p:cxnSp>
          <p:nvCxnSpPr>
            <p:cNvPr id="39" name="직선 연결선 38"/>
            <p:cNvCxnSpPr>
              <a:cxnSpLocks noChangeShapeType="1"/>
            </p:cNvCxnSpPr>
            <p:nvPr/>
          </p:nvCxnSpPr>
          <p:spPr bwMode="auto">
            <a:xfrm rot="5400000">
              <a:off x="2328863" y="3589337"/>
              <a:ext cx="0" cy="936625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직선 연결선 39"/>
            <p:cNvCxnSpPr>
              <a:cxnSpLocks noChangeShapeType="1"/>
            </p:cNvCxnSpPr>
            <p:nvPr/>
          </p:nvCxnSpPr>
          <p:spPr bwMode="auto">
            <a:xfrm>
              <a:off x="1866900" y="4037013"/>
              <a:ext cx="0" cy="2159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직선 연결선 40"/>
            <p:cNvCxnSpPr>
              <a:cxnSpLocks noChangeShapeType="1"/>
            </p:cNvCxnSpPr>
            <p:nvPr/>
          </p:nvCxnSpPr>
          <p:spPr bwMode="auto">
            <a:xfrm>
              <a:off x="2774950" y="4037013"/>
              <a:ext cx="0" cy="21590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직선 연결선 41"/>
            <p:cNvCxnSpPr>
              <a:cxnSpLocks noChangeShapeType="1"/>
            </p:cNvCxnSpPr>
            <p:nvPr/>
          </p:nvCxnSpPr>
          <p:spPr bwMode="auto">
            <a:xfrm>
              <a:off x="1860550" y="4794250"/>
              <a:ext cx="0" cy="144463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직사각형 42"/>
            <p:cNvSpPr/>
            <p:nvPr/>
          </p:nvSpPr>
          <p:spPr>
            <a:xfrm>
              <a:off x="1563688" y="2601913"/>
              <a:ext cx="1636712" cy="282575"/>
            </a:xfrm>
            <a:prstGeom prst="rect">
              <a:avLst/>
            </a:prstGeom>
            <a:solidFill>
              <a:srgbClr val="800000"/>
            </a:solidFill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kern="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oneM2M</a:t>
              </a:r>
              <a:endParaRPr lang="ko-KR" altLang="en-US" b="1" kern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45013" y="3000375"/>
              <a:ext cx="3049587" cy="896938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381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kern="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oneM2M </a:t>
              </a: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kern="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Certification Body (CB)</a:t>
              </a:r>
              <a:endParaRPr lang="ko-KR" altLang="en-US" b="1" kern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4483100" y="4648200"/>
              <a:ext cx="3009900" cy="739775"/>
            </a:xfrm>
            <a:prstGeom prst="roundRect">
              <a:avLst>
                <a:gd name="adj" fmla="val 6448"/>
              </a:avLst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kern="0" dirty="0" smtClean="0">
                  <a:solidFill>
                    <a:prstClr val="white">
                      <a:lumMod val="95000"/>
                    </a:prstClr>
                  </a:solidFill>
                  <a:ea typeface="맑은 고딕" panose="020B0503020000020004" pitchFamily="50" charset="-127"/>
                </a:rPr>
                <a:t>Authorized Test Lab(ATL)</a:t>
              </a:r>
              <a:endParaRPr lang="ko-KR" altLang="en-US" sz="1800" b="1" kern="0" dirty="0" smtClean="0">
                <a:solidFill>
                  <a:prstClr val="white">
                    <a:lumMod val="95000"/>
                  </a:prstClr>
                </a:solidFill>
                <a:ea typeface="맑은 고딕" panose="020B0503020000020004" pitchFamily="50" charset="-127"/>
              </a:endParaRPr>
            </a:p>
          </p:txBody>
        </p:sp>
        <p:cxnSp>
          <p:nvCxnSpPr>
            <p:cNvPr id="46" name="직선 연결선 43"/>
            <p:cNvCxnSpPr>
              <a:cxnSpLocks noChangeShapeType="1"/>
            </p:cNvCxnSpPr>
            <p:nvPr/>
          </p:nvCxnSpPr>
          <p:spPr bwMode="auto">
            <a:xfrm>
              <a:off x="5988050" y="3902075"/>
              <a:ext cx="0" cy="755650"/>
            </a:xfrm>
            <a:prstGeom prst="line">
              <a:avLst/>
            </a:prstGeom>
            <a:noFill/>
            <a:ln w="38100" algn="ctr">
              <a:solidFill>
                <a:srgbClr val="0D0D0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7" name="그림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375" y="2312988"/>
              <a:ext cx="519113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6"/>
            <p:cNvSpPr txBox="1">
              <a:spLocks noChangeArrowheads="1"/>
            </p:cNvSpPr>
            <p:nvPr/>
          </p:nvSpPr>
          <p:spPr bwMode="auto">
            <a:xfrm>
              <a:off x="4919663" y="2438400"/>
              <a:ext cx="29067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i="1">
                  <a:solidFill>
                    <a:srgbClr val="C00000"/>
                  </a:solidFill>
                </a:rPr>
                <a:t>1</a:t>
              </a:r>
              <a:r>
                <a:rPr lang="en-US" altLang="ko-KR" sz="1400" b="1" i="1" baseline="30000">
                  <a:solidFill>
                    <a:srgbClr val="C00000"/>
                  </a:solidFill>
                </a:rPr>
                <a:t>st</a:t>
              </a:r>
              <a:r>
                <a:rPr lang="en-US" altLang="ko-KR" sz="1400" b="1" i="1">
                  <a:solidFill>
                    <a:srgbClr val="C00000"/>
                  </a:solidFill>
                </a:rPr>
                <a:t> oneM2M Certification Body!</a:t>
              </a:r>
              <a:endParaRPr lang="ko-KR" altLang="en-US" sz="1400" b="1" i="1">
                <a:solidFill>
                  <a:srgbClr val="C00000"/>
                </a:solidFill>
              </a:endParaRPr>
            </a:p>
          </p:txBody>
        </p:sp>
        <p:sp>
          <p:nvSpPr>
            <p:cNvPr id="49" name="TextBox 1"/>
            <p:cNvSpPr txBox="1">
              <a:spLocks noChangeArrowheads="1"/>
            </p:cNvSpPr>
            <p:nvPr/>
          </p:nvSpPr>
          <p:spPr bwMode="auto">
            <a:xfrm>
              <a:off x="4862513" y="5387975"/>
              <a:ext cx="2381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rPr>
                <a:t>TTA (Korea, 2017.2) </a:t>
              </a:r>
            </a:p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400">
                  <a:latin typeface="Calibri" panose="020F0502020204030204" pitchFamily="34" charset="0"/>
                  <a:ea typeface="굴림" panose="020B0600000101010101" pitchFamily="50" charset="-127"/>
                  <a:cs typeface="Calibri" panose="020F0502020204030204" pitchFamily="34" charset="0"/>
                </a:rPr>
                <a:t>DEKRA J.J (Japan, 2018.2)</a:t>
              </a:r>
              <a:endParaRPr lang="ko-KR" altLang="en-US" sz="1400"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07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539441" cy="4351338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ko-KR" dirty="0">
                <a:solidFill>
                  <a:prstClr val="black"/>
                </a:solidFill>
                <a:ea typeface="MS PGothic" panose="020B0600070205080204" pitchFamily="34" charset="-128"/>
              </a:rPr>
              <a:t>oneM2M certification product type consists of </a:t>
            </a:r>
            <a:r>
              <a:rPr lang="en-US" altLang="ko-KR" b="1" dirty="0">
                <a:solidFill>
                  <a:prstClr val="black"/>
                </a:solidFill>
                <a:ea typeface="MS PGothic" panose="020B0600070205080204" pitchFamily="34" charset="-128"/>
              </a:rPr>
              <a:t>End Product</a:t>
            </a:r>
            <a:r>
              <a:rPr lang="en-US" altLang="ko-KR" dirty="0">
                <a:solidFill>
                  <a:prstClr val="black"/>
                </a:solidFill>
                <a:ea typeface="MS PGothic" panose="020B0600070205080204" pitchFamily="34" charset="-128"/>
              </a:rPr>
              <a:t> and </a:t>
            </a:r>
            <a:r>
              <a:rPr lang="en-US" altLang="ko-KR" b="1" dirty="0">
                <a:solidFill>
                  <a:prstClr val="black"/>
                </a:solidFill>
                <a:ea typeface="MS PGothic" panose="020B0600070205080204" pitchFamily="34" charset="-128"/>
              </a:rPr>
              <a:t>Component</a:t>
            </a:r>
            <a:endParaRPr lang="en-GB" altLang="ko-KR" b="1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End Product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is a product that claims to have implemented at least one of oneM2M node types.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Component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 is an implementation of one or more of embedded oneM2M node types as software that is used </a:t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to produce End Product. </a:t>
            </a:r>
          </a:p>
          <a:p>
            <a:pPr lvl="1">
              <a:defRPr/>
            </a:pPr>
            <a:endParaRPr lang="en-US" altLang="ko-KR" sz="1000" dirty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r>
              <a:rPr lang="en-GB" altLang="ko-KR" dirty="0">
                <a:solidFill>
                  <a:prstClr val="black"/>
                </a:solidFill>
                <a:ea typeface="MS PGothic" panose="020B0600070205080204" pitchFamily="34" charset="-128"/>
              </a:rPr>
              <a:t>End Product or Component must implement at least one of oneM2M node types. </a:t>
            </a:r>
            <a:endParaRPr lang="ko-KR" altLang="ko-KR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Node type: ADN, ASN, MN, IN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33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Certification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New product</a:t>
            </a: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Any product that is certified using oneM2M standard specification for the first time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r>
              <a:rPr lang="en-GB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Product change</a:t>
            </a: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 smtClean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ko-KR" sz="5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55600" indent="-355600">
              <a:spcBef>
                <a:spcPct val="0"/>
              </a:spcBef>
              <a:defRPr/>
            </a:pPr>
            <a:r>
              <a:rPr lang="en-US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Rebranding</a:t>
            </a:r>
            <a:r>
              <a:rPr lang="en-GB" altLang="ko-KR" sz="2400" dirty="0">
                <a:solidFill>
                  <a:prstClr val="black"/>
                </a:solidFill>
                <a:ea typeface="MS PGothic" panose="020B0600070205080204" pitchFamily="34" charset="-128"/>
              </a:rPr>
              <a:t>  </a:t>
            </a:r>
          </a:p>
          <a:p>
            <a:pPr marL="927100" lvl="1" indent="-355600">
              <a:spcBef>
                <a:spcPct val="0"/>
              </a:spcBef>
              <a:defRPr/>
            </a:pP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Previously certified product that acquired a new name, term, symbol, design, or combination of two or more external change</a:t>
            </a:r>
            <a:endParaRPr lang="ko-KR" altLang="ko-KR" sz="200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91394"/>
              </p:ext>
            </p:extLst>
          </p:nvPr>
        </p:nvGraphicFramePr>
        <p:xfrm>
          <a:off x="726298" y="2572626"/>
          <a:ext cx="11115922" cy="21939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74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9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5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Product</a:t>
                      </a:r>
                      <a:endParaRPr lang="ko-KR" sz="18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Change Type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Testing Scope</a:t>
                      </a:r>
                      <a:endParaRPr lang="ko-KR" sz="180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New Certification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issue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Major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impacts all oneM2M functionality and is regarded as a new product</a:t>
                      </a:r>
                      <a:endParaRPr lang="ko-K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Full Re-testing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O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Partial</a:t>
                      </a:r>
                      <a:endParaRPr lang="ko-KR" sz="180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impacts a portion of oneM2M functionality</a:t>
                      </a:r>
                      <a:endParaRPr lang="ko-K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testing of new functionality and/or changed functionality</a:t>
                      </a:r>
                      <a:endParaRPr lang="ko-K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effectLst/>
                          <a:latin typeface="+mn-lt"/>
                          <a:ea typeface="+mn-ea"/>
                        </a:rPr>
                        <a:t>O</a:t>
                      </a:r>
                      <a:endParaRPr lang="ko-KR" sz="16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Minor</a:t>
                      </a:r>
                      <a:endParaRPr lang="ko-KR" sz="18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does not impact oneM2M functionality (e.g., add another model name)</a:t>
                      </a:r>
                      <a:endParaRPr lang="ko-K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testing required</a:t>
                      </a:r>
                      <a:endParaRPr lang="ko-KR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effectLst/>
                          <a:latin typeface="+mn-lt"/>
                          <a:ea typeface="+mn-ea"/>
                        </a:rPr>
                        <a:t>X</a:t>
                      </a:r>
                      <a:endParaRPr lang="ko-KR" sz="16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3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8" y="784861"/>
            <a:ext cx="5922107" cy="56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steps to oneM2M GCF </a:t>
            </a:r>
            <a:r>
              <a:rPr lang="en-US" dirty="0" smtClean="0"/>
              <a:t>Certification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Join GCF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Develop a test plan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Execute your test plan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Review the test results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Receive your GCF certification</a:t>
            </a:r>
            <a:endParaRPr lang="en-US" altLang="ko-KR" dirty="0"/>
          </a:p>
          <a:p>
            <a:pPr marL="914400" lvl="1" indent="-457200"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oneM2M Certification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www.onem2mcert.com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63" y="1412875"/>
            <a:ext cx="5616575" cy="4943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36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35CD2-693A-438F-92C9-BDB52186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oneM2M Certification </a:t>
            </a: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onem2m.globalcertificationforum.org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1F3C3-0478-4943-BBFC-F0087097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29</a:t>
            </a:fld>
            <a:endParaRPr lang="en-US"/>
          </a:p>
        </p:txBody>
      </p:sp>
      <p:pic>
        <p:nvPicPr>
          <p:cNvPr id="9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11" y="2744788"/>
            <a:ext cx="7346950" cy="343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7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oneM2M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Roland Hechwartner, oneM2M TP Chair</a:t>
            </a:r>
          </a:p>
          <a:p>
            <a:r>
              <a:rPr lang="en-US" dirty="0"/>
              <a:t>Deutsche Telekom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oneM2M Interop &amp; Hackathon 2020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4696" y="1524000"/>
            <a:ext cx="10515600" cy="496267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Date &amp; Place: Oct. 2020 (Physical(Seoul, Korea), e-Meeting or Hybrid)</a:t>
            </a:r>
          </a:p>
          <a:p>
            <a:r>
              <a:rPr lang="en-US" altLang="ko-KR" dirty="0" smtClean="0"/>
              <a:t>Interop Features:</a:t>
            </a:r>
          </a:p>
          <a:p>
            <a:pPr lvl="1"/>
            <a:r>
              <a:rPr lang="en-US" altLang="ko-KR" dirty="0" smtClean="0"/>
              <a:t>R2 + R3 new scope</a:t>
            </a:r>
          </a:p>
          <a:p>
            <a:r>
              <a:rPr lang="en-US" altLang="ko-KR" dirty="0" smtClean="0"/>
              <a:t>Tentative Interop </a:t>
            </a:r>
            <a:r>
              <a:rPr lang="en-US" altLang="ko-KR" dirty="0"/>
              <a:t>new </a:t>
            </a:r>
            <a:r>
              <a:rPr lang="en-US" altLang="ko-KR" dirty="0" smtClean="0"/>
              <a:t>scope</a:t>
            </a:r>
            <a:endParaRPr lang="en-US" altLang="ko-KR" dirty="0"/>
          </a:p>
          <a:p>
            <a:pPr lvl="1"/>
            <a:r>
              <a:rPr lang="en-US" altLang="ko-KR" dirty="0"/>
              <a:t>3GPP </a:t>
            </a:r>
            <a:r>
              <a:rPr lang="en-US" altLang="ko-KR" dirty="0" smtClean="0"/>
              <a:t>Interworking</a:t>
            </a:r>
            <a:endParaRPr lang="en-US" altLang="ko-KR" dirty="0"/>
          </a:p>
          <a:p>
            <a:pPr lvl="1"/>
            <a:r>
              <a:rPr lang="en-US" altLang="ko-KR" dirty="0"/>
              <a:t>HAIM(SDT based Information Model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DM</a:t>
            </a:r>
            <a:endParaRPr lang="en-US" altLang="ko-KR" dirty="0"/>
          </a:p>
          <a:p>
            <a:pPr lvl="1"/>
            <a:r>
              <a:rPr lang="en-US" altLang="ko-KR" dirty="0"/>
              <a:t>Initial </a:t>
            </a:r>
            <a:r>
              <a:rPr lang="en-US" altLang="ko-KR" dirty="0" smtClean="0"/>
              <a:t>Provisioning </a:t>
            </a:r>
            <a:endParaRPr lang="en-US" altLang="ko-KR" dirty="0"/>
          </a:p>
          <a:p>
            <a:pPr lvl="1"/>
            <a:r>
              <a:rPr lang="en-US" altLang="ko-KR" dirty="0"/>
              <a:t>Authentication </a:t>
            </a:r>
            <a:r>
              <a:rPr lang="en-US" altLang="ko-KR" dirty="0" smtClean="0"/>
              <a:t>Security</a:t>
            </a:r>
          </a:p>
          <a:p>
            <a:pPr lvl="1"/>
            <a:r>
              <a:rPr lang="en-US" altLang="ko-KR" dirty="0" smtClean="0"/>
              <a:t>Semantics</a:t>
            </a:r>
          </a:p>
          <a:p>
            <a:r>
              <a:rPr lang="en-US" altLang="ko-KR" dirty="0"/>
              <a:t>Hackathon event</a:t>
            </a:r>
          </a:p>
          <a:p>
            <a:pPr lvl="1"/>
            <a:r>
              <a:rPr lang="en-US" altLang="ko-KR" dirty="0"/>
              <a:t>Hackathon is held with Interop, schedule and place is also sync with </a:t>
            </a:r>
            <a:r>
              <a:rPr lang="en-US" altLang="ko-KR" dirty="0" smtClean="0"/>
              <a:t>Interop</a:t>
            </a:r>
          </a:p>
        </p:txBody>
      </p:sp>
    </p:spTree>
    <p:extLst>
      <p:ext uri="{BB962C8B-B14F-4D97-AF65-F5344CB8AC3E}">
        <p14:creationId xmlns:p14="http://schemas.microsoft.com/office/powerpoint/2010/main" val="3857655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08" y="1476325"/>
            <a:ext cx="11296184" cy="2387600"/>
          </a:xfrm>
        </p:spPr>
        <p:txBody>
          <a:bodyPr>
            <a:normAutofit/>
          </a:bodyPr>
          <a:lstStyle/>
          <a:p>
            <a:r>
              <a:rPr lang="en-US" sz="5400" dirty="0"/>
              <a:t>oneM2M Release 4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Preview </a:t>
            </a:r>
            <a:r>
              <a:rPr lang="en-US" sz="5400" dirty="0"/>
              <a:t>of new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white"/>
                </a:solidFill>
              </a:rPr>
              <a:t>Dale Seed, </a:t>
            </a:r>
            <a:r>
              <a:rPr lang="en-US" dirty="0">
                <a:solidFill>
                  <a:prstClr val="white"/>
                </a:solidFill>
              </a:rPr>
              <a:t>oneM2M </a:t>
            </a:r>
            <a:r>
              <a:rPr lang="en-US" dirty="0" smtClean="0">
                <a:solidFill>
                  <a:prstClr val="white"/>
                </a:solidFill>
              </a:rPr>
              <a:t>SDS </a:t>
            </a:r>
            <a:r>
              <a:rPr lang="en-US" dirty="0">
                <a:solidFill>
                  <a:prstClr val="white"/>
                </a:solidFill>
              </a:rPr>
              <a:t>Working Group Chair</a:t>
            </a:r>
          </a:p>
          <a:p>
            <a:pPr lvl="0"/>
            <a:r>
              <a:rPr lang="en-US" dirty="0" err="1" smtClean="0">
                <a:solidFill>
                  <a:prstClr val="white"/>
                </a:solidFill>
              </a:rPr>
              <a:t>Convida</a:t>
            </a:r>
            <a:r>
              <a:rPr lang="en-US" dirty="0" smtClean="0">
                <a:solidFill>
                  <a:prstClr val="white"/>
                </a:solidFill>
              </a:rPr>
              <a:t> Wireless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mit Pfeil 10"/>
          <p:cNvCxnSpPr/>
          <p:nvPr/>
        </p:nvCxnSpPr>
        <p:spPr>
          <a:xfrm>
            <a:off x="430206" y="6120505"/>
            <a:ext cx="11267422" cy="2364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B45D3-6D3C-4B2A-BF42-89FDB760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06" y="-8943"/>
            <a:ext cx="10186842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Feature Summary by 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1CA739-7EC9-47E7-95A5-11D49646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0206" y="3068469"/>
            <a:ext cx="2376055" cy="2684900"/>
          </a:xfrm>
          <a:prstGeom prst="roundRect">
            <a:avLst>
              <a:gd name="adj" fmla="val 63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yriad Pro" panose="020B0503030403020204" pitchFamily="34" charset="0"/>
              </a:rPr>
              <a:t>Release 1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Registration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Discovery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Security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Group Management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Data Mgmt. &amp; Repository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Subscription &amp; Notification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Device Management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Communication </a:t>
            </a:r>
            <a:r>
              <a:rPr lang="en-US" sz="1200" dirty="0" err="1">
                <a:latin typeface="Myriad Pro" panose="020B0503030403020204" pitchFamily="34" charset="0"/>
              </a:rPr>
              <a:t>Mgmt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Service Charging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Network Service Exposure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App &amp; Service </a:t>
            </a:r>
            <a:r>
              <a:rPr lang="en-US" sz="1200" dirty="0" err="1">
                <a:latin typeface="Myriad Pro" panose="020B0503030403020204" pitchFamily="34" charset="0"/>
              </a:rPr>
              <a:t>Mgmt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HTTP/</a:t>
            </a:r>
            <a:r>
              <a:rPr lang="en-US" sz="1200" dirty="0" err="1">
                <a:latin typeface="Myriad Pro" panose="020B0503030403020204" pitchFamily="34" charset="0"/>
              </a:rPr>
              <a:t>CoAP</a:t>
            </a:r>
            <a:r>
              <a:rPr lang="en-US" sz="1200" dirty="0">
                <a:latin typeface="Myriad Pro" panose="020B0503030403020204" pitchFamily="34" charset="0"/>
              </a:rPr>
              <a:t>/MQTT Bindings</a:t>
            </a:r>
          </a:p>
        </p:txBody>
      </p:sp>
      <p:sp>
        <p:nvSpPr>
          <p:cNvPr id="7" name="Rounded Rectangle 7"/>
          <p:cNvSpPr/>
          <p:nvPr/>
        </p:nvSpPr>
        <p:spPr>
          <a:xfrm>
            <a:off x="6234128" y="1757845"/>
            <a:ext cx="2376055" cy="3982657"/>
          </a:xfrm>
          <a:prstGeom prst="roundRect">
            <a:avLst>
              <a:gd name="adj" fmla="val 63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2400" dirty="0">
                <a:latin typeface="Myriad Pro" panose="020B0503030403020204" pitchFamily="34" charset="0"/>
              </a:rPr>
              <a:t>Release 3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 Querying/Mashup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3GPP SCEF Interworking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Non-IP Data Delivery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UE reachability Monitoring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Device triggering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Etc.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Transaction Management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Service Layer routing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Common oneM2M Interworking Framework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OCF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OPC-UA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Myriad Pro" panose="020B0503030403020204" pitchFamily="34" charset="0"/>
              </a:rPr>
              <a:t>OSGi</a:t>
            </a:r>
            <a:endParaRPr lang="en-US" sz="10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Conformance Tests and Profiles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Security Enhancements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Distributed Authorization 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etc.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Ontology Based Interworking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3315296" y="2207163"/>
            <a:ext cx="2376055" cy="3533340"/>
          </a:xfrm>
          <a:prstGeom prst="roundRect">
            <a:avLst>
              <a:gd name="adj" fmla="val 63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yriad Pro" panose="020B0503030403020204" pitchFamily="34" charset="0"/>
              </a:rPr>
              <a:t>Release 2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Time Series Data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Flexible Resources that can be customized by app developers (flex container)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Semantics Description &amp; Discovery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Security Enhancements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Dynamic Authorization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Content Security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E2E Security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 err="1">
                <a:latin typeface="Myriad Pro" panose="020B0503030403020204" pitchFamily="34" charset="0"/>
              </a:rPr>
              <a:t>WebSocket</a:t>
            </a:r>
            <a:r>
              <a:rPr lang="en-US" sz="1200" dirty="0">
                <a:latin typeface="Myriad Pro" panose="020B0503030403020204" pitchFamily="34" charset="0"/>
              </a:rPr>
              <a:t> Binding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Ontology for Home Area Information Model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App-ID Registry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Interworking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LWM2M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Myriad Pro" panose="020B0503030403020204" pitchFamily="34" charset="0"/>
              </a:rPr>
              <a:t>Alljoyn</a:t>
            </a:r>
            <a:endParaRPr lang="en-US" sz="1000" dirty="0">
              <a:latin typeface="Myriad Pro" panose="020B0503030403020204" pitchFamily="34" charset="0"/>
            </a:endParaRP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3GPP Triggering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9119218" y="1513349"/>
            <a:ext cx="2767982" cy="4240020"/>
          </a:xfrm>
          <a:prstGeom prst="roundRect">
            <a:avLst>
              <a:gd name="adj" fmla="val 63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>
              <a:spcBef>
                <a:spcPts val="2400"/>
              </a:spcBef>
            </a:pPr>
            <a:r>
              <a:rPr lang="en-US" sz="2400" dirty="0">
                <a:latin typeface="Myriad Pro" panose="020B0503030403020204" pitchFamily="34" charset="0"/>
              </a:rPr>
              <a:t>Release 4</a:t>
            </a:r>
            <a:br>
              <a:rPr lang="en-US" sz="2400" dirty="0">
                <a:latin typeface="Myriad Pro" panose="020B0503030403020204" pitchFamily="34" charset="0"/>
              </a:rPr>
            </a:br>
            <a:r>
              <a:rPr lang="en-US" sz="1200" dirty="0">
                <a:latin typeface="Myriad Pro" panose="020B0503030403020204" pitchFamily="34" charset="0"/>
              </a:rPr>
              <a:t>(planned)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SDT 4.0 and the Information Models for Multiple Domains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Conformance Tests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Geo Query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Process Management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Message Primitive Profiles 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 Reasoning 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Time Management</a:t>
            </a:r>
            <a:endParaRPr lang="en-US" sz="10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Enhanced 3GPP Interworking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Session QoS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Congestion Monitoring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Fog/Edge Computing</a:t>
            </a:r>
          </a:p>
          <a:p>
            <a:pPr marL="468000" lvl="2" indent="-180000"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Software Campaigning</a:t>
            </a:r>
          </a:p>
          <a:p>
            <a:pPr marL="468000" lvl="2" indent="-180000"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Resource Synchronization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Service Subscriber Management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Security Enhancements</a:t>
            </a:r>
            <a:endParaRPr lang="en-US" sz="10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Group Anycast/</a:t>
            </a:r>
            <a:r>
              <a:rPr lang="en-US" sz="1200" dirty="0" err="1">
                <a:latin typeface="Myriad Pro" panose="020B0503030403020204" pitchFamily="34" charset="0"/>
              </a:rPr>
              <a:t>Somecast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Modbus Interworking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Discovery Based Operations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 Ontology Mapping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endParaRPr lang="en-US" sz="1200" dirty="0">
              <a:latin typeface="Myriad Pro" panose="020B0503030403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71979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005296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006091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2018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133967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2020</a:t>
            </a:r>
          </a:p>
        </p:txBody>
      </p:sp>
      <p:cxnSp>
        <p:nvCxnSpPr>
          <p:cNvPr id="21" name="Gerader Verbinder 20"/>
          <p:cNvCxnSpPr/>
          <p:nvPr/>
        </p:nvCxnSpPr>
        <p:spPr>
          <a:xfrm>
            <a:off x="430206" y="6133371"/>
            <a:ext cx="8569415" cy="754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1405290" y="6025415"/>
            <a:ext cx="250257" cy="221381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236311" y="6021638"/>
            <a:ext cx="250257" cy="22138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7240591" y="6021638"/>
            <a:ext cx="250257" cy="22138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0301435" y="6021638"/>
            <a:ext cx="250257" cy="221381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3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63" y="-34409"/>
            <a:ext cx="8837757" cy="1173570"/>
          </a:xfrm>
        </p:spPr>
        <p:txBody>
          <a:bodyPr>
            <a:noAutofit/>
          </a:bodyPr>
          <a:lstStyle/>
          <a:p>
            <a:r>
              <a:rPr lang="en-US" sz="4000" dirty="0"/>
              <a:t>Quick Overview of oneM2M Entities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E642037F-105E-45B7-8BAB-0464E2FA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98" y="1461137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101E20-FE92-48FA-892B-C508D5CCB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53" y="1595620"/>
            <a:ext cx="1040241" cy="1054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FF7199E-9869-4633-9EFE-C7CD36BB78FE}"/>
              </a:ext>
            </a:extLst>
          </p:cNvPr>
          <p:cNvGrpSpPr/>
          <p:nvPr/>
        </p:nvGrpSpPr>
        <p:grpSpPr>
          <a:xfrm>
            <a:off x="1544535" y="1272719"/>
            <a:ext cx="1361177" cy="1003924"/>
            <a:chOff x="1355815" y="1211576"/>
            <a:chExt cx="1576987" cy="1282089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56E96FCA-5C0D-4D43-9616-5729F7359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304AE40-1760-430C-B332-BD656EFB407D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12" name="Elbow Connector 31">
                <a:extLst>
                  <a:ext uri="{FF2B5EF4-FFF2-40B4-BE49-F238E27FC236}">
                    <a16:creationId xmlns:a16="http://schemas.microsoft.com/office/drawing/2014/main" xmlns="" id="{28C34E94-6640-4282-A465-A0B7908EE6F0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33">
                <a:extLst>
                  <a:ext uri="{FF2B5EF4-FFF2-40B4-BE49-F238E27FC236}">
                    <a16:creationId xmlns:a16="http://schemas.microsoft.com/office/drawing/2014/main" xmlns="" id="{92DD9696-6016-4484-8CCC-19CA617F5E18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xmlns="" id="{886116CF-E073-42AF-A2CA-B6A9F1F43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FE9D0D65-E7FA-42C4-B106-4893F961AA7E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6A9F3145-98D1-428F-B466-5F9846ECB0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xmlns="" id="{64DD22B9-D205-457C-A98C-C3DB29E65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xmlns="" id="{FC12FBED-C011-4A36-B143-79900528DF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16" name="Elbow Connector 16">
                <a:extLst>
                  <a:ext uri="{FF2B5EF4-FFF2-40B4-BE49-F238E27FC236}">
                    <a16:creationId xmlns:a16="http://schemas.microsoft.com/office/drawing/2014/main" xmlns="" id="{FD40D681-61E2-4A7B-A48E-24DD470DA935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35434E-812D-4D56-AE03-B8E3596C1019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21" name="Rounded Rectangle 70">
            <a:extLst>
              <a:ext uri="{FF2B5EF4-FFF2-40B4-BE49-F238E27FC236}">
                <a16:creationId xmlns:a16="http://schemas.microsoft.com/office/drawing/2014/main" xmlns="" id="{24CE2422-36F4-4F27-B40D-C5FA2F89527F}"/>
              </a:ext>
            </a:extLst>
          </p:cNvPr>
          <p:cNvSpPr/>
          <p:nvPr/>
        </p:nvSpPr>
        <p:spPr bwMode="auto">
          <a:xfrm>
            <a:off x="2449485" y="2103104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F3333C-5EF4-4020-B07D-D23FF5F6F8E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089447" y="2318127"/>
            <a:ext cx="2352916" cy="14078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0C26B2-3387-48D3-8D9E-9F051B68F015}"/>
              </a:ext>
            </a:extLst>
          </p:cNvPr>
          <p:cNvSpPr txBox="1"/>
          <p:nvPr/>
        </p:nvSpPr>
        <p:spPr>
          <a:xfrm>
            <a:off x="-21185" y="5915689"/>
            <a:ext cx="211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  AE: Application Entity</a:t>
            </a:r>
          </a:p>
        </p:txBody>
      </p:sp>
      <p:sp>
        <p:nvSpPr>
          <p:cNvPr id="32" name="Rounded Rectangle 71">
            <a:extLst>
              <a:ext uri="{FF2B5EF4-FFF2-40B4-BE49-F238E27FC236}">
                <a16:creationId xmlns:a16="http://schemas.microsoft.com/office/drawing/2014/main" xmlns="" id="{4CFE6912-5505-4B4B-9521-7FCB8A1BCC7D}"/>
              </a:ext>
            </a:extLst>
          </p:cNvPr>
          <p:cNvSpPr/>
          <p:nvPr/>
        </p:nvSpPr>
        <p:spPr bwMode="auto">
          <a:xfrm>
            <a:off x="9316364" y="2278619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8D6298-5049-4E17-A597-AAF15ABE8573}"/>
              </a:ext>
            </a:extLst>
          </p:cNvPr>
          <p:cNvGrpSpPr/>
          <p:nvPr/>
        </p:nvGrpSpPr>
        <p:grpSpPr>
          <a:xfrm>
            <a:off x="934835" y="2310841"/>
            <a:ext cx="1361177" cy="1003924"/>
            <a:chOff x="1355815" y="1211576"/>
            <a:chExt cx="1576987" cy="1282089"/>
          </a:xfrm>
        </p:grpSpPr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xmlns="" id="{60394163-F180-42CB-8E9B-1C4813622C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12C4DB3-29A0-4722-9B4F-F7B00AA184CB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40" name="Elbow Connector 31">
                <a:extLst>
                  <a:ext uri="{FF2B5EF4-FFF2-40B4-BE49-F238E27FC236}">
                    <a16:creationId xmlns:a16="http://schemas.microsoft.com/office/drawing/2014/main" xmlns="" id="{26244B2C-A226-4BEA-AF77-9138877629B7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33">
                <a:extLst>
                  <a:ext uri="{FF2B5EF4-FFF2-40B4-BE49-F238E27FC236}">
                    <a16:creationId xmlns:a16="http://schemas.microsoft.com/office/drawing/2014/main" xmlns="" id="{2BF580D2-D0E2-4898-BB27-D52E39CD227E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xmlns="" id="{5C9710BA-7104-4ED5-B29D-96536B265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6B11542C-7120-4EC2-8AEE-EBBCAD9369EE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xmlns="" id="{E66E850F-BEDC-474E-BB30-7D4599947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xmlns="" id="{52E45B40-1441-48AE-9C16-2B2AD34F4E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xmlns="" id="{DEC10E51-079B-4F08-ACA2-82654143A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44" name="Elbow Connector 16">
                <a:extLst>
                  <a:ext uri="{FF2B5EF4-FFF2-40B4-BE49-F238E27FC236}">
                    <a16:creationId xmlns:a16="http://schemas.microsoft.com/office/drawing/2014/main" xmlns="" id="{CF62A8E7-B215-4046-A08D-0296598A5C28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649DD53-DE15-4BAE-A8CF-E1141CF55B84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49" name="Rounded Rectangle 70">
            <a:extLst>
              <a:ext uri="{FF2B5EF4-FFF2-40B4-BE49-F238E27FC236}">
                <a16:creationId xmlns:a16="http://schemas.microsoft.com/office/drawing/2014/main" xmlns="" id="{D3F7BA2A-4100-4C46-9DD6-C3F2D6446ABC}"/>
              </a:ext>
            </a:extLst>
          </p:cNvPr>
          <p:cNvSpPr/>
          <p:nvPr/>
        </p:nvSpPr>
        <p:spPr bwMode="auto">
          <a:xfrm>
            <a:off x="1839785" y="3141226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746604C-2BB9-4154-B739-F724C1530855}"/>
              </a:ext>
            </a:extLst>
          </p:cNvPr>
          <p:cNvGrpSpPr/>
          <p:nvPr/>
        </p:nvGrpSpPr>
        <p:grpSpPr>
          <a:xfrm>
            <a:off x="1142422" y="3663568"/>
            <a:ext cx="1361177" cy="1003924"/>
            <a:chOff x="1355815" y="1211576"/>
            <a:chExt cx="1576987" cy="1282089"/>
          </a:xfrm>
        </p:grpSpPr>
        <p:pic>
          <p:nvPicPr>
            <p:cNvPr id="51" name="Picture 3">
              <a:extLst>
                <a:ext uri="{FF2B5EF4-FFF2-40B4-BE49-F238E27FC236}">
                  <a16:creationId xmlns:a16="http://schemas.microsoft.com/office/drawing/2014/main" xmlns="" id="{8F7998E6-5339-49D8-B0C3-B5C6E2CC9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BEEFEBFD-91DD-4EE0-9C30-CAD0D70FE900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53" name="Elbow Connector 31">
                <a:extLst>
                  <a:ext uri="{FF2B5EF4-FFF2-40B4-BE49-F238E27FC236}">
                    <a16:creationId xmlns:a16="http://schemas.microsoft.com/office/drawing/2014/main" xmlns="" id="{82B2E773-9758-45E1-A25B-60EAFFB29DCD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33">
                <a:extLst>
                  <a:ext uri="{FF2B5EF4-FFF2-40B4-BE49-F238E27FC236}">
                    <a16:creationId xmlns:a16="http://schemas.microsoft.com/office/drawing/2014/main" xmlns="" id="{9F362B70-2ACE-49B5-85CB-2748CD4A1875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xmlns="" id="{CD7A603E-DDBB-4B8E-B305-40EDCAD87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97947E21-6964-452F-8291-909B6F2C4B96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xmlns="" id="{AE7176CD-329B-4B0E-9C77-C3C32950E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5154C411-9B0A-401F-A70F-41C232509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xmlns="" id="{73DD9E55-D11F-4CFB-A72B-ABF7CBAE29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57" name="Elbow Connector 16">
                <a:extLst>
                  <a:ext uri="{FF2B5EF4-FFF2-40B4-BE49-F238E27FC236}">
                    <a16:creationId xmlns:a16="http://schemas.microsoft.com/office/drawing/2014/main" xmlns="" id="{21CEFE92-A3B9-45F7-A7FA-9360443EE5F9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CEAE9F-CC03-437C-B093-DAC07DB3662A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62" name="Rounded Rectangle 70">
            <a:extLst>
              <a:ext uri="{FF2B5EF4-FFF2-40B4-BE49-F238E27FC236}">
                <a16:creationId xmlns:a16="http://schemas.microsoft.com/office/drawing/2014/main" xmlns="" id="{B1045486-3B7C-417C-B509-6CF4459D78B0}"/>
              </a:ext>
            </a:extLst>
          </p:cNvPr>
          <p:cNvSpPr/>
          <p:nvPr/>
        </p:nvSpPr>
        <p:spPr bwMode="auto">
          <a:xfrm>
            <a:off x="2047372" y="4493953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01DF58C-1D73-4C82-B0A8-BFC16F0F452F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2479747" y="2458913"/>
            <a:ext cx="2962616" cy="89733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70B8F8D0-B97F-44F5-BD5D-F3E7124F2558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2687334" y="2458913"/>
            <a:ext cx="2755029" cy="2250063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874421C-850B-4822-9B01-D618D5EE3103}"/>
              </a:ext>
            </a:extLst>
          </p:cNvPr>
          <p:cNvSpPr/>
          <p:nvPr/>
        </p:nvSpPr>
        <p:spPr bwMode="auto">
          <a:xfrm>
            <a:off x="5911211" y="3319199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2E7A8DB-7EA1-4EE8-80CE-A6CB65CD5378}"/>
              </a:ext>
            </a:extLst>
          </p:cNvPr>
          <p:cNvSpPr/>
          <p:nvPr/>
        </p:nvSpPr>
        <p:spPr bwMode="auto">
          <a:xfrm>
            <a:off x="5288088" y="2898123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C255DA53-3202-4567-83C4-6E257DEFC357}"/>
              </a:ext>
            </a:extLst>
          </p:cNvPr>
          <p:cNvCxnSpPr/>
          <p:nvPr/>
        </p:nvCxnSpPr>
        <p:spPr>
          <a:xfrm flipH="1">
            <a:off x="5664094" y="3520067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68B76AD5-03F4-4BDB-8225-8837834D9C8C}"/>
              </a:ext>
            </a:extLst>
          </p:cNvPr>
          <p:cNvCxnSpPr>
            <a:cxnSpLocks/>
          </p:cNvCxnSpPr>
          <p:nvPr/>
        </p:nvCxnSpPr>
        <p:spPr>
          <a:xfrm>
            <a:off x="5659563" y="3216615"/>
            <a:ext cx="0" cy="2405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5244AD81-1330-4F9C-A68B-65824C16B7D9}"/>
              </a:ext>
            </a:extLst>
          </p:cNvPr>
          <p:cNvCxnSpPr/>
          <p:nvPr/>
        </p:nvCxnSpPr>
        <p:spPr>
          <a:xfrm flipH="1">
            <a:off x="5659563" y="4953539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9DA6C9-AC04-4FA9-979F-0BED38C82F4A}"/>
              </a:ext>
            </a:extLst>
          </p:cNvPr>
          <p:cNvCxnSpPr/>
          <p:nvPr/>
        </p:nvCxnSpPr>
        <p:spPr>
          <a:xfrm flipH="1">
            <a:off x="5659563" y="5625065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10D60B3-D765-4BE5-BC24-5A830B775D89}"/>
              </a:ext>
            </a:extLst>
          </p:cNvPr>
          <p:cNvSpPr/>
          <p:nvPr/>
        </p:nvSpPr>
        <p:spPr bwMode="auto">
          <a:xfrm>
            <a:off x="5925245" y="4755545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4190BF79-3E17-4AC2-8077-CAAF9CC03B92}"/>
              </a:ext>
            </a:extLst>
          </p:cNvPr>
          <p:cNvSpPr/>
          <p:nvPr/>
        </p:nvSpPr>
        <p:spPr bwMode="auto">
          <a:xfrm>
            <a:off x="5925244" y="5438367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AE-4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411B7C0C-BD9F-4AA5-875E-28C5E7EA4ABC}"/>
              </a:ext>
            </a:extLst>
          </p:cNvPr>
          <p:cNvCxnSpPr>
            <a:cxnSpLocks/>
            <a:endCxn id="89" idx="1"/>
          </p:cNvCxnSpPr>
          <p:nvPr/>
        </p:nvCxnSpPr>
        <p:spPr>
          <a:xfrm flipH="1">
            <a:off x="5288088" y="2598054"/>
            <a:ext cx="244132" cy="4528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3733A1E-4E9D-4315-B566-B5F471BD4A3B}"/>
              </a:ext>
            </a:extLst>
          </p:cNvPr>
          <p:cNvCxnSpPr/>
          <p:nvPr/>
        </p:nvCxnSpPr>
        <p:spPr>
          <a:xfrm flipH="1">
            <a:off x="5659562" y="4236804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3666EEC-8167-4297-8D01-9E2CFE7DB68F}"/>
              </a:ext>
            </a:extLst>
          </p:cNvPr>
          <p:cNvSpPr/>
          <p:nvPr/>
        </p:nvSpPr>
        <p:spPr bwMode="auto">
          <a:xfrm>
            <a:off x="5925244" y="4038810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AE-3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401C6FB-0556-4407-8476-544279E34D7F}"/>
              </a:ext>
            </a:extLst>
          </p:cNvPr>
          <p:cNvCxnSpPr>
            <a:cxnSpLocks/>
          </p:cNvCxnSpPr>
          <p:nvPr/>
        </p:nvCxnSpPr>
        <p:spPr>
          <a:xfrm flipV="1">
            <a:off x="6365774" y="2502589"/>
            <a:ext cx="2953349" cy="2097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72">
            <a:extLst>
              <a:ext uri="{FF2B5EF4-FFF2-40B4-BE49-F238E27FC236}">
                <a16:creationId xmlns:a16="http://schemas.microsoft.com/office/drawing/2014/main" xmlns="" id="{440763C9-84B6-4048-9603-3581937AB5CC}"/>
              </a:ext>
            </a:extLst>
          </p:cNvPr>
          <p:cNvSpPr/>
          <p:nvPr/>
        </p:nvSpPr>
        <p:spPr bwMode="auto">
          <a:xfrm>
            <a:off x="5428599" y="2269068"/>
            <a:ext cx="937175" cy="43004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AD41952-7BE4-4F35-9027-06BB09CA11C3}"/>
              </a:ext>
            </a:extLst>
          </p:cNvPr>
          <p:cNvSpPr/>
          <p:nvPr/>
        </p:nvSpPr>
        <p:spPr>
          <a:xfrm>
            <a:off x="0" y="6160444"/>
            <a:ext cx="2651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CSE: Common Services Entity</a:t>
            </a:r>
          </a:p>
        </p:txBody>
      </p:sp>
      <p:sp>
        <p:nvSpPr>
          <p:cNvPr id="93" name="Speech Bubble: Rectangle with Corners Rounded 92">
            <a:extLst>
              <a:ext uri="{FF2B5EF4-FFF2-40B4-BE49-F238E27FC236}">
                <a16:creationId xmlns:a16="http://schemas.microsoft.com/office/drawing/2014/main" xmlns="" id="{40C605F5-B72A-4C24-93AA-70E718E9EDAC}"/>
              </a:ext>
            </a:extLst>
          </p:cNvPr>
          <p:cNvSpPr/>
          <p:nvPr/>
        </p:nvSpPr>
        <p:spPr>
          <a:xfrm>
            <a:off x="8497066" y="3788420"/>
            <a:ext cx="2724076" cy="1165119"/>
          </a:xfrm>
          <a:prstGeom prst="wedgeRoundRectCallout">
            <a:avLst>
              <a:gd name="adj1" fmla="val -57085"/>
              <a:gd name="adj2" fmla="val -2036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CSE resource tree for storing metadata/data of applications and devices</a:t>
            </a:r>
          </a:p>
        </p:txBody>
      </p:sp>
    </p:spTree>
    <p:extLst>
      <p:ext uri="{BB962C8B-B14F-4D97-AF65-F5344CB8AC3E}">
        <p14:creationId xmlns:p14="http://schemas.microsoft.com/office/powerpoint/2010/main" val="31111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49" grpId="0" animBg="1"/>
      <p:bldP spid="62" grpId="0" animBg="1"/>
      <p:bldP spid="88" grpId="0" animBg="1"/>
      <p:bldP spid="89" grpId="0" animBg="1"/>
      <p:bldP spid="100" grpId="0" animBg="1"/>
      <p:bldP spid="101" grpId="0" animBg="1"/>
      <p:bldP spid="72" grpId="0" animBg="1"/>
      <p:bldP spid="86" grpId="0" animBg="1"/>
      <p:bldP spid="36" grpId="0"/>
      <p:bldP spid="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367" y="-22984"/>
            <a:ext cx="5747070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Geo Query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3079414-1A8B-4318-A618-D4636B88A178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D678F89-A67F-491F-8282-A8688B6DCD68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xmlns="" id="{F649EC95-97D7-4D25-A9F0-9DE761EBB42F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E642037F-105E-45B7-8BAB-0464E2FA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98" y="1461137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101E20-FE92-48FA-892B-C508D5CCB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23" y="1749531"/>
            <a:ext cx="1040241" cy="1054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FF7199E-9869-4633-9EFE-C7CD36BB78FE}"/>
              </a:ext>
            </a:extLst>
          </p:cNvPr>
          <p:cNvGrpSpPr/>
          <p:nvPr/>
        </p:nvGrpSpPr>
        <p:grpSpPr>
          <a:xfrm>
            <a:off x="1544535" y="1272719"/>
            <a:ext cx="1361177" cy="1003924"/>
            <a:chOff x="1355815" y="1211576"/>
            <a:chExt cx="1576987" cy="1282089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56E96FCA-5C0D-4D43-9616-5729F7359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304AE40-1760-430C-B332-BD656EFB407D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12" name="Elbow Connector 31">
                <a:extLst>
                  <a:ext uri="{FF2B5EF4-FFF2-40B4-BE49-F238E27FC236}">
                    <a16:creationId xmlns:a16="http://schemas.microsoft.com/office/drawing/2014/main" xmlns="" id="{28C34E94-6640-4282-A465-A0B7908EE6F0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33">
                <a:extLst>
                  <a:ext uri="{FF2B5EF4-FFF2-40B4-BE49-F238E27FC236}">
                    <a16:creationId xmlns:a16="http://schemas.microsoft.com/office/drawing/2014/main" xmlns="" id="{92DD9696-6016-4484-8CCC-19CA617F5E18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xmlns="" id="{886116CF-E073-42AF-A2CA-B6A9F1F43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FE9D0D65-E7FA-42C4-B106-4893F961AA7E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6A9F3145-98D1-428F-B466-5F9846ECB0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xmlns="" id="{64DD22B9-D205-457C-A98C-C3DB29E65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xmlns="" id="{FC12FBED-C011-4A36-B143-79900528DF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16" name="Elbow Connector 16">
                <a:extLst>
                  <a:ext uri="{FF2B5EF4-FFF2-40B4-BE49-F238E27FC236}">
                    <a16:creationId xmlns:a16="http://schemas.microsoft.com/office/drawing/2014/main" xmlns="" id="{FD40D681-61E2-4A7B-A48E-24DD470DA935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35434E-812D-4D56-AE03-B8E3596C1019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21" name="Rounded Rectangle 70">
            <a:extLst>
              <a:ext uri="{FF2B5EF4-FFF2-40B4-BE49-F238E27FC236}">
                <a16:creationId xmlns:a16="http://schemas.microsoft.com/office/drawing/2014/main" xmlns="" id="{24CE2422-36F4-4F27-B40D-C5FA2F89527F}"/>
              </a:ext>
            </a:extLst>
          </p:cNvPr>
          <p:cNvSpPr/>
          <p:nvPr/>
        </p:nvSpPr>
        <p:spPr bwMode="auto">
          <a:xfrm>
            <a:off x="2449485" y="2103104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22" name="Rounded Rectangle 72">
            <a:extLst>
              <a:ext uri="{FF2B5EF4-FFF2-40B4-BE49-F238E27FC236}">
                <a16:creationId xmlns:a16="http://schemas.microsoft.com/office/drawing/2014/main" xmlns="" id="{1B5AE46B-32C4-4F23-B9F2-0EFD4CF6992D}"/>
              </a:ext>
            </a:extLst>
          </p:cNvPr>
          <p:cNvSpPr/>
          <p:nvPr/>
        </p:nvSpPr>
        <p:spPr bwMode="auto">
          <a:xfrm>
            <a:off x="5442363" y="2243890"/>
            <a:ext cx="937175" cy="43004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F3333C-5EF4-4020-B07D-D23FF5F6F8EF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3089447" y="2318127"/>
            <a:ext cx="2352916" cy="14078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0C26B2-3387-48D3-8D9E-9F051B68F015}"/>
              </a:ext>
            </a:extLst>
          </p:cNvPr>
          <p:cNvSpPr txBox="1"/>
          <p:nvPr/>
        </p:nvSpPr>
        <p:spPr>
          <a:xfrm>
            <a:off x="-21185" y="591568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E4AEB76-3552-45DF-ACB4-4A41119961D6}"/>
              </a:ext>
            </a:extLst>
          </p:cNvPr>
          <p:cNvSpPr/>
          <p:nvPr/>
        </p:nvSpPr>
        <p:spPr>
          <a:xfrm>
            <a:off x="6494980" y="1372468"/>
            <a:ext cx="2776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Geo Query Request</a:t>
            </a:r>
          </a:p>
          <a:p>
            <a:pPr algn="ctr"/>
            <a:r>
              <a:rPr lang="en-US" sz="1050" b="1" i="1" dirty="0" err="1">
                <a:solidFill>
                  <a:srgbClr val="C00000"/>
                </a:solidFill>
                <a:highlight>
                  <a:srgbClr val="FFFF00"/>
                </a:highlight>
              </a:rPr>
              <a:t>geoQuery</a:t>
            </a:r>
            <a:r>
              <a:rPr lang="en-US" sz="1050" b="1" i="1" dirty="0">
                <a:solidFill>
                  <a:srgbClr val="C00000"/>
                </a:solidFill>
                <a:highlight>
                  <a:srgbClr val="FFFF00"/>
                </a:highlight>
              </a:rPr>
              <a:t> = Point, [40.71, -74.0], </a:t>
            </a:r>
            <a:r>
              <a:rPr lang="en-US" sz="1050" b="1" i="1" dirty="0">
                <a:solidFill>
                  <a:srgbClr val="C00000"/>
                </a:solidFill>
              </a:rPr>
              <a:t>…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2" name="Rounded Rectangle 71">
            <a:extLst>
              <a:ext uri="{FF2B5EF4-FFF2-40B4-BE49-F238E27FC236}">
                <a16:creationId xmlns:a16="http://schemas.microsoft.com/office/drawing/2014/main" xmlns="" id="{4CFE6912-5505-4B4B-9521-7FCB8A1BCC7D}"/>
              </a:ext>
            </a:extLst>
          </p:cNvPr>
          <p:cNvSpPr/>
          <p:nvPr/>
        </p:nvSpPr>
        <p:spPr bwMode="auto">
          <a:xfrm>
            <a:off x="9497434" y="2432530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xmlns="" id="{E3F6058F-95D8-4A6D-B16A-142AB656C433}"/>
              </a:ext>
            </a:extLst>
          </p:cNvPr>
          <p:cNvSpPr/>
          <p:nvPr/>
        </p:nvSpPr>
        <p:spPr>
          <a:xfrm>
            <a:off x="9582152" y="3216615"/>
            <a:ext cx="2228847" cy="1037907"/>
          </a:xfrm>
          <a:prstGeom prst="wedgeRoundRectCallout">
            <a:avLst>
              <a:gd name="adj1" fmla="val -26668"/>
              <a:gd name="adj2" fmla="val -86744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rIns="0" anchor="t"/>
          <a:lstStyle/>
          <a:p>
            <a:r>
              <a:rPr lang="en-US" sz="1400" b="1" dirty="0">
                <a:solidFill>
                  <a:schemeClr val="lt1"/>
                </a:solidFill>
              </a:rPr>
              <a:t>AE sends a geo query request to discover temperature sensor in New York City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8D6298-5049-4E17-A597-AAF15ABE8573}"/>
              </a:ext>
            </a:extLst>
          </p:cNvPr>
          <p:cNvGrpSpPr/>
          <p:nvPr/>
        </p:nvGrpSpPr>
        <p:grpSpPr>
          <a:xfrm>
            <a:off x="934835" y="2310841"/>
            <a:ext cx="1361177" cy="1003924"/>
            <a:chOff x="1355815" y="1211576"/>
            <a:chExt cx="1576987" cy="1282089"/>
          </a:xfrm>
        </p:grpSpPr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xmlns="" id="{60394163-F180-42CB-8E9B-1C4813622C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C12C4DB3-29A0-4722-9B4F-F7B00AA184CB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40" name="Elbow Connector 31">
                <a:extLst>
                  <a:ext uri="{FF2B5EF4-FFF2-40B4-BE49-F238E27FC236}">
                    <a16:creationId xmlns:a16="http://schemas.microsoft.com/office/drawing/2014/main" xmlns="" id="{26244B2C-A226-4BEA-AF77-9138877629B7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33">
                <a:extLst>
                  <a:ext uri="{FF2B5EF4-FFF2-40B4-BE49-F238E27FC236}">
                    <a16:creationId xmlns:a16="http://schemas.microsoft.com/office/drawing/2014/main" xmlns="" id="{2BF580D2-D0E2-4898-BB27-D52E39CD227E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xmlns="" id="{5C9710BA-7104-4ED5-B29D-96536B265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6B11542C-7120-4EC2-8AEE-EBBCAD9369EE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xmlns="" id="{E66E850F-BEDC-474E-BB30-7D4599947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xmlns="" id="{52E45B40-1441-48AE-9C16-2B2AD34F4E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xmlns="" id="{DEC10E51-079B-4F08-ACA2-82654143A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44" name="Elbow Connector 16">
                <a:extLst>
                  <a:ext uri="{FF2B5EF4-FFF2-40B4-BE49-F238E27FC236}">
                    <a16:creationId xmlns:a16="http://schemas.microsoft.com/office/drawing/2014/main" xmlns="" id="{CF62A8E7-B215-4046-A08D-0296598A5C28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649DD53-DE15-4BAE-A8CF-E1141CF55B84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49" name="Rounded Rectangle 70">
            <a:extLst>
              <a:ext uri="{FF2B5EF4-FFF2-40B4-BE49-F238E27FC236}">
                <a16:creationId xmlns:a16="http://schemas.microsoft.com/office/drawing/2014/main" xmlns="" id="{D3F7BA2A-4100-4C46-9DD6-C3F2D6446ABC}"/>
              </a:ext>
            </a:extLst>
          </p:cNvPr>
          <p:cNvSpPr/>
          <p:nvPr/>
        </p:nvSpPr>
        <p:spPr bwMode="auto">
          <a:xfrm>
            <a:off x="1839785" y="3141226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746604C-2BB9-4154-B739-F724C1530855}"/>
              </a:ext>
            </a:extLst>
          </p:cNvPr>
          <p:cNvGrpSpPr/>
          <p:nvPr/>
        </p:nvGrpSpPr>
        <p:grpSpPr>
          <a:xfrm>
            <a:off x="1142422" y="3663568"/>
            <a:ext cx="1361177" cy="1003924"/>
            <a:chOff x="1355815" y="1211576"/>
            <a:chExt cx="1576987" cy="1282089"/>
          </a:xfrm>
        </p:grpSpPr>
        <p:pic>
          <p:nvPicPr>
            <p:cNvPr id="51" name="Picture 3">
              <a:extLst>
                <a:ext uri="{FF2B5EF4-FFF2-40B4-BE49-F238E27FC236}">
                  <a16:creationId xmlns:a16="http://schemas.microsoft.com/office/drawing/2014/main" xmlns="" id="{8F7998E6-5339-49D8-B0C3-B5C6E2CC9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BEEFEBFD-91DD-4EE0-9C30-CAD0D70FE900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53" name="Elbow Connector 31">
                <a:extLst>
                  <a:ext uri="{FF2B5EF4-FFF2-40B4-BE49-F238E27FC236}">
                    <a16:creationId xmlns:a16="http://schemas.microsoft.com/office/drawing/2014/main" xmlns="" id="{82B2E773-9758-45E1-A25B-60EAFFB29DCD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33">
                <a:extLst>
                  <a:ext uri="{FF2B5EF4-FFF2-40B4-BE49-F238E27FC236}">
                    <a16:creationId xmlns:a16="http://schemas.microsoft.com/office/drawing/2014/main" xmlns="" id="{9F362B70-2ACE-49B5-85CB-2748CD4A1875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xmlns="" id="{CD7A603E-DDBB-4B8E-B305-40EDCAD87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97947E21-6964-452F-8291-909B6F2C4B96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xmlns="" id="{AE7176CD-329B-4B0E-9C77-C3C32950E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5154C411-9B0A-401F-A70F-41C232509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xmlns="" id="{73DD9E55-D11F-4CFB-A72B-ABF7CBAE29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57" name="Elbow Connector 16">
                <a:extLst>
                  <a:ext uri="{FF2B5EF4-FFF2-40B4-BE49-F238E27FC236}">
                    <a16:creationId xmlns:a16="http://schemas.microsoft.com/office/drawing/2014/main" xmlns="" id="{21CEFE92-A3B9-45F7-A7FA-9360443EE5F9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CEAE9F-CC03-437C-B093-DAC07DB3662A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62" name="Rounded Rectangle 70">
            <a:extLst>
              <a:ext uri="{FF2B5EF4-FFF2-40B4-BE49-F238E27FC236}">
                <a16:creationId xmlns:a16="http://schemas.microsoft.com/office/drawing/2014/main" xmlns="" id="{B1045486-3B7C-417C-B509-6CF4459D78B0}"/>
              </a:ext>
            </a:extLst>
          </p:cNvPr>
          <p:cNvSpPr/>
          <p:nvPr/>
        </p:nvSpPr>
        <p:spPr bwMode="auto">
          <a:xfrm>
            <a:off x="2047372" y="4493953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01DF58C-1D73-4C82-B0A8-BFC16F0F452F}"/>
              </a:ext>
            </a:extLst>
          </p:cNvPr>
          <p:cNvCxnSpPr>
            <a:cxnSpLocks/>
            <a:stCxn id="49" idx="3"/>
            <a:endCxn id="22" idx="1"/>
          </p:cNvCxnSpPr>
          <p:nvPr/>
        </p:nvCxnSpPr>
        <p:spPr>
          <a:xfrm flipV="1">
            <a:off x="2479747" y="2458913"/>
            <a:ext cx="2962616" cy="89733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70B8F8D0-B97F-44F5-BD5D-F3E7124F2558}"/>
              </a:ext>
            </a:extLst>
          </p:cNvPr>
          <p:cNvCxnSpPr>
            <a:cxnSpLocks/>
            <a:stCxn id="62" idx="3"/>
            <a:endCxn id="22" idx="1"/>
          </p:cNvCxnSpPr>
          <p:nvPr/>
        </p:nvCxnSpPr>
        <p:spPr>
          <a:xfrm flipV="1">
            <a:off x="2687334" y="2458913"/>
            <a:ext cx="2755029" cy="2250063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405028B-C70F-49CC-AD72-8213E65CD8C2}"/>
              </a:ext>
            </a:extLst>
          </p:cNvPr>
          <p:cNvSpPr/>
          <p:nvPr/>
        </p:nvSpPr>
        <p:spPr>
          <a:xfrm>
            <a:off x="208100" y="1515371"/>
            <a:ext cx="161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Location: New York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[40.71, -74.0]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874421C-850B-4822-9B01-D618D5EE3103}"/>
              </a:ext>
            </a:extLst>
          </p:cNvPr>
          <p:cNvSpPr/>
          <p:nvPr/>
        </p:nvSpPr>
        <p:spPr bwMode="auto">
          <a:xfrm>
            <a:off x="5911211" y="4088740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AE-2</a:t>
            </a:r>
          </a:p>
          <a:p>
            <a:pPr algn="ctr" eaLnBrk="1" hangingPunct="1">
              <a:defRPr/>
            </a:pPr>
            <a:r>
              <a:rPr lang="de-DE" altLang="ko-KR" sz="1400" b="1" i="1" dirty="0" err="1">
                <a:solidFill>
                  <a:srgbClr val="FFFF00"/>
                </a:solidFill>
                <a:ea typeface="Gulim" pitchFamily="34" charset="-127"/>
              </a:rPr>
              <a:t>location</a:t>
            </a:r>
            <a:r>
              <a:rPr lang="de-DE" altLang="ko-KR" sz="1400" b="1" i="1" dirty="0">
                <a:solidFill>
                  <a:srgbClr val="FFFF00"/>
                </a:solidFill>
                <a:ea typeface="Gulim" pitchFamily="34" charset="-127"/>
              </a:rPr>
              <a:t>: [40.71, -74.0] </a:t>
            </a:r>
            <a:endParaRPr lang="en-GB" altLang="ko-KR" sz="1400" b="1" i="1" dirty="0">
              <a:solidFill>
                <a:srgbClr val="FFFF00"/>
              </a:solidFill>
              <a:ea typeface="Gulim" pitchFamily="34" charset="-12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2E7A8DB-7EA1-4EE8-80CE-A6CB65CD5378}"/>
              </a:ext>
            </a:extLst>
          </p:cNvPr>
          <p:cNvSpPr/>
          <p:nvPr/>
        </p:nvSpPr>
        <p:spPr bwMode="auto">
          <a:xfrm>
            <a:off x="5288088" y="3667664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C255DA53-3202-4567-83C4-6E257DEFC357}"/>
              </a:ext>
            </a:extLst>
          </p:cNvPr>
          <p:cNvCxnSpPr/>
          <p:nvPr/>
        </p:nvCxnSpPr>
        <p:spPr>
          <a:xfrm flipH="1">
            <a:off x="5664094" y="4289608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68B76AD5-03F4-4BDB-8225-8837834D9C8C}"/>
              </a:ext>
            </a:extLst>
          </p:cNvPr>
          <p:cNvCxnSpPr>
            <a:cxnSpLocks/>
          </p:cNvCxnSpPr>
          <p:nvPr/>
        </p:nvCxnSpPr>
        <p:spPr>
          <a:xfrm>
            <a:off x="5659563" y="3973306"/>
            <a:ext cx="0" cy="16486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5244AD81-1330-4F9C-A68B-65824C16B7D9}"/>
              </a:ext>
            </a:extLst>
          </p:cNvPr>
          <p:cNvCxnSpPr/>
          <p:nvPr/>
        </p:nvCxnSpPr>
        <p:spPr>
          <a:xfrm flipH="1">
            <a:off x="5659563" y="4953539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9DA6C9-AC04-4FA9-979F-0BED38C82F4A}"/>
              </a:ext>
            </a:extLst>
          </p:cNvPr>
          <p:cNvCxnSpPr/>
          <p:nvPr/>
        </p:nvCxnSpPr>
        <p:spPr>
          <a:xfrm flipH="1">
            <a:off x="5659563" y="5625065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776B63C-82DB-4797-B6B3-3421E4EA449B}"/>
              </a:ext>
            </a:extLst>
          </p:cNvPr>
          <p:cNvSpPr/>
          <p:nvPr/>
        </p:nvSpPr>
        <p:spPr>
          <a:xfrm>
            <a:off x="197747" y="3170517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Location: LA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[34.05, -118.24]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FFA52B9-A2A2-4C78-B8B1-30E986485051}"/>
              </a:ext>
            </a:extLst>
          </p:cNvPr>
          <p:cNvSpPr/>
          <p:nvPr/>
        </p:nvSpPr>
        <p:spPr>
          <a:xfrm>
            <a:off x="256830" y="4502108"/>
            <a:ext cx="1504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Location: Chicago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[41.85, -87.65]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510D60B3-D765-4BE5-BC24-5A830B775D89}"/>
              </a:ext>
            </a:extLst>
          </p:cNvPr>
          <p:cNvSpPr/>
          <p:nvPr/>
        </p:nvSpPr>
        <p:spPr bwMode="auto">
          <a:xfrm>
            <a:off x="5925245" y="4755545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AE-3</a:t>
            </a:r>
          </a:p>
          <a:p>
            <a:pPr algn="ctr">
              <a:defRPr/>
            </a:pPr>
            <a:r>
              <a:rPr lang="de-DE" altLang="ko-KR" sz="1400" b="1" i="1" dirty="0" err="1">
                <a:solidFill>
                  <a:srgbClr val="FFFF00"/>
                </a:solidFill>
                <a:ea typeface="Gulim" pitchFamily="34" charset="-127"/>
              </a:rPr>
              <a:t>location</a:t>
            </a:r>
            <a:r>
              <a:rPr lang="de-DE" altLang="ko-KR" sz="1400" b="1" i="1" dirty="0">
                <a:solidFill>
                  <a:srgbClr val="FFFF00"/>
                </a:solidFill>
                <a:ea typeface="Gulim" pitchFamily="34" charset="-127"/>
              </a:rPr>
              <a:t>: [34.05, -118.24] </a:t>
            </a:r>
            <a:endParaRPr lang="en-GB" altLang="ko-KR" sz="1400" b="1" i="1" dirty="0">
              <a:solidFill>
                <a:srgbClr val="FFFF00"/>
              </a:solidFill>
              <a:ea typeface="Gulim" pitchFamily="34" charset="-127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4190BF79-3E17-4AC2-8077-CAAF9CC03B92}"/>
              </a:ext>
            </a:extLst>
          </p:cNvPr>
          <p:cNvSpPr/>
          <p:nvPr/>
        </p:nvSpPr>
        <p:spPr bwMode="auto">
          <a:xfrm>
            <a:off x="5925244" y="5438367"/>
            <a:ext cx="2029457" cy="395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AE-4</a:t>
            </a:r>
          </a:p>
          <a:p>
            <a:pPr algn="ctr">
              <a:defRPr/>
            </a:pPr>
            <a:r>
              <a:rPr lang="de-DE" altLang="ko-KR" sz="1400" b="1" i="1" dirty="0" err="1">
                <a:solidFill>
                  <a:srgbClr val="FFFF00"/>
                </a:solidFill>
                <a:ea typeface="Gulim" pitchFamily="34" charset="-127"/>
              </a:rPr>
              <a:t>location</a:t>
            </a:r>
            <a:r>
              <a:rPr lang="de-DE" altLang="ko-KR" sz="1400" b="1" i="1" dirty="0">
                <a:solidFill>
                  <a:srgbClr val="FFFF00"/>
                </a:solidFill>
                <a:ea typeface="Gulim" pitchFamily="34" charset="-127"/>
              </a:rPr>
              <a:t>: [41.85, -87.65] </a:t>
            </a:r>
            <a:endParaRPr lang="en-GB" altLang="ko-KR" sz="1400" b="1" i="1" dirty="0">
              <a:solidFill>
                <a:srgbClr val="FFFF00"/>
              </a:solidFill>
              <a:ea typeface="Gulim" pitchFamily="34" charset="-127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86D595EA-BEDB-4BD5-9662-F8CECEA9F7C4}"/>
              </a:ext>
            </a:extLst>
          </p:cNvPr>
          <p:cNvCxnSpPr>
            <a:cxnSpLocks/>
          </p:cNvCxnSpPr>
          <p:nvPr/>
        </p:nvCxnSpPr>
        <p:spPr>
          <a:xfrm flipH="1" flipV="1">
            <a:off x="6515525" y="1936260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0A06659A-EF03-4937-BA27-24CB16E6E3A4}"/>
              </a:ext>
            </a:extLst>
          </p:cNvPr>
          <p:cNvCxnSpPr>
            <a:cxnSpLocks/>
          </p:cNvCxnSpPr>
          <p:nvPr/>
        </p:nvCxnSpPr>
        <p:spPr>
          <a:xfrm flipH="1" flipV="1">
            <a:off x="6500409" y="2334263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B0E6E48B-005D-4430-AD42-AC4932C3F12D}"/>
              </a:ext>
            </a:extLst>
          </p:cNvPr>
          <p:cNvSpPr/>
          <p:nvPr/>
        </p:nvSpPr>
        <p:spPr>
          <a:xfrm>
            <a:off x="5797298" y="2072501"/>
            <a:ext cx="40743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B42025"/>
                </a:solidFill>
                <a:latin typeface="Arial" panose="020B0604020202020204"/>
                <a:ea typeface="Gulim" pitchFamily="34" charset="-127"/>
              </a:rPr>
              <a:t>Response (</a:t>
            </a:r>
            <a:r>
              <a:rPr lang="de-DE" sz="1100" b="1" dirty="0">
                <a:solidFill>
                  <a:srgbClr val="B42025"/>
                </a:solidFill>
                <a:highlight>
                  <a:srgbClr val="FFFF00"/>
                </a:highlight>
                <a:latin typeface="Arial" panose="020B0604020202020204"/>
                <a:ea typeface="Gulim" pitchFamily="34" charset="-127"/>
              </a:rPr>
              <a:t>AE-2</a:t>
            </a:r>
            <a:r>
              <a:rPr lang="de-DE" sz="1100" b="1" dirty="0">
                <a:solidFill>
                  <a:srgbClr val="B42025"/>
                </a:solidFill>
                <a:latin typeface="Arial" panose="020B0604020202020204"/>
                <a:ea typeface="Gulim" pitchFamily="34" charset="-127"/>
              </a:rPr>
              <a:t>)</a:t>
            </a:r>
            <a:endParaRPr lang="en-US" sz="1100" dirty="0">
              <a:solidFill>
                <a:srgbClr val="B42025"/>
              </a:solidFill>
              <a:latin typeface="Arial" panose="020B0604020202020204"/>
            </a:endParaRPr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xmlns="" id="{85DF43EA-18FD-4866-BDD2-3F115C65D803}"/>
              </a:ext>
            </a:extLst>
          </p:cNvPr>
          <p:cNvSpPr/>
          <p:nvPr/>
        </p:nvSpPr>
        <p:spPr>
          <a:xfrm>
            <a:off x="5888902" y="2905076"/>
            <a:ext cx="3076896" cy="573294"/>
          </a:xfrm>
          <a:prstGeom prst="wedgeRoundRectCallout">
            <a:avLst>
              <a:gd name="adj1" fmla="val -38483"/>
              <a:gd name="adj2" fmla="val -808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CSE looks up locations of AEs and finds AE-2 matches Geo Query criteria 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411B7C0C-BD9F-4AA5-875E-28C5E7EA4ABC}"/>
              </a:ext>
            </a:extLst>
          </p:cNvPr>
          <p:cNvCxnSpPr>
            <a:cxnSpLocks/>
          </p:cNvCxnSpPr>
          <p:nvPr/>
        </p:nvCxnSpPr>
        <p:spPr>
          <a:xfrm>
            <a:off x="5532219" y="2598054"/>
            <a:ext cx="226992" cy="10783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85" grpId="0"/>
      <p:bldP spid="88" grpId="0" animBg="1"/>
      <p:bldP spid="89" grpId="0" animBg="1"/>
      <p:bldP spid="98" grpId="0"/>
      <p:bldP spid="99" grpId="0"/>
      <p:bldP spid="100" grpId="0" animBg="1"/>
      <p:bldP spid="101" grpId="0" animBg="1"/>
      <p:bldP spid="110" grpId="0"/>
      <p:bldP spid="1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86" y="0"/>
            <a:ext cx="8826896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Process Management Services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0622E9C-43FB-4BF6-AFEE-ECFAEE53BE6D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EA21038-C298-4560-BB06-DC87FFCB9FAE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Rel-4 Feature</a:t>
              </a: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xmlns="" id="{4821DEAE-B17A-42A5-B3EC-40D1065B2319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6EA17E49-A32C-4772-8039-AD4F8A921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64" y="1720671"/>
            <a:ext cx="1040241" cy="105422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D7196B2-4203-4AE5-B98D-0821A47E2D7F}"/>
              </a:ext>
            </a:extLst>
          </p:cNvPr>
          <p:cNvGrpSpPr/>
          <p:nvPr/>
        </p:nvGrpSpPr>
        <p:grpSpPr>
          <a:xfrm>
            <a:off x="5163432" y="1620621"/>
            <a:ext cx="1261908" cy="1154273"/>
            <a:chOff x="5059712" y="2481167"/>
            <a:chExt cx="1261908" cy="1154273"/>
          </a:xfrm>
        </p:grpSpPr>
        <p:pic>
          <p:nvPicPr>
            <p:cNvPr id="57" name="Picture 5">
              <a:extLst>
                <a:ext uri="{FF2B5EF4-FFF2-40B4-BE49-F238E27FC236}">
                  <a16:creationId xmlns:a16="http://schemas.microsoft.com/office/drawing/2014/main" xmlns="" id="{38ED587A-3657-4C54-8205-F406D157D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712" y="2481167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Rounded Rectangle 72">
              <a:extLst>
                <a:ext uri="{FF2B5EF4-FFF2-40B4-BE49-F238E27FC236}">
                  <a16:creationId xmlns:a16="http://schemas.microsoft.com/office/drawing/2014/main" xmlns="" id="{7D162BD9-EE6F-4189-BACE-1B98320A633A}"/>
                </a:ext>
              </a:extLst>
            </p:cNvPr>
            <p:cNvSpPr/>
            <p:nvPr/>
          </p:nvSpPr>
          <p:spPr bwMode="auto">
            <a:xfrm>
              <a:off x="5169315" y="3205394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Arial" panose="020B0604020202020204"/>
                </a:rPr>
                <a:t>CSE</a:t>
              </a:r>
              <a:endParaRPr lang="en-US" sz="1200" b="1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1A7D024-9BDE-4CFF-9D5E-938E2958CC13}"/>
              </a:ext>
            </a:extLst>
          </p:cNvPr>
          <p:cNvSpPr txBox="1"/>
          <p:nvPr/>
        </p:nvSpPr>
        <p:spPr>
          <a:xfrm>
            <a:off x="90" y="5959982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/>
              </a:rPr>
              <a:t>AE:	Application Entity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/>
              </a:rPr>
              <a:t>CSE:	Common Services Entity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350CDAC-CF1B-4C22-B548-90B42E115B58}"/>
              </a:ext>
            </a:extLst>
          </p:cNvPr>
          <p:cNvSpPr/>
          <p:nvPr/>
        </p:nvSpPr>
        <p:spPr bwMode="auto">
          <a:xfrm>
            <a:off x="5753167" y="3449842"/>
            <a:ext cx="1733705" cy="305642"/>
          </a:xfrm>
          <a:prstGeom prst="rect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processManagement</a:t>
            </a:r>
            <a:endParaRPr kumimoji="0" lang="en-GB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EEBF65A2-0A26-404A-B4B6-47C4A36E6386}"/>
              </a:ext>
            </a:extLst>
          </p:cNvPr>
          <p:cNvCxnSpPr/>
          <p:nvPr/>
        </p:nvCxnSpPr>
        <p:spPr>
          <a:xfrm>
            <a:off x="5506049" y="3360162"/>
            <a:ext cx="0" cy="242923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CA0CE0F1-2F7C-43EC-9B9D-1490520F8A80}"/>
              </a:ext>
            </a:extLst>
          </p:cNvPr>
          <p:cNvCxnSpPr/>
          <p:nvPr/>
        </p:nvCxnSpPr>
        <p:spPr>
          <a:xfrm flipH="1">
            <a:off x="5506050" y="3603084"/>
            <a:ext cx="262395" cy="0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078F71A-4D54-4F98-8654-2C59386188FA}"/>
              </a:ext>
            </a:extLst>
          </p:cNvPr>
          <p:cNvSpPr/>
          <p:nvPr/>
        </p:nvSpPr>
        <p:spPr>
          <a:xfrm>
            <a:off x="6816893" y="1924041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/>
              </a:rPr>
              <a:t>1. Create &lt;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/>
              </a:rPr>
              <a:t>processManagement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/>
              </a:rPr>
              <a:t>&gt;,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/>
              </a:rPr>
              <a:t>&lt;state&gt;, &lt;action&gt; resources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E636897C-2A20-4F5E-BC39-BA00521D08AD}"/>
              </a:ext>
            </a:extLst>
          </p:cNvPr>
          <p:cNvCxnSpPr>
            <a:cxnSpLocks/>
          </p:cNvCxnSpPr>
          <p:nvPr/>
        </p:nvCxnSpPr>
        <p:spPr>
          <a:xfrm>
            <a:off x="6425340" y="2454365"/>
            <a:ext cx="3452427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3B6CFF9-38D1-4AA8-BA4B-08CB1B2F1BBD}"/>
              </a:ext>
            </a:extLst>
          </p:cNvPr>
          <p:cNvSpPr/>
          <p:nvPr/>
        </p:nvSpPr>
        <p:spPr bwMode="auto">
          <a:xfrm>
            <a:off x="5285577" y="3028258"/>
            <a:ext cx="1019400" cy="305642"/>
          </a:xfrm>
          <a:prstGeom prst="rect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CSEBase</a:t>
            </a:r>
            <a:endParaRPr kumimoji="0" lang="en-GB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7" name="Rounded Rectangle 71">
            <a:extLst>
              <a:ext uri="{FF2B5EF4-FFF2-40B4-BE49-F238E27FC236}">
                <a16:creationId xmlns:a16="http://schemas.microsoft.com/office/drawing/2014/main" xmlns="" id="{E763085E-FAEF-4A28-AEF2-A8BBAA2762D3}"/>
              </a:ext>
            </a:extLst>
          </p:cNvPr>
          <p:cNvSpPr/>
          <p:nvPr/>
        </p:nvSpPr>
        <p:spPr bwMode="auto">
          <a:xfrm>
            <a:off x="10203275" y="2403670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  <a:latin typeface="Arial" panose="020B0604020202020204"/>
              </a:rPr>
              <a:t>AE-1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FBBC342-B954-46A0-9101-B6D9202B87A2}"/>
              </a:ext>
            </a:extLst>
          </p:cNvPr>
          <p:cNvSpPr/>
          <p:nvPr/>
        </p:nvSpPr>
        <p:spPr bwMode="auto">
          <a:xfrm>
            <a:off x="6319431" y="3858889"/>
            <a:ext cx="948328" cy="305642"/>
          </a:xfrm>
          <a:prstGeom prst="rect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state-1</a:t>
            </a:r>
            <a:endParaRPr kumimoji="0" lang="en-GB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6B3EA58-438C-43B6-A253-8E65452CE86B}"/>
              </a:ext>
            </a:extLst>
          </p:cNvPr>
          <p:cNvCxnSpPr/>
          <p:nvPr/>
        </p:nvCxnSpPr>
        <p:spPr>
          <a:xfrm>
            <a:off x="6063259" y="3769209"/>
            <a:ext cx="0" cy="242923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255B0FB6-BDB7-4CE2-9C88-259FF96F374B}"/>
              </a:ext>
            </a:extLst>
          </p:cNvPr>
          <p:cNvCxnSpPr/>
          <p:nvPr/>
        </p:nvCxnSpPr>
        <p:spPr>
          <a:xfrm flipH="1">
            <a:off x="6063260" y="4012131"/>
            <a:ext cx="262395" cy="0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9E49DDC-669F-4CBB-9718-2F9F5AA955DC}"/>
              </a:ext>
            </a:extLst>
          </p:cNvPr>
          <p:cNvSpPr/>
          <p:nvPr/>
        </p:nvSpPr>
        <p:spPr bwMode="auto">
          <a:xfrm>
            <a:off x="6307366" y="4805007"/>
            <a:ext cx="948328" cy="305642"/>
          </a:xfrm>
          <a:prstGeom prst="rect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state-2</a:t>
            </a:r>
            <a:endParaRPr kumimoji="0" lang="en-GB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85F05FFB-F78D-4F16-A71E-8D159A6450FD}"/>
              </a:ext>
            </a:extLst>
          </p:cNvPr>
          <p:cNvCxnSpPr>
            <a:cxnSpLocks/>
          </p:cNvCxnSpPr>
          <p:nvPr/>
        </p:nvCxnSpPr>
        <p:spPr>
          <a:xfrm flipH="1">
            <a:off x="6060247" y="4012131"/>
            <a:ext cx="1" cy="946119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7E7EF5AF-CF14-42FC-99E3-E79BE46A9D7A}"/>
              </a:ext>
            </a:extLst>
          </p:cNvPr>
          <p:cNvCxnSpPr/>
          <p:nvPr/>
        </p:nvCxnSpPr>
        <p:spPr>
          <a:xfrm flipH="1">
            <a:off x="6060248" y="4958249"/>
            <a:ext cx="262395" cy="0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7700997-135A-4E84-8EBD-80E744A18CAC}"/>
              </a:ext>
            </a:extLst>
          </p:cNvPr>
          <p:cNvSpPr/>
          <p:nvPr/>
        </p:nvSpPr>
        <p:spPr bwMode="auto">
          <a:xfrm>
            <a:off x="6862653" y="4270677"/>
            <a:ext cx="948328" cy="305642"/>
          </a:xfrm>
          <a:prstGeom prst="rect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Arial" pitchFamily="34" charset="0"/>
              </a:rPr>
              <a:t>action-1</a:t>
            </a:r>
            <a:endParaRPr kumimoji="0" lang="en-GB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B47DD51-1E2C-4A1F-8666-7AB0E8CADF47}"/>
              </a:ext>
            </a:extLst>
          </p:cNvPr>
          <p:cNvCxnSpPr/>
          <p:nvPr/>
        </p:nvCxnSpPr>
        <p:spPr>
          <a:xfrm>
            <a:off x="6606481" y="4180997"/>
            <a:ext cx="0" cy="242923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FD7DDFE9-DBAD-433A-8B7A-42AA9479629D}"/>
              </a:ext>
            </a:extLst>
          </p:cNvPr>
          <p:cNvCxnSpPr/>
          <p:nvPr/>
        </p:nvCxnSpPr>
        <p:spPr>
          <a:xfrm flipH="1">
            <a:off x="6606482" y="4423919"/>
            <a:ext cx="262395" cy="0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0A93A776-07EB-4628-B424-363F8C15BB26}"/>
              </a:ext>
            </a:extLst>
          </p:cNvPr>
          <p:cNvCxnSpPr/>
          <p:nvPr/>
        </p:nvCxnSpPr>
        <p:spPr>
          <a:xfrm>
            <a:off x="6601730" y="5110649"/>
            <a:ext cx="0" cy="242923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E9A3900C-6D87-4743-A32D-FA695D13744A}"/>
              </a:ext>
            </a:extLst>
          </p:cNvPr>
          <p:cNvCxnSpPr/>
          <p:nvPr/>
        </p:nvCxnSpPr>
        <p:spPr>
          <a:xfrm flipH="1">
            <a:off x="6601731" y="5353571"/>
            <a:ext cx="262395" cy="0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ADFFEBA3-DE83-405A-AE93-F30BBF0E736C}"/>
              </a:ext>
            </a:extLst>
          </p:cNvPr>
          <p:cNvCxnSpPr>
            <a:cxnSpLocks/>
          </p:cNvCxnSpPr>
          <p:nvPr/>
        </p:nvCxnSpPr>
        <p:spPr>
          <a:xfrm>
            <a:off x="6060247" y="4957828"/>
            <a:ext cx="0" cy="820564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A5DC09F2-B9E3-42FB-958C-31CDF4AE4207}"/>
              </a:ext>
            </a:extLst>
          </p:cNvPr>
          <p:cNvCxnSpPr>
            <a:cxnSpLocks/>
          </p:cNvCxnSpPr>
          <p:nvPr/>
        </p:nvCxnSpPr>
        <p:spPr>
          <a:xfrm flipH="1">
            <a:off x="6060249" y="5778391"/>
            <a:ext cx="262394" cy="0"/>
          </a:xfrm>
          <a:prstGeom prst="line">
            <a:avLst/>
          </a:prstGeom>
          <a:solidFill>
            <a:srgbClr val="A0A0A3"/>
          </a:solidFill>
          <a:ln w="12700" cap="flat" cmpd="sng" algn="ctr">
            <a:solidFill>
              <a:srgbClr val="A0A0A3">
                <a:shade val="50000"/>
              </a:srgbClr>
            </a:solidFill>
            <a:prstDash val="solid"/>
            <a:miter lim="800000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8C9133D-30BB-48B0-9ED7-1AB14C920D85}"/>
              </a:ext>
            </a:extLst>
          </p:cNvPr>
          <p:cNvSpPr txBox="1"/>
          <p:nvPr/>
        </p:nvSpPr>
        <p:spPr>
          <a:xfrm>
            <a:off x="6875897" y="61052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0A0A3"/>
                </a:solidFill>
                <a:latin typeface="Arial" panose="020B0604020202020204"/>
              </a:rPr>
              <a:t>…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7AB1CD5B-1860-4F7E-B33D-1FDF5A8B4429}"/>
              </a:ext>
            </a:extLst>
          </p:cNvPr>
          <p:cNvSpPr txBox="1"/>
          <p:nvPr/>
        </p:nvSpPr>
        <p:spPr>
          <a:xfrm>
            <a:off x="6820880" y="51047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0A0A3"/>
                </a:solidFill>
                <a:latin typeface="Arial" panose="020B0604020202020204"/>
              </a:rPr>
              <a:t>…</a:t>
            </a: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xmlns="" id="{8C977D36-16E4-442C-8330-3558F2D9C239}"/>
              </a:ext>
            </a:extLst>
          </p:cNvPr>
          <p:cNvSpPr/>
          <p:nvPr/>
        </p:nvSpPr>
        <p:spPr>
          <a:xfrm>
            <a:off x="1462027" y="4210803"/>
            <a:ext cx="3999159" cy="1068969"/>
          </a:xfrm>
          <a:prstGeom prst="wedgeRoundRectCallout">
            <a:avLst>
              <a:gd name="adj1" fmla="val 70578"/>
              <a:gd name="adj2" fmla="val -55400"/>
              <a:gd name="adj3" fmla="val 16667"/>
            </a:avLst>
          </a:prstGeom>
          <a:solidFill>
            <a:srgbClr val="B4202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While performing the process, CSE transitions to individual process states based on transition criteria and performs actions defined for each state.  </a:t>
            </a:r>
          </a:p>
        </p:txBody>
      </p:sp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xmlns="" id="{70C20348-E34D-41ED-B410-C8DFAD8C2577}"/>
              </a:ext>
            </a:extLst>
          </p:cNvPr>
          <p:cNvSpPr/>
          <p:nvPr/>
        </p:nvSpPr>
        <p:spPr>
          <a:xfrm>
            <a:off x="1979742" y="3360162"/>
            <a:ext cx="3278722" cy="584317"/>
          </a:xfrm>
          <a:prstGeom prst="wedgeRoundRectCallout">
            <a:avLst>
              <a:gd name="adj1" fmla="val 60159"/>
              <a:gd name="adj2" fmla="val 21223"/>
              <a:gd name="adj3" fmla="val 16667"/>
            </a:avLst>
          </a:prstGeom>
          <a:solidFill>
            <a:srgbClr val="B42025"/>
          </a:solidFill>
          <a:ln w="12700" cap="flat" cmpd="sng" algn="ctr">
            <a:solidFill>
              <a:srgbClr val="B420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 panose="020B0604020202020204"/>
              </a:rPr>
              <a:t>3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CSE monitors start/stop conditions to determine if/when to perform the process</a:t>
            </a:r>
          </a:p>
        </p:txBody>
      </p:sp>
      <p:sp>
        <p:nvSpPr>
          <p:cNvPr id="157" name="Speech Bubble: Rectangle with Corners Rounded 156">
            <a:extLst>
              <a:ext uri="{FF2B5EF4-FFF2-40B4-BE49-F238E27FC236}">
                <a16:creationId xmlns:a16="http://schemas.microsoft.com/office/drawing/2014/main" xmlns="" id="{7EDA1FE0-D199-43F6-90A5-BF091F08DFDB}"/>
              </a:ext>
            </a:extLst>
          </p:cNvPr>
          <p:cNvSpPr/>
          <p:nvPr/>
        </p:nvSpPr>
        <p:spPr>
          <a:xfrm>
            <a:off x="9032357" y="2984690"/>
            <a:ext cx="2341835" cy="750944"/>
          </a:xfrm>
          <a:prstGeom prst="wedgeRoundRectCallout">
            <a:avLst>
              <a:gd name="adj1" fmla="val 7253"/>
              <a:gd name="adj2" fmla="val -63982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tIns="0" rIns="0" bIns="0" anchor="ctr"/>
          <a:lstStyle/>
          <a:p>
            <a:r>
              <a:rPr lang="en-US" sz="1200" b="1" dirty="0">
                <a:solidFill>
                  <a:schemeClr val="lt1"/>
                </a:solidFill>
              </a:rPr>
              <a:t>An AE can offload to a CSE a process that the CSE performs on the AE’s behalf.  </a:t>
            </a:r>
          </a:p>
        </p:txBody>
      </p:sp>
      <p:sp>
        <p:nvSpPr>
          <p:cNvPr id="158" name="Speech Bubble: Rectangle with Corners Rounded 157">
            <a:extLst>
              <a:ext uri="{FF2B5EF4-FFF2-40B4-BE49-F238E27FC236}">
                <a16:creationId xmlns:a16="http://schemas.microsoft.com/office/drawing/2014/main" xmlns="" id="{E7DB6A4B-3B26-4348-BB22-225857C3E874}"/>
              </a:ext>
            </a:extLst>
          </p:cNvPr>
          <p:cNvSpPr/>
          <p:nvPr/>
        </p:nvSpPr>
        <p:spPr>
          <a:xfrm>
            <a:off x="8499820" y="4471376"/>
            <a:ext cx="2565385" cy="760734"/>
          </a:xfrm>
          <a:prstGeom prst="wedgeRoundRectCallout">
            <a:avLst>
              <a:gd name="adj1" fmla="val -65235"/>
              <a:gd name="adj2" fmla="val -27667"/>
              <a:gd name="adj3" fmla="val 16667"/>
            </a:avLst>
          </a:prstGeom>
          <a:solidFill>
            <a:srgbClr val="B42025"/>
          </a:solidFill>
          <a:ln w="12700" cap="flat" cmpd="sng" algn="ctr">
            <a:solidFill>
              <a:srgbClr val="B420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A process consists of a set of states and actions much like a state machine</a:t>
            </a:r>
          </a:p>
        </p:txBody>
      </p:sp>
      <p:sp>
        <p:nvSpPr>
          <p:cNvPr id="159" name="Speech Bubble: Rectangle with Corners Rounded 158">
            <a:extLst>
              <a:ext uri="{FF2B5EF4-FFF2-40B4-BE49-F238E27FC236}">
                <a16:creationId xmlns:a16="http://schemas.microsoft.com/office/drawing/2014/main" xmlns="" id="{39A11382-BA7A-4889-AFA1-E8F51B8B0663}"/>
              </a:ext>
            </a:extLst>
          </p:cNvPr>
          <p:cNvSpPr/>
          <p:nvPr/>
        </p:nvSpPr>
        <p:spPr>
          <a:xfrm>
            <a:off x="1462027" y="4210802"/>
            <a:ext cx="3999159" cy="1068969"/>
          </a:xfrm>
          <a:prstGeom prst="wedgeRoundRectCallout">
            <a:avLst>
              <a:gd name="adj1" fmla="val 83281"/>
              <a:gd name="adj2" fmla="val -19283"/>
              <a:gd name="adj3" fmla="val 16667"/>
            </a:avLst>
          </a:prstGeom>
          <a:solidFill>
            <a:srgbClr val="B4202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While performing the process, CSE transitions to individual process states based on transition criteria and performs actions defined for each state.  </a:t>
            </a:r>
          </a:p>
        </p:txBody>
      </p:sp>
      <p:sp>
        <p:nvSpPr>
          <p:cNvPr id="160" name="Speech Bubble: Rectangle with Corners Rounded 159">
            <a:extLst>
              <a:ext uri="{FF2B5EF4-FFF2-40B4-BE49-F238E27FC236}">
                <a16:creationId xmlns:a16="http://schemas.microsoft.com/office/drawing/2014/main" xmlns="" id="{81ED3185-61BC-4BBD-9C27-F2A7E937B075}"/>
              </a:ext>
            </a:extLst>
          </p:cNvPr>
          <p:cNvSpPr/>
          <p:nvPr/>
        </p:nvSpPr>
        <p:spPr>
          <a:xfrm>
            <a:off x="1450201" y="4210801"/>
            <a:ext cx="3999159" cy="1068969"/>
          </a:xfrm>
          <a:prstGeom prst="wedgeRoundRectCallout">
            <a:avLst>
              <a:gd name="adj1" fmla="val 71849"/>
              <a:gd name="adj2" fmla="val 32041"/>
              <a:gd name="adj3" fmla="val 16667"/>
            </a:avLst>
          </a:prstGeom>
          <a:solidFill>
            <a:srgbClr val="B4202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 panose="020B0604020202020204"/>
              </a:rPr>
              <a:t>4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While performing the process, CSE transitions to individual process states based on transition criteria and performs actions defined for each state if/when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specified conditions have been met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xmlns="" id="{82240085-E912-4259-B3D7-69C14A1C304F}"/>
              </a:ext>
            </a:extLst>
          </p:cNvPr>
          <p:cNvCxnSpPr>
            <a:cxnSpLocks/>
          </p:cNvCxnSpPr>
          <p:nvPr/>
        </p:nvCxnSpPr>
        <p:spPr>
          <a:xfrm>
            <a:off x="1899820" y="2403670"/>
            <a:ext cx="3436369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triangle"/>
            <a:tailEnd type="none"/>
          </a:ln>
          <a:effectLst/>
        </p:spPr>
      </p:cxnSp>
      <p:pic>
        <p:nvPicPr>
          <p:cNvPr id="163" name="Picture 2" descr="Kwikset 925 KEVO CONVERT">
            <a:extLst>
              <a:ext uri="{FF2B5EF4-FFF2-40B4-BE49-F238E27FC236}">
                <a16:creationId xmlns:a16="http://schemas.microsoft.com/office/drawing/2014/main" xmlns="" id="{52B8ED6B-187F-424A-9B8F-21B842F1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07" y="1623959"/>
            <a:ext cx="720889" cy="7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Rounded Rectangle 71">
            <a:extLst>
              <a:ext uri="{FF2B5EF4-FFF2-40B4-BE49-F238E27FC236}">
                <a16:creationId xmlns:a16="http://schemas.microsoft.com/office/drawing/2014/main" xmlns="" id="{AD535BFA-0716-439F-87CB-B4B4FA8CC75F}"/>
              </a:ext>
            </a:extLst>
          </p:cNvPr>
          <p:cNvSpPr/>
          <p:nvPr/>
        </p:nvSpPr>
        <p:spPr bwMode="auto">
          <a:xfrm>
            <a:off x="1122562" y="2268972"/>
            <a:ext cx="639962" cy="385298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9642D7F1-CAA9-4704-A089-97434DB85493}"/>
              </a:ext>
            </a:extLst>
          </p:cNvPr>
          <p:cNvSpPr/>
          <p:nvPr/>
        </p:nvSpPr>
        <p:spPr>
          <a:xfrm>
            <a:off x="2807605" y="2072855"/>
            <a:ext cx="1271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/>
              </a:rPr>
              <a:t>5. Unlock Door</a:t>
            </a:r>
          </a:p>
        </p:txBody>
      </p:sp>
    </p:spTree>
    <p:extLst>
      <p:ext uri="{BB962C8B-B14F-4D97-AF65-F5344CB8AC3E}">
        <p14:creationId xmlns:p14="http://schemas.microsoft.com/office/powerpoint/2010/main" val="1277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/>
      <p:bldP spid="77" grpId="0" animBg="1"/>
      <p:bldP spid="80" grpId="0" animBg="1"/>
      <p:bldP spid="83" grpId="0" animBg="1"/>
      <p:bldP spid="91" grpId="0"/>
      <p:bldP spid="92" grpId="0"/>
      <p:bldP spid="99" grpId="0" animBg="1"/>
      <p:bldP spid="102" grpId="0" animBg="1"/>
      <p:bldP spid="157" grpId="0" animBg="1"/>
      <p:bldP spid="158" grpId="0" animBg="1"/>
      <p:bldP spid="159" grpId="0" animBg="1"/>
      <p:bldP spid="160" grpId="0" animBg="1"/>
      <p:bldP spid="1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0"/>
            <a:ext cx="8964757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Message Primitive Profiles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705366-509D-4B4E-B475-D28E2226AABC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CE50627-9D33-467E-BB49-9C7460A05341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xmlns="" id="{707A023E-5ED0-4F65-AEA4-7736F64C58A9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7" name="Elbow Connector 31">
            <a:extLst>
              <a:ext uri="{FF2B5EF4-FFF2-40B4-BE49-F238E27FC236}">
                <a16:creationId xmlns:a16="http://schemas.microsoft.com/office/drawing/2014/main" xmlns="" id="{CAE97481-555C-4C17-B73F-8434D5FAABFA}"/>
              </a:ext>
            </a:extLst>
          </p:cNvPr>
          <p:cNvCxnSpPr/>
          <p:nvPr/>
        </p:nvCxnSpPr>
        <p:spPr>
          <a:xfrm>
            <a:off x="1044543" y="2677561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33">
            <a:extLst>
              <a:ext uri="{FF2B5EF4-FFF2-40B4-BE49-F238E27FC236}">
                <a16:creationId xmlns:a16="http://schemas.microsoft.com/office/drawing/2014/main" xmlns="" id="{08BE4ADD-7864-45B1-BE30-CF23F3989E48}"/>
              </a:ext>
            </a:extLst>
          </p:cNvPr>
          <p:cNvCxnSpPr/>
          <p:nvPr/>
        </p:nvCxnSpPr>
        <p:spPr>
          <a:xfrm rot="5400000" flipH="1" flipV="1">
            <a:off x="1140790" y="2658411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0CE2B3A-1F81-43F9-A43B-A9253AFFA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1745904" y="1578434"/>
            <a:ext cx="252109" cy="3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6D7637-833B-4C8A-966A-FD31B0539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50" y="1849733"/>
            <a:ext cx="1040241" cy="1054223"/>
          </a:xfrm>
          <a:prstGeom prst="rect">
            <a:avLst/>
          </a:prstGeom>
        </p:spPr>
      </p:pic>
      <p:cxnSp>
        <p:nvCxnSpPr>
          <p:cNvPr id="11" name="Elbow Connector 16">
            <a:extLst>
              <a:ext uri="{FF2B5EF4-FFF2-40B4-BE49-F238E27FC236}">
                <a16:creationId xmlns:a16="http://schemas.microsoft.com/office/drawing/2014/main" xmlns="" id="{17B01B64-7EEF-4E6C-9D4B-F7F1E7DEE003}"/>
              </a:ext>
            </a:extLst>
          </p:cNvPr>
          <p:cNvCxnSpPr/>
          <p:nvPr/>
        </p:nvCxnSpPr>
        <p:spPr>
          <a:xfrm>
            <a:off x="915530" y="2526070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6AF5337-9787-4285-8600-4AADDEB2B746}"/>
              </a:ext>
            </a:extLst>
          </p:cNvPr>
          <p:cNvGrpSpPr/>
          <p:nvPr/>
        </p:nvGrpSpPr>
        <p:grpSpPr>
          <a:xfrm>
            <a:off x="495053" y="1590017"/>
            <a:ext cx="1557238" cy="1348605"/>
            <a:chOff x="378526" y="882157"/>
            <a:chExt cx="2006400" cy="185273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0697C268-A628-49A0-B925-41092A57C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061" y="882157"/>
              <a:ext cx="1573865" cy="1455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4738DEC-3A18-4A92-801F-703752C9156F}"/>
                </a:ext>
              </a:extLst>
            </p:cNvPr>
            <p:cNvGrpSpPr/>
            <p:nvPr/>
          </p:nvGrpSpPr>
          <p:grpSpPr>
            <a:xfrm>
              <a:off x="505802" y="2082098"/>
              <a:ext cx="718865" cy="652789"/>
              <a:chOff x="908663" y="5209922"/>
              <a:chExt cx="718865" cy="65278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7AADE58E-031F-4F65-BE1B-B6550B597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AAC3156-C48F-43CC-B7FF-7EA8340EF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06846DE8-FD2B-4E68-87BE-59A1D12F6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CCF35F-C2F5-423C-B38D-2A887B759728}"/>
                </a:ext>
              </a:extLst>
            </p:cNvPr>
            <p:cNvSpPr txBox="1"/>
            <p:nvPr/>
          </p:nvSpPr>
          <p:spPr>
            <a:xfrm>
              <a:off x="378526" y="150338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</a:p>
          </p:txBody>
        </p:sp>
      </p:grpSp>
      <p:sp>
        <p:nvSpPr>
          <p:cNvPr id="19" name="Rounded Rectangle 70">
            <a:extLst>
              <a:ext uri="{FF2B5EF4-FFF2-40B4-BE49-F238E27FC236}">
                <a16:creationId xmlns:a16="http://schemas.microsoft.com/office/drawing/2014/main" xmlns="" id="{3E89C4C4-B0A1-4393-A1F7-4A3740BAAB67}"/>
              </a:ext>
            </a:extLst>
          </p:cNvPr>
          <p:cNvSpPr/>
          <p:nvPr/>
        </p:nvSpPr>
        <p:spPr bwMode="auto">
          <a:xfrm>
            <a:off x="1540320" y="2434323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20" name="Rounded Rectangle 72">
            <a:extLst>
              <a:ext uri="{FF2B5EF4-FFF2-40B4-BE49-F238E27FC236}">
                <a16:creationId xmlns:a16="http://schemas.microsoft.com/office/drawing/2014/main" xmlns="" id="{7822D018-D45E-4876-AFA7-D6E60512F56D}"/>
              </a:ext>
            </a:extLst>
          </p:cNvPr>
          <p:cNvSpPr/>
          <p:nvPr/>
        </p:nvSpPr>
        <p:spPr bwMode="auto">
          <a:xfrm>
            <a:off x="5487242" y="2606357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A79146-B95B-4E50-B7F2-3FEE4491C3CC}"/>
              </a:ext>
            </a:extLst>
          </p:cNvPr>
          <p:cNvSpPr txBox="1"/>
          <p:nvPr/>
        </p:nvSpPr>
        <p:spPr>
          <a:xfrm>
            <a:off x="54795" y="5823078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8CA35ED-A58E-497B-A16C-6961E0C95141}"/>
              </a:ext>
            </a:extLst>
          </p:cNvPr>
          <p:cNvCxnSpPr/>
          <p:nvPr/>
        </p:nvCxnSpPr>
        <p:spPr>
          <a:xfrm flipH="1">
            <a:off x="6042358" y="3693791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A131B42-8FBF-4C17-8449-18899638A632}"/>
              </a:ext>
            </a:extLst>
          </p:cNvPr>
          <p:cNvCxnSpPr/>
          <p:nvPr/>
        </p:nvCxnSpPr>
        <p:spPr>
          <a:xfrm flipH="1">
            <a:off x="6374052" y="4071972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A688D4-3142-423E-9959-34076F8D4D44}"/>
              </a:ext>
            </a:extLst>
          </p:cNvPr>
          <p:cNvSpPr/>
          <p:nvPr/>
        </p:nvSpPr>
        <p:spPr bwMode="auto">
          <a:xfrm>
            <a:off x="6598951" y="3940931"/>
            <a:ext cx="3215144" cy="12620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primitiveProfile</a:t>
            </a:r>
            <a:endParaRPr lang="de-DE" altLang="ko-KR" sz="1400" dirty="0">
              <a:solidFill>
                <a:srgbClr val="FFFFFF"/>
              </a:solidFill>
              <a:ea typeface="Gulim" pitchFamily="34" charset="-127"/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dirty="0">
                <a:solidFill>
                  <a:srgbClr val="FFFFFF"/>
                </a:solidFill>
                <a:ea typeface="Gulim" pitchFamily="34" charset="-127"/>
              </a:rPr>
              <a:t> </a:t>
            </a:r>
            <a:r>
              <a:rPr lang="en-GB" altLang="ko-KR" sz="1200" i="1" dirty="0" err="1">
                <a:solidFill>
                  <a:srgbClr val="FFFFFF"/>
                </a:solidFill>
                <a:ea typeface="Gulim" pitchFamily="34" charset="-127"/>
              </a:rPr>
              <a:t>resourceTypes</a:t>
            </a: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= </a:t>
            </a:r>
            <a:r>
              <a:rPr lang="en-GB" altLang="ko-KR" sz="1200" i="1" dirty="0" err="1">
                <a:solidFill>
                  <a:srgbClr val="FFFFFF"/>
                </a:solidFill>
                <a:ea typeface="Gulim" pitchFamily="34" charset="-127"/>
              </a:rPr>
              <a:t>contentInstance</a:t>
            </a:r>
            <a:endParaRPr lang="en-GB" altLang="ko-KR" sz="1200" i="1" dirty="0">
              <a:solidFill>
                <a:srgbClr val="FFFFFF"/>
              </a:solidFill>
              <a:ea typeface="Gulim" pitchFamily="34" charset="-127"/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operations = CREATE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additions = </a:t>
            </a:r>
          </a:p>
          <a:p>
            <a:pPr marL="285750"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	labels=temperature, </a:t>
            </a:r>
          </a:p>
          <a:p>
            <a:pPr marL="285750"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	creator=AE-1, 	</a:t>
            </a:r>
            <a:r>
              <a:rPr lang="en-GB" altLang="ko-KR" sz="1200" b="1" i="1" dirty="0" err="1">
                <a:solidFill>
                  <a:srgbClr val="FFFF00"/>
                </a:solidFill>
                <a:ea typeface="Gulim" pitchFamily="34" charset="-127"/>
              </a:rPr>
              <a:t>contentInfo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=application/xml:1 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7DC3C5D-FC4D-4553-9184-68BB692D0B57}"/>
              </a:ext>
            </a:extLst>
          </p:cNvPr>
          <p:cNvSpPr/>
          <p:nvPr/>
        </p:nvSpPr>
        <p:spPr bwMode="auto">
          <a:xfrm>
            <a:off x="5993780" y="3593035"/>
            <a:ext cx="701076" cy="2789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64AE97B-D5B7-4304-A498-09F6113EBE68}"/>
              </a:ext>
            </a:extLst>
          </p:cNvPr>
          <p:cNvCxnSpPr/>
          <p:nvPr/>
        </p:nvCxnSpPr>
        <p:spPr>
          <a:xfrm>
            <a:off x="5746661" y="3503355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E727E69-5BC8-4E58-B1C3-7A57ED1E80CB}"/>
              </a:ext>
            </a:extLst>
          </p:cNvPr>
          <p:cNvCxnSpPr/>
          <p:nvPr/>
        </p:nvCxnSpPr>
        <p:spPr>
          <a:xfrm flipH="1">
            <a:off x="5746662" y="3746277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8A509A1-E148-4B4A-980C-54453CE71416}"/>
              </a:ext>
            </a:extLst>
          </p:cNvPr>
          <p:cNvSpPr/>
          <p:nvPr/>
        </p:nvSpPr>
        <p:spPr bwMode="auto">
          <a:xfrm>
            <a:off x="5193680" y="3209614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228655D-E2FA-439F-8AD8-2CDCA53B2DF0}"/>
              </a:ext>
            </a:extLst>
          </p:cNvPr>
          <p:cNvSpPr/>
          <p:nvPr/>
        </p:nvSpPr>
        <p:spPr>
          <a:xfrm>
            <a:off x="2236917" y="2001791"/>
            <a:ext cx="3112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1) Request to create </a:t>
            </a:r>
            <a:r>
              <a:rPr lang="en-US" sz="1200" b="1" dirty="0" err="1">
                <a:solidFill>
                  <a:srgbClr val="C00000"/>
                </a:solidFill>
              </a:rPr>
              <a:t>contentInstance</a:t>
            </a:r>
            <a:r>
              <a:rPr lang="en-US" sz="1200" b="1" dirty="0">
                <a:solidFill>
                  <a:srgbClr val="C00000"/>
                </a:solidFill>
              </a:rPr>
              <a:t> resource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content = 32</a:t>
            </a:r>
            <a:r>
              <a:rPr lang="en-US" sz="1200" b="1" dirty="0">
                <a:solidFill>
                  <a:srgbClr val="C00000"/>
                </a:solidFill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87CAA12-E533-4528-AAF7-5EE801AA2C87}"/>
              </a:ext>
            </a:extLst>
          </p:cNvPr>
          <p:cNvCxnSpPr>
            <a:cxnSpLocks/>
          </p:cNvCxnSpPr>
          <p:nvPr/>
        </p:nvCxnSpPr>
        <p:spPr>
          <a:xfrm>
            <a:off x="2253045" y="2515240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4441103-1901-4A8D-ADB2-1763FB7B7E02}"/>
              </a:ext>
            </a:extLst>
          </p:cNvPr>
          <p:cNvGrpSpPr/>
          <p:nvPr/>
        </p:nvGrpSpPr>
        <p:grpSpPr>
          <a:xfrm>
            <a:off x="5402128" y="1882129"/>
            <a:ext cx="1261908" cy="1154274"/>
            <a:chOff x="3767292" y="1280581"/>
            <a:chExt cx="1261908" cy="1154274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xmlns="" id="{E1D10B4B-802B-4EB2-96D6-F533314D3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ounded Rectangle 63">
              <a:extLst>
                <a:ext uri="{FF2B5EF4-FFF2-40B4-BE49-F238E27FC236}">
                  <a16:creationId xmlns:a16="http://schemas.microsoft.com/office/drawing/2014/main" xmlns="" id="{BC67C172-EE6A-4BDD-A34D-B2944AD52865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Rounded Rectangle 71">
            <a:extLst>
              <a:ext uri="{FF2B5EF4-FFF2-40B4-BE49-F238E27FC236}">
                <a16:creationId xmlns:a16="http://schemas.microsoft.com/office/drawing/2014/main" xmlns="" id="{F9B38A22-040C-4F8F-9163-8DE9BA733451}"/>
              </a:ext>
            </a:extLst>
          </p:cNvPr>
          <p:cNvSpPr/>
          <p:nvPr/>
        </p:nvSpPr>
        <p:spPr bwMode="auto">
          <a:xfrm>
            <a:off x="10507461" y="2532732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9FF4DF8-AF21-45D0-9647-9A56DBD6891E}"/>
              </a:ext>
            </a:extLst>
          </p:cNvPr>
          <p:cNvCxnSpPr>
            <a:cxnSpLocks/>
          </p:cNvCxnSpPr>
          <p:nvPr/>
        </p:nvCxnSpPr>
        <p:spPr>
          <a:xfrm flipH="1">
            <a:off x="5357673" y="2938622"/>
            <a:ext cx="207732" cy="4346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xmlns="" id="{E66F9975-42B8-4E95-9208-A911A1966062}"/>
              </a:ext>
            </a:extLst>
          </p:cNvPr>
          <p:cNvSpPr/>
          <p:nvPr/>
        </p:nvSpPr>
        <p:spPr>
          <a:xfrm>
            <a:off x="2075658" y="2960799"/>
            <a:ext cx="3040391" cy="623705"/>
          </a:xfrm>
          <a:prstGeom prst="wedgeRoundRectCallout">
            <a:avLst>
              <a:gd name="adj1" fmla="val 64940"/>
              <a:gd name="adj2" fmla="val -7260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2) CSE uses Message Primitive Profile to add additional useful metadata to message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xmlns="" id="{EA03BE67-F36E-4855-9A22-C3B951DA83B6}"/>
              </a:ext>
            </a:extLst>
          </p:cNvPr>
          <p:cNvSpPr/>
          <p:nvPr/>
        </p:nvSpPr>
        <p:spPr>
          <a:xfrm>
            <a:off x="2075658" y="3946407"/>
            <a:ext cx="3489747" cy="1173569"/>
          </a:xfrm>
          <a:prstGeom prst="wedgeRoundRectCallout">
            <a:avLst>
              <a:gd name="adj1" fmla="val 75452"/>
              <a:gd name="adj2" fmla="val 1422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A Message Primitive Profile is used by a CSE to add, modify and delete attributes of messages flowing to/from constrained IoT devices.  This helps minimize size of messages without sacrificing useful info needed by apps interacting with these devices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E9E7FB9-D19E-4414-86B9-1209478F25A7}"/>
              </a:ext>
            </a:extLst>
          </p:cNvPr>
          <p:cNvSpPr/>
          <p:nvPr/>
        </p:nvSpPr>
        <p:spPr>
          <a:xfrm>
            <a:off x="7130671" y="1705905"/>
            <a:ext cx="2660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3) Request to Retrieve </a:t>
            </a:r>
            <a:r>
              <a:rPr lang="en-US" sz="1200" b="1" dirty="0" err="1">
                <a:solidFill>
                  <a:srgbClr val="C00000"/>
                </a:solidFill>
              </a:rPr>
              <a:t>contentInstance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xmlns="" id="{7EB98A36-D257-4D73-BEC3-D8220592E311}"/>
              </a:ext>
            </a:extLst>
          </p:cNvPr>
          <p:cNvSpPr/>
          <p:nvPr/>
        </p:nvSpPr>
        <p:spPr>
          <a:xfrm>
            <a:off x="7718665" y="3026709"/>
            <a:ext cx="2408316" cy="502224"/>
          </a:xfrm>
          <a:prstGeom prst="wedgeRoundRectCallout">
            <a:avLst>
              <a:gd name="adj1" fmla="val -39958"/>
              <a:gd name="adj2" fmla="val -10939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4) Rich set of information needed by AE-2 included in response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513C776-95A6-4C9E-91B1-E93BAB128015}"/>
              </a:ext>
            </a:extLst>
          </p:cNvPr>
          <p:cNvCxnSpPr>
            <a:cxnSpLocks/>
          </p:cNvCxnSpPr>
          <p:nvPr/>
        </p:nvCxnSpPr>
        <p:spPr>
          <a:xfrm>
            <a:off x="6734058" y="2762160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0DB5DD8-C034-40A2-9C40-4CAF1D1A74C7}"/>
              </a:ext>
            </a:extLst>
          </p:cNvPr>
          <p:cNvCxnSpPr>
            <a:cxnSpLocks/>
          </p:cNvCxnSpPr>
          <p:nvPr/>
        </p:nvCxnSpPr>
        <p:spPr>
          <a:xfrm>
            <a:off x="6752025" y="2014427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2DB8F24-596B-4175-808F-C664F31699F9}"/>
              </a:ext>
            </a:extLst>
          </p:cNvPr>
          <p:cNvSpPr/>
          <p:nvPr/>
        </p:nvSpPr>
        <p:spPr>
          <a:xfrm>
            <a:off x="6734304" y="2122036"/>
            <a:ext cx="321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4) Response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it-IT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labels = temperature, creator =  AE-1,</a:t>
            </a:r>
          </a:p>
          <a:p>
            <a:pPr algn="ctr"/>
            <a:r>
              <a:rPr lang="it-IT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 contentInfo = application/xml:1, content=32</a:t>
            </a:r>
            <a:r>
              <a:rPr lang="it-IT" sz="1200" b="1" dirty="0">
                <a:solidFill>
                  <a:srgbClr val="C00000"/>
                </a:solidFill>
              </a:rPr>
              <a:t>]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D701150-4E63-43A0-B35A-70CBE58D2B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61" y="3123193"/>
            <a:ext cx="291917" cy="298915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xmlns="" id="{AA75AB67-0B76-4AD2-A912-21B1444B084F}"/>
              </a:ext>
            </a:extLst>
          </p:cNvPr>
          <p:cNvSpPr/>
          <p:nvPr/>
        </p:nvSpPr>
        <p:spPr>
          <a:xfrm>
            <a:off x="2277071" y="1293867"/>
            <a:ext cx="2997066" cy="623705"/>
          </a:xfrm>
          <a:prstGeom prst="wedgeRoundRectCallout">
            <a:avLst>
              <a:gd name="adj1" fmla="val 5694"/>
              <a:gd name="adj2" fmla="val 7059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Only bare minimal amount of info needed in request (i.e. just the sensor reading)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6C457A6-25A4-498C-9814-1455D1F54E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25" y="3194737"/>
            <a:ext cx="291917" cy="298915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B4AF33A-8707-40DD-AD72-758144FCAEB9}"/>
              </a:ext>
            </a:extLst>
          </p:cNvPr>
          <p:cNvCxnSpPr>
            <a:cxnSpLocks/>
          </p:cNvCxnSpPr>
          <p:nvPr/>
        </p:nvCxnSpPr>
        <p:spPr>
          <a:xfrm flipH="1">
            <a:off x="6368423" y="3871480"/>
            <a:ext cx="4763" cy="151657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695EBBB-2711-4EE1-8EDA-B3153A5D25CE}"/>
              </a:ext>
            </a:extLst>
          </p:cNvPr>
          <p:cNvCxnSpPr/>
          <p:nvPr/>
        </p:nvCxnSpPr>
        <p:spPr>
          <a:xfrm flipH="1">
            <a:off x="6368423" y="5388053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11AE1CFE-DCCD-4AA2-9F0C-5B35EE538A4B}"/>
              </a:ext>
            </a:extLst>
          </p:cNvPr>
          <p:cNvSpPr/>
          <p:nvPr/>
        </p:nvSpPr>
        <p:spPr bwMode="auto">
          <a:xfrm>
            <a:off x="6598951" y="5255362"/>
            <a:ext cx="1447775" cy="2695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container</a:t>
            </a:r>
            <a:endParaRPr lang="de-DE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7D4866C4-3C3F-4C13-8447-FCA7147CB7E2}"/>
              </a:ext>
            </a:extLst>
          </p:cNvPr>
          <p:cNvSpPr/>
          <p:nvPr/>
        </p:nvSpPr>
        <p:spPr bwMode="auto">
          <a:xfrm>
            <a:off x="7068510" y="5583364"/>
            <a:ext cx="3613771" cy="9105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chemeClr val="bg1"/>
                </a:solidFill>
                <a:ea typeface="Gulim" pitchFamily="34" charset="-127"/>
              </a:rPr>
              <a:t>contentInstance</a:t>
            </a:r>
            <a:endParaRPr lang="de-DE" altLang="ko-KR" sz="1400" dirty="0">
              <a:solidFill>
                <a:schemeClr val="bg1"/>
              </a:solidFill>
              <a:ea typeface="Gulim" pitchFamily="34" charset="-127"/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dirty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labels = temperature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 creator =  AE-1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 </a:t>
            </a:r>
            <a:r>
              <a:rPr lang="en-GB" altLang="ko-KR" sz="1200" b="1" i="1" dirty="0" err="1">
                <a:solidFill>
                  <a:srgbClr val="FFFF00"/>
                </a:solidFill>
                <a:ea typeface="Gulim" pitchFamily="34" charset="-127"/>
              </a:rPr>
              <a:t>contentInfo</a:t>
            </a:r>
            <a:r>
              <a:rPr lang="en-GB" altLang="ko-KR" sz="1200" b="1" i="1" dirty="0">
                <a:solidFill>
                  <a:srgbClr val="FFFF00"/>
                </a:solidFill>
                <a:ea typeface="Gulim" pitchFamily="34" charset="-127"/>
              </a:rPr>
              <a:t> = application/xml:1 …</a:t>
            </a: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GB" altLang="ko-KR" sz="1200" i="1" dirty="0">
                <a:solidFill>
                  <a:srgbClr val="FFFFFF"/>
                </a:solidFill>
                <a:ea typeface="Gulim" pitchFamily="34" charset="-127"/>
              </a:rPr>
              <a:t> </a:t>
            </a:r>
            <a:r>
              <a:rPr lang="en-GB" altLang="ko-KR" sz="1200" b="1" i="1" dirty="0">
                <a:solidFill>
                  <a:srgbClr val="FFFFFF"/>
                </a:solidFill>
                <a:ea typeface="Gulim" pitchFamily="34" charset="-127"/>
              </a:rPr>
              <a:t>content=32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4669A4F6-80B7-43B7-BDAC-0A0585702149}"/>
              </a:ext>
            </a:extLst>
          </p:cNvPr>
          <p:cNvCxnSpPr>
            <a:cxnSpLocks/>
          </p:cNvCxnSpPr>
          <p:nvPr/>
        </p:nvCxnSpPr>
        <p:spPr>
          <a:xfrm>
            <a:off x="6801811" y="5421198"/>
            <a:ext cx="0" cy="31475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E6F85F3-76A6-4126-9450-B7E4D9CF8651}"/>
              </a:ext>
            </a:extLst>
          </p:cNvPr>
          <p:cNvCxnSpPr/>
          <p:nvPr/>
        </p:nvCxnSpPr>
        <p:spPr>
          <a:xfrm flipH="1">
            <a:off x="6801811" y="5730953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 animBg="1"/>
      <p:bldP spid="46" grpId="0"/>
      <p:bldP spid="48" grpId="0" animBg="1"/>
      <p:bldP spid="51" grpId="0"/>
      <p:bldP spid="53" grpId="0" animBg="1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0"/>
            <a:ext cx="8637732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Time Management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C257AA-CA32-4592-9CF4-C475C4354AA1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5AC87BB-6434-41AB-AB3A-5CD40674CC89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xmlns="" id="{09F637F3-578F-48E7-ACD5-412970F51B20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8" name="Elbow Connector 31">
            <a:extLst>
              <a:ext uri="{FF2B5EF4-FFF2-40B4-BE49-F238E27FC236}">
                <a16:creationId xmlns:a16="http://schemas.microsoft.com/office/drawing/2014/main" xmlns="" id="{E82F6ACC-8E2B-49BD-ADE0-82EACC034565}"/>
              </a:ext>
            </a:extLst>
          </p:cNvPr>
          <p:cNvCxnSpPr/>
          <p:nvPr/>
        </p:nvCxnSpPr>
        <p:spPr>
          <a:xfrm>
            <a:off x="1044543" y="2677561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33">
            <a:extLst>
              <a:ext uri="{FF2B5EF4-FFF2-40B4-BE49-F238E27FC236}">
                <a16:creationId xmlns:a16="http://schemas.microsoft.com/office/drawing/2014/main" xmlns="" id="{D163F40F-F549-4EBB-AE93-9BB084368BFF}"/>
              </a:ext>
            </a:extLst>
          </p:cNvPr>
          <p:cNvCxnSpPr/>
          <p:nvPr/>
        </p:nvCxnSpPr>
        <p:spPr>
          <a:xfrm rot="5400000" flipH="1" flipV="1">
            <a:off x="1140790" y="2658411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2EDCD138-D699-4A6B-A1B4-D82CC2E6F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1745904" y="1578434"/>
            <a:ext cx="252109" cy="3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EFE1E7-5FE1-48AE-A2A4-DE1A965E9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50" y="1849733"/>
            <a:ext cx="1040241" cy="1054223"/>
          </a:xfrm>
          <a:prstGeom prst="rect">
            <a:avLst/>
          </a:prstGeom>
        </p:spPr>
      </p:pic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xmlns="" id="{C8AB7B71-4DB0-42C7-941B-AA1871DA5CBE}"/>
              </a:ext>
            </a:extLst>
          </p:cNvPr>
          <p:cNvCxnSpPr/>
          <p:nvPr/>
        </p:nvCxnSpPr>
        <p:spPr>
          <a:xfrm>
            <a:off x="915530" y="2526070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CFC2DF4-6795-4C16-8F47-C04EE40ACF83}"/>
              </a:ext>
            </a:extLst>
          </p:cNvPr>
          <p:cNvGrpSpPr/>
          <p:nvPr/>
        </p:nvGrpSpPr>
        <p:grpSpPr>
          <a:xfrm>
            <a:off x="495053" y="1590017"/>
            <a:ext cx="1557238" cy="1348605"/>
            <a:chOff x="378526" y="882157"/>
            <a:chExt cx="2006400" cy="185273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E77B5640-1012-4CD2-A50F-463A32D8D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061" y="882157"/>
              <a:ext cx="1573865" cy="1455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6093999-5334-4F59-9EAD-86E7FEB1D579}"/>
                </a:ext>
              </a:extLst>
            </p:cNvPr>
            <p:cNvGrpSpPr/>
            <p:nvPr/>
          </p:nvGrpSpPr>
          <p:grpSpPr>
            <a:xfrm>
              <a:off x="505802" y="2082098"/>
              <a:ext cx="718865" cy="652789"/>
              <a:chOff x="908663" y="5209922"/>
              <a:chExt cx="718865" cy="65278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358A0921-AF07-4CE8-8CF8-B5C18978F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3204AFF-5B90-4BFC-B97F-6BB0E2F8C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91D6FD34-D012-452A-8629-F8C833CA8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6C575A-E696-4EA6-8EEA-3F02D4E2D23A}"/>
                </a:ext>
              </a:extLst>
            </p:cNvPr>
            <p:cNvSpPr txBox="1"/>
            <p:nvPr/>
          </p:nvSpPr>
          <p:spPr>
            <a:xfrm>
              <a:off x="378526" y="150338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</a:p>
          </p:txBody>
        </p:sp>
      </p:grpSp>
      <p:sp>
        <p:nvSpPr>
          <p:cNvPr id="19" name="Rounded Rectangle 70">
            <a:extLst>
              <a:ext uri="{FF2B5EF4-FFF2-40B4-BE49-F238E27FC236}">
                <a16:creationId xmlns:a16="http://schemas.microsoft.com/office/drawing/2014/main" xmlns="" id="{E6BE86A2-2C74-4706-9C1A-79239F1CA8FE}"/>
              </a:ext>
            </a:extLst>
          </p:cNvPr>
          <p:cNvSpPr/>
          <p:nvPr/>
        </p:nvSpPr>
        <p:spPr bwMode="auto">
          <a:xfrm>
            <a:off x="1540320" y="2434323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20" name="Rounded Rectangle 72">
            <a:extLst>
              <a:ext uri="{FF2B5EF4-FFF2-40B4-BE49-F238E27FC236}">
                <a16:creationId xmlns:a16="http://schemas.microsoft.com/office/drawing/2014/main" xmlns="" id="{D2DFFFDE-0E65-4A84-990B-DA960C06654F}"/>
              </a:ext>
            </a:extLst>
          </p:cNvPr>
          <p:cNvSpPr/>
          <p:nvPr/>
        </p:nvSpPr>
        <p:spPr bwMode="auto">
          <a:xfrm>
            <a:off x="5487242" y="2606357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FA8761-B08F-4EA4-831A-BA43BBB5B9B4}"/>
              </a:ext>
            </a:extLst>
          </p:cNvPr>
          <p:cNvSpPr txBox="1"/>
          <p:nvPr/>
        </p:nvSpPr>
        <p:spPr>
          <a:xfrm>
            <a:off x="54795" y="5823078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AD206A5-D0F9-4212-A00C-BDEE52E7EA07}"/>
              </a:ext>
            </a:extLst>
          </p:cNvPr>
          <p:cNvCxnSpPr/>
          <p:nvPr/>
        </p:nvCxnSpPr>
        <p:spPr>
          <a:xfrm flipH="1">
            <a:off x="4858331" y="4492062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51A9392-4EFF-44DF-8180-81C1130BB53D}"/>
              </a:ext>
            </a:extLst>
          </p:cNvPr>
          <p:cNvCxnSpPr/>
          <p:nvPr/>
        </p:nvCxnSpPr>
        <p:spPr>
          <a:xfrm>
            <a:off x="5187400" y="4650613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F7CFF3B-8A74-4218-9037-2A13E5C510A4}"/>
              </a:ext>
            </a:extLst>
          </p:cNvPr>
          <p:cNvCxnSpPr/>
          <p:nvPr/>
        </p:nvCxnSpPr>
        <p:spPr>
          <a:xfrm flipH="1">
            <a:off x="5190025" y="4898818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5315836-47D7-4D85-B906-23575A17F4B8}"/>
              </a:ext>
            </a:extLst>
          </p:cNvPr>
          <p:cNvSpPr/>
          <p:nvPr/>
        </p:nvSpPr>
        <p:spPr bwMode="auto">
          <a:xfrm>
            <a:off x="5414924" y="4767777"/>
            <a:ext cx="1447925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timeSeries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CBD2BAC-EF16-4DBA-905C-3D5F011BB35F}"/>
              </a:ext>
            </a:extLst>
          </p:cNvPr>
          <p:cNvSpPr/>
          <p:nvPr/>
        </p:nvSpPr>
        <p:spPr bwMode="auto">
          <a:xfrm>
            <a:off x="4809753" y="4391306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E5EF898-C8FC-4816-9468-4DA3839FA346}"/>
              </a:ext>
            </a:extLst>
          </p:cNvPr>
          <p:cNvCxnSpPr/>
          <p:nvPr/>
        </p:nvCxnSpPr>
        <p:spPr>
          <a:xfrm>
            <a:off x="4562634" y="4301626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701F925-A1FB-4B43-AD37-AB2D9593A98B}"/>
              </a:ext>
            </a:extLst>
          </p:cNvPr>
          <p:cNvCxnSpPr/>
          <p:nvPr/>
        </p:nvCxnSpPr>
        <p:spPr>
          <a:xfrm flipH="1">
            <a:off x="4562635" y="4544548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BDEA642-C38E-4D66-AE9E-ED829D888155}"/>
              </a:ext>
            </a:extLst>
          </p:cNvPr>
          <p:cNvSpPr/>
          <p:nvPr/>
        </p:nvSpPr>
        <p:spPr bwMode="auto">
          <a:xfrm>
            <a:off x="4009653" y="4007885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328ED86-EFE1-4E99-BBFE-941BB57FB0F7}"/>
              </a:ext>
            </a:extLst>
          </p:cNvPr>
          <p:cNvSpPr/>
          <p:nvPr/>
        </p:nvSpPr>
        <p:spPr>
          <a:xfrm>
            <a:off x="2169800" y="1598929"/>
            <a:ext cx="3288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1) Request to create </a:t>
            </a:r>
            <a:r>
              <a:rPr lang="en-US" sz="1200" b="1" dirty="0" err="1">
                <a:solidFill>
                  <a:srgbClr val="C00000"/>
                </a:solidFill>
              </a:rPr>
              <a:t>timeSeriesInstance</a:t>
            </a:r>
            <a:r>
              <a:rPr lang="en-US" sz="1200" b="1" dirty="0">
                <a:solidFill>
                  <a:srgbClr val="C00000"/>
                </a:solidFill>
              </a:rPr>
              <a:t> resource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Originating Timestamp = 20201003T112432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Data Generation Time = 20201003T112405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content = 32, …]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8B8101C-875E-428D-9B4B-57DAA22A06E0}"/>
              </a:ext>
            </a:extLst>
          </p:cNvPr>
          <p:cNvCxnSpPr>
            <a:cxnSpLocks/>
          </p:cNvCxnSpPr>
          <p:nvPr/>
        </p:nvCxnSpPr>
        <p:spPr>
          <a:xfrm>
            <a:off x="2253045" y="2515240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4697F1A-F8EA-45ED-A385-01C376807A28}"/>
              </a:ext>
            </a:extLst>
          </p:cNvPr>
          <p:cNvCxnSpPr>
            <a:cxnSpLocks/>
          </p:cNvCxnSpPr>
          <p:nvPr/>
        </p:nvCxnSpPr>
        <p:spPr>
          <a:xfrm flipH="1">
            <a:off x="5574929" y="5074166"/>
            <a:ext cx="2" cy="10133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4FDAFED-9C28-497F-B43F-3524688C0E61}"/>
              </a:ext>
            </a:extLst>
          </p:cNvPr>
          <p:cNvCxnSpPr/>
          <p:nvPr/>
        </p:nvCxnSpPr>
        <p:spPr>
          <a:xfrm flipH="1">
            <a:off x="5574929" y="5449115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2C0FFE5-6F13-454C-819C-66C167033F42}"/>
              </a:ext>
            </a:extLst>
          </p:cNvPr>
          <p:cNvSpPr/>
          <p:nvPr/>
        </p:nvSpPr>
        <p:spPr bwMode="auto">
          <a:xfrm>
            <a:off x="5841628" y="5176106"/>
            <a:ext cx="2861505" cy="5437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timeSeriesInstance1</a:t>
            </a:r>
            <a:endParaRPr lang="de-DE" altLang="ko-KR" sz="1100" dirty="0">
              <a:solidFill>
                <a:srgbClr val="FFFFFF"/>
              </a:solidFill>
              <a:ea typeface="Gulim" pitchFamily="34" charset="-127"/>
            </a:endParaRPr>
          </a:p>
          <a:p>
            <a:pPr algn="ctr">
              <a:defRPr/>
            </a:pPr>
            <a:r>
              <a:rPr lang="de-DE" altLang="ko-KR" sz="1100" b="1" i="1" dirty="0" err="1">
                <a:solidFill>
                  <a:srgbClr val="FFFF00"/>
                </a:solidFill>
                <a:ea typeface="Gulim" pitchFamily="34" charset="-127"/>
              </a:rPr>
              <a:t>dataGenerationTime</a:t>
            </a:r>
            <a:r>
              <a:rPr lang="de-DE" altLang="ko-KR" sz="1100" b="1" i="1" dirty="0">
                <a:solidFill>
                  <a:srgbClr val="FFFF00"/>
                </a:solidFill>
                <a:ea typeface="Gulim" pitchFamily="34" charset="-127"/>
              </a:rPr>
              <a:t> = 20201003T113140</a:t>
            </a:r>
            <a:r>
              <a:rPr lang="de-DE" altLang="ko-KR" sz="1100" i="1" dirty="0">
                <a:solidFill>
                  <a:srgbClr val="FFFFFF"/>
                </a:solidFill>
                <a:ea typeface="Gulim" pitchFamily="34" charset="-127"/>
              </a:rPr>
              <a:t>,</a:t>
            </a:r>
          </a:p>
          <a:p>
            <a:pPr algn="ctr" eaLnBrk="1" hangingPunct="1">
              <a:defRPr/>
            </a:pPr>
            <a:r>
              <a:rPr lang="de-DE" altLang="ko-KR" sz="1100" i="1" dirty="0" err="1">
                <a:solidFill>
                  <a:srgbClr val="FFFFFF"/>
                </a:solidFill>
                <a:ea typeface="Gulim" pitchFamily="34" charset="-127"/>
              </a:rPr>
              <a:t>content</a:t>
            </a:r>
            <a:r>
              <a:rPr lang="de-DE" altLang="ko-KR" sz="1100" i="1" dirty="0">
                <a:solidFill>
                  <a:srgbClr val="FFFFFF"/>
                </a:solidFill>
                <a:ea typeface="Gulim" pitchFamily="34" charset="-127"/>
              </a:rPr>
              <a:t> = 32</a:t>
            </a:r>
            <a:endParaRPr lang="en-GB" altLang="ko-KR" sz="1100" i="1" dirty="0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39B4F3B-4975-49E9-AD0E-743CFAEF61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54" y="5214929"/>
            <a:ext cx="291917" cy="29891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744DFC5-627E-4D75-B40C-ED6EEC3550A6}"/>
              </a:ext>
            </a:extLst>
          </p:cNvPr>
          <p:cNvGrpSpPr/>
          <p:nvPr/>
        </p:nvGrpSpPr>
        <p:grpSpPr>
          <a:xfrm>
            <a:off x="5402128" y="1882129"/>
            <a:ext cx="1261908" cy="1154274"/>
            <a:chOff x="3767292" y="1280581"/>
            <a:chExt cx="1261908" cy="1154274"/>
          </a:xfrm>
        </p:grpSpPr>
        <p:pic>
          <p:nvPicPr>
            <p:cNvPr id="48" name="Picture 5">
              <a:extLst>
                <a:ext uri="{FF2B5EF4-FFF2-40B4-BE49-F238E27FC236}">
                  <a16:creationId xmlns:a16="http://schemas.microsoft.com/office/drawing/2014/main" xmlns="" id="{A9E5B114-034F-4B5D-8E86-68907AA4A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ounded Rectangle 63">
              <a:extLst>
                <a:ext uri="{FF2B5EF4-FFF2-40B4-BE49-F238E27FC236}">
                  <a16:creationId xmlns:a16="http://schemas.microsoft.com/office/drawing/2014/main" xmlns="" id="{95C21106-5F97-4604-94DB-C90C8193903D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51" name="Rounded Rectangle 71">
            <a:extLst>
              <a:ext uri="{FF2B5EF4-FFF2-40B4-BE49-F238E27FC236}">
                <a16:creationId xmlns:a16="http://schemas.microsoft.com/office/drawing/2014/main" xmlns="" id="{0334BBF4-F662-4418-91E3-58FD2944CA6D}"/>
              </a:ext>
            </a:extLst>
          </p:cNvPr>
          <p:cNvSpPr/>
          <p:nvPr/>
        </p:nvSpPr>
        <p:spPr bwMode="auto">
          <a:xfrm>
            <a:off x="10507461" y="2532732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A3FB2B5-91CA-4E80-8574-4C71B2BE9EFC}"/>
              </a:ext>
            </a:extLst>
          </p:cNvPr>
          <p:cNvSpPr/>
          <p:nvPr/>
        </p:nvSpPr>
        <p:spPr>
          <a:xfrm rot="5400000">
            <a:off x="5986718" y="5833638"/>
            <a:ext cx="3547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4761FBC-C875-4FE7-AC03-CE19955AF92F}"/>
              </a:ext>
            </a:extLst>
          </p:cNvPr>
          <p:cNvCxnSpPr/>
          <p:nvPr/>
        </p:nvCxnSpPr>
        <p:spPr>
          <a:xfrm flipH="1">
            <a:off x="5576840" y="6087553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427CE483-62AB-4284-B644-34BC02AFFA5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50" y="2907741"/>
            <a:ext cx="314326" cy="296437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6D9CE54-8B69-4C9A-A397-AFBC0D938F2B}"/>
              </a:ext>
            </a:extLst>
          </p:cNvPr>
          <p:cNvCxnSpPr>
            <a:cxnSpLocks/>
          </p:cNvCxnSpPr>
          <p:nvPr/>
        </p:nvCxnSpPr>
        <p:spPr>
          <a:xfrm flipH="1">
            <a:off x="5029053" y="2938622"/>
            <a:ext cx="536352" cy="10777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xmlns="" id="{F052380A-01B5-42A3-8479-FEB6A06B1CCE}"/>
              </a:ext>
            </a:extLst>
          </p:cNvPr>
          <p:cNvSpPr/>
          <p:nvPr/>
        </p:nvSpPr>
        <p:spPr>
          <a:xfrm>
            <a:off x="2253045" y="2960799"/>
            <a:ext cx="2863004" cy="623705"/>
          </a:xfrm>
          <a:prstGeom prst="wedgeRoundRectCallout">
            <a:avLst>
              <a:gd name="adj1" fmla="val 64940"/>
              <a:gd name="adj2" fmla="val -7260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2) Based on AE-1’s Originating Timestamp value, CSE detects time synchronization </a:t>
            </a:r>
            <a:r>
              <a:rPr lang="en-US" sz="1200" b="1" dirty="0">
                <a:solidFill>
                  <a:srgbClr val="FFFF00"/>
                </a:solidFill>
              </a:rPr>
              <a:t>offset of +7mins 35secs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xmlns="" id="{C3AD51AC-C86A-4218-BC94-91C76192A550}"/>
              </a:ext>
            </a:extLst>
          </p:cNvPr>
          <p:cNvSpPr/>
          <p:nvPr/>
        </p:nvSpPr>
        <p:spPr>
          <a:xfrm>
            <a:off x="8848254" y="5544434"/>
            <a:ext cx="2456546" cy="646331"/>
          </a:xfrm>
          <a:prstGeom prst="wedgeRoundRectCallout">
            <a:avLst>
              <a:gd name="adj1" fmla="val -55310"/>
              <a:gd name="adj2" fmla="val -3741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3) CSE compensates for time offset by adjusting Data Generation Time by </a:t>
            </a:r>
            <a:r>
              <a:rPr lang="en-US" sz="1200" b="1" dirty="0">
                <a:solidFill>
                  <a:srgbClr val="FFFF00"/>
                </a:solidFill>
              </a:rPr>
              <a:t>7mins 35secs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19ABED2-3A04-46CE-82F4-999BC1C0CCAD}"/>
              </a:ext>
            </a:extLst>
          </p:cNvPr>
          <p:cNvSpPr/>
          <p:nvPr/>
        </p:nvSpPr>
        <p:spPr>
          <a:xfrm>
            <a:off x="6752025" y="1537137"/>
            <a:ext cx="3428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4) Request to Retrieve </a:t>
            </a:r>
            <a:r>
              <a:rPr lang="en-US" sz="1200" b="1" dirty="0" err="1">
                <a:solidFill>
                  <a:srgbClr val="C00000"/>
                </a:solidFill>
              </a:rPr>
              <a:t>timeSeriesInstance</a:t>
            </a:r>
            <a:r>
              <a:rPr lang="en-US" sz="1200" b="1" dirty="0">
                <a:solidFill>
                  <a:srgbClr val="C00000"/>
                </a:solidFill>
              </a:rPr>
              <a:t> resource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Originating Timestamp = 20201003T161349</a:t>
            </a:r>
            <a:r>
              <a:rPr lang="en-US" sz="1200" b="1" dirty="0">
                <a:solidFill>
                  <a:srgbClr val="C00000"/>
                </a:solidFill>
              </a:rPr>
              <a:t>]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E114823-A5EF-43C1-AB01-4CBBA273C8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6" y="3288106"/>
            <a:ext cx="314326" cy="296437"/>
          </a:xfrm>
          <a:prstGeom prst="rect">
            <a:avLst/>
          </a:prstGeom>
        </p:spPr>
      </p:pic>
      <p:sp>
        <p:nvSpPr>
          <p:cNvPr id="80" name="Speech Bubble: Rectangle with Corners Rounded 79">
            <a:extLst>
              <a:ext uri="{FF2B5EF4-FFF2-40B4-BE49-F238E27FC236}">
                <a16:creationId xmlns:a16="http://schemas.microsoft.com/office/drawing/2014/main" xmlns="" id="{D7F93DF1-AA73-4FA7-98A1-9F5C676214F6}"/>
              </a:ext>
            </a:extLst>
          </p:cNvPr>
          <p:cNvSpPr/>
          <p:nvPr/>
        </p:nvSpPr>
        <p:spPr>
          <a:xfrm>
            <a:off x="5988916" y="3619213"/>
            <a:ext cx="3428759" cy="910552"/>
          </a:xfrm>
          <a:prstGeom prst="wedgeRoundRectCallout">
            <a:avLst>
              <a:gd name="adj1" fmla="val -51406"/>
              <a:gd name="adj2" fmla="val -10937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5) Based on AE-2’s Originating Timestamp value, CSE detects time synchronization </a:t>
            </a:r>
            <a:r>
              <a:rPr lang="en-US" sz="1200" b="1" dirty="0">
                <a:solidFill>
                  <a:srgbClr val="FFFF00"/>
                </a:solidFill>
              </a:rPr>
              <a:t>offset of +4mins 15secs </a:t>
            </a:r>
            <a:r>
              <a:rPr lang="en-US" sz="1200" b="1" dirty="0">
                <a:solidFill>
                  <a:schemeClr val="bg1"/>
                </a:solidFill>
              </a:rPr>
              <a:t>and adjusts Data Generation Time to compensate for offset when responding to AE-2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5081BFCA-B257-4487-935D-C84EC3FE2A7E}"/>
              </a:ext>
            </a:extLst>
          </p:cNvPr>
          <p:cNvCxnSpPr>
            <a:cxnSpLocks/>
          </p:cNvCxnSpPr>
          <p:nvPr/>
        </p:nvCxnSpPr>
        <p:spPr>
          <a:xfrm>
            <a:off x="6734058" y="2762160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5EA1CD2C-6D36-4461-BF24-ACF00715AA7F}"/>
              </a:ext>
            </a:extLst>
          </p:cNvPr>
          <p:cNvCxnSpPr>
            <a:cxnSpLocks/>
          </p:cNvCxnSpPr>
          <p:nvPr/>
        </p:nvCxnSpPr>
        <p:spPr>
          <a:xfrm>
            <a:off x="6752025" y="2014427"/>
            <a:ext cx="3234196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ABFA13C-92F8-41CC-999A-6F75FFF6F9FA}"/>
              </a:ext>
            </a:extLst>
          </p:cNvPr>
          <p:cNvSpPr/>
          <p:nvPr/>
        </p:nvSpPr>
        <p:spPr>
          <a:xfrm>
            <a:off x="6952827" y="2137181"/>
            <a:ext cx="296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6) Response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[</a:t>
            </a:r>
            <a:r>
              <a:rPr lang="en-US" sz="1200" b="1" dirty="0">
                <a:solidFill>
                  <a:srgbClr val="C00000"/>
                </a:solidFill>
                <a:highlight>
                  <a:srgbClr val="FFFF00"/>
                </a:highlight>
              </a:rPr>
              <a:t>Data Generation Time = 20201003T113555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content = 32, …]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EEF48FD0-CB9A-4F88-B176-66593A0797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15" y="2286203"/>
            <a:ext cx="291917" cy="298915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xmlns="" id="{D9CE43C4-DB77-428A-AC88-AD0BF9709169}"/>
              </a:ext>
            </a:extLst>
          </p:cNvPr>
          <p:cNvSpPr/>
          <p:nvPr/>
        </p:nvSpPr>
        <p:spPr>
          <a:xfrm>
            <a:off x="8103641" y="2856892"/>
            <a:ext cx="2456546" cy="646331"/>
          </a:xfrm>
          <a:prstGeom prst="wedgeRoundRectCallout">
            <a:avLst>
              <a:gd name="adj1" fmla="val -18"/>
              <a:gd name="adj2" fmla="val -8686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CSE compensates for time offset by adjusting Data Generation Time by </a:t>
            </a:r>
            <a:r>
              <a:rPr lang="en-US" sz="1200" b="1" dirty="0">
                <a:solidFill>
                  <a:srgbClr val="FFFF00"/>
                </a:solidFill>
              </a:rPr>
              <a:t>11mins 50secs</a:t>
            </a:r>
          </a:p>
        </p:txBody>
      </p:sp>
    </p:spTree>
    <p:extLst>
      <p:ext uri="{BB962C8B-B14F-4D97-AF65-F5344CB8AC3E}">
        <p14:creationId xmlns:p14="http://schemas.microsoft.com/office/powerpoint/2010/main" val="2595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6" grpId="0"/>
      <p:bldP spid="40" grpId="0" animBg="1"/>
      <p:bldP spid="58" grpId="0"/>
      <p:bldP spid="73" grpId="0" animBg="1"/>
      <p:bldP spid="74" grpId="0" animBg="1"/>
      <p:bldP spid="75" grpId="0"/>
      <p:bldP spid="80" grpId="0" animBg="1"/>
      <p:bldP spid="83" grpId="0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649D5-2155-4F35-9768-CE360DB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13" y="-9370"/>
            <a:ext cx="7850299" cy="11735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Software Campaigning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9B8A5B-AE25-4CA3-8642-625DB98D0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7" y="1788780"/>
            <a:ext cx="1040241" cy="1054223"/>
          </a:xfrm>
          <a:prstGeom prst="rect">
            <a:avLst/>
          </a:prstGeom>
        </p:spPr>
      </p:pic>
      <p:sp>
        <p:nvSpPr>
          <p:cNvPr id="5" name="Rounded Rectangle 72">
            <a:extLst>
              <a:ext uri="{FF2B5EF4-FFF2-40B4-BE49-F238E27FC236}">
                <a16:creationId xmlns:a16="http://schemas.microsoft.com/office/drawing/2014/main" xmlns="" id="{F2B8100C-F608-4D67-A8CC-F6315E90428C}"/>
              </a:ext>
            </a:extLst>
          </p:cNvPr>
          <p:cNvSpPr/>
          <p:nvPr/>
        </p:nvSpPr>
        <p:spPr bwMode="auto">
          <a:xfrm>
            <a:off x="4087883" y="2042553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12BFB3-5E38-4EBF-8438-D34B4992211B}"/>
              </a:ext>
            </a:extLst>
          </p:cNvPr>
          <p:cNvSpPr txBox="1"/>
          <p:nvPr/>
        </p:nvSpPr>
        <p:spPr>
          <a:xfrm>
            <a:off x="28630" y="5888016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2297E1-20BE-49FD-BCE5-402E382AEF8F}"/>
              </a:ext>
            </a:extLst>
          </p:cNvPr>
          <p:cNvCxnSpPr>
            <a:cxnSpLocks/>
          </p:cNvCxnSpPr>
          <p:nvPr/>
        </p:nvCxnSpPr>
        <p:spPr>
          <a:xfrm>
            <a:off x="5857325" y="4200181"/>
            <a:ext cx="0" cy="4958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81405F-638B-4961-80EA-E5BB9E9BA7C1}"/>
              </a:ext>
            </a:extLst>
          </p:cNvPr>
          <p:cNvCxnSpPr>
            <a:cxnSpLocks/>
          </p:cNvCxnSpPr>
          <p:nvPr/>
        </p:nvCxnSpPr>
        <p:spPr>
          <a:xfrm flipH="1">
            <a:off x="5857326" y="4696036"/>
            <a:ext cx="32647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2561A3-91BD-41B1-89B7-79E32478D304}"/>
              </a:ext>
            </a:extLst>
          </p:cNvPr>
          <p:cNvSpPr/>
          <p:nvPr/>
        </p:nvSpPr>
        <p:spPr bwMode="auto">
          <a:xfrm>
            <a:off x="5412439" y="3989646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FC6190-3D10-4025-BF9F-75E849645098}"/>
              </a:ext>
            </a:extLst>
          </p:cNvPr>
          <p:cNvCxnSpPr>
            <a:cxnSpLocks/>
          </p:cNvCxnSpPr>
          <p:nvPr/>
        </p:nvCxnSpPr>
        <p:spPr>
          <a:xfrm>
            <a:off x="5232559" y="3851194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DC1085-334C-4DFB-B2C2-9F60E047E4D6}"/>
              </a:ext>
            </a:extLst>
          </p:cNvPr>
          <p:cNvCxnSpPr>
            <a:cxnSpLocks/>
          </p:cNvCxnSpPr>
          <p:nvPr/>
        </p:nvCxnSpPr>
        <p:spPr>
          <a:xfrm flipH="1">
            <a:off x="5232561" y="4094116"/>
            <a:ext cx="2623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DF6E3C-9230-41A8-884D-8912C36DEF05}"/>
              </a:ext>
            </a:extLst>
          </p:cNvPr>
          <p:cNvSpPr/>
          <p:nvPr/>
        </p:nvSpPr>
        <p:spPr bwMode="auto">
          <a:xfrm>
            <a:off x="4679578" y="3557453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358257-C17F-43C3-91F2-04B2A06640AA}"/>
              </a:ext>
            </a:extLst>
          </p:cNvPr>
          <p:cNvSpPr/>
          <p:nvPr/>
        </p:nvSpPr>
        <p:spPr bwMode="auto">
          <a:xfrm>
            <a:off x="6180753" y="4431166"/>
            <a:ext cx="2909557" cy="13144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ko-KR" sz="1400" u="sng" dirty="0" err="1">
                <a:solidFill>
                  <a:srgbClr val="FFFFFF"/>
                </a:solidFill>
                <a:ea typeface="Gulim" pitchFamily="34" charset="-127"/>
              </a:rPr>
              <a:t>softwareCampaign</a:t>
            </a:r>
            <a:endParaRPr lang="de-DE" altLang="ko-KR" sz="1400" u="sng" dirty="0">
              <a:solidFill>
                <a:srgbClr val="FFFFFF"/>
              </a:solidFill>
              <a:ea typeface="Gulim" pitchFamily="34" charset="-127"/>
            </a:endParaRPr>
          </a:p>
          <a:p>
            <a:pPr>
              <a:defRPr/>
            </a:pPr>
            <a:r>
              <a:rPr lang="de-DE" altLang="ko-KR" sz="1100" dirty="0" err="1">
                <a:solidFill>
                  <a:srgbClr val="FFFFFF"/>
                </a:solidFill>
                <a:ea typeface="Gulim" pitchFamily="34" charset="-127"/>
              </a:rPr>
              <a:t>version</a:t>
            </a:r>
            <a:r>
              <a:rPr lang="de-DE" altLang="ko-KR" sz="1100" dirty="0">
                <a:solidFill>
                  <a:srgbClr val="FFFFFF"/>
                </a:solidFill>
                <a:ea typeface="Gulim" pitchFamily="34" charset="-127"/>
              </a:rPr>
              <a:t> = 1.2.5</a:t>
            </a:r>
          </a:p>
          <a:p>
            <a:pPr>
              <a:defRPr/>
            </a:pPr>
            <a:r>
              <a:rPr lang="de-DE" altLang="ko-KR" sz="1100" dirty="0" err="1">
                <a:solidFill>
                  <a:srgbClr val="FFFFFF"/>
                </a:solidFill>
                <a:ea typeface="Gulim" pitchFamily="34" charset="-127"/>
              </a:rPr>
              <a:t>name</a:t>
            </a:r>
            <a:r>
              <a:rPr lang="de-DE" altLang="ko-KR" sz="1100" dirty="0">
                <a:solidFill>
                  <a:srgbClr val="FFFFFF"/>
                </a:solidFill>
                <a:ea typeface="Gulim" pitchFamily="34" charset="-127"/>
              </a:rPr>
              <a:t> = MN-CSE</a:t>
            </a:r>
          </a:p>
          <a:p>
            <a:pPr>
              <a:defRPr/>
            </a:pPr>
            <a:r>
              <a:rPr lang="de-DE" altLang="ko-KR" sz="1100" dirty="0" err="1">
                <a:solidFill>
                  <a:srgbClr val="FFFFFF"/>
                </a:solidFill>
                <a:ea typeface="Gulim" pitchFamily="34" charset="-127"/>
              </a:rPr>
              <a:t>targets</a:t>
            </a:r>
            <a:r>
              <a:rPr lang="de-DE" altLang="ko-KR" sz="1100" dirty="0">
                <a:solidFill>
                  <a:srgbClr val="FFFFFF"/>
                </a:solidFill>
                <a:ea typeface="Gulim" pitchFamily="34" charset="-127"/>
              </a:rPr>
              <a:t> = Node-2, Node-3, Node-4</a:t>
            </a:r>
          </a:p>
          <a:p>
            <a:pPr>
              <a:defRPr/>
            </a:pPr>
            <a:r>
              <a:rPr lang="de-DE" altLang="ko-KR" sz="1100" dirty="0" err="1">
                <a:solidFill>
                  <a:srgbClr val="FFFFFF"/>
                </a:solidFill>
                <a:ea typeface="Gulim" pitchFamily="34" charset="-127"/>
              </a:rPr>
              <a:t>softwareOperation</a:t>
            </a:r>
            <a:r>
              <a:rPr lang="de-DE" altLang="ko-KR" sz="1100" dirty="0">
                <a:solidFill>
                  <a:srgbClr val="FFFFFF"/>
                </a:solidFill>
                <a:ea typeface="Gulim" pitchFamily="34" charset="-127"/>
              </a:rPr>
              <a:t> = INSTALL</a:t>
            </a:r>
          </a:p>
          <a:p>
            <a:pPr>
              <a:defRPr/>
            </a:pPr>
            <a:r>
              <a:rPr lang="de-DE" altLang="ko-KR" sz="1100" dirty="0">
                <a:solidFill>
                  <a:srgbClr val="FFFFFF"/>
                </a:solidFill>
                <a:ea typeface="Gulim" pitchFamily="34" charset="-127"/>
              </a:rPr>
              <a:t>URL = http://images/MN-CSE</a:t>
            </a:r>
          </a:p>
          <a:p>
            <a:pPr>
              <a:defRPr/>
            </a:pPr>
            <a:r>
              <a:rPr lang="de-DE" altLang="ko-KR" sz="1100" dirty="0" err="1">
                <a:solidFill>
                  <a:srgbClr val="FFFFFF"/>
                </a:solidFill>
                <a:ea typeface="Gulim" pitchFamily="34" charset="-127"/>
              </a:rPr>
              <a:t>softwareTriggerCriteria</a:t>
            </a:r>
            <a:r>
              <a:rPr lang="de-DE" altLang="ko-KR" sz="1100" dirty="0">
                <a:solidFill>
                  <a:srgbClr val="FFFFFF"/>
                </a:solidFill>
                <a:ea typeface="Gulim" pitchFamily="34" charset="-127"/>
              </a:rPr>
              <a:t> = subjectResource123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6E43324-CDBD-4C5F-9BFD-9C68767705A4}"/>
              </a:ext>
            </a:extLst>
          </p:cNvPr>
          <p:cNvGrpSpPr/>
          <p:nvPr/>
        </p:nvGrpSpPr>
        <p:grpSpPr>
          <a:xfrm>
            <a:off x="4002769" y="1318325"/>
            <a:ext cx="1261908" cy="1154274"/>
            <a:chOff x="3767292" y="1280581"/>
            <a:chExt cx="1261908" cy="1154274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xmlns="" id="{CDCB56DA-DD00-496A-B094-33EDEA9CA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63">
              <a:extLst>
                <a:ext uri="{FF2B5EF4-FFF2-40B4-BE49-F238E27FC236}">
                  <a16:creationId xmlns:a16="http://schemas.microsoft.com/office/drawing/2014/main" xmlns="" id="{5B9D1AFA-47CD-4685-9D44-9787CEB03DE5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CSE-1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Rounded Rectangle 71">
            <a:extLst>
              <a:ext uri="{FF2B5EF4-FFF2-40B4-BE49-F238E27FC236}">
                <a16:creationId xmlns:a16="http://schemas.microsoft.com/office/drawing/2014/main" xmlns="" id="{4D51766C-8279-4C19-BDF1-571241FCF36F}"/>
              </a:ext>
            </a:extLst>
          </p:cNvPr>
          <p:cNvSpPr/>
          <p:nvPr/>
        </p:nvSpPr>
        <p:spPr bwMode="auto">
          <a:xfrm>
            <a:off x="8366328" y="2471779"/>
            <a:ext cx="639962" cy="385298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2FB23F7-2051-4C2C-A3AC-E33A2E3DABB5}"/>
              </a:ext>
            </a:extLst>
          </p:cNvPr>
          <p:cNvCxnSpPr>
            <a:cxnSpLocks/>
          </p:cNvCxnSpPr>
          <p:nvPr/>
        </p:nvCxnSpPr>
        <p:spPr>
          <a:xfrm>
            <a:off x="4823869" y="2410913"/>
            <a:ext cx="0" cy="1255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4706C54-18D8-4A6C-9BD1-8346CFC73306}"/>
              </a:ext>
            </a:extLst>
          </p:cNvPr>
          <p:cNvCxnSpPr>
            <a:cxnSpLocks/>
            <a:stCxn id="71" idx="3"/>
            <a:endCxn id="18" idx="2"/>
          </p:cNvCxnSpPr>
          <p:nvPr/>
        </p:nvCxnSpPr>
        <p:spPr>
          <a:xfrm flipV="1">
            <a:off x="1241614" y="2472599"/>
            <a:ext cx="3314856" cy="788438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27B96562-DE61-43E0-8588-B248A641C33C}"/>
              </a:ext>
            </a:extLst>
          </p:cNvPr>
          <p:cNvCxnSpPr>
            <a:cxnSpLocks/>
            <a:stCxn id="73" idx="3"/>
            <a:endCxn id="18" idx="2"/>
          </p:cNvCxnSpPr>
          <p:nvPr/>
        </p:nvCxnSpPr>
        <p:spPr>
          <a:xfrm flipV="1">
            <a:off x="1631406" y="2472599"/>
            <a:ext cx="2925064" cy="193093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25132045-E9D6-4C3F-9E2B-09F339486FD4}"/>
              </a:ext>
            </a:extLst>
          </p:cNvPr>
          <p:cNvCxnSpPr>
            <a:cxnSpLocks/>
            <a:stCxn id="105" idx="3"/>
            <a:endCxn id="18" idx="2"/>
          </p:cNvCxnSpPr>
          <p:nvPr/>
        </p:nvCxnSpPr>
        <p:spPr>
          <a:xfrm flipV="1">
            <a:off x="3116341" y="2472599"/>
            <a:ext cx="1440129" cy="2492359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xmlns="" id="{C1FFC3F2-797D-4B13-B2CE-6698A1DCB160}"/>
              </a:ext>
            </a:extLst>
          </p:cNvPr>
          <p:cNvSpPr/>
          <p:nvPr/>
        </p:nvSpPr>
        <p:spPr>
          <a:xfrm>
            <a:off x="6348680" y="3020703"/>
            <a:ext cx="2174669" cy="1020927"/>
          </a:xfrm>
          <a:prstGeom prst="wedgeRoundRectCallout">
            <a:avLst>
              <a:gd name="adj1" fmla="val -110560"/>
              <a:gd name="adj2" fmla="val -10187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2) When software campaign trigger criteria are met, CSE-1 performs operations to manage CSE SW on targeted Fog/Edge nodes</a:t>
            </a:r>
          </a:p>
        </p:txBody>
      </p:sp>
      <p:pic>
        <p:nvPicPr>
          <p:cNvPr id="71" name="Picture 5">
            <a:extLst>
              <a:ext uri="{FF2B5EF4-FFF2-40B4-BE49-F238E27FC236}">
                <a16:creationId xmlns:a16="http://schemas.microsoft.com/office/drawing/2014/main" xmlns="" id="{40231D80-A9C2-4993-AD48-D9B18092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5" y="2990303"/>
            <a:ext cx="720889" cy="5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ounded Rectangle 63">
            <a:extLst>
              <a:ext uri="{FF2B5EF4-FFF2-40B4-BE49-F238E27FC236}">
                <a16:creationId xmlns:a16="http://schemas.microsoft.com/office/drawing/2014/main" xmlns="" id="{4EB0B0B2-B962-42F8-AA13-C4CE42362FD7}"/>
              </a:ext>
            </a:extLst>
          </p:cNvPr>
          <p:cNvSpPr/>
          <p:nvPr/>
        </p:nvSpPr>
        <p:spPr bwMode="auto">
          <a:xfrm>
            <a:off x="549530" y="3370679"/>
            <a:ext cx="535379" cy="232341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CSE-2</a:t>
            </a:r>
            <a:endParaRPr lang="en-US" sz="1000" b="1" kern="0" dirty="0">
              <a:solidFill>
                <a:prstClr val="white"/>
              </a:solidFill>
            </a:endParaRPr>
          </a:p>
        </p:txBody>
      </p:sp>
      <p:pic>
        <p:nvPicPr>
          <p:cNvPr id="73" name="Picture 5">
            <a:extLst>
              <a:ext uri="{FF2B5EF4-FFF2-40B4-BE49-F238E27FC236}">
                <a16:creationId xmlns:a16="http://schemas.microsoft.com/office/drawing/2014/main" xmlns="" id="{7FA14CA7-E007-4410-8F59-172C6FAD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7" y="4132801"/>
            <a:ext cx="720889" cy="5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ounded Rectangle 63">
            <a:extLst>
              <a:ext uri="{FF2B5EF4-FFF2-40B4-BE49-F238E27FC236}">
                <a16:creationId xmlns:a16="http://schemas.microsoft.com/office/drawing/2014/main" xmlns="" id="{503A1F99-6A6A-4FCC-98EB-DB064EA77278}"/>
              </a:ext>
            </a:extLst>
          </p:cNvPr>
          <p:cNvSpPr/>
          <p:nvPr/>
        </p:nvSpPr>
        <p:spPr bwMode="auto">
          <a:xfrm>
            <a:off x="939322" y="4513177"/>
            <a:ext cx="535379" cy="232341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CSE-3</a:t>
            </a:r>
            <a:endParaRPr lang="en-US" sz="1000" b="1" kern="0" dirty="0">
              <a:solidFill>
                <a:prstClr val="white"/>
              </a:solidFill>
            </a:endParaRPr>
          </a:p>
        </p:txBody>
      </p:sp>
      <p:pic>
        <p:nvPicPr>
          <p:cNvPr id="75" name="Picture 5">
            <a:extLst>
              <a:ext uri="{FF2B5EF4-FFF2-40B4-BE49-F238E27FC236}">
                <a16:creationId xmlns:a16="http://schemas.microsoft.com/office/drawing/2014/main" xmlns="" id="{1BC814C8-8D65-4411-A7D5-3AD43E27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13" y="5019806"/>
            <a:ext cx="720889" cy="5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ounded Rectangle 63">
            <a:extLst>
              <a:ext uri="{FF2B5EF4-FFF2-40B4-BE49-F238E27FC236}">
                <a16:creationId xmlns:a16="http://schemas.microsoft.com/office/drawing/2014/main" xmlns="" id="{7FC5E4E6-AB28-4EDF-B2D7-89FC66685DB0}"/>
              </a:ext>
            </a:extLst>
          </p:cNvPr>
          <p:cNvSpPr/>
          <p:nvPr/>
        </p:nvSpPr>
        <p:spPr bwMode="auto">
          <a:xfrm>
            <a:off x="2523818" y="5400182"/>
            <a:ext cx="535379" cy="232341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CSE-4</a:t>
            </a:r>
            <a:endParaRPr lang="en-US" sz="1000" b="1" kern="0" dirty="0">
              <a:solidFill>
                <a:prstClr val="white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D462BD21-8934-4109-9D27-82C721BCD672}"/>
              </a:ext>
            </a:extLst>
          </p:cNvPr>
          <p:cNvSpPr/>
          <p:nvPr/>
        </p:nvSpPr>
        <p:spPr>
          <a:xfrm rot="20894328">
            <a:off x="1033890" y="2608620"/>
            <a:ext cx="3282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3a) Install CSE software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xmlns="" id="{5BAB71E0-236C-4B68-BF14-0CE146BC319B}"/>
              </a:ext>
            </a:extLst>
          </p:cNvPr>
          <p:cNvSpPr/>
          <p:nvPr/>
        </p:nvSpPr>
        <p:spPr>
          <a:xfrm>
            <a:off x="9693356" y="2866818"/>
            <a:ext cx="2329307" cy="1320178"/>
          </a:xfrm>
          <a:prstGeom prst="wedgeRoundRectCallout">
            <a:avLst>
              <a:gd name="adj1" fmla="val -78805"/>
              <a:gd name="adj2" fmla="val -51391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rIns="0" anchor="t"/>
          <a:lstStyle/>
          <a:p>
            <a:r>
              <a:rPr lang="en-US" sz="1400" b="1" dirty="0">
                <a:solidFill>
                  <a:schemeClr val="lt1"/>
                </a:solidFill>
              </a:rPr>
              <a:t>AE-1 offloads software management to CSE-1 using software campaigning to orchestrate CSEs deployed on Fog/Edge nodes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156391D8-21A2-4484-A2B7-1699C6390674}"/>
              </a:ext>
            </a:extLst>
          </p:cNvPr>
          <p:cNvCxnSpPr>
            <a:cxnSpLocks/>
          </p:cNvCxnSpPr>
          <p:nvPr/>
        </p:nvCxnSpPr>
        <p:spPr>
          <a:xfrm>
            <a:off x="5183427" y="2471779"/>
            <a:ext cx="2988197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03F1BC0E-EF3B-4389-A603-7147BA0F0BBD}"/>
              </a:ext>
            </a:extLst>
          </p:cNvPr>
          <p:cNvCxnSpPr>
            <a:cxnSpLocks/>
          </p:cNvCxnSpPr>
          <p:nvPr/>
        </p:nvCxnSpPr>
        <p:spPr>
          <a:xfrm>
            <a:off x="5134927" y="1952097"/>
            <a:ext cx="2913698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0551ECB-E387-4E3D-8CE7-0B4DE100F52F}"/>
              </a:ext>
            </a:extLst>
          </p:cNvPr>
          <p:cNvSpPr/>
          <p:nvPr/>
        </p:nvSpPr>
        <p:spPr>
          <a:xfrm>
            <a:off x="5350531" y="2052854"/>
            <a:ext cx="255230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4) Response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</a:rPr>
              <a:t>[Aggregated software campaign results]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3DEB0F5-D543-48E5-8145-5EC25D7AFEC8}"/>
              </a:ext>
            </a:extLst>
          </p:cNvPr>
          <p:cNvSpPr txBox="1"/>
          <p:nvPr/>
        </p:nvSpPr>
        <p:spPr>
          <a:xfrm>
            <a:off x="511454" y="2791561"/>
            <a:ext cx="809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Node-2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51B5D3A-F08D-4771-86ED-11F46A310042}"/>
              </a:ext>
            </a:extLst>
          </p:cNvPr>
          <p:cNvSpPr txBox="1"/>
          <p:nvPr/>
        </p:nvSpPr>
        <p:spPr>
          <a:xfrm>
            <a:off x="876757" y="3903309"/>
            <a:ext cx="809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Node-3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1D865649-21B4-47D8-9DBE-1FBC7D6D01B3}"/>
              </a:ext>
            </a:extLst>
          </p:cNvPr>
          <p:cNvSpPr txBox="1"/>
          <p:nvPr/>
        </p:nvSpPr>
        <p:spPr>
          <a:xfrm>
            <a:off x="2307070" y="4811069"/>
            <a:ext cx="809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Node-4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AD11092E-2091-4BA4-9319-D890B3E8DC59}"/>
              </a:ext>
            </a:extLst>
          </p:cNvPr>
          <p:cNvSpPr/>
          <p:nvPr/>
        </p:nvSpPr>
        <p:spPr>
          <a:xfrm>
            <a:off x="5134927" y="1485769"/>
            <a:ext cx="328200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1) Software Campaign Request</a:t>
            </a:r>
          </a:p>
          <a:p>
            <a:pPr algn="ctr"/>
            <a:r>
              <a:rPr lang="en-US" sz="1050" b="1" i="1" dirty="0">
                <a:solidFill>
                  <a:srgbClr val="C00000"/>
                </a:solidFill>
              </a:rPr>
              <a:t>[targets, trigger criteria, operation, version, URL, …]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178056A4-D5EB-4797-8225-A8CEF2A0EE88}"/>
              </a:ext>
            </a:extLst>
          </p:cNvPr>
          <p:cNvSpPr/>
          <p:nvPr/>
        </p:nvSpPr>
        <p:spPr>
          <a:xfrm rot="19744200">
            <a:off x="1145970" y="3285145"/>
            <a:ext cx="3282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3b) Install CSE software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1832BB81-80E1-493C-9518-C1CDDF429667}"/>
              </a:ext>
            </a:extLst>
          </p:cNvPr>
          <p:cNvSpPr/>
          <p:nvPr/>
        </p:nvSpPr>
        <p:spPr>
          <a:xfrm rot="18004449">
            <a:off x="1923508" y="3733476"/>
            <a:ext cx="3282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3c) Install CSE software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0FD68403-0542-4530-A685-927FE7F79284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B6D8B753-0FCD-4CA7-A984-BDA17E4765C4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xmlns="" id="{82BBB606-89D0-465A-A487-4EF85F6F4E9F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3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0" grpId="0" animBg="1"/>
      <p:bldP spid="82" grpId="0"/>
      <p:bldP spid="83" grpId="0" animBg="1"/>
      <p:bldP spid="89" grpId="0"/>
      <p:bldP spid="107" grpId="0"/>
      <p:bldP spid="108" grpId="0"/>
      <p:bldP spid="1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86" y="103491"/>
            <a:ext cx="8686800" cy="865220"/>
          </a:xfrm>
        </p:spPr>
        <p:txBody>
          <a:bodyPr>
            <a:normAutofit/>
          </a:bodyPr>
          <a:lstStyle/>
          <a:p>
            <a:pPr algn="ctr">
              <a:buClrTx/>
              <a:defRPr/>
            </a:pPr>
            <a:r>
              <a:rPr lang="en-US" sz="4400" dirty="0"/>
              <a:t>Semantic Reasoning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BB619-3676-4E7D-B9CF-A0A68D57A2CB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6D24E-C0FE-43BA-9862-08519B7F5B13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Rel-4 Feature</a:t>
              </a: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xmlns="" id="{271DF328-E2BB-4129-941E-185B986CCAA9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/>
                <a:t>NEW</a:t>
              </a:r>
              <a:endParaRPr lang="en-US" sz="1200" b="1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C29FF5-7F86-4DF8-9D9A-7F70CDD43FCB}"/>
              </a:ext>
            </a:extLst>
          </p:cNvPr>
          <p:cNvSpPr/>
          <p:nvPr/>
        </p:nvSpPr>
        <p:spPr>
          <a:xfrm>
            <a:off x="2474842" y="1600150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Located in Area-A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4A18B5-92D6-43ED-BE76-D84725BE4624}"/>
              </a:ext>
            </a:extLst>
          </p:cNvPr>
          <p:cNvSpPr/>
          <p:nvPr/>
        </p:nvSpPr>
        <p:spPr>
          <a:xfrm>
            <a:off x="1745688" y="3559528"/>
            <a:ext cx="1641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Located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 Area-B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2C2C335-DF8A-48F2-828F-E357DFA83993}"/>
              </a:ext>
            </a:extLst>
          </p:cNvPr>
          <p:cNvSpPr/>
          <p:nvPr/>
        </p:nvSpPr>
        <p:spPr bwMode="auto">
          <a:xfrm>
            <a:off x="5298497" y="3530976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AE-2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D866D61-118B-476D-8664-58825AB478A2}"/>
              </a:ext>
            </a:extLst>
          </p:cNvPr>
          <p:cNvSpPr/>
          <p:nvPr/>
        </p:nvSpPr>
        <p:spPr bwMode="auto">
          <a:xfrm>
            <a:off x="4675373" y="3109899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D6ADADF-1010-476D-9764-0166145C399A}"/>
              </a:ext>
            </a:extLst>
          </p:cNvPr>
          <p:cNvCxnSpPr/>
          <p:nvPr/>
        </p:nvCxnSpPr>
        <p:spPr>
          <a:xfrm>
            <a:off x="5051378" y="3441296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8574BAC-7352-402A-B482-3E35A6787E1C}"/>
              </a:ext>
            </a:extLst>
          </p:cNvPr>
          <p:cNvCxnSpPr/>
          <p:nvPr/>
        </p:nvCxnSpPr>
        <p:spPr>
          <a:xfrm flipH="1">
            <a:off x="5051379" y="3684218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D118759-732A-4A4C-840E-240A743B03DB}"/>
              </a:ext>
            </a:extLst>
          </p:cNvPr>
          <p:cNvCxnSpPr>
            <a:cxnSpLocks/>
          </p:cNvCxnSpPr>
          <p:nvPr/>
        </p:nvCxnSpPr>
        <p:spPr>
          <a:xfrm>
            <a:off x="5046848" y="3695652"/>
            <a:ext cx="6675" cy="15907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8B22385-5E3E-4E66-9CBB-076C1A705495}"/>
              </a:ext>
            </a:extLst>
          </p:cNvPr>
          <p:cNvCxnSpPr/>
          <p:nvPr/>
        </p:nvCxnSpPr>
        <p:spPr>
          <a:xfrm>
            <a:off x="5544998" y="4614849"/>
            <a:ext cx="0" cy="2411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4F449D8-84FA-43FF-BE44-51192ABBBAB5}"/>
              </a:ext>
            </a:extLst>
          </p:cNvPr>
          <p:cNvCxnSpPr/>
          <p:nvPr/>
        </p:nvCxnSpPr>
        <p:spPr>
          <a:xfrm flipH="1">
            <a:off x="5544999" y="4862499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28BCC2D-C104-4CB7-8B6B-6F6C6925131C}"/>
              </a:ext>
            </a:extLst>
          </p:cNvPr>
          <p:cNvCxnSpPr/>
          <p:nvPr/>
        </p:nvCxnSpPr>
        <p:spPr>
          <a:xfrm flipH="1">
            <a:off x="5046848" y="4395774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C9E2DB8-CAD0-4E86-A2A1-AD237C91AF8C}"/>
              </a:ext>
            </a:extLst>
          </p:cNvPr>
          <p:cNvSpPr/>
          <p:nvPr/>
        </p:nvSpPr>
        <p:spPr bwMode="auto">
          <a:xfrm>
            <a:off x="5310245" y="4296525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AE-3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350B5A-FD33-4C95-BE15-6AA074B618C4}"/>
              </a:ext>
            </a:extLst>
          </p:cNvPr>
          <p:cNvSpPr/>
          <p:nvPr/>
        </p:nvSpPr>
        <p:spPr bwMode="auto">
          <a:xfrm>
            <a:off x="5796786" y="4722687"/>
            <a:ext cx="1905000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semanticDescriptor2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5" name="Rounded Rectangular Callout 84">
            <a:extLst>
              <a:ext uri="{FF2B5EF4-FFF2-40B4-BE49-F238E27FC236}">
                <a16:creationId xmlns:a16="http://schemas.microsoft.com/office/drawing/2014/main" xmlns="" id="{C2BE325A-E95A-476B-BA32-6124297A05DF}"/>
              </a:ext>
            </a:extLst>
          </p:cNvPr>
          <p:cNvSpPr/>
          <p:nvPr/>
        </p:nvSpPr>
        <p:spPr>
          <a:xfrm>
            <a:off x="7974698" y="4325027"/>
            <a:ext cx="3202281" cy="427951"/>
          </a:xfrm>
          <a:prstGeom prst="wedgeRoundRectCallout">
            <a:avLst>
              <a:gd name="adj1" fmla="val -58177"/>
              <a:gd name="adj2" fmla="val -78511"/>
              <a:gd name="adj3" fmla="val 16667"/>
            </a:avLst>
          </a:prstGeom>
          <a:solidFill>
            <a:srgbClr val="B42025"/>
          </a:solidFill>
          <a:ln w="12700" cap="flat" cmpd="sng" algn="ctr">
            <a:solidFill>
              <a:srgbClr val="B420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“AE-2”  “is-a”  “Temperature Sensor”</a:t>
            </a:r>
          </a:p>
          <a:p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“AE-2”   “isLocatedIn”  “Area-A”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E0F6217-B272-44D3-9C7D-3B55BF09BE3B}"/>
              </a:ext>
            </a:extLst>
          </p:cNvPr>
          <p:cNvCxnSpPr/>
          <p:nvPr/>
        </p:nvCxnSpPr>
        <p:spPr>
          <a:xfrm flipV="1">
            <a:off x="5546663" y="3841921"/>
            <a:ext cx="1" cy="2367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00F43C0-DB47-4469-940B-E3935CC95E49}"/>
              </a:ext>
            </a:extLst>
          </p:cNvPr>
          <p:cNvSpPr/>
          <p:nvPr/>
        </p:nvSpPr>
        <p:spPr bwMode="auto">
          <a:xfrm>
            <a:off x="5808848" y="3929400"/>
            <a:ext cx="1905000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semanticDescriptor1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208ED19-3DDB-44A6-A081-0672FCD63544}"/>
              </a:ext>
            </a:extLst>
          </p:cNvPr>
          <p:cNvSpPr/>
          <p:nvPr/>
        </p:nvSpPr>
        <p:spPr>
          <a:xfrm>
            <a:off x="5634662" y="1280962"/>
            <a:ext cx="40743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chemeClr val="accent2"/>
                </a:solidFill>
                <a:ea typeface="Gulim" pitchFamily="34" charset="-127"/>
              </a:rPr>
              <a:t>Semantic Resource Discovery Request</a:t>
            </a:r>
            <a:endParaRPr lang="en-US" sz="1100" dirty="0">
              <a:solidFill>
                <a:schemeClr val="accent2"/>
              </a:solidFill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5E7AD21F-0513-47C1-B5DA-562AE4BC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6" y="1252474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28F6905-152A-441D-AF68-63C2C540E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32" y="1309633"/>
            <a:ext cx="1040241" cy="105422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DBDE83-35A8-4109-AA6E-C14435901281}"/>
              </a:ext>
            </a:extLst>
          </p:cNvPr>
          <p:cNvGrpSpPr/>
          <p:nvPr/>
        </p:nvGrpSpPr>
        <p:grpSpPr>
          <a:xfrm>
            <a:off x="1382610" y="1225094"/>
            <a:ext cx="1361177" cy="1003924"/>
            <a:chOff x="1355815" y="1211576"/>
            <a:chExt cx="1576987" cy="1282089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xmlns="" id="{E4A1F470-A40B-4E72-B083-B6C201A247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54E7F43-5479-4FA1-BFDF-271759EBD426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34" name="Elbow Connector 31">
                <a:extLst>
                  <a:ext uri="{FF2B5EF4-FFF2-40B4-BE49-F238E27FC236}">
                    <a16:creationId xmlns:a16="http://schemas.microsoft.com/office/drawing/2014/main" xmlns="" id="{24E60DAC-4424-4D85-88D7-B732848250B6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3">
                <a:extLst>
                  <a:ext uri="{FF2B5EF4-FFF2-40B4-BE49-F238E27FC236}">
                    <a16:creationId xmlns:a16="http://schemas.microsoft.com/office/drawing/2014/main" xmlns="" id="{928DBE5B-FDD7-45AF-AD73-1BC92682B947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xmlns="" id="{31296895-9A33-434A-841D-1307A5486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DE8F5F2C-BABC-4FD3-BF55-0900E88CA4C7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xmlns="" id="{7F082F9A-2575-493D-AC6E-93A7802CA4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xmlns="" id="{4CE3C7E9-63B3-482E-ABB0-93DB1B307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xmlns="" id="{BF8FDC62-C6FC-4181-9D54-D5341B9B5C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38" name="Elbow Connector 16">
                <a:extLst>
                  <a:ext uri="{FF2B5EF4-FFF2-40B4-BE49-F238E27FC236}">
                    <a16:creationId xmlns:a16="http://schemas.microsoft.com/office/drawing/2014/main" xmlns="" id="{4D3585FD-F688-4345-A2FA-F449DC6360F7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8CE3876-CDD8-4344-9439-6BE7263A5ED3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43" name="Rounded Rectangle 70">
            <a:extLst>
              <a:ext uri="{FF2B5EF4-FFF2-40B4-BE49-F238E27FC236}">
                <a16:creationId xmlns:a16="http://schemas.microsoft.com/office/drawing/2014/main" xmlns="" id="{F0C0B09F-5FF9-4981-A0DF-A2AD9545C86C}"/>
              </a:ext>
            </a:extLst>
          </p:cNvPr>
          <p:cNvSpPr/>
          <p:nvPr/>
        </p:nvSpPr>
        <p:spPr bwMode="auto">
          <a:xfrm>
            <a:off x="2287560" y="2055479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44" name="Rounded Rectangle 72">
            <a:extLst>
              <a:ext uri="{FF2B5EF4-FFF2-40B4-BE49-F238E27FC236}">
                <a16:creationId xmlns:a16="http://schemas.microsoft.com/office/drawing/2014/main" xmlns="" id="{C79567CD-9748-42E6-A275-8D7C7372A95F}"/>
              </a:ext>
            </a:extLst>
          </p:cNvPr>
          <p:cNvSpPr/>
          <p:nvPr/>
        </p:nvSpPr>
        <p:spPr bwMode="auto">
          <a:xfrm>
            <a:off x="5225701" y="1967212"/>
            <a:ext cx="937175" cy="43004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E602BD7-68A9-4CA7-83A0-6AEC9D589A1F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927522" y="1745287"/>
            <a:ext cx="2293959" cy="525215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F72C0F2-9D1D-4541-B283-17EC930F56A6}"/>
              </a:ext>
            </a:extLst>
          </p:cNvPr>
          <p:cNvSpPr txBox="1"/>
          <p:nvPr/>
        </p:nvSpPr>
        <p:spPr>
          <a:xfrm>
            <a:off x="-21185" y="591568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</p:txBody>
      </p:sp>
      <p:sp>
        <p:nvSpPr>
          <p:cNvPr id="48" name="Rounded Rectangle 71">
            <a:extLst>
              <a:ext uri="{FF2B5EF4-FFF2-40B4-BE49-F238E27FC236}">
                <a16:creationId xmlns:a16="http://schemas.microsoft.com/office/drawing/2014/main" xmlns="" id="{0D41443D-B17E-4AD2-84BF-902D86F85A14}"/>
              </a:ext>
            </a:extLst>
          </p:cNvPr>
          <p:cNvSpPr/>
          <p:nvPr/>
        </p:nvSpPr>
        <p:spPr bwMode="auto">
          <a:xfrm>
            <a:off x="9218123" y="2200307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5EEEC408-8FC8-4B91-82C4-20B37A3B4EB9}"/>
              </a:ext>
            </a:extLst>
          </p:cNvPr>
          <p:cNvSpPr/>
          <p:nvPr/>
        </p:nvSpPr>
        <p:spPr>
          <a:xfrm>
            <a:off x="9218124" y="2735073"/>
            <a:ext cx="2904796" cy="1492575"/>
          </a:xfrm>
          <a:prstGeom prst="wedgeRoundRectCallout">
            <a:avLst>
              <a:gd name="adj1" fmla="val -32157"/>
              <a:gd name="adj2" fmla="val -54719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tIns="0" rIns="0" bIns="0" anchor="t"/>
          <a:lstStyle/>
          <a:p>
            <a:pPr algn="ctr"/>
            <a:r>
              <a:rPr lang="en-US" sz="1400" b="1" dirty="0">
                <a:solidFill>
                  <a:schemeClr val="lt1"/>
                </a:solidFill>
              </a:rPr>
              <a:t>AE sends a semantic based resource discovery request</a:t>
            </a:r>
          </a:p>
          <a:p>
            <a:pPr algn="ctr"/>
            <a:endParaRPr lang="en-US" sz="600" b="1" dirty="0">
              <a:solidFill>
                <a:schemeClr val="lt1"/>
              </a:solidFill>
            </a:endParaRPr>
          </a:p>
          <a:p>
            <a:r>
              <a:rPr lang="en-US" sz="1050" b="1" dirty="0">
                <a:solidFill>
                  <a:schemeClr val="lt1"/>
                </a:solidFill>
              </a:rPr>
              <a:t>SELECT ?sensor</a:t>
            </a:r>
          </a:p>
          <a:p>
            <a:r>
              <a:rPr lang="en-US" sz="1050" b="1" dirty="0">
                <a:solidFill>
                  <a:schemeClr val="lt1"/>
                </a:solidFill>
              </a:rPr>
              <a:t>WHERE {</a:t>
            </a:r>
          </a:p>
          <a:p>
            <a:r>
              <a:rPr lang="en-US" sz="1050" b="1" dirty="0">
                <a:solidFill>
                  <a:srgbClr val="FFFF00"/>
                </a:solidFill>
              </a:rPr>
              <a:t>                 ?sensor  “is-a”   “Temperature Sensor”</a:t>
            </a:r>
          </a:p>
          <a:p>
            <a:r>
              <a:rPr lang="en-US" sz="1050" b="1" dirty="0">
                <a:solidFill>
                  <a:srgbClr val="FFFF00"/>
                </a:solidFill>
              </a:rPr>
              <a:t>                 ?sensor “</a:t>
            </a:r>
            <a:r>
              <a:rPr lang="en-US" sz="1050" b="1" dirty="0" err="1">
                <a:solidFill>
                  <a:srgbClr val="FFFF00"/>
                </a:solidFill>
              </a:rPr>
              <a:t>isOwnedBy</a:t>
            </a:r>
            <a:r>
              <a:rPr lang="en-US" sz="1050" b="1" dirty="0">
                <a:solidFill>
                  <a:srgbClr val="FFFF00"/>
                </a:solidFill>
              </a:rPr>
              <a:t>”  “Organization-A”</a:t>
            </a:r>
          </a:p>
          <a:p>
            <a:r>
              <a:rPr lang="en-US" sz="1050" b="1" dirty="0">
                <a:solidFill>
                  <a:schemeClr val="lt1"/>
                </a:solidFill>
              </a:rPr>
              <a:t>               }</a:t>
            </a:r>
            <a:endParaRPr lang="en-US" b="1" dirty="0">
              <a:solidFill>
                <a:schemeClr val="lt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0951F65-9A2E-4B88-BF40-D84A8F2E40D4}"/>
              </a:ext>
            </a:extLst>
          </p:cNvPr>
          <p:cNvGrpSpPr/>
          <p:nvPr/>
        </p:nvGrpSpPr>
        <p:grpSpPr>
          <a:xfrm>
            <a:off x="772910" y="2263216"/>
            <a:ext cx="1361177" cy="1003924"/>
            <a:chOff x="1355815" y="1211576"/>
            <a:chExt cx="1576987" cy="1282089"/>
          </a:xfrm>
        </p:grpSpPr>
        <p:pic>
          <p:nvPicPr>
            <p:cNvPr id="51" name="Picture 3">
              <a:extLst>
                <a:ext uri="{FF2B5EF4-FFF2-40B4-BE49-F238E27FC236}">
                  <a16:creationId xmlns:a16="http://schemas.microsoft.com/office/drawing/2014/main" xmlns="" id="{373E36E9-7614-450C-BAAA-16AB5CEDC7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6B5E8378-5DDB-48D2-BE9E-EFB3BC8739AD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53" name="Elbow Connector 31">
                <a:extLst>
                  <a:ext uri="{FF2B5EF4-FFF2-40B4-BE49-F238E27FC236}">
                    <a16:creationId xmlns:a16="http://schemas.microsoft.com/office/drawing/2014/main" xmlns="" id="{5109A175-D0E7-487A-ABB6-FB9DF02C5C91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33">
                <a:extLst>
                  <a:ext uri="{FF2B5EF4-FFF2-40B4-BE49-F238E27FC236}">
                    <a16:creationId xmlns:a16="http://schemas.microsoft.com/office/drawing/2014/main" xmlns="" id="{6B1DF9A6-9E11-41C2-B216-23664833943D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xmlns="" id="{AA033BBF-2D62-47F5-983F-4AF4D3FBC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E16AC03F-BB7D-45D2-8130-C4A2AA8B88A4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xmlns="" id="{C21A3D45-81D6-4FD6-B82E-9C4064AF4A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06C6064B-B486-4EB1-A8D4-DC2EECB5A7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xmlns="" id="{2B378BF4-F3BA-4434-A75A-45D2CDDA26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57" name="Elbow Connector 16">
                <a:extLst>
                  <a:ext uri="{FF2B5EF4-FFF2-40B4-BE49-F238E27FC236}">
                    <a16:creationId xmlns:a16="http://schemas.microsoft.com/office/drawing/2014/main" xmlns="" id="{5147ADF8-A43B-4F4D-8F44-EE4E5FE19A8B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9ACAE78-E962-4C83-8DDD-19B80FB6AB87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62" name="Rounded Rectangle 70">
            <a:extLst>
              <a:ext uri="{FF2B5EF4-FFF2-40B4-BE49-F238E27FC236}">
                <a16:creationId xmlns:a16="http://schemas.microsoft.com/office/drawing/2014/main" xmlns="" id="{3767A1C1-9438-44DF-9BC0-AE5A5151363A}"/>
              </a:ext>
            </a:extLst>
          </p:cNvPr>
          <p:cNvSpPr/>
          <p:nvPr/>
        </p:nvSpPr>
        <p:spPr bwMode="auto">
          <a:xfrm>
            <a:off x="1677860" y="3093601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AE-3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E4022225-E5A1-4877-862F-79B0108BE22A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2317822" y="2003825"/>
            <a:ext cx="2873397" cy="1304799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F18DFC6-AD86-4A5C-89AF-06E9FDF84A35}"/>
              </a:ext>
            </a:extLst>
          </p:cNvPr>
          <p:cNvCxnSpPr/>
          <p:nvPr/>
        </p:nvCxnSpPr>
        <p:spPr>
          <a:xfrm flipH="1">
            <a:off x="5046848" y="5286375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A2ECC4C-68F2-406F-A462-B62A09A6D91B}"/>
              </a:ext>
            </a:extLst>
          </p:cNvPr>
          <p:cNvSpPr/>
          <p:nvPr/>
        </p:nvSpPr>
        <p:spPr bwMode="auto">
          <a:xfrm>
            <a:off x="5298496" y="5133181"/>
            <a:ext cx="2130999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semanticRuleRepository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4238B17D-C2A1-46D7-B934-8A9E42DEB889}"/>
              </a:ext>
            </a:extLst>
          </p:cNvPr>
          <p:cNvCxnSpPr/>
          <p:nvPr/>
        </p:nvCxnSpPr>
        <p:spPr>
          <a:xfrm flipH="1">
            <a:off x="5544999" y="4081449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DE2627B-DD23-424B-A954-6A19929F65A5}"/>
              </a:ext>
            </a:extLst>
          </p:cNvPr>
          <p:cNvCxnSpPr/>
          <p:nvPr/>
        </p:nvCxnSpPr>
        <p:spPr>
          <a:xfrm flipV="1">
            <a:off x="5631319" y="5440180"/>
            <a:ext cx="1" cy="2367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A5EE12E-FF07-4D21-A03E-EF1F6B4AD894}"/>
              </a:ext>
            </a:extLst>
          </p:cNvPr>
          <p:cNvSpPr/>
          <p:nvPr/>
        </p:nvSpPr>
        <p:spPr bwMode="auto">
          <a:xfrm>
            <a:off x="5893504" y="5527659"/>
            <a:ext cx="1905000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reasoningRules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C9B18232-9E44-4F11-A68A-6220109ECC4E}"/>
              </a:ext>
            </a:extLst>
          </p:cNvPr>
          <p:cNvCxnSpPr/>
          <p:nvPr/>
        </p:nvCxnSpPr>
        <p:spPr>
          <a:xfrm flipH="1">
            <a:off x="5629655" y="5679708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ular Callout 84">
            <a:extLst>
              <a:ext uri="{FF2B5EF4-FFF2-40B4-BE49-F238E27FC236}">
                <a16:creationId xmlns:a16="http://schemas.microsoft.com/office/drawing/2014/main" xmlns="" id="{047E891A-7C83-4024-88DC-8B9A830F70A9}"/>
              </a:ext>
            </a:extLst>
          </p:cNvPr>
          <p:cNvSpPr/>
          <p:nvPr/>
        </p:nvSpPr>
        <p:spPr>
          <a:xfrm>
            <a:off x="6900680" y="5953395"/>
            <a:ext cx="4711312" cy="379236"/>
          </a:xfrm>
          <a:prstGeom prst="wedgeRoundRectCallout">
            <a:avLst>
              <a:gd name="adj1" fmla="val -34464"/>
              <a:gd name="adj2" fmla="val -74202"/>
              <a:gd name="adj3" fmla="val 16667"/>
            </a:avLst>
          </a:prstGeom>
          <a:solidFill>
            <a:srgbClr val="B42025"/>
          </a:solidFill>
          <a:ln w="12700" cap="flat" cmpd="sng" algn="ctr">
            <a:solidFill>
              <a:srgbClr val="B420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If X “</a:t>
            </a:r>
            <a:r>
              <a:rPr lang="en-US" sz="1100" b="1" kern="0" dirty="0" err="1">
                <a:solidFill>
                  <a:srgbClr val="FFFF00"/>
                </a:solidFill>
                <a:latin typeface="Arial" panose="020B0604020202020204"/>
              </a:rPr>
              <a:t>isLocatedIn</a:t>
            </a:r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” “Area-A” </a:t>
            </a:r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  <a:sym typeface="Wingdings" panose="05000000000000000000" pitchFamily="2" charset="2"/>
              </a:rPr>
              <a:t> X</a:t>
            </a:r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 “</a:t>
            </a:r>
            <a:r>
              <a:rPr lang="en-US" sz="1100" b="1" kern="0" dirty="0" err="1">
                <a:solidFill>
                  <a:srgbClr val="FFFF00"/>
                </a:solidFill>
                <a:latin typeface="Arial" panose="020B0604020202020204"/>
              </a:rPr>
              <a:t>isOwnedBy</a:t>
            </a:r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” “Organization-A”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70D5C76E-61F3-4B19-9534-4B0CEA04DA53}"/>
              </a:ext>
            </a:extLst>
          </p:cNvPr>
          <p:cNvCxnSpPr>
            <a:cxnSpLocks/>
          </p:cNvCxnSpPr>
          <p:nvPr/>
        </p:nvCxnSpPr>
        <p:spPr>
          <a:xfrm flipH="1" flipV="1">
            <a:off x="6219710" y="1507439"/>
            <a:ext cx="2772588" cy="14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D0DA3430-FDEA-47CE-8ED0-D89C909B5066}"/>
              </a:ext>
            </a:extLst>
          </p:cNvPr>
          <p:cNvCxnSpPr>
            <a:cxnSpLocks/>
          </p:cNvCxnSpPr>
          <p:nvPr/>
        </p:nvCxnSpPr>
        <p:spPr>
          <a:xfrm flipH="1" flipV="1">
            <a:off x="6204594" y="1905442"/>
            <a:ext cx="2772588" cy="14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5513404-48A6-4107-BF8B-C587F1267174}"/>
              </a:ext>
            </a:extLst>
          </p:cNvPr>
          <p:cNvSpPr/>
          <p:nvPr/>
        </p:nvSpPr>
        <p:spPr>
          <a:xfrm>
            <a:off x="5501483" y="1639390"/>
            <a:ext cx="40743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chemeClr val="accent2"/>
                </a:solidFill>
                <a:ea typeface="Gulim" pitchFamily="34" charset="-127"/>
              </a:rPr>
              <a:t>Response (</a:t>
            </a:r>
            <a:r>
              <a:rPr lang="de-DE" sz="1100" b="1" dirty="0">
                <a:solidFill>
                  <a:schemeClr val="accent2"/>
                </a:solidFill>
                <a:highlight>
                  <a:srgbClr val="FFFF00"/>
                </a:highlight>
                <a:ea typeface="Gulim" pitchFamily="34" charset="-127"/>
              </a:rPr>
              <a:t>AE-2</a:t>
            </a:r>
            <a:r>
              <a:rPr lang="de-DE" sz="1100" b="1" dirty="0">
                <a:solidFill>
                  <a:schemeClr val="accent2"/>
                </a:solidFill>
                <a:ea typeface="Gulim" pitchFamily="34" charset="-127"/>
              </a:rPr>
              <a:t>)</a:t>
            </a:r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74" name="Rounded Rectangular Callout 84">
            <a:extLst>
              <a:ext uri="{FF2B5EF4-FFF2-40B4-BE49-F238E27FC236}">
                <a16:creationId xmlns:a16="http://schemas.microsoft.com/office/drawing/2014/main" xmlns="" id="{DC37039A-B738-4BCD-8CE9-9D2E7AAD4299}"/>
              </a:ext>
            </a:extLst>
          </p:cNvPr>
          <p:cNvSpPr/>
          <p:nvPr/>
        </p:nvSpPr>
        <p:spPr>
          <a:xfrm>
            <a:off x="6155864" y="2394609"/>
            <a:ext cx="2985048" cy="888856"/>
          </a:xfrm>
          <a:prstGeom prst="wedgeRoundRectCallout">
            <a:avLst>
              <a:gd name="adj1" fmla="val -50057"/>
              <a:gd name="adj2" fmla="val -60538"/>
              <a:gd name="adj3" fmla="val 16667"/>
            </a:avLst>
          </a:prstGeom>
          <a:solidFill>
            <a:srgbClr val="B42025"/>
          </a:solidFill>
          <a:ln w="12700" cap="flat" cmpd="sng" algn="ctr">
            <a:solidFill>
              <a:srgbClr val="B4202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1100" b="1" kern="0" dirty="0">
                <a:solidFill>
                  <a:prstClr val="white"/>
                </a:solidFill>
                <a:latin typeface="Arial" panose="020B0604020202020204"/>
              </a:rPr>
              <a:t>CSE applies semantic reasoning rules to perform semantic discovery and determine that</a:t>
            </a:r>
          </a:p>
          <a:p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“AE-2” “is-a”  “Temperature Sensor”</a:t>
            </a:r>
          </a:p>
          <a:p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that “</a:t>
            </a:r>
            <a:r>
              <a:rPr lang="en-US" sz="1100" b="1" kern="0" dirty="0" err="1">
                <a:solidFill>
                  <a:srgbClr val="FFFF00"/>
                </a:solidFill>
                <a:latin typeface="Arial" panose="020B0604020202020204"/>
              </a:rPr>
              <a:t>isOwnedBy</a:t>
            </a:r>
            <a:r>
              <a:rPr lang="en-US" sz="1100" b="1" kern="0" dirty="0">
                <a:solidFill>
                  <a:srgbClr val="FFFF00"/>
                </a:solidFill>
                <a:latin typeface="Arial" panose="020B0604020202020204"/>
              </a:rPr>
              <a:t>”  “Organization-A”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217162C-1F36-40FB-85C4-761152FC3FBD}"/>
              </a:ext>
            </a:extLst>
          </p:cNvPr>
          <p:cNvCxnSpPr>
            <a:cxnSpLocks/>
          </p:cNvCxnSpPr>
          <p:nvPr/>
        </p:nvCxnSpPr>
        <p:spPr>
          <a:xfrm flipH="1">
            <a:off x="4886325" y="2331801"/>
            <a:ext cx="423920" cy="8070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84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49" grpId="0" animBg="1"/>
      <p:bldP spid="70" grpId="0" animBg="1"/>
      <p:bldP spid="73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093" y="1392359"/>
            <a:ext cx="8969376" cy="310841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Connecteur droit 110"/>
          <p:cNvCxnSpPr>
            <a:cxnSpLocks/>
            <a:endCxn id="42" idx="0"/>
          </p:cNvCxnSpPr>
          <p:nvPr/>
        </p:nvCxnSpPr>
        <p:spPr>
          <a:xfrm flipH="1" flipV="1">
            <a:off x="4867863" y="1681804"/>
            <a:ext cx="3435352" cy="2239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38"/>
          <p:cNvCxnSpPr>
            <a:cxnSpLocks/>
            <a:endCxn id="42" idx="0"/>
          </p:cNvCxnSpPr>
          <p:nvPr/>
        </p:nvCxnSpPr>
        <p:spPr>
          <a:xfrm flipV="1">
            <a:off x="1564276" y="1681804"/>
            <a:ext cx="3303587" cy="193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05"/>
          <p:cNvCxnSpPr>
            <a:cxnSpLocks/>
            <a:endCxn id="42" idx="0"/>
          </p:cNvCxnSpPr>
          <p:nvPr/>
        </p:nvCxnSpPr>
        <p:spPr>
          <a:xfrm flipV="1">
            <a:off x="2445338" y="1681804"/>
            <a:ext cx="2422525" cy="192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06"/>
          <p:cNvCxnSpPr>
            <a:cxnSpLocks/>
            <a:endCxn id="42" idx="2"/>
          </p:cNvCxnSpPr>
          <p:nvPr/>
        </p:nvCxnSpPr>
        <p:spPr>
          <a:xfrm flipV="1">
            <a:off x="4659900" y="2115191"/>
            <a:ext cx="207963" cy="132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07"/>
          <p:cNvCxnSpPr>
            <a:cxnSpLocks/>
            <a:endCxn id="42" idx="0"/>
          </p:cNvCxnSpPr>
          <p:nvPr/>
        </p:nvCxnSpPr>
        <p:spPr>
          <a:xfrm flipH="1" flipV="1">
            <a:off x="4867863" y="1681804"/>
            <a:ext cx="2001840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08"/>
          <p:cNvCxnSpPr>
            <a:cxnSpLocks/>
            <a:stCxn id="42" idx="0"/>
          </p:cNvCxnSpPr>
          <p:nvPr/>
        </p:nvCxnSpPr>
        <p:spPr>
          <a:xfrm>
            <a:off x="4867863" y="1681804"/>
            <a:ext cx="2636837" cy="2023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09"/>
          <p:cNvCxnSpPr>
            <a:cxnSpLocks/>
            <a:stCxn id="42" idx="0"/>
          </p:cNvCxnSpPr>
          <p:nvPr/>
        </p:nvCxnSpPr>
        <p:spPr>
          <a:xfrm>
            <a:off x="4867863" y="1681804"/>
            <a:ext cx="3435351" cy="1801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8"/>
          <p:cNvGrpSpPr>
            <a:grpSpLocks/>
          </p:cNvGrpSpPr>
          <p:nvPr/>
        </p:nvGrpSpPr>
        <p:grpSpPr bwMode="auto">
          <a:xfrm>
            <a:off x="4132850" y="3148784"/>
            <a:ext cx="1055688" cy="433387"/>
            <a:chOff x="3886200" y="4881632"/>
            <a:chExt cx="1054800" cy="432000"/>
          </a:xfrm>
        </p:grpSpPr>
        <p:sp>
          <p:nvSpPr>
            <p:cNvPr id="21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19"/>
          <p:cNvGrpSpPr>
            <a:grpSpLocks/>
          </p:cNvGrpSpPr>
          <p:nvPr/>
        </p:nvGrpSpPr>
        <p:grpSpPr bwMode="auto">
          <a:xfrm>
            <a:off x="7239588" y="3413895"/>
            <a:ext cx="684212" cy="431800"/>
            <a:chOff x="6912212" y="3380691"/>
            <a:chExt cx="684000" cy="432000"/>
          </a:xfrm>
        </p:grpSpPr>
        <p:sp>
          <p:nvSpPr>
            <p:cNvPr id="24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20"/>
          <p:cNvGrpSpPr>
            <a:grpSpLocks/>
          </p:cNvGrpSpPr>
          <p:nvPr/>
        </p:nvGrpSpPr>
        <p:grpSpPr bwMode="auto">
          <a:xfrm>
            <a:off x="6730000" y="3420245"/>
            <a:ext cx="431800" cy="431800"/>
            <a:chOff x="5221831" y="4419600"/>
            <a:chExt cx="432000" cy="432000"/>
          </a:xfrm>
        </p:grpSpPr>
        <p:sp>
          <p:nvSpPr>
            <p:cNvPr id="27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 65"/>
          <p:cNvGrpSpPr>
            <a:grpSpLocks/>
          </p:cNvGrpSpPr>
          <p:nvPr/>
        </p:nvGrpSpPr>
        <p:grpSpPr bwMode="auto">
          <a:xfrm>
            <a:off x="2181813" y="3328170"/>
            <a:ext cx="679450" cy="431800"/>
            <a:chOff x="1975800" y="3295184"/>
            <a:chExt cx="680400" cy="432000"/>
          </a:xfrm>
        </p:grpSpPr>
        <p:sp>
          <p:nvSpPr>
            <p:cNvPr id="3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e 66"/>
          <p:cNvGrpSpPr>
            <a:grpSpLocks/>
          </p:cNvGrpSpPr>
          <p:nvPr/>
        </p:nvGrpSpPr>
        <p:grpSpPr bwMode="auto">
          <a:xfrm>
            <a:off x="1176926" y="3329758"/>
            <a:ext cx="792163" cy="431800"/>
            <a:chOff x="971400" y="3296484"/>
            <a:chExt cx="792000" cy="432000"/>
          </a:xfrm>
        </p:grpSpPr>
        <p:sp>
          <p:nvSpPr>
            <p:cNvPr id="33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 5"/>
          <p:cNvGrpSpPr>
            <a:grpSpLocks/>
          </p:cNvGrpSpPr>
          <p:nvPr/>
        </p:nvGrpSpPr>
        <p:grpSpPr bwMode="auto">
          <a:xfrm>
            <a:off x="8019051" y="3639320"/>
            <a:ext cx="720725" cy="431800"/>
            <a:chOff x="7737806" y="3683697"/>
            <a:chExt cx="720000" cy="432000"/>
          </a:xfrm>
        </p:grpSpPr>
        <p:sp>
          <p:nvSpPr>
            <p:cNvPr id="36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e 4"/>
          <p:cNvGrpSpPr>
            <a:grpSpLocks/>
          </p:cNvGrpSpPr>
          <p:nvPr/>
        </p:nvGrpSpPr>
        <p:grpSpPr bwMode="auto">
          <a:xfrm>
            <a:off x="8019051" y="3171009"/>
            <a:ext cx="720725" cy="433387"/>
            <a:chOff x="7883605" y="3235816"/>
            <a:chExt cx="720000" cy="432000"/>
          </a:xfrm>
        </p:grpSpPr>
        <p:sp>
          <p:nvSpPr>
            <p:cNvPr id="39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Connecteur droit 53"/>
          <p:cNvCxnSpPr>
            <a:cxnSpLocks/>
            <a:endCxn id="42" idx="0"/>
          </p:cNvCxnSpPr>
          <p:nvPr/>
        </p:nvCxnSpPr>
        <p:spPr>
          <a:xfrm flipH="1" flipV="1">
            <a:off x="4867863" y="1681804"/>
            <a:ext cx="1552578" cy="2492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e 2"/>
          <p:cNvGrpSpPr>
            <a:grpSpLocks/>
          </p:cNvGrpSpPr>
          <p:nvPr/>
        </p:nvGrpSpPr>
        <p:grpSpPr bwMode="auto">
          <a:xfrm>
            <a:off x="6120401" y="3886970"/>
            <a:ext cx="752475" cy="433388"/>
            <a:chOff x="479713" y="5004453"/>
            <a:chExt cx="752400" cy="433387"/>
          </a:xfrm>
        </p:grpSpPr>
        <p:sp>
          <p:nvSpPr>
            <p:cNvPr id="44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1094" y="-13550"/>
            <a:ext cx="9173482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Partnership Project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A40462B-1C33-4865-A3E3-CEB947AABA8E}"/>
              </a:ext>
            </a:extLst>
          </p:cNvPr>
          <p:cNvGrpSpPr/>
          <p:nvPr/>
        </p:nvGrpSpPr>
        <p:grpSpPr>
          <a:xfrm>
            <a:off x="7331193" y="4530071"/>
            <a:ext cx="1688419" cy="331164"/>
            <a:chOff x="8558214" y="5488508"/>
            <a:chExt cx="2008980" cy="524632"/>
          </a:xfrm>
        </p:grpSpPr>
        <p:sp>
          <p:nvSpPr>
            <p:cNvPr id="55" name="Rounded Rectangle 14"/>
            <p:cNvSpPr/>
            <p:nvPr/>
          </p:nvSpPr>
          <p:spPr bwMode="auto">
            <a:xfrm>
              <a:off x="8558214" y="5488508"/>
              <a:ext cx="2008980" cy="5246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8DAF238B-508A-482D-9F79-6FFF5642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224" y="5601324"/>
              <a:ext cx="1895676" cy="318984"/>
            </a:xfrm>
            <a:prstGeom prst="rect">
              <a:avLst/>
            </a:prstGeom>
          </p:spPr>
        </p:pic>
      </p:grpSp>
      <p:sp>
        <p:nvSpPr>
          <p:cNvPr id="54" name="Textfeld 53"/>
          <p:cNvSpPr txBox="1"/>
          <p:nvPr/>
        </p:nvSpPr>
        <p:spPr>
          <a:xfrm>
            <a:off x="9063861" y="1606109"/>
            <a:ext cx="24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founded</a:t>
            </a:r>
            <a:r>
              <a:rPr lang="en-US" sz="1600" baseline="30000" dirty="0">
                <a:latin typeface="Myriad Pro"/>
              </a:rPr>
              <a:t>1</a:t>
            </a:r>
            <a:r>
              <a:rPr lang="en-US" sz="1600" dirty="0">
                <a:latin typeface="Myriad Pro"/>
              </a:rPr>
              <a:t> July,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  <a:p>
            <a:r>
              <a:rPr lang="en-US" sz="1600" dirty="0">
                <a:latin typeface="Myriad Pro"/>
              </a:rPr>
              <a:t>TP#1: Sep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-29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9078197" y="2158124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Myriad Pro"/>
              </a:rPr>
              <a:t>[1] </a:t>
            </a:r>
            <a:r>
              <a:rPr lang="en-US" sz="900" dirty="0">
                <a:latin typeface="Myriad Pro"/>
                <a:hlinkClick r:id="rId13"/>
              </a:rPr>
              <a:t>Partnership Agreement</a:t>
            </a:r>
            <a:r>
              <a:rPr lang="en-US" sz="900" dirty="0">
                <a:latin typeface="Myriad Pro"/>
              </a:rPr>
              <a:t> V 2.0 (Approved March 2013)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861" y="5552072"/>
            <a:ext cx="647513" cy="75008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711374" y="5634728"/>
            <a:ext cx="2154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yriad Pro"/>
              </a:rPr>
              <a:t>Release 2 transposition</a:t>
            </a:r>
          </a:p>
          <a:p>
            <a:r>
              <a:rPr lang="en-US" sz="1600" dirty="0">
                <a:latin typeface="Myriad Pro"/>
              </a:rPr>
              <a:t>ITU-T SG20 Y.4500.x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063861" y="2974953"/>
            <a:ext cx="304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Partner transpositions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latin typeface="Myriad Pro"/>
              </a:rPr>
              <a:t>De jure Standard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latin typeface="Myriad Pro"/>
              </a:rPr>
              <a:t>focus on interoperability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i="1" dirty="0">
                <a:latin typeface="Myriad Pro"/>
              </a:rPr>
              <a:t>“collaborate on standard - compete in implementation”</a:t>
            </a: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315921" y="742981"/>
            <a:ext cx="9023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5"/>
              </a:rPr>
              <a:t>www.oneM2M.org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documents and specifications are publically available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9063861" y="4449271"/>
            <a:ext cx="304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=&gt; Reuse </a:t>
            </a:r>
            <a:r>
              <a:rPr lang="en-US" sz="1200" i="1" dirty="0">
                <a:latin typeface="Myriad Pro"/>
              </a:rPr>
              <a:t>e.g.</a:t>
            </a:r>
            <a:endParaRPr lang="en-US" sz="1600" i="1" dirty="0">
              <a:latin typeface="Myriad Pro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086088" y="2425258"/>
            <a:ext cx="304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Join forces </a:t>
            </a:r>
            <a:br>
              <a:rPr lang="en-US" sz="1600" dirty="0">
                <a:latin typeface="Myriad Pro"/>
              </a:rPr>
            </a:br>
            <a:r>
              <a:rPr lang="en-US" sz="1600" dirty="0">
                <a:latin typeface="Myriad Pro"/>
              </a:rPr>
              <a:t>=&gt; reduce fragmentation</a:t>
            </a:r>
          </a:p>
        </p:txBody>
      </p:sp>
      <p:pic>
        <p:nvPicPr>
          <p:cNvPr id="49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69" y="4804234"/>
            <a:ext cx="895635" cy="183459"/>
          </a:xfrm>
          <a:prstGeom prst="rect">
            <a:avLst/>
          </a:prstGeom>
        </p:spPr>
      </p:pic>
      <p:pic>
        <p:nvPicPr>
          <p:cNvPr id="50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01" y="4774056"/>
            <a:ext cx="783902" cy="2253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002687" y="4689867"/>
            <a:ext cx="63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HGI</a:t>
            </a:r>
          </a:p>
        </p:txBody>
      </p:sp>
      <p:sp>
        <p:nvSpPr>
          <p:cNvPr id="42" name="Rounded Rectangle 14"/>
          <p:cNvSpPr/>
          <p:nvPr/>
        </p:nvSpPr>
        <p:spPr>
          <a:xfrm>
            <a:off x="2719976" y="1681804"/>
            <a:ext cx="4295774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Almost 200 member organizations in oneM2M</a:t>
            </a:r>
          </a:p>
        </p:txBody>
      </p:sp>
      <p:grpSp>
        <p:nvGrpSpPr>
          <p:cNvPr id="75" name="Gruppieren 74"/>
          <p:cNvGrpSpPr/>
          <p:nvPr/>
        </p:nvGrpSpPr>
        <p:grpSpPr>
          <a:xfrm>
            <a:off x="1438835" y="4530072"/>
            <a:ext cx="6979024" cy="1864077"/>
            <a:chOff x="1438835" y="4530072"/>
            <a:chExt cx="6979024" cy="1864077"/>
          </a:xfrm>
        </p:grpSpPr>
        <p:sp>
          <p:nvSpPr>
            <p:cNvPr id="59" name="Rectangle: Rounded Corners 5">
              <a:extLst>
                <a:ext uri="{FF2B5EF4-FFF2-40B4-BE49-F238E27FC236}">
                  <a16:creationId xmlns="" xmlns:a16="http://schemas.microsoft.com/office/drawing/2014/main" id="{A0ADA59D-5EA5-481C-9AAB-BAA39BF6D712}"/>
                </a:ext>
              </a:extLst>
            </p:cNvPr>
            <p:cNvSpPr/>
            <p:nvPr/>
          </p:nvSpPr>
          <p:spPr>
            <a:xfrm>
              <a:off x="3770446" y="4530072"/>
              <a:ext cx="2124164" cy="487078"/>
            </a:xfrm>
            <a:prstGeom prst="roundRect">
              <a:avLst/>
            </a:prstGeom>
            <a:solidFill>
              <a:srgbClr val="B420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Steering</a:t>
              </a:r>
              <a:b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en-GB" sz="1600" dirty="0">
                  <a:solidFill>
                    <a:schemeClr val="bg1">
                      <a:lumMod val="95000"/>
                    </a:schemeClr>
                  </a:solidFill>
                </a:rPr>
                <a:t>Committee</a:t>
              </a:r>
            </a:p>
          </p:txBody>
        </p:sp>
        <p:sp>
          <p:nvSpPr>
            <p:cNvPr id="60" name="Rectangle: Rounded Corners 18">
              <a:extLst>
                <a:ext uri="{FF2B5EF4-FFF2-40B4-BE49-F238E27FC236}">
                  <a16:creationId xmlns="" xmlns:a16="http://schemas.microsoft.com/office/drawing/2014/main" id="{1ACE7610-5931-4F7E-9C63-0C7F85342EBB}"/>
                </a:ext>
              </a:extLst>
            </p:cNvPr>
            <p:cNvSpPr/>
            <p:nvPr/>
          </p:nvSpPr>
          <p:spPr>
            <a:xfrm>
              <a:off x="3770446" y="5091241"/>
              <a:ext cx="2124164" cy="499691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</a:rPr>
                <a:t>Technical</a:t>
              </a:r>
              <a:br>
                <a:rPr lang="en-GB" sz="1600" dirty="0">
                  <a:solidFill>
                    <a:schemeClr val="tx2"/>
                  </a:solidFill>
                </a:rPr>
              </a:br>
              <a:r>
                <a:rPr lang="en-GB" sz="1600" dirty="0">
                  <a:solidFill>
                    <a:schemeClr val="tx2"/>
                  </a:solidFill>
                </a:rPr>
                <a:t>Plenary</a:t>
              </a:r>
            </a:p>
          </p:txBody>
        </p:sp>
        <p:sp>
          <p:nvSpPr>
            <p:cNvPr id="61" name="Rectangle: Rounded Corners 61">
              <a:extLst>
                <a:ext uri="{FF2B5EF4-FFF2-40B4-BE49-F238E27FC236}">
                  <a16:creationId xmlns="" xmlns:a16="http://schemas.microsoft.com/office/drawing/2014/main" id="{DF2211F2-8512-41EA-8533-F3FC9637EE99}"/>
                </a:ext>
              </a:extLst>
            </p:cNvPr>
            <p:cNvSpPr/>
            <p:nvPr/>
          </p:nvSpPr>
          <p:spPr>
            <a:xfrm>
              <a:off x="1438835" y="5848222"/>
              <a:ext cx="2134019" cy="545927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Requirements and Domain Models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62" name="Rectangle: Rounded Corners 62">
              <a:extLst>
                <a:ext uri="{FF2B5EF4-FFF2-40B4-BE49-F238E27FC236}">
                  <a16:creationId xmlns="" xmlns:a16="http://schemas.microsoft.com/office/drawing/2014/main" id="{AA979856-C006-4893-AAE8-640A15E3E3D0}"/>
                </a:ext>
              </a:extLst>
            </p:cNvPr>
            <p:cNvSpPr/>
            <p:nvPr/>
          </p:nvSpPr>
          <p:spPr>
            <a:xfrm>
              <a:off x="6092202" y="5834774"/>
              <a:ext cx="2325657" cy="545927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Testing and Developers Ecosystem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63" name="Rectangle: Rounded Corners 63">
              <a:extLst>
                <a:ext uri="{FF2B5EF4-FFF2-40B4-BE49-F238E27FC236}">
                  <a16:creationId xmlns="" xmlns:a16="http://schemas.microsoft.com/office/drawing/2014/main" id="{5B4341E7-C1F5-450A-AE4F-AAE0FC87C23D}"/>
                </a:ext>
              </a:extLst>
            </p:cNvPr>
            <p:cNvSpPr/>
            <p:nvPr/>
          </p:nvSpPr>
          <p:spPr>
            <a:xfrm>
              <a:off x="3770446" y="5834774"/>
              <a:ext cx="2124164" cy="545927"/>
            </a:xfrm>
            <a:prstGeom prst="roundRect">
              <a:avLst/>
            </a:prstGeom>
            <a:solidFill>
              <a:srgbClr val="A0A0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System Design and Security</a:t>
              </a:r>
              <a:endParaRPr lang="en-GB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64" name="Straight Connector 68">
              <a:extLst>
                <a:ext uri="{FF2B5EF4-FFF2-40B4-BE49-F238E27FC236}">
                  <a16:creationId xmlns="" xmlns:a16="http://schemas.microsoft.com/office/drawing/2014/main" id="{161DFB64-D64A-4506-85AB-0B86D2FCB78B}"/>
                </a:ext>
              </a:extLst>
            </p:cNvPr>
            <p:cNvCxnSpPr/>
            <p:nvPr/>
          </p:nvCxnSpPr>
          <p:spPr>
            <a:xfrm>
              <a:off x="2505844" y="5685940"/>
              <a:ext cx="4679457" cy="259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72">
              <a:extLst>
                <a:ext uri="{FF2B5EF4-FFF2-40B4-BE49-F238E27FC236}">
                  <a16:creationId xmlns="" xmlns:a16="http://schemas.microsoft.com/office/drawing/2014/main" id="{E21AFA85-EDFE-4796-B2F9-7BD533FFDDE9}"/>
                </a:ext>
              </a:extLst>
            </p:cNvPr>
            <p:cNvCxnSpPr>
              <a:stCxn id="60" idx="2"/>
              <a:endCxn id="63" idx="0"/>
            </p:cNvCxnSpPr>
            <p:nvPr/>
          </p:nvCxnSpPr>
          <p:spPr>
            <a:xfrm>
              <a:off x="4832528" y="5590932"/>
              <a:ext cx="0" cy="24384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5">
              <a:extLst>
                <a:ext uri="{FF2B5EF4-FFF2-40B4-BE49-F238E27FC236}">
                  <a16:creationId xmlns="" xmlns:a16="http://schemas.microsoft.com/office/drawing/2014/main" id="{D4668AC4-40AC-4844-8959-FCD3CF6A9F66}"/>
                </a:ext>
              </a:extLst>
            </p:cNvPr>
            <p:cNvCxnSpPr/>
            <p:nvPr/>
          </p:nvCxnSpPr>
          <p:spPr>
            <a:xfrm>
              <a:off x="7176977" y="5714686"/>
              <a:ext cx="8324" cy="15220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2">
              <a:extLst>
                <a:ext uri="{FF2B5EF4-FFF2-40B4-BE49-F238E27FC236}">
                  <a16:creationId xmlns="" xmlns:a16="http://schemas.microsoft.com/office/drawing/2014/main" id="{E21AFA85-EDFE-4796-B2F9-7BD533FFDDE9}"/>
                </a:ext>
              </a:extLst>
            </p:cNvPr>
            <p:cNvCxnSpPr/>
            <p:nvPr/>
          </p:nvCxnSpPr>
          <p:spPr>
            <a:xfrm>
              <a:off x="2495747" y="5685939"/>
              <a:ext cx="0" cy="1809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9">
              <a:extLst>
                <a:ext uri="{FF2B5EF4-FFF2-40B4-BE49-F238E27FC236}">
                  <a16:creationId xmlns="" xmlns:a16="http://schemas.microsoft.com/office/drawing/2014/main" id="{58BE5149-927E-4F40-B568-617D85096178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>
            <a:xfrm>
              <a:off x="4832528" y="5017150"/>
              <a:ext cx="0" cy="7409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4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74" y="0"/>
            <a:ext cx="8577407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Modbus</a:t>
            </a:r>
            <a:r>
              <a:rPr lang="en-US" sz="3600" dirty="0"/>
              <a:t> </a:t>
            </a:r>
            <a:r>
              <a:rPr lang="en-US" dirty="0"/>
              <a:t>Interworking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6DA77B-CB61-46F1-8AF2-A79B8E819C36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90ACC32-1307-445A-AE31-7C563645B553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xmlns="" id="{98137E23-2805-4E5E-BD81-B585D5054510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FC3FDC47-1639-4664-B27C-B4B2C96C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37" y="2481167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91C207-8D57-4811-BD43-D358A5F36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80" y="2716782"/>
            <a:ext cx="1040241" cy="1054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8D1FF1B-9667-452B-B8CD-2F063859D0B1}"/>
              </a:ext>
            </a:extLst>
          </p:cNvPr>
          <p:cNvGrpSpPr/>
          <p:nvPr/>
        </p:nvGrpSpPr>
        <p:grpSpPr>
          <a:xfrm>
            <a:off x="1382610" y="1225094"/>
            <a:ext cx="1361177" cy="1003924"/>
            <a:chOff x="1355815" y="1211576"/>
            <a:chExt cx="1576987" cy="1282089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9C190590-ECA8-4D4C-B2FE-81A90513BB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70CC6D2-122B-4525-8320-E7D98053A1DE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12" name="Elbow Connector 31">
                <a:extLst>
                  <a:ext uri="{FF2B5EF4-FFF2-40B4-BE49-F238E27FC236}">
                    <a16:creationId xmlns:a16="http://schemas.microsoft.com/office/drawing/2014/main" xmlns="" id="{C32D0560-4EBD-46E2-97A5-766DEB27C141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33">
                <a:extLst>
                  <a:ext uri="{FF2B5EF4-FFF2-40B4-BE49-F238E27FC236}">
                    <a16:creationId xmlns:a16="http://schemas.microsoft.com/office/drawing/2014/main" xmlns="" id="{08C1CA65-6107-4675-BF28-DCDECB955ED3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xmlns="" id="{9A353ABB-CC27-40CF-A656-F0CB7BE131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7E01FAF9-892D-41A0-B07E-6A4EBEFC6588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B5ED9882-66CC-4AE1-BF91-175AC099B4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xmlns="" id="{74526E17-82D2-4839-9709-04D0EBEE6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xmlns="" id="{EB626547-FF28-48EA-865E-6C1F11E52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16" name="Elbow Connector 16">
                <a:extLst>
                  <a:ext uri="{FF2B5EF4-FFF2-40B4-BE49-F238E27FC236}">
                    <a16:creationId xmlns:a16="http://schemas.microsoft.com/office/drawing/2014/main" xmlns="" id="{2A5A9058-E668-4387-9119-3489377D72DF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DD72568C-6D83-49AF-8A8E-AD96F7910225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22" name="Rounded Rectangle 72">
            <a:extLst>
              <a:ext uri="{FF2B5EF4-FFF2-40B4-BE49-F238E27FC236}">
                <a16:creationId xmlns:a16="http://schemas.microsoft.com/office/drawing/2014/main" xmlns="" id="{D3850ED3-E7AF-49F4-8099-0461C4370204}"/>
              </a:ext>
            </a:extLst>
          </p:cNvPr>
          <p:cNvSpPr/>
          <p:nvPr/>
        </p:nvSpPr>
        <p:spPr bwMode="auto">
          <a:xfrm>
            <a:off x="5293140" y="3205394"/>
            <a:ext cx="937175" cy="43004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05E658E-B7B1-4949-B212-9F778FA03546}"/>
              </a:ext>
            </a:extLst>
          </p:cNvPr>
          <p:cNvSpPr txBox="1"/>
          <p:nvPr/>
        </p:nvSpPr>
        <p:spPr>
          <a:xfrm>
            <a:off x="81356" y="5697281"/>
            <a:ext cx="265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IPE: Interworking Proxy Entity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4550A0F-8277-4D2B-A71E-8EF5A732EBFD}"/>
              </a:ext>
            </a:extLst>
          </p:cNvPr>
          <p:cNvSpPr/>
          <p:nvPr/>
        </p:nvSpPr>
        <p:spPr bwMode="auto">
          <a:xfrm>
            <a:off x="6107906" y="4532174"/>
            <a:ext cx="1019400" cy="322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IPE-AE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FDB3E34-D360-408C-B7F4-F81A4932D3B0}"/>
              </a:ext>
            </a:extLst>
          </p:cNvPr>
          <p:cNvCxnSpPr>
            <a:cxnSpLocks/>
          </p:cNvCxnSpPr>
          <p:nvPr/>
        </p:nvCxnSpPr>
        <p:spPr>
          <a:xfrm>
            <a:off x="5846120" y="4362949"/>
            <a:ext cx="0" cy="3303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2B41305-60E9-4F36-93A9-9BE7D80D2CAF}"/>
              </a:ext>
            </a:extLst>
          </p:cNvPr>
          <p:cNvCxnSpPr/>
          <p:nvPr/>
        </p:nvCxnSpPr>
        <p:spPr>
          <a:xfrm flipH="1">
            <a:off x="5846120" y="4679693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FADB0E1-24E7-49AC-85AA-1311C4526FB5}"/>
              </a:ext>
            </a:extLst>
          </p:cNvPr>
          <p:cNvSpPr/>
          <p:nvPr/>
        </p:nvSpPr>
        <p:spPr>
          <a:xfrm>
            <a:off x="6324347" y="2657233"/>
            <a:ext cx="3014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Retrieve deviceThermometer1 Request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C494B90-50E0-459C-9535-8DCBFFA8AE7A}"/>
              </a:ext>
            </a:extLst>
          </p:cNvPr>
          <p:cNvSpPr/>
          <p:nvPr/>
        </p:nvSpPr>
        <p:spPr bwMode="auto">
          <a:xfrm>
            <a:off x="5331239" y="4050095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b="1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9" name="Rounded Rectangle 71">
            <a:extLst>
              <a:ext uri="{FF2B5EF4-FFF2-40B4-BE49-F238E27FC236}">
                <a16:creationId xmlns:a16="http://schemas.microsoft.com/office/drawing/2014/main" xmlns="" id="{0F3C22BA-1A1C-4B87-8BA6-2115FB876D54}"/>
              </a:ext>
            </a:extLst>
          </p:cNvPr>
          <p:cNvSpPr/>
          <p:nvPr/>
        </p:nvSpPr>
        <p:spPr bwMode="auto">
          <a:xfrm>
            <a:off x="9360091" y="3399781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AE17934C-B74D-420A-AF07-5BFBF9972A4F}"/>
              </a:ext>
            </a:extLst>
          </p:cNvPr>
          <p:cNvSpPr/>
          <p:nvPr/>
        </p:nvSpPr>
        <p:spPr>
          <a:xfrm>
            <a:off x="8983662" y="4183865"/>
            <a:ext cx="2200420" cy="1210539"/>
          </a:xfrm>
          <a:prstGeom prst="wedgeRoundRectCallout">
            <a:avLst>
              <a:gd name="adj1" fmla="val -29636"/>
              <a:gd name="adj2" fmla="val -78177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rIns="0" anchor="t"/>
          <a:lstStyle/>
          <a:p>
            <a:r>
              <a:rPr lang="en-US" sz="1400" b="1" dirty="0">
                <a:solidFill>
                  <a:schemeClr val="lt1"/>
                </a:solidFill>
              </a:rPr>
              <a:t>AE-1 can retrieve the value of a temperature sensor without having to be aware it is a Modbus device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FAECD1A-1E52-4477-8CBD-4E3D290FC82D}"/>
              </a:ext>
            </a:extLst>
          </p:cNvPr>
          <p:cNvGrpSpPr/>
          <p:nvPr/>
        </p:nvGrpSpPr>
        <p:grpSpPr>
          <a:xfrm>
            <a:off x="392431" y="2840883"/>
            <a:ext cx="1361177" cy="1003924"/>
            <a:chOff x="1355815" y="1211576"/>
            <a:chExt cx="1576987" cy="1282089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xmlns="" id="{1AD84300-83DB-40BE-BAE6-BEE3128DCA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EE47747-81D3-4988-9C3F-0CD16CE59178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49" name="Elbow Connector 31">
                <a:extLst>
                  <a:ext uri="{FF2B5EF4-FFF2-40B4-BE49-F238E27FC236}">
                    <a16:creationId xmlns:a16="http://schemas.microsoft.com/office/drawing/2014/main" xmlns="" id="{2AF8D812-A093-41CC-A3F2-D63B047DC260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33">
                <a:extLst>
                  <a:ext uri="{FF2B5EF4-FFF2-40B4-BE49-F238E27FC236}">
                    <a16:creationId xmlns:a16="http://schemas.microsoft.com/office/drawing/2014/main" xmlns="" id="{9B156916-9314-447F-AC68-AC56A555962F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2">
                <a:extLst>
                  <a:ext uri="{FF2B5EF4-FFF2-40B4-BE49-F238E27FC236}">
                    <a16:creationId xmlns:a16="http://schemas.microsoft.com/office/drawing/2014/main" xmlns="" id="{16BC3F90-9891-492E-B4FC-F8857C9CC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2C55125D-4E29-4004-A349-1B2BB7E7A0AC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2DDAAC0C-8E83-4FA6-8B4E-552EAD9633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A8211954-55C0-462C-8B82-CAB6D5F4B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xmlns="" id="{F41E0946-0342-4986-91F9-7D3BF8B5D6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53" name="Elbow Connector 16">
                <a:extLst>
                  <a:ext uri="{FF2B5EF4-FFF2-40B4-BE49-F238E27FC236}">
                    <a16:creationId xmlns:a16="http://schemas.microsoft.com/office/drawing/2014/main" xmlns="" id="{AB85D37F-D8FE-4A8E-B020-E9AA9B6328BF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227EC16-4D24-41FA-B44C-E7A09D5DC79C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4668A7C-DE53-411E-8D92-1D8BABCC51EB}"/>
              </a:ext>
            </a:extLst>
          </p:cNvPr>
          <p:cNvGrpSpPr/>
          <p:nvPr/>
        </p:nvGrpSpPr>
        <p:grpSpPr>
          <a:xfrm>
            <a:off x="757824" y="4256436"/>
            <a:ext cx="1361177" cy="1003924"/>
            <a:chOff x="1355815" y="1211576"/>
            <a:chExt cx="1576987" cy="1282089"/>
          </a:xfrm>
        </p:grpSpPr>
        <p:pic>
          <p:nvPicPr>
            <p:cNvPr id="60" name="Picture 3">
              <a:extLst>
                <a:ext uri="{FF2B5EF4-FFF2-40B4-BE49-F238E27FC236}">
                  <a16:creationId xmlns:a16="http://schemas.microsoft.com/office/drawing/2014/main" xmlns="" id="{0531BDD5-F912-4F0D-9F93-3FFC723FB9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C232C117-37B0-4FF8-AA1C-DD9853CE714E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62" name="Elbow Connector 31">
                <a:extLst>
                  <a:ext uri="{FF2B5EF4-FFF2-40B4-BE49-F238E27FC236}">
                    <a16:creationId xmlns:a16="http://schemas.microsoft.com/office/drawing/2014/main" xmlns="" id="{258B4772-E9D4-42C7-ADBD-F90AFD264031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33">
                <a:extLst>
                  <a:ext uri="{FF2B5EF4-FFF2-40B4-BE49-F238E27FC236}">
                    <a16:creationId xmlns:a16="http://schemas.microsoft.com/office/drawing/2014/main" xmlns="" id="{EBD33A9F-0711-4DD9-94EA-27482E3B4F95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2">
                <a:extLst>
                  <a:ext uri="{FF2B5EF4-FFF2-40B4-BE49-F238E27FC236}">
                    <a16:creationId xmlns:a16="http://schemas.microsoft.com/office/drawing/2014/main" xmlns="" id="{47C44264-13BB-4EB9-B19C-87C66E25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147ED41B-7366-4FDF-A1C4-159176D001A0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xmlns="" id="{60015295-CB13-4118-81A5-64717CA228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xmlns="" id="{09F0449A-B5F6-404D-8207-C029802C07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xmlns="" id="{1CAECD61-1852-4AD3-97E6-42997C023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66" name="Elbow Connector 16">
                <a:extLst>
                  <a:ext uri="{FF2B5EF4-FFF2-40B4-BE49-F238E27FC236}">
                    <a16:creationId xmlns:a16="http://schemas.microsoft.com/office/drawing/2014/main" xmlns="" id="{839C4A3E-DA22-4A9D-A558-779CD906F67F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8A0FA41-2D50-4CAB-B355-08E15AB2552C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7E582BD-8D02-41A0-8D23-4543919D9475}"/>
              </a:ext>
            </a:extLst>
          </p:cNvPr>
          <p:cNvCxnSpPr>
            <a:cxnSpLocks/>
            <a:stCxn id="82" idx="3"/>
            <a:endCxn id="22" idx="1"/>
          </p:cNvCxnSpPr>
          <p:nvPr/>
        </p:nvCxnSpPr>
        <p:spPr>
          <a:xfrm>
            <a:off x="3797155" y="3416581"/>
            <a:ext cx="1495985" cy="383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A305679E-C6CF-4FFA-BD3D-851250860F3E}"/>
              </a:ext>
            </a:extLst>
          </p:cNvPr>
          <p:cNvCxnSpPr>
            <a:cxnSpLocks/>
          </p:cNvCxnSpPr>
          <p:nvPr/>
        </p:nvCxnSpPr>
        <p:spPr>
          <a:xfrm flipH="1" flipV="1">
            <a:off x="6410750" y="3003060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F5C8D68A-C6C1-4851-9E03-0D346304F8EC}"/>
              </a:ext>
            </a:extLst>
          </p:cNvPr>
          <p:cNvCxnSpPr>
            <a:cxnSpLocks/>
          </p:cNvCxnSpPr>
          <p:nvPr/>
        </p:nvCxnSpPr>
        <p:spPr>
          <a:xfrm flipH="1" flipV="1">
            <a:off x="6395634" y="3562988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80A1F56-73ED-4C89-99F1-F327B3C76790}"/>
              </a:ext>
            </a:extLst>
          </p:cNvPr>
          <p:cNvSpPr/>
          <p:nvPr/>
        </p:nvSpPr>
        <p:spPr>
          <a:xfrm>
            <a:off x="6361657" y="3046266"/>
            <a:ext cx="2776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Response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sz="1000" b="1" i="1" dirty="0">
                <a:solidFill>
                  <a:srgbClr val="C00000"/>
                </a:solidFill>
              </a:rPr>
              <a:t>temperature = 72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10789AC8-1413-49D2-8859-C303FCE4A9EA}"/>
              </a:ext>
            </a:extLst>
          </p:cNvPr>
          <p:cNvCxnSpPr>
            <a:cxnSpLocks/>
          </p:cNvCxnSpPr>
          <p:nvPr/>
        </p:nvCxnSpPr>
        <p:spPr>
          <a:xfrm>
            <a:off x="5475977" y="3533918"/>
            <a:ext cx="556972" cy="6499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F70C71B-F141-4111-9B40-F667F96A10A7}"/>
              </a:ext>
            </a:extLst>
          </p:cNvPr>
          <p:cNvSpPr txBox="1"/>
          <p:nvPr/>
        </p:nvSpPr>
        <p:spPr>
          <a:xfrm>
            <a:off x="1475459" y="1191990"/>
            <a:ext cx="81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480"/>
                </a:solidFill>
              </a:rPr>
              <a:t>Modbus</a:t>
            </a:r>
          </a:p>
          <a:p>
            <a:r>
              <a:rPr lang="en-US" sz="1400" b="1" dirty="0">
                <a:solidFill>
                  <a:srgbClr val="005480"/>
                </a:solidFill>
              </a:rPr>
              <a:t>Device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D401E18-A84C-4FBF-926D-98952A94BA0D}"/>
              </a:ext>
            </a:extLst>
          </p:cNvPr>
          <p:cNvSpPr txBox="1"/>
          <p:nvPr/>
        </p:nvSpPr>
        <p:spPr>
          <a:xfrm>
            <a:off x="507663" y="2659473"/>
            <a:ext cx="81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480"/>
                </a:solidFill>
              </a:rPr>
              <a:t>Modbus</a:t>
            </a:r>
          </a:p>
          <a:p>
            <a:r>
              <a:rPr lang="en-US" sz="1400" b="1" dirty="0">
                <a:solidFill>
                  <a:srgbClr val="005480"/>
                </a:solidFill>
              </a:rPr>
              <a:t>Device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A640BE0-7DD9-4A8D-B270-AD84E987AF38}"/>
              </a:ext>
            </a:extLst>
          </p:cNvPr>
          <p:cNvSpPr txBox="1"/>
          <p:nvPr/>
        </p:nvSpPr>
        <p:spPr>
          <a:xfrm>
            <a:off x="830073" y="4261543"/>
            <a:ext cx="81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5480"/>
                </a:solidFill>
              </a:rPr>
              <a:t>Modbus</a:t>
            </a:r>
          </a:p>
          <a:p>
            <a:r>
              <a:rPr lang="en-US" sz="1400" b="1" dirty="0">
                <a:solidFill>
                  <a:srgbClr val="005480"/>
                </a:solidFill>
              </a:rPr>
              <a:t>Device 3</a:t>
            </a:r>
          </a:p>
        </p:txBody>
      </p:sp>
      <p:pic>
        <p:nvPicPr>
          <p:cNvPr id="81" name="Picture 2" descr="Computer Networking Devices Explained with Function">
            <a:extLst>
              <a:ext uri="{FF2B5EF4-FFF2-40B4-BE49-F238E27FC236}">
                <a16:creationId xmlns:a16="http://schemas.microsoft.com/office/drawing/2014/main" xmlns="" id="{C1E0C4F7-B24F-44A6-9FA7-E04684DC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83" y="2472340"/>
            <a:ext cx="1089242" cy="7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ounded Rectangle 71">
            <a:extLst>
              <a:ext uri="{FF2B5EF4-FFF2-40B4-BE49-F238E27FC236}">
                <a16:creationId xmlns:a16="http://schemas.microsoft.com/office/drawing/2014/main" xmlns="" id="{EC30DC19-1578-4038-8F39-A322B80AE431}"/>
              </a:ext>
            </a:extLst>
          </p:cNvPr>
          <p:cNvSpPr/>
          <p:nvPr/>
        </p:nvSpPr>
        <p:spPr bwMode="auto">
          <a:xfrm>
            <a:off x="3157193" y="3201558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IPE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9C918EE-AA81-4773-BE28-7FB05FF1094E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194758" y="2229018"/>
            <a:ext cx="955656" cy="1248293"/>
          </a:xfrm>
          <a:prstGeom prst="line">
            <a:avLst/>
          </a:prstGeom>
          <a:ln w="38100">
            <a:solidFill>
              <a:srgbClr val="00548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941203D6-1E30-487F-BA04-A4771255AEAC}"/>
              </a:ext>
            </a:extLst>
          </p:cNvPr>
          <p:cNvCxnSpPr>
            <a:cxnSpLocks/>
            <a:endCxn id="82" idx="1"/>
          </p:cNvCxnSpPr>
          <p:nvPr/>
        </p:nvCxnSpPr>
        <p:spPr>
          <a:xfrm flipV="1">
            <a:off x="1456230" y="3416581"/>
            <a:ext cx="1700963" cy="215024"/>
          </a:xfrm>
          <a:prstGeom prst="line">
            <a:avLst/>
          </a:prstGeom>
          <a:ln w="38100">
            <a:solidFill>
              <a:srgbClr val="00548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9C99DDAD-DDF5-4A8F-8B53-A53F5BF10DD6}"/>
              </a:ext>
            </a:extLst>
          </p:cNvPr>
          <p:cNvCxnSpPr>
            <a:cxnSpLocks/>
            <a:endCxn id="82" idx="1"/>
          </p:cNvCxnSpPr>
          <p:nvPr/>
        </p:nvCxnSpPr>
        <p:spPr>
          <a:xfrm flipV="1">
            <a:off x="1819059" y="3416581"/>
            <a:ext cx="1338134" cy="1618586"/>
          </a:xfrm>
          <a:prstGeom prst="line">
            <a:avLst/>
          </a:prstGeom>
          <a:ln w="38100">
            <a:solidFill>
              <a:srgbClr val="00548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085DE1C-7564-4411-9C8C-BB00AFC45D0B}"/>
              </a:ext>
            </a:extLst>
          </p:cNvPr>
          <p:cNvSpPr/>
          <p:nvPr/>
        </p:nvSpPr>
        <p:spPr bwMode="auto">
          <a:xfrm>
            <a:off x="6593682" y="5018955"/>
            <a:ext cx="1857944" cy="322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deviceThermometer1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6BD64FA6-ADAD-4F1E-BC19-6B918AEF18F6}"/>
              </a:ext>
            </a:extLst>
          </p:cNvPr>
          <p:cNvCxnSpPr>
            <a:cxnSpLocks/>
          </p:cNvCxnSpPr>
          <p:nvPr/>
        </p:nvCxnSpPr>
        <p:spPr>
          <a:xfrm>
            <a:off x="6331896" y="4849730"/>
            <a:ext cx="0" cy="3303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B69A14DB-9A44-4C51-A930-FEE70397164F}"/>
              </a:ext>
            </a:extLst>
          </p:cNvPr>
          <p:cNvCxnSpPr/>
          <p:nvPr/>
        </p:nvCxnSpPr>
        <p:spPr>
          <a:xfrm flipH="1">
            <a:off x="6331896" y="5177763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7F9E9C95-C7F5-41CE-8FF4-76E10E86A4A7}"/>
              </a:ext>
            </a:extLst>
          </p:cNvPr>
          <p:cNvSpPr/>
          <p:nvPr/>
        </p:nvSpPr>
        <p:spPr bwMode="auto">
          <a:xfrm>
            <a:off x="6593682" y="5464084"/>
            <a:ext cx="1857944" cy="322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deviceThermometer2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130D8035-2D79-440F-AE54-6FA26096AB34}"/>
              </a:ext>
            </a:extLst>
          </p:cNvPr>
          <p:cNvCxnSpPr>
            <a:cxnSpLocks/>
          </p:cNvCxnSpPr>
          <p:nvPr/>
        </p:nvCxnSpPr>
        <p:spPr>
          <a:xfrm>
            <a:off x="6331896" y="4854446"/>
            <a:ext cx="0" cy="77077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E060D64C-E18A-498A-888E-95D451333917}"/>
              </a:ext>
            </a:extLst>
          </p:cNvPr>
          <p:cNvCxnSpPr/>
          <p:nvPr/>
        </p:nvCxnSpPr>
        <p:spPr>
          <a:xfrm flipH="1">
            <a:off x="6331896" y="5622892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867E7116-4CB9-4824-8993-EE120828EEF8}"/>
              </a:ext>
            </a:extLst>
          </p:cNvPr>
          <p:cNvSpPr/>
          <p:nvPr/>
        </p:nvSpPr>
        <p:spPr bwMode="auto">
          <a:xfrm>
            <a:off x="6593682" y="5904558"/>
            <a:ext cx="1857944" cy="3222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deviceThermometer3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BAE525C6-A732-44AC-A3EA-874839DA2528}"/>
              </a:ext>
            </a:extLst>
          </p:cNvPr>
          <p:cNvCxnSpPr>
            <a:cxnSpLocks/>
          </p:cNvCxnSpPr>
          <p:nvPr/>
        </p:nvCxnSpPr>
        <p:spPr>
          <a:xfrm>
            <a:off x="6331896" y="4854446"/>
            <a:ext cx="0" cy="12112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CB41010-6452-41E8-9FB8-E8079AA41981}"/>
              </a:ext>
            </a:extLst>
          </p:cNvPr>
          <p:cNvCxnSpPr/>
          <p:nvPr/>
        </p:nvCxnSpPr>
        <p:spPr>
          <a:xfrm flipH="1">
            <a:off x="6331896" y="6063366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ular Callout 84">
            <a:extLst>
              <a:ext uri="{FF2B5EF4-FFF2-40B4-BE49-F238E27FC236}">
                <a16:creationId xmlns:a16="http://schemas.microsoft.com/office/drawing/2014/main" xmlns="" id="{B6EF464B-C4B8-473E-BD6C-83DC438DF121}"/>
              </a:ext>
            </a:extLst>
          </p:cNvPr>
          <p:cNvSpPr/>
          <p:nvPr/>
        </p:nvSpPr>
        <p:spPr>
          <a:xfrm>
            <a:off x="4415221" y="5394404"/>
            <a:ext cx="1539975" cy="609607"/>
          </a:xfrm>
          <a:prstGeom prst="wedgeRoundRectCallout">
            <a:avLst>
              <a:gd name="adj1" fmla="val 63602"/>
              <a:gd name="adj2" fmla="val -2303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Modbus devices represented as oneM2M devices</a:t>
            </a:r>
          </a:p>
        </p:txBody>
      </p:sp>
    </p:spTree>
    <p:extLst>
      <p:ext uri="{BB962C8B-B14F-4D97-AF65-F5344CB8AC3E}">
        <p14:creationId xmlns:p14="http://schemas.microsoft.com/office/powerpoint/2010/main" val="5915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1" grpId="0" animBg="1"/>
      <p:bldP spid="75" grpId="0"/>
      <p:bldP spid="77" grpId="0"/>
      <p:bldP spid="78" grpId="0"/>
      <p:bldP spid="80" grpId="0"/>
      <p:bldP spid="82" grpId="0" animBg="1"/>
      <p:bldP spid="97" grpId="0" animBg="1"/>
      <p:bldP spid="100" grpId="0" animBg="1"/>
      <p:bldP spid="103" grpId="0" animBg="1"/>
      <p:bldP spid="1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DCE0F36-5006-47AD-88EF-938BD393EEAA}"/>
              </a:ext>
            </a:extLst>
          </p:cNvPr>
          <p:cNvCxnSpPr>
            <a:cxnSpLocks/>
          </p:cNvCxnSpPr>
          <p:nvPr/>
        </p:nvCxnSpPr>
        <p:spPr>
          <a:xfrm flipV="1">
            <a:off x="5983567" y="2878990"/>
            <a:ext cx="0" cy="3976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4" y="0"/>
            <a:ext cx="8628207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End-to-End QoS Session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68F362-10F1-442F-B115-DECA49C34C7F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CF67851-CA2A-4ED1-80C9-768CE02F0E11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xmlns="" id="{A0DA9089-3B6D-48E5-99C4-281317ED49B8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8" name="Elbow Connector 31">
            <a:extLst>
              <a:ext uri="{FF2B5EF4-FFF2-40B4-BE49-F238E27FC236}">
                <a16:creationId xmlns:a16="http://schemas.microsoft.com/office/drawing/2014/main" xmlns="" id="{CA03D16C-F2DD-4AB3-BD17-01BEB72527A9}"/>
              </a:ext>
            </a:extLst>
          </p:cNvPr>
          <p:cNvCxnSpPr/>
          <p:nvPr/>
        </p:nvCxnSpPr>
        <p:spPr>
          <a:xfrm>
            <a:off x="1659832" y="3828437"/>
            <a:ext cx="289512" cy="3968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33">
            <a:extLst>
              <a:ext uri="{FF2B5EF4-FFF2-40B4-BE49-F238E27FC236}">
                <a16:creationId xmlns:a16="http://schemas.microsoft.com/office/drawing/2014/main" xmlns="" id="{366EB52A-92CD-4811-93D0-2E1F2F93896C}"/>
              </a:ext>
            </a:extLst>
          </p:cNvPr>
          <p:cNvCxnSpPr/>
          <p:nvPr/>
        </p:nvCxnSpPr>
        <p:spPr>
          <a:xfrm rot="5400000" flipH="1" flipV="1">
            <a:off x="1756079" y="3809287"/>
            <a:ext cx="203296" cy="139807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3BCEE7E8-0C46-48F5-B64F-5D7561DAF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47656" l="56250" r="89063">
                        <a14:foregroundMark x1="69531" y1="4688" x2="69531" y2="4688"/>
                        <a14:foregroundMark x1="69531" y1="17188" x2="69531" y2="17188"/>
                        <a14:foregroundMark x1="63281" y1="23438" x2="63281" y2="23438"/>
                        <a14:foregroundMark x1="69531" y1="47656" x2="69531" y2="47656"/>
                        <a14:backgroundMark x1="74219" y1="33594" x2="74219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2" t="1578" r="11456" b="48123"/>
          <a:stretch/>
        </p:blipFill>
        <p:spPr bwMode="auto">
          <a:xfrm rot="1697995">
            <a:off x="2361193" y="2729310"/>
            <a:ext cx="252109" cy="3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95AF8A-CA8A-465A-A754-2B37B9260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87" y="2901888"/>
            <a:ext cx="1040241" cy="1054223"/>
          </a:xfrm>
          <a:prstGeom prst="rect">
            <a:avLst/>
          </a:prstGeom>
        </p:spPr>
      </p:pic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xmlns="" id="{3A34FB26-22A9-4074-BFC6-DC6BD922186D}"/>
              </a:ext>
            </a:extLst>
          </p:cNvPr>
          <p:cNvCxnSpPr/>
          <p:nvPr/>
        </p:nvCxnSpPr>
        <p:spPr>
          <a:xfrm>
            <a:off x="1530819" y="3676946"/>
            <a:ext cx="362902" cy="116466"/>
          </a:xfrm>
          <a:prstGeom prst="bentConnector3">
            <a:avLst>
              <a:gd name="adj1" fmla="val 50000"/>
            </a:avLst>
          </a:prstGeom>
          <a:ln w="190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57816F4-9868-4C6C-B980-DEF6D70BD0DF}"/>
              </a:ext>
            </a:extLst>
          </p:cNvPr>
          <p:cNvGrpSpPr/>
          <p:nvPr/>
        </p:nvGrpSpPr>
        <p:grpSpPr>
          <a:xfrm>
            <a:off x="1110342" y="2740893"/>
            <a:ext cx="1557238" cy="1348605"/>
            <a:chOff x="378526" y="882157"/>
            <a:chExt cx="2006400" cy="1852730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1CEB15BD-089B-44A3-A967-97B64B8E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804" r="89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061" y="882157"/>
              <a:ext cx="1573865" cy="1455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FF98F97-98CB-4DD8-B0CB-EEA8A27B97AC}"/>
                </a:ext>
              </a:extLst>
            </p:cNvPr>
            <p:cNvGrpSpPr/>
            <p:nvPr/>
          </p:nvGrpSpPr>
          <p:grpSpPr>
            <a:xfrm>
              <a:off x="505802" y="2082098"/>
              <a:ext cx="718865" cy="652789"/>
              <a:chOff x="908663" y="5209922"/>
              <a:chExt cx="718865" cy="65278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D75FA9CE-62F9-493A-9943-89A1781DA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663" y="52099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18D052F-005F-49CD-83AF-27CB9503D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063" y="5362322"/>
                <a:ext cx="414065" cy="34798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BC142DBA-A997-4297-AA2A-B8006F882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524" b="89524" l="0" r="100000">
                            <a14:foregroundMark x1="4800" y1="46667" x2="4800" y2="46667"/>
                            <a14:foregroundMark x1="11200" y1="48571" x2="11200" y2="48571"/>
                            <a14:foregroundMark x1="22400" y1="47619" x2="22400" y2="47619"/>
                            <a14:foregroundMark x1="26400" y1="44762" x2="26400" y2="44762"/>
                            <a14:foregroundMark x1="30400" y1="48571" x2="30400" y2="48571"/>
                            <a14:foregroundMark x1="96000" y1="46667" x2="96000" y2="46667"/>
                            <a14:foregroundMark x1="33600" y1="46667" x2="33600" y2="46667"/>
                            <a14:foregroundMark x1="28800" y1="42857" x2="28800" y2="42857"/>
                            <a14:foregroundMark x1="32000" y1="42857" x2="32000" y2="42857"/>
                            <a14:foregroundMark x1="34400" y1="42857" x2="34400" y2="42857"/>
                            <a14:foregroundMark x1="24000" y1="41905" x2="24000" y2="41905"/>
                            <a14:foregroundMark x1="7200" y1="42857" x2="7200" y2="42857"/>
                            <a14:foregroundMark x1="14400" y1="42857" x2="14400" y2="42857"/>
                            <a14:foregroundMark x1="19200" y1="42857" x2="19200" y2="42857"/>
                            <a14:foregroundMark x1="11200" y1="42857" x2="11200" y2="42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463" y="5514722"/>
                <a:ext cx="414065" cy="347989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7478099-18C1-4537-9612-176EF77254A1}"/>
                </a:ext>
              </a:extLst>
            </p:cNvPr>
            <p:cNvSpPr txBox="1"/>
            <p:nvPr/>
          </p:nvSpPr>
          <p:spPr>
            <a:xfrm>
              <a:off x="378526" y="150338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temp</a:t>
              </a:r>
            </a:p>
          </p:txBody>
        </p:sp>
      </p:grpSp>
      <p:sp>
        <p:nvSpPr>
          <p:cNvPr id="20" name="Rounded Rectangle 70">
            <a:extLst>
              <a:ext uri="{FF2B5EF4-FFF2-40B4-BE49-F238E27FC236}">
                <a16:creationId xmlns:a16="http://schemas.microsoft.com/office/drawing/2014/main" xmlns="" id="{7305F3B5-9C15-4783-859A-4019E8552126}"/>
              </a:ext>
            </a:extLst>
          </p:cNvPr>
          <p:cNvSpPr/>
          <p:nvPr/>
        </p:nvSpPr>
        <p:spPr bwMode="auto">
          <a:xfrm>
            <a:off x="2155609" y="3585199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21" name="Rounded Rectangle 72">
            <a:extLst>
              <a:ext uri="{FF2B5EF4-FFF2-40B4-BE49-F238E27FC236}">
                <a16:creationId xmlns:a16="http://schemas.microsoft.com/office/drawing/2014/main" xmlns="" id="{D378D490-50DA-4047-89BF-90135FA9CD71}"/>
              </a:ext>
            </a:extLst>
          </p:cNvPr>
          <p:cNvSpPr/>
          <p:nvPr/>
        </p:nvSpPr>
        <p:spPr bwMode="auto">
          <a:xfrm>
            <a:off x="5487242" y="2606357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46547BB-D535-4871-8845-17C3FE6EDBEC}"/>
              </a:ext>
            </a:extLst>
          </p:cNvPr>
          <p:cNvCxnSpPr>
            <a:cxnSpLocks/>
            <a:stCxn id="20" idx="3"/>
            <a:endCxn id="40" idx="1"/>
          </p:cNvCxnSpPr>
          <p:nvPr/>
        </p:nvCxnSpPr>
        <p:spPr>
          <a:xfrm flipV="1">
            <a:off x="2795571" y="2821380"/>
            <a:ext cx="2691670" cy="9788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CBB5E58-CC73-4BD7-ACEB-81BB72B9DF38}"/>
              </a:ext>
            </a:extLst>
          </p:cNvPr>
          <p:cNvSpPr txBox="1"/>
          <p:nvPr/>
        </p:nvSpPr>
        <p:spPr>
          <a:xfrm>
            <a:off x="54795" y="5823078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29F2FDD-7A9C-44E7-A725-1BC3C89FBE30}"/>
              </a:ext>
            </a:extLst>
          </p:cNvPr>
          <p:cNvCxnSpPr/>
          <p:nvPr/>
        </p:nvCxnSpPr>
        <p:spPr>
          <a:xfrm flipH="1">
            <a:off x="5919831" y="5327597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36B002D-99AF-4CC2-9848-C934982E28CC}"/>
              </a:ext>
            </a:extLst>
          </p:cNvPr>
          <p:cNvCxnSpPr>
            <a:cxnSpLocks/>
          </p:cNvCxnSpPr>
          <p:nvPr/>
        </p:nvCxnSpPr>
        <p:spPr>
          <a:xfrm>
            <a:off x="6248900" y="5486148"/>
            <a:ext cx="0" cy="4958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D0DD08C-5F72-44BF-A115-972755A11C29}"/>
              </a:ext>
            </a:extLst>
          </p:cNvPr>
          <p:cNvCxnSpPr>
            <a:cxnSpLocks/>
          </p:cNvCxnSpPr>
          <p:nvPr/>
        </p:nvCxnSpPr>
        <p:spPr>
          <a:xfrm flipH="1">
            <a:off x="6248900" y="5982003"/>
            <a:ext cx="3264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17B62A-5A5A-4649-9108-596F8D4E8F16}"/>
              </a:ext>
            </a:extLst>
          </p:cNvPr>
          <p:cNvSpPr/>
          <p:nvPr/>
        </p:nvSpPr>
        <p:spPr bwMode="auto">
          <a:xfrm>
            <a:off x="5871253" y="5226841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5EFC861-D8B8-4471-9BD9-33235777A719}"/>
              </a:ext>
            </a:extLst>
          </p:cNvPr>
          <p:cNvCxnSpPr/>
          <p:nvPr/>
        </p:nvCxnSpPr>
        <p:spPr>
          <a:xfrm>
            <a:off x="5624134" y="5137161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C4A04B5-4A06-45CF-BC7C-D683A11FB9E6}"/>
              </a:ext>
            </a:extLst>
          </p:cNvPr>
          <p:cNvCxnSpPr/>
          <p:nvPr/>
        </p:nvCxnSpPr>
        <p:spPr>
          <a:xfrm flipH="1">
            <a:off x="5624135" y="5380083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93E90D6-88AD-43AA-80E5-7DA7EB76CDC7}"/>
              </a:ext>
            </a:extLst>
          </p:cNvPr>
          <p:cNvSpPr/>
          <p:nvPr/>
        </p:nvSpPr>
        <p:spPr bwMode="auto">
          <a:xfrm>
            <a:off x="5071153" y="4843420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B85DBB2-EA1D-417C-9302-5899FD83B6EC}"/>
              </a:ext>
            </a:extLst>
          </p:cNvPr>
          <p:cNvSpPr/>
          <p:nvPr/>
        </p:nvSpPr>
        <p:spPr>
          <a:xfrm>
            <a:off x="6699682" y="2170592"/>
            <a:ext cx="209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3) E2E request with QoS from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AE-1 to AE-2 with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2AE8FA2-CFC5-42CA-8758-31F2E79C237A}"/>
              </a:ext>
            </a:extLst>
          </p:cNvPr>
          <p:cNvSpPr/>
          <p:nvPr/>
        </p:nvSpPr>
        <p:spPr bwMode="auto">
          <a:xfrm>
            <a:off x="6572329" y="5717132"/>
            <a:ext cx="2861505" cy="5437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e2eQosSession</a:t>
            </a:r>
            <a:endParaRPr lang="de-DE" altLang="ko-KR" sz="1100" dirty="0">
              <a:solidFill>
                <a:srgbClr val="FFFFFF"/>
              </a:solidFill>
              <a:ea typeface="Gulim" pitchFamily="34" charset="-127"/>
            </a:endParaRPr>
          </a:p>
          <a:p>
            <a:pPr algn="ctr">
              <a:defRPr/>
            </a:pPr>
            <a:r>
              <a:rPr lang="de-DE" altLang="ko-KR" sz="1100" i="1" dirty="0">
                <a:solidFill>
                  <a:srgbClr val="FFFFFF"/>
                </a:solidFill>
                <a:ea typeface="Gulim" pitchFamily="34" charset="-127"/>
              </a:rPr>
              <a:t>e2eQosRequirements =  QoS </a:t>
            </a:r>
            <a:r>
              <a:rPr lang="de-DE" altLang="ko-KR" sz="1100" i="1" dirty="0" err="1">
                <a:solidFill>
                  <a:srgbClr val="FFFFFF"/>
                </a:solidFill>
                <a:ea typeface="Gulim" pitchFamily="34" charset="-127"/>
              </a:rPr>
              <a:t>level</a:t>
            </a:r>
            <a:r>
              <a:rPr lang="de-DE" altLang="ko-KR" sz="1100" i="1" dirty="0">
                <a:solidFill>
                  <a:srgbClr val="FFFFFF"/>
                </a:solidFill>
                <a:ea typeface="Gulim" pitchFamily="34" charset="-127"/>
              </a:rPr>
              <a:t>, </a:t>
            </a:r>
            <a:r>
              <a:rPr lang="de-DE" altLang="ko-KR" sz="1100" i="1" dirty="0" err="1">
                <a:solidFill>
                  <a:srgbClr val="FFFFFF"/>
                </a:solidFill>
                <a:ea typeface="Gulim" pitchFamily="34" charset="-127"/>
              </a:rPr>
              <a:t>schedule</a:t>
            </a:r>
            <a:r>
              <a:rPr lang="de-DE" altLang="ko-KR" sz="1100" i="1" dirty="0">
                <a:solidFill>
                  <a:srgbClr val="FFFFFF"/>
                </a:solidFill>
                <a:ea typeface="Gulim" pitchFamily="34" charset="-127"/>
              </a:rPr>
              <a:t>, etc.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662E595-6EFC-450C-93DD-5E6BC1BE92F5}"/>
              </a:ext>
            </a:extLst>
          </p:cNvPr>
          <p:cNvGrpSpPr/>
          <p:nvPr/>
        </p:nvGrpSpPr>
        <p:grpSpPr>
          <a:xfrm>
            <a:off x="5402128" y="1882129"/>
            <a:ext cx="1261908" cy="1154274"/>
            <a:chOff x="3767292" y="1280581"/>
            <a:chExt cx="1261908" cy="1154274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xmlns="" id="{1A37267F-9652-404F-B9D0-804224506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ounded Rectangle 63">
              <a:extLst>
                <a:ext uri="{FF2B5EF4-FFF2-40B4-BE49-F238E27FC236}">
                  <a16:creationId xmlns:a16="http://schemas.microsoft.com/office/drawing/2014/main" xmlns="" id="{563F220F-0C71-45CE-A017-47285850EFF8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C355606-0956-4118-9CD2-3E94F5C10827}"/>
              </a:ext>
            </a:extLst>
          </p:cNvPr>
          <p:cNvCxnSpPr>
            <a:cxnSpLocks/>
            <a:stCxn id="40" idx="3"/>
            <a:endCxn id="42" idx="1"/>
          </p:cNvCxnSpPr>
          <p:nvPr/>
        </p:nvCxnSpPr>
        <p:spPr>
          <a:xfrm>
            <a:off x="6424416" y="2821380"/>
            <a:ext cx="2761082" cy="9785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71">
            <a:extLst>
              <a:ext uri="{FF2B5EF4-FFF2-40B4-BE49-F238E27FC236}">
                <a16:creationId xmlns:a16="http://schemas.microsoft.com/office/drawing/2014/main" xmlns="" id="{2C0CCD3E-38B5-47E2-B227-30BCD011A3AD}"/>
              </a:ext>
            </a:extLst>
          </p:cNvPr>
          <p:cNvSpPr/>
          <p:nvPr/>
        </p:nvSpPr>
        <p:spPr bwMode="auto">
          <a:xfrm>
            <a:off x="9185498" y="3584887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xmlns="" id="{44E5DAAB-67D2-4F50-80C3-598AE2FD49BD}"/>
              </a:ext>
            </a:extLst>
          </p:cNvPr>
          <p:cNvSpPr/>
          <p:nvPr/>
        </p:nvSpPr>
        <p:spPr>
          <a:xfrm>
            <a:off x="6202602" y="3967050"/>
            <a:ext cx="1954383" cy="843075"/>
          </a:xfrm>
          <a:prstGeom prst="wedgeRoundRectCallout">
            <a:avLst>
              <a:gd name="adj1" fmla="val -58695"/>
              <a:gd name="adj2" fmla="val -15707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2) CSE configures QoS session parameters between AE-1 and AE-2 in underlying 3GPP network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269A6C0-F036-486F-BD65-A361AFA44A48}"/>
              </a:ext>
            </a:extLst>
          </p:cNvPr>
          <p:cNvSpPr/>
          <p:nvPr/>
        </p:nvSpPr>
        <p:spPr>
          <a:xfrm>
            <a:off x="3032614" y="3280916"/>
            <a:ext cx="5930916" cy="577108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3GPP Network                                                                      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E2B362D-E93B-40C9-8D57-44CAFF33DABC}"/>
              </a:ext>
            </a:extLst>
          </p:cNvPr>
          <p:cNvSpPr/>
          <p:nvPr/>
        </p:nvSpPr>
        <p:spPr>
          <a:xfrm>
            <a:off x="7230624" y="2689128"/>
            <a:ext cx="1855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buAutoNum type="arabicParenR"/>
            </a:pPr>
            <a:r>
              <a:rPr lang="en-US" sz="1200" b="1" dirty="0">
                <a:solidFill>
                  <a:srgbClr val="C00000"/>
                </a:solidFill>
              </a:rPr>
              <a:t>Request to establish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E2E QoS Session between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AE-1 and AE-2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0E1264EC-8C75-44A8-9008-CE272C6E0EE4}"/>
              </a:ext>
            </a:extLst>
          </p:cNvPr>
          <p:cNvSpPr/>
          <p:nvPr/>
        </p:nvSpPr>
        <p:spPr>
          <a:xfrm>
            <a:off x="3238160" y="2532745"/>
            <a:ext cx="1633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4) E2E request from 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AE-1 to AE-2 with QoS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0BDC3801-F652-42BC-A8A1-0E33155DC4FE}"/>
              </a:ext>
            </a:extLst>
          </p:cNvPr>
          <p:cNvCxnSpPr>
            <a:cxnSpLocks/>
          </p:cNvCxnSpPr>
          <p:nvPr/>
        </p:nvCxnSpPr>
        <p:spPr>
          <a:xfrm flipH="1">
            <a:off x="5580853" y="3004293"/>
            <a:ext cx="347237" cy="18176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xmlns="" id="{89FF9E7A-CD0F-4380-81F8-52A4264FF6F0}"/>
              </a:ext>
            </a:extLst>
          </p:cNvPr>
          <p:cNvSpPr/>
          <p:nvPr/>
        </p:nvSpPr>
        <p:spPr>
          <a:xfrm>
            <a:off x="9670929" y="4388587"/>
            <a:ext cx="2228847" cy="1037907"/>
          </a:xfrm>
          <a:prstGeom prst="wedgeRoundRectCallout">
            <a:avLst>
              <a:gd name="adj1" fmla="val -50566"/>
              <a:gd name="adj2" fmla="val -76480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rIns="0" anchor="t"/>
          <a:lstStyle/>
          <a:p>
            <a:r>
              <a:rPr lang="en-US" sz="1400" b="1" dirty="0">
                <a:solidFill>
                  <a:schemeClr val="lt1"/>
                </a:solidFill>
              </a:rPr>
              <a:t>AE-1 needs to communicate with AE-2 with a guaranteed level of QoS (e.g. low latency)</a:t>
            </a:r>
          </a:p>
        </p:txBody>
      </p:sp>
    </p:spTree>
    <p:extLst>
      <p:ext uri="{BB962C8B-B14F-4D97-AF65-F5344CB8AC3E}">
        <p14:creationId xmlns:p14="http://schemas.microsoft.com/office/powerpoint/2010/main" val="872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/>
      <p:bldP spid="36" grpId="0" animBg="1"/>
      <p:bldP spid="47" grpId="0" animBg="1"/>
      <p:bldP spid="60" grpId="0"/>
      <p:bldP spid="61" grpId="0"/>
      <p:bldP spid="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DDCE0F36-5006-47AD-88EF-938BD393EEAA}"/>
              </a:ext>
            </a:extLst>
          </p:cNvPr>
          <p:cNvCxnSpPr>
            <a:cxnSpLocks/>
          </p:cNvCxnSpPr>
          <p:nvPr/>
        </p:nvCxnSpPr>
        <p:spPr>
          <a:xfrm flipV="1">
            <a:off x="6478867" y="2555140"/>
            <a:ext cx="0" cy="3976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71" y="0"/>
            <a:ext cx="9274176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Network Congestion Monitoring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68F362-10F1-442F-B115-DECA49C34C7F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CF67851-CA2A-4ED1-80C9-768CE02F0E11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xmlns="" id="{A0DA9089-3B6D-48E5-99C4-281317ED49B8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95AF8A-CA8A-465A-A754-2B37B9260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43" y="1600734"/>
            <a:ext cx="1040241" cy="1054223"/>
          </a:xfrm>
          <a:prstGeom prst="rect">
            <a:avLst/>
          </a:prstGeom>
        </p:spPr>
      </p:pic>
      <p:sp>
        <p:nvSpPr>
          <p:cNvPr id="21" name="Rounded Rectangle 72">
            <a:extLst>
              <a:ext uri="{FF2B5EF4-FFF2-40B4-BE49-F238E27FC236}">
                <a16:creationId xmlns:a16="http://schemas.microsoft.com/office/drawing/2014/main" xmlns="" id="{D378D490-50DA-4047-89BF-90135FA9CD71}"/>
              </a:ext>
            </a:extLst>
          </p:cNvPr>
          <p:cNvSpPr/>
          <p:nvPr/>
        </p:nvSpPr>
        <p:spPr bwMode="auto">
          <a:xfrm>
            <a:off x="5982542" y="2282507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CBB5E58-CC73-4BD7-ACEB-81BB72B9DF38}"/>
              </a:ext>
            </a:extLst>
          </p:cNvPr>
          <p:cNvSpPr txBox="1"/>
          <p:nvPr/>
        </p:nvSpPr>
        <p:spPr>
          <a:xfrm>
            <a:off x="28630" y="5888016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29F2FDD-7A9C-44E7-A725-1BC3C89FBE30}"/>
              </a:ext>
            </a:extLst>
          </p:cNvPr>
          <p:cNvCxnSpPr/>
          <p:nvPr/>
        </p:nvCxnSpPr>
        <p:spPr>
          <a:xfrm flipH="1">
            <a:off x="6415131" y="5003747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36B002D-99AF-4CC2-9848-C934982E28CC}"/>
              </a:ext>
            </a:extLst>
          </p:cNvPr>
          <p:cNvCxnSpPr>
            <a:cxnSpLocks/>
          </p:cNvCxnSpPr>
          <p:nvPr/>
        </p:nvCxnSpPr>
        <p:spPr>
          <a:xfrm>
            <a:off x="6744200" y="5162298"/>
            <a:ext cx="0" cy="4958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D0DD08C-5F72-44BF-A115-972755A11C29}"/>
              </a:ext>
            </a:extLst>
          </p:cNvPr>
          <p:cNvCxnSpPr>
            <a:cxnSpLocks/>
          </p:cNvCxnSpPr>
          <p:nvPr/>
        </p:nvCxnSpPr>
        <p:spPr>
          <a:xfrm flipH="1">
            <a:off x="6744200" y="5658153"/>
            <a:ext cx="3264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B17B62A-5A5A-4649-9108-596F8D4E8F16}"/>
              </a:ext>
            </a:extLst>
          </p:cNvPr>
          <p:cNvSpPr/>
          <p:nvPr/>
        </p:nvSpPr>
        <p:spPr bwMode="auto">
          <a:xfrm>
            <a:off x="6366553" y="4902991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5EFC861-D8B8-4471-9BD9-33235777A719}"/>
              </a:ext>
            </a:extLst>
          </p:cNvPr>
          <p:cNvCxnSpPr/>
          <p:nvPr/>
        </p:nvCxnSpPr>
        <p:spPr>
          <a:xfrm>
            <a:off x="6119434" y="4813311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C4A04B5-4A06-45CF-BC7C-D683A11FB9E6}"/>
              </a:ext>
            </a:extLst>
          </p:cNvPr>
          <p:cNvCxnSpPr/>
          <p:nvPr/>
        </p:nvCxnSpPr>
        <p:spPr>
          <a:xfrm flipH="1">
            <a:off x="6119435" y="5056233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93E90D6-88AD-43AA-80E5-7DA7EB76CDC7}"/>
              </a:ext>
            </a:extLst>
          </p:cNvPr>
          <p:cNvSpPr/>
          <p:nvPr/>
        </p:nvSpPr>
        <p:spPr bwMode="auto">
          <a:xfrm>
            <a:off x="5566453" y="4519570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B85DBB2-EA1D-417C-9302-5899FD83B6EC}"/>
              </a:ext>
            </a:extLst>
          </p:cNvPr>
          <p:cNvSpPr/>
          <p:nvPr/>
        </p:nvSpPr>
        <p:spPr>
          <a:xfrm>
            <a:off x="7365094" y="2114204"/>
            <a:ext cx="2289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4) Notification of high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network congestion in New York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2AE8FA2-CFC5-42CA-8758-31F2E79C237A}"/>
              </a:ext>
            </a:extLst>
          </p:cNvPr>
          <p:cNvSpPr/>
          <p:nvPr/>
        </p:nvSpPr>
        <p:spPr bwMode="auto">
          <a:xfrm>
            <a:off x="7067629" y="5393282"/>
            <a:ext cx="2861505" cy="5437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nwMonitoringReq</a:t>
            </a:r>
            <a:endParaRPr lang="de-DE" altLang="ko-KR" sz="1100" dirty="0">
              <a:solidFill>
                <a:srgbClr val="FFFFFF"/>
              </a:solidFill>
              <a:ea typeface="Gulim" pitchFamily="34" charset="-127"/>
            </a:endParaRPr>
          </a:p>
          <a:p>
            <a:pPr algn="ctr">
              <a:defRPr/>
            </a:pPr>
            <a:r>
              <a:rPr lang="de-DE" altLang="ko-KR" sz="1100" i="1" dirty="0" err="1">
                <a:solidFill>
                  <a:srgbClr val="FFFFFF"/>
                </a:solidFill>
                <a:ea typeface="Gulim" pitchFamily="34" charset="-127"/>
              </a:rPr>
              <a:t>geographicArea</a:t>
            </a:r>
            <a:r>
              <a:rPr lang="de-DE" altLang="ko-KR" sz="1100" i="1" dirty="0">
                <a:solidFill>
                  <a:srgbClr val="FFFFFF"/>
                </a:solidFill>
                <a:ea typeface="Gulim" pitchFamily="34" charset="-127"/>
              </a:rPr>
              <a:t> =  [40.71, -74.0]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662E595-6EFC-450C-93DD-5E6BC1BE92F5}"/>
              </a:ext>
            </a:extLst>
          </p:cNvPr>
          <p:cNvGrpSpPr/>
          <p:nvPr/>
        </p:nvGrpSpPr>
        <p:grpSpPr>
          <a:xfrm>
            <a:off x="5897428" y="1558279"/>
            <a:ext cx="1261908" cy="1154274"/>
            <a:chOff x="3767292" y="1280581"/>
            <a:chExt cx="1261908" cy="1154274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xmlns="" id="{1A37267F-9652-404F-B9D0-804224506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ounded Rectangle 63">
              <a:extLst>
                <a:ext uri="{FF2B5EF4-FFF2-40B4-BE49-F238E27FC236}">
                  <a16:creationId xmlns:a16="http://schemas.microsoft.com/office/drawing/2014/main" xmlns="" id="{563F220F-0C71-45CE-A017-47285850EFF8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Rounded Rectangle 71">
            <a:extLst>
              <a:ext uri="{FF2B5EF4-FFF2-40B4-BE49-F238E27FC236}">
                <a16:creationId xmlns:a16="http://schemas.microsoft.com/office/drawing/2014/main" xmlns="" id="{2C0CCD3E-38B5-47E2-B227-30BCD011A3AD}"/>
              </a:ext>
            </a:extLst>
          </p:cNvPr>
          <p:cNvSpPr/>
          <p:nvPr/>
        </p:nvSpPr>
        <p:spPr bwMode="auto">
          <a:xfrm>
            <a:off x="10276654" y="2283733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xmlns="" id="{44E5DAAB-67D2-4F50-80C3-598AE2FD49BD}"/>
              </a:ext>
            </a:extLst>
          </p:cNvPr>
          <p:cNvSpPr/>
          <p:nvPr/>
        </p:nvSpPr>
        <p:spPr>
          <a:xfrm>
            <a:off x="7159336" y="3654420"/>
            <a:ext cx="2299494" cy="1141892"/>
          </a:xfrm>
          <a:prstGeom prst="wedgeRoundRectCallout">
            <a:avLst>
              <a:gd name="adj1" fmla="val -62452"/>
              <a:gd name="adj2" fmla="val -12963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2) CSE subscribes to 3GPP network to receive notifications of  high congestion level in a New York area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269A6C0-F036-486F-BD65-A361AFA44A48}"/>
              </a:ext>
            </a:extLst>
          </p:cNvPr>
          <p:cNvSpPr/>
          <p:nvPr/>
        </p:nvSpPr>
        <p:spPr>
          <a:xfrm>
            <a:off x="2173040" y="2957066"/>
            <a:ext cx="7285790" cy="577108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3GPP Network                                                                      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E2B362D-E93B-40C9-8D57-44CAFF33DABC}"/>
              </a:ext>
            </a:extLst>
          </p:cNvPr>
          <p:cNvSpPr/>
          <p:nvPr/>
        </p:nvSpPr>
        <p:spPr>
          <a:xfrm>
            <a:off x="7287756" y="1325339"/>
            <a:ext cx="227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arenR"/>
            </a:pPr>
            <a:r>
              <a:rPr lang="en-US" sz="1200" b="1" dirty="0">
                <a:solidFill>
                  <a:srgbClr val="C00000"/>
                </a:solidFill>
              </a:rPr>
              <a:t>AE-1 requests to be notified if network congestion in a New York area becomes high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0BDC3801-F652-42BC-A8A1-0E33155DC4FE}"/>
              </a:ext>
            </a:extLst>
          </p:cNvPr>
          <p:cNvCxnSpPr>
            <a:cxnSpLocks/>
          </p:cNvCxnSpPr>
          <p:nvPr/>
        </p:nvCxnSpPr>
        <p:spPr>
          <a:xfrm flipH="1">
            <a:off x="6076153" y="2680443"/>
            <a:ext cx="347237" cy="18176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9E7B80C-3C0D-46A2-A4C0-5C9FD79E4F7D}"/>
              </a:ext>
            </a:extLst>
          </p:cNvPr>
          <p:cNvGrpSpPr/>
          <p:nvPr/>
        </p:nvGrpSpPr>
        <p:grpSpPr>
          <a:xfrm>
            <a:off x="548745" y="2137541"/>
            <a:ext cx="1361177" cy="1003924"/>
            <a:chOff x="1355815" y="1211576"/>
            <a:chExt cx="1576987" cy="1282089"/>
          </a:xfrm>
        </p:grpSpPr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xmlns="" id="{D64C1C4F-3EBB-4619-8C54-A02B7E364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AF79E2C4-D07F-45B4-BE40-1F8BDC9E672C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46" name="Elbow Connector 31">
                <a:extLst>
                  <a:ext uri="{FF2B5EF4-FFF2-40B4-BE49-F238E27FC236}">
                    <a16:creationId xmlns:a16="http://schemas.microsoft.com/office/drawing/2014/main" xmlns="" id="{DB501B81-245D-4F47-A28A-E3DA149563A9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33">
                <a:extLst>
                  <a:ext uri="{FF2B5EF4-FFF2-40B4-BE49-F238E27FC236}">
                    <a16:creationId xmlns:a16="http://schemas.microsoft.com/office/drawing/2014/main" xmlns="" id="{E42157D3-0C92-42C7-8569-3A2A80D14CD5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xmlns="" id="{B4A3824F-5E19-46AB-AA4B-58B0636FA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845018FC-CD6B-45B9-B693-7D261255DF65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C7315E75-47DE-45E2-B309-0A6B4357E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B926FEA3-3045-4938-897C-792836C6E0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xmlns="" id="{C5565D09-7097-4684-AE64-ECE33F429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52" name="Elbow Connector 16">
                <a:extLst>
                  <a:ext uri="{FF2B5EF4-FFF2-40B4-BE49-F238E27FC236}">
                    <a16:creationId xmlns:a16="http://schemas.microsoft.com/office/drawing/2014/main" xmlns="" id="{F69FE3B0-328D-456A-B9E3-E8B6E71EB0B1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05B4178-40F7-4D36-AAD5-6C5F12077709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58" name="Rounded Rectangle 70">
            <a:extLst>
              <a:ext uri="{FF2B5EF4-FFF2-40B4-BE49-F238E27FC236}">
                <a16:creationId xmlns:a16="http://schemas.microsoft.com/office/drawing/2014/main" xmlns="" id="{944A80AE-DEA1-4BCD-B928-35A58029A6F1}"/>
              </a:ext>
            </a:extLst>
          </p:cNvPr>
          <p:cNvSpPr/>
          <p:nvPr/>
        </p:nvSpPr>
        <p:spPr bwMode="auto">
          <a:xfrm>
            <a:off x="1453695" y="2967926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648F26AC-4C7E-46E1-A273-BBE90806EBFF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2093657" y="2647364"/>
            <a:ext cx="4057783" cy="535585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CFE36CA-4083-4C6C-ADEA-12F69E3F4049}"/>
              </a:ext>
            </a:extLst>
          </p:cNvPr>
          <p:cNvGrpSpPr/>
          <p:nvPr/>
        </p:nvGrpSpPr>
        <p:grpSpPr>
          <a:xfrm>
            <a:off x="1344677" y="3298104"/>
            <a:ext cx="1361177" cy="1003924"/>
            <a:chOff x="1355815" y="1211576"/>
            <a:chExt cx="1576987" cy="1282089"/>
          </a:xfrm>
        </p:grpSpPr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xmlns="" id="{172BD392-1637-4FFE-B8ED-E0E3FA821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732A5062-389E-47DA-9F39-9F46F121EB38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66" name="Elbow Connector 31">
                <a:extLst>
                  <a:ext uri="{FF2B5EF4-FFF2-40B4-BE49-F238E27FC236}">
                    <a16:creationId xmlns:a16="http://schemas.microsoft.com/office/drawing/2014/main" xmlns="" id="{F79F9E72-1567-4D26-8F55-D59BCFE1F6A5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33">
                <a:extLst>
                  <a:ext uri="{FF2B5EF4-FFF2-40B4-BE49-F238E27FC236}">
                    <a16:creationId xmlns:a16="http://schemas.microsoft.com/office/drawing/2014/main" xmlns="" id="{CA2D3289-A5BE-4236-98CB-4ADC9EFB3949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xmlns="" id="{F8E23307-0334-4279-A4A6-57307E30E7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xmlns="" id="{525D8516-1184-41A6-BCBA-10E7CEC4A004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xmlns="" id="{217A7FC8-6F77-47B9-BC14-E879DA46F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xmlns="" id="{E62DAD1D-0862-4258-BCA1-0F1907E1F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xmlns="" id="{C8520B82-BFEE-4B30-AF29-9FF96ECAF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70" name="Elbow Connector 16">
                <a:extLst>
                  <a:ext uri="{FF2B5EF4-FFF2-40B4-BE49-F238E27FC236}">
                    <a16:creationId xmlns:a16="http://schemas.microsoft.com/office/drawing/2014/main" xmlns="" id="{C9175C90-7FE3-452F-BB88-8E478496D805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22C00EED-38C1-4663-9618-4875B2964624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xmlns="" id="{EF21E244-4EC9-44A8-84F6-7541440D940C}"/>
              </a:ext>
            </a:extLst>
          </p:cNvPr>
          <p:cNvSpPr/>
          <p:nvPr/>
        </p:nvSpPr>
        <p:spPr bwMode="auto">
          <a:xfrm>
            <a:off x="2249627" y="4128489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AE-3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54E51190-A2CC-4007-BDAA-AFCC40016A95}"/>
              </a:ext>
            </a:extLst>
          </p:cNvPr>
          <p:cNvGrpSpPr/>
          <p:nvPr/>
        </p:nvGrpSpPr>
        <p:grpSpPr>
          <a:xfrm>
            <a:off x="3185142" y="3965927"/>
            <a:ext cx="1361177" cy="1003924"/>
            <a:chOff x="1355815" y="1211576"/>
            <a:chExt cx="1576987" cy="1282089"/>
          </a:xfrm>
        </p:grpSpPr>
        <p:pic>
          <p:nvPicPr>
            <p:cNvPr id="77" name="Picture 3">
              <a:extLst>
                <a:ext uri="{FF2B5EF4-FFF2-40B4-BE49-F238E27FC236}">
                  <a16:creationId xmlns:a16="http://schemas.microsoft.com/office/drawing/2014/main" xmlns="" id="{CEB9B07F-36D5-4DD4-8EEE-ECD6FEF17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6F5B71E6-D8BA-47B9-8786-44A75F95592D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79" name="Elbow Connector 31">
                <a:extLst>
                  <a:ext uri="{FF2B5EF4-FFF2-40B4-BE49-F238E27FC236}">
                    <a16:creationId xmlns:a16="http://schemas.microsoft.com/office/drawing/2014/main" xmlns="" id="{A45CDABF-CBE7-4EBD-8C69-758DF1167BA9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33">
                <a:extLst>
                  <a:ext uri="{FF2B5EF4-FFF2-40B4-BE49-F238E27FC236}">
                    <a16:creationId xmlns:a16="http://schemas.microsoft.com/office/drawing/2014/main" xmlns="" id="{26F4BF9F-ABA9-4098-A146-B0E56C6096E0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Picture 2">
                <a:extLst>
                  <a:ext uri="{FF2B5EF4-FFF2-40B4-BE49-F238E27FC236}">
                    <a16:creationId xmlns:a16="http://schemas.microsoft.com/office/drawing/2014/main" xmlns="" id="{CA8B86BB-6EEF-43AB-BD0B-4FD10E8E59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4ECB88F-0354-41B4-9F62-A8C2BE44609A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xmlns="" id="{BFEA17F5-F858-48C3-AF44-9E6596171B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xmlns="" id="{D5026D50-1843-4456-9E4B-18B741883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xmlns="" id="{D27A4C91-47A8-4541-98A9-353AEBEE5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83" name="Elbow Connector 16">
                <a:extLst>
                  <a:ext uri="{FF2B5EF4-FFF2-40B4-BE49-F238E27FC236}">
                    <a16:creationId xmlns:a16="http://schemas.microsoft.com/office/drawing/2014/main" xmlns="" id="{B1DA5D63-EC5B-49B8-880F-36D769A7210D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C29126E3-1924-4B24-A8A7-4D292060CDA4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88" name="Rounded Rectangle 70">
            <a:extLst>
              <a:ext uri="{FF2B5EF4-FFF2-40B4-BE49-F238E27FC236}">
                <a16:creationId xmlns:a16="http://schemas.microsoft.com/office/drawing/2014/main" xmlns="" id="{4221F6F5-2412-4112-B8CA-EA3A7BCA043C}"/>
              </a:ext>
            </a:extLst>
          </p:cNvPr>
          <p:cNvSpPr/>
          <p:nvPr/>
        </p:nvSpPr>
        <p:spPr bwMode="auto">
          <a:xfrm>
            <a:off x="4090092" y="4796312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AE-4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FE8AC2E2-F6EE-4441-8C44-B0A95BB50D86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2889589" y="2683493"/>
            <a:ext cx="3092952" cy="1660019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D002553E-E93D-42FA-B8B2-FC1C660A69D4}"/>
              </a:ext>
            </a:extLst>
          </p:cNvPr>
          <p:cNvCxnSpPr>
            <a:cxnSpLocks/>
            <a:stCxn id="88" idx="3"/>
          </p:cNvCxnSpPr>
          <p:nvPr/>
        </p:nvCxnSpPr>
        <p:spPr>
          <a:xfrm flipV="1">
            <a:off x="4730054" y="2708828"/>
            <a:ext cx="1262493" cy="2302507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9E495017-A3CC-4AC9-AB9B-C29C26D70E86}"/>
              </a:ext>
            </a:extLst>
          </p:cNvPr>
          <p:cNvSpPr/>
          <p:nvPr/>
        </p:nvSpPr>
        <p:spPr>
          <a:xfrm>
            <a:off x="3153" y="2132575"/>
            <a:ext cx="1418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Location: New York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[40.71, -74.0]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5254C260-C9EC-44A3-8F99-66369875FE19}"/>
              </a:ext>
            </a:extLst>
          </p:cNvPr>
          <p:cNvSpPr/>
          <p:nvPr/>
        </p:nvSpPr>
        <p:spPr>
          <a:xfrm>
            <a:off x="-1794" y="3786424"/>
            <a:ext cx="1418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Location: New York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[40.71, -74.0]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DCCB7DC7-E91B-4611-A29C-22DAE983CDFA}"/>
              </a:ext>
            </a:extLst>
          </p:cNvPr>
          <p:cNvSpPr/>
          <p:nvPr/>
        </p:nvSpPr>
        <p:spPr>
          <a:xfrm>
            <a:off x="2602356" y="5002971"/>
            <a:ext cx="1418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Location: New York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[40.71, -74.0] </a:t>
            </a:r>
          </a:p>
        </p:txBody>
      </p:sp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xmlns="" id="{12559CA7-2DDC-49BB-A617-5DDE19E7E376}"/>
              </a:ext>
            </a:extLst>
          </p:cNvPr>
          <p:cNvSpPr/>
          <p:nvPr/>
        </p:nvSpPr>
        <p:spPr>
          <a:xfrm>
            <a:off x="3275932" y="1390379"/>
            <a:ext cx="1969848" cy="1173570"/>
          </a:xfrm>
          <a:prstGeom prst="wedgeRoundRectCallout">
            <a:avLst>
              <a:gd name="adj1" fmla="val 87334"/>
              <a:gd name="adj2" fmla="val 4515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3) 3GPP network notifies CSE that network congestion in the specified New York area is high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5C0D2AAA-25B4-42AF-9252-E7EA180C1758}"/>
              </a:ext>
            </a:extLst>
          </p:cNvPr>
          <p:cNvCxnSpPr>
            <a:cxnSpLocks/>
          </p:cNvCxnSpPr>
          <p:nvPr/>
        </p:nvCxnSpPr>
        <p:spPr>
          <a:xfrm flipH="1" flipV="1">
            <a:off x="7149691" y="1982273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5D318041-5B4C-4BDD-BEB6-FC15FDB80CBF}"/>
              </a:ext>
            </a:extLst>
          </p:cNvPr>
          <p:cNvCxnSpPr>
            <a:cxnSpLocks/>
          </p:cNvCxnSpPr>
          <p:nvPr/>
        </p:nvCxnSpPr>
        <p:spPr>
          <a:xfrm flipH="1" flipV="1">
            <a:off x="7133912" y="2555140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xmlns="" id="{C0901173-BFCA-4952-A20E-C310DE07A95F}"/>
              </a:ext>
            </a:extLst>
          </p:cNvPr>
          <p:cNvSpPr/>
          <p:nvPr/>
        </p:nvSpPr>
        <p:spPr>
          <a:xfrm>
            <a:off x="9693356" y="2866818"/>
            <a:ext cx="2329307" cy="1022240"/>
          </a:xfrm>
          <a:prstGeom prst="wedgeRoundRectCallout">
            <a:avLst>
              <a:gd name="adj1" fmla="val 3100"/>
              <a:gd name="adj2" fmla="val -58017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rIns="0" anchor="t"/>
          <a:lstStyle/>
          <a:p>
            <a:r>
              <a:rPr lang="en-US" sz="1400" b="1" dirty="0">
                <a:solidFill>
                  <a:schemeClr val="lt1"/>
                </a:solidFill>
              </a:rPr>
              <a:t>AE-1 scales communication with devices in New York area to help reduce network congestion</a:t>
            </a:r>
          </a:p>
        </p:txBody>
      </p:sp>
    </p:spTree>
    <p:extLst>
      <p:ext uri="{BB962C8B-B14F-4D97-AF65-F5344CB8AC3E}">
        <p14:creationId xmlns:p14="http://schemas.microsoft.com/office/powerpoint/2010/main" val="36846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/>
      <p:bldP spid="36" grpId="0" animBg="1"/>
      <p:bldP spid="47" grpId="0" animBg="1"/>
      <p:bldP spid="60" grpId="0"/>
      <p:bldP spid="94" grpId="0" animBg="1"/>
      <p:bldP spid="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649D5-2155-4F35-9768-CE360DB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26" y="-9370"/>
            <a:ext cx="9383799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Resource Synchronization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0FD68403-0542-4530-A685-927FE7F79284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B6D8B753-0FCD-4CA7-A984-BDA17E4765C4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xmlns="" id="{82BBB606-89D0-465A-A487-4EF85F6F4E9F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03B8A29-B160-4CA5-A456-2075FD172722}"/>
              </a:ext>
            </a:extLst>
          </p:cNvPr>
          <p:cNvCxnSpPr>
            <a:cxnSpLocks/>
          </p:cNvCxnSpPr>
          <p:nvPr/>
        </p:nvCxnSpPr>
        <p:spPr>
          <a:xfrm flipH="1">
            <a:off x="4052150" y="4334064"/>
            <a:ext cx="2623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2297E1-20BE-49FD-BCE5-402E382AEF8F}"/>
              </a:ext>
            </a:extLst>
          </p:cNvPr>
          <p:cNvCxnSpPr>
            <a:cxnSpLocks/>
          </p:cNvCxnSpPr>
          <p:nvPr/>
        </p:nvCxnSpPr>
        <p:spPr>
          <a:xfrm>
            <a:off x="4381218" y="4492615"/>
            <a:ext cx="0" cy="37203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81405F-638B-4961-80EA-E5BB9E9BA7C1}"/>
              </a:ext>
            </a:extLst>
          </p:cNvPr>
          <p:cNvCxnSpPr>
            <a:cxnSpLocks/>
          </p:cNvCxnSpPr>
          <p:nvPr/>
        </p:nvCxnSpPr>
        <p:spPr>
          <a:xfrm flipH="1">
            <a:off x="4381219" y="4864645"/>
            <a:ext cx="32647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2561A3-91BD-41B1-89B7-79E32478D304}"/>
              </a:ext>
            </a:extLst>
          </p:cNvPr>
          <p:cNvSpPr/>
          <p:nvPr/>
        </p:nvSpPr>
        <p:spPr bwMode="auto">
          <a:xfrm>
            <a:off x="4003571" y="4233308"/>
            <a:ext cx="701076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AE-2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FC6190-3D10-4025-BF9F-75E849645098}"/>
              </a:ext>
            </a:extLst>
          </p:cNvPr>
          <p:cNvCxnSpPr>
            <a:cxnSpLocks/>
          </p:cNvCxnSpPr>
          <p:nvPr/>
        </p:nvCxnSpPr>
        <p:spPr>
          <a:xfrm>
            <a:off x="3756452" y="4143628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DC1085-334C-4DFB-B2C2-9F60E047E4D6}"/>
              </a:ext>
            </a:extLst>
          </p:cNvPr>
          <p:cNvCxnSpPr>
            <a:cxnSpLocks/>
          </p:cNvCxnSpPr>
          <p:nvPr/>
        </p:nvCxnSpPr>
        <p:spPr>
          <a:xfrm flipH="1">
            <a:off x="3756454" y="4386550"/>
            <a:ext cx="2623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DF6E3C-9230-41A8-884D-8912C36DEF05}"/>
              </a:ext>
            </a:extLst>
          </p:cNvPr>
          <p:cNvSpPr/>
          <p:nvPr/>
        </p:nvSpPr>
        <p:spPr bwMode="auto">
          <a:xfrm>
            <a:off x="3203471" y="3849887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CSEBase-2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358257-C17F-43C3-91F2-04B2A06640AA}"/>
              </a:ext>
            </a:extLst>
          </p:cNvPr>
          <p:cNvSpPr/>
          <p:nvPr/>
        </p:nvSpPr>
        <p:spPr bwMode="auto">
          <a:xfrm>
            <a:off x="4704647" y="4599775"/>
            <a:ext cx="1220102" cy="43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Door</a:t>
            </a:r>
          </a:p>
          <a:p>
            <a:pPr>
              <a:defRPr/>
            </a:pPr>
            <a:r>
              <a:rPr lang="de-DE" altLang="ko-KR" sz="1100" b="1" dirty="0" err="1">
                <a:solidFill>
                  <a:srgbClr val="FFFF00"/>
                </a:solidFill>
                <a:ea typeface="Gulim" pitchFamily="34" charset="-127"/>
              </a:rPr>
              <a:t>doorLock</a:t>
            </a:r>
            <a:r>
              <a:rPr lang="de-DE" altLang="ko-KR" sz="1100" b="1" dirty="0">
                <a:solidFill>
                  <a:srgbClr val="FFFF00"/>
                </a:solidFill>
                <a:ea typeface="Gulim" pitchFamily="34" charset="-127"/>
              </a:rPr>
              <a:t> = </a:t>
            </a:r>
            <a:r>
              <a:rPr lang="de-DE" altLang="ko-KR" sz="1100" b="1" dirty="0" err="1">
                <a:solidFill>
                  <a:srgbClr val="FFFF00"/>
                </a:solidFill>
                <a:ea typeface="Gulim" pitchFamily="34" charset="-127"/>
              </a:rPr>
              <a:t>False</a:t>
            </a:r>
            <a:endParaRPr lang="de-DE" altLang="ko-KR" sz="1100" b="1" dirty="0">
              <a:solidFill>
                <a:srgbClr val="FFFF00"/>
              </a:solidFill>
              <a:ea typeface="Gulim" pitchFamily="34" charset="-127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CD934FB-EB2F-43DC-8992-911C6394A9B0}"/>
              </a:ext>
            </a:extLst>
          </p:cNvPr>
          <p:cNvCxnSpPr>
            <a:cxnSpLocks/>
          </p:cNvCxnSpPr>
          <p:nvPr/>
        </p:nvCxnSpPr>
        <p:spPr>
          <a:xfrm flipH="1">
            <a:off x="8427136" y="4355114"/>
            <a:ext cx="2623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5971B32-2B7A-40EA-9E22-53FFC4D9C5D9}"/>
              </a:ext>
            </a:extLst>
          </p:cNvPr>
          <p:cNvCxnSpPr>
            <a:cxnSpLocks/>
          </p:cNvCxnSpPr>
          <p:nvPr/>
        </p:nvCxnSpPr>
        <p:spPr>
          <a:xfrm>
            <a:off x="8756204" y="4513665"/>
            <a:ext cx="0" cy="3910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9EFBAB05-073D-4540-9816-D35B98B7DAB4}"/>
              </a:ext>
            </a:extLst>
          </p:cNvPr>
          <p:cNvCxnSpPr>
            <a:cxnSpLocks/>
          </p:cNvCxnSpPr>
          <p:nvPr/>
        </p:nvCxnSpPr>
        <p:spPr>
          <a:xfrm flipH="1">
            <a:off x="8756205" y="4904745"/>
            <a:ext cx="32647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C89A30E-9766-438F-A90E-B7752455993F}"/>
              </a:ext>
            </a:extLst>
          </p:cNvPr>
          <p:cNvSpPr/>
          <p:nvPr/>
        </p:nvSpPr>
        <p:spPr bwMode="auto">
          <a:xfrm>
            <a:off x="8378556" y="4254358"/>
            <a:ext cx="164466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Announced AE-2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380C6FF-C504-4407-9568-F4D41C088775}"/>
              </a:ext>
            </a:extLst>
          </p:cNvPr>
          <p:cNvCxnSpPr>
            <a:cxnSpLocks/>
          </p:cNvCxnSpPr>
          <p:nvPr/>
        </p:nvCxnSpPr>
        <p:spPr>
          <a:xfrm>
            <a:off x="8131438" y="4164678"/>
            <a:ext cx="0" cy="24292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72A913B-FA19-40AC-8983-B666C4201A47}"/>
              </a:ext>
            </a:extLst>
          </p:cNvPr>
          <p:cNvCxnSpPr>
            <a:cxnSpLocks/>
          </p:cNvCxnSpPr>
          <p:nvPr/>
        </p:nvCxnSpPr>
        <p:spPr>
          <a:xfrm flipH="1">
            <a:off x="8131440" y="4407600"/>
            <a:ext cx="2623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D411323-6253-4AE9-9DC2-8371325B2FBD}"/>
              </a:ext>
            </a:extLst>
          </p:cNvPr>
          <p:cNvSpPr/>
          <p:nvPr/>
        </p:nvSpPr>
        <p:spPr bwMode="auto">
          <a:xfrm>
            <a:off x="7578457" y="3870937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CSEBase-1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343324C9-7469-4AD8-B86C-51B04F415FFA}"/>
              </a:ext>
            </a:extLst>
          </p:cNvPr>
          <p:cNvSpPr/>
          <p:nvPr/>
        </p:nvSpPr>
        <p:spPr bwMode="auto">
          <a:xfrm>
            <a:off x="9079632" y="4639875"/>
            <a:ext cx="1562699" cy="4300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Announced Door</a:t>
            </a:r>
          </a:p>
          <a:p>
            <a:pPr>
              <a:defRPr/>
            </a:pPr>
            <a:r>
              <a:rPr lang="de-DE" altLang="ko-KR" sz="1100" b="1" dirty="0" err="1">
                <a:solidFill>
                  <a:srgbClr val="FFFF00"/>
                </a:solidFill>
                <a:ea typeface="Gulim" pitchFamily="34" charset="-127"/>
              </a:rPr>
              <a:t>doorLock</a:t>
            </a:r>
            <a:r>
              <a:rPr lang="de-DE" altLang="ko-KR" sz="1100" b="1" dirty="0">
                <a:solidFill>
                  <a:srgbClr val="FFFF00"/>
                </a:solidFill>
                <a:ea typeface="Gulim" pitchFamily="34" charset="-127"/>
              </a:rPr>
              <a:t> = </a:t>
            </a:r>
            <a:r>
              <a:rPr lang="de-DE" altLang="ko-KR" sz="1100" b="1" dirty="0" err="1">
                <a:solidFill>
                  <a:srgbClr val="FFFF00"/>
                </a:solidFill>
                <a:ea typeface="Gulim" pitchFamily="34" charset="-127"/>
              </a:rPr>
              <a:t>False</a:t>
            </a:r>
            <a:endParaRPr lang="de-DE" altLang="ko-KR" sz="1100" b="1" dirty="0">
              <a:solidFill>
                <a:srgbClr val="FFFF00"/>
              </a:solidFill>
              <a:ea typeface="Gulim" pitchFamily="34" charset="-127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F999B70-5386-447B-A449-87EFEAC8E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96" y="2068687"/>
            <a:ext cx="1040241" cy="1054223"/>
          </a:xfrm>
          <a:prstGeom prst="rect">
            <a:avLst/>
          </a:prstGeom>
        </p:spPr>
      </p:pic>
      <p:sp>
        <p:nvSpPr>
          <p:cNvPr id="85" name="Rounded Rectangle 72">
            <a:extLst>
              <a:ext uri="{FF2B5EF4-FFF2-40B4-BE49-F238E27FC236}">
                <a16:creationId xmlns:a16="http://schemas.microsoft.com/office/drawing/2014/main" xmlns="" id="{045B1906-FDE3-4F1B-8099-C3A699481142}"/>
              </a:ext>
            </a:extLst>
          </p:cNvPr>
          <p:cNvSpPr/>
          <p:nvPr/>
        </p:nvSpPr>
        <p:spPr bwMode="auto">
          <a:xfrm>
            <a:off x="7067514" y="2722522"/>
            <a:ext cx="937175" cy="430046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69A4B36D-F3A4-445F-84CD-C99F36F1D151}"/>
              </a:ext>
            </a:extLst>
          </p:cNvPr>
          <p:cNvGrpSpPr/>
          <p:nvPr/>
        </p:nvGrpSpPr>
        <p:grpSpPr>
          <a:xfrm>
            <a:off x="6982400" y="1998294"/>
            <a:ext cx="1261908" cy="1154274"/>
            <a:chOff x="3767292" y="1280581"/>
            <a:chExt cx="1261908" cy="1154274"/>
          </a:xfrm>
        </p:grpSpPr>
        <p:pic>
          <p:nvPicPr>
            <p:cNvPr id="90" name="Picture 5">
              <a:extLst>
                <a:ext uri="{FF2B5EF4-FFF2-40B4-BE49-F238E27FC236}">
                  <a16:creationId xmlns:a16="http://schemas.microsoft.com/office/drawing/2014/main" xmlns="" id="{B98557A9-B09D-4D1F-BBDE-D40B7D9B4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90" b="93357" l="9974" r="89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292" y="1280581"/>
              <a:ext cx="1261908" cy="947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Rounded Rectangle 63">
              <a:extLst>
                <a:ext uri="{FF2B5EF4-FFF2-40B4-BE49-F238E27FC236}">
                  <a16:creationId xmlns:a16="http://schemas.microsoft.com/office/drawing/2014/main" xmlns="" id="{AC19A4B1-0753-419E-B8D9-6E99E64136AB}"/>
                </a:ext>
              </a:extLst>
            </p:cNvPr>
            <p:cNvSpPr/>
            <p:nvPr/>
          </p:nvSpPr>
          <p:spPr bwMode="auto">
            <a:xfrm>
              <a:off x="3852405" y="2004809"/>
              <a:ext cx="937175" cy="430046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CSE-1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92" name="Rounded Rectangle 71">
            <a:extLst>
              <a:ext uri="{FF2B5EF4-FFF2-40B4-BE49-F238E27FC236}">
                <a16:creationId xmlns:a16="http://schemas.microsoft.com/office/drawing/2014/main" xmlns="" id="{F93E3530-B6FF-436D-868F-53D61E9290A6}"/>
              </a:ext>
            </a:extLst>
          </p:cNvPr>
          <p:cNvSpPr/>
          <p:nvPr/>
        </p:nvSpPr>
        <p:spPr bwMode="auto">
          <a:xfrm>
            <a:off x="11006507" y="2751686"/>
            <a:ext cx="639962" cy="385298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02A213D5-CBBE-4D4C-97A3-303F63AE4323}"/>
              </a:ext>
            </a:extLst>
          </p:cNvPr>
          <p:cNvCxnSpPr>
            <a:cxnSpLocks/>
          </p:cNvCxnSpPr>
          <p:nvPr/>
        </p:nvCxnSpPr>
        <p:spPr>
          <a:xfrm>
            <a:off x="8197903" y="2930072"/>
            <a:ext cx="2650681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847612B-AD66-4F4A-9A91-3D5A32BD14D3}"/>
              </a:ext>
            </a:extLst>
          </p:cNvPr>
          <p:cNvSpPr/>
          <p:nvPr/>
        </p:nvSpPr>
        <p:spPr>
          <a:xfrm>
            <a:off x="4589286" y="2193052"/>
            <a:ext cx="2495879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2) Synchronize original resource to announced resource</a:t>
            </a:r>
          </a:p>
          <a:p>
            <a:pPr algn="ctr"/>
            <a:r>
              <a:rPr lang="en-US" sz="1050" b="1" i="1" dirty="0">
                <a:solidFill>
                  <a:srgbClr val="C00000"/>
                </a:solidFill>
              </a:rPr>
              <a:t>[</a:t>
            </a:r>
            <a:r>
              <a:rPr lang="en-US" sz="1050" b="1" i="1" dirty="0" err="1">
                <a:solidFill>
                  <a:srgbClr val="C00000"/>
                </a:solidFill>
                <a:highlight>
                  <a:srgbClr val="FFFF00"/>
                </a:highlight>
              </a:rPr>
              <a:t>doorLock</a:t>
            </a:r>
            <a:r>
              <a:rPr lang="en-US" sz="1050" b="1" i="1" dirty="0">
                <a:solidFill>
                  <a:srgbClr val="C00000"/>
                </a:solidFill>
                <a:highlight>
                  <a:srgbClr val="FFFF00"/>
                </a:highlight>
              </a:rPr>
              <a:t> = False</a:t>
            </a:r>
            <a:r>
              <a:rPr lang="en-US" sz="1050" b="1" i="1" dirty="0">
                <a:solidFill>
                  <a:srgbClr val="C00000"/>
                </a:solidFill>
              </a:rPr>
              <a:t>]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5" name="Picture 2" descr="Kwikset 925 KEVO CONVERT">
            <a:extLst>
              <a:ext uri="{FF2B5EF4-FFF2-40B4-BE49-F238E27FC236}">
                <a16:creationId xmlns:a16="http://schemas.microsoft.com/office/drawing/2014/main" xmlns="" id="{A80E4466-7D70-4B6C-88E8-F2A4B8FA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8" y="2030797"/>
            <a:ext cx="720889" cy="7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ounded Rectangle 71">
            <a:extLst>
              <a:ext uri="{FF2B5EF4-FFF2-40B4-BE49-F238E27FC236}">
                <a16:creationId xmlns:a16="http://schemas.microsoft.com/office/drawing/2014/main" xmlns="" id="{ECB5A19C-B125-4F68-991D-07B154941DCD}"/>
              </a:ext>
            </a:extLst>
          </p:cNvPr>
          <p:cNvSpPr/>
          <p:nvPr/>
        </p:nvSpPr>
        <p:spPr bwMode="auto">
          <a:xfrm>
            <a:off x="263843" y="2675810"/>
            <a:ext cx="639962" cy="385298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pic>
        <p:nvPicPr>
          <p:cNvPr id="97" name="Picture 5">
            <a:extLst>
              <a:ext uri="{FF2B5EF4-FFF2-40B4-BE49-F238E27FC236}">
                <a16:creationId xmlns:a16="http://schemas.microsoft.com/office/drawing/2014/main" xmlns="" id="{0E658D53-705A-4B3F-B2ED-8ED17A77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31" y="2313244"/>
            <a:ext cx="720889" cy="5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ounded Rectangle 63">
            <a:extLst>
              <a:ext uri="{FF2B5EF4-FFF2-40B4-BE49-F238E27FC236}">
                <a16:creationId xmlns:a16="http://schemas.microsoft.com/office/drawing/2014/main" xmlns="" id="{7093C93B-2A02-40A3-B79D-36B492120D0B}"/>
              </a:ext>
            </a:extLst>
          </p:cNvPr>
          <p:cNvSpPr/>
          <p:nvPr/>
        </p:nvSpPr>
        <p:spPr bwMode="auto">
          <a:xfrm>
            <a:off x="3871587" y="2827156"/>
            <a:ext cx="535379" cy="232341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</a:rPr>
              <a:t>CSE-2</a:t>
            </a:r>
            <a:endParaRPr lang="en-US" sz="1000" b="1" kern="0" dirty="0">
              <a:solidFill>
                <a:prstClr val="white"/>
              </a:solidFill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3D02DC3B-3A55-4F45-8AD9-629E69E697A3}"/>
              </a:ext>
            </a:extLst>
          </p:cNvPr>
          <p:cNvCxnSpPr>
            <a:cxnSpLocks/>
          </p:cNvCxnSpPr>
          <p:nvPr/>
        </p:nvCxnSpPr>
        <p:spPr>
          <a:xfrm>
            <a:off x="1046270" y="2795083"/>
            <a:ext cx="2666901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D4D411C9-604A-442C-AF7D-F5549DC8089E}"/>
              </a:ext>
            </a:extLst>
          </p:cNvPr>
          <p:cNvCxnSpPr>
            <a:cxnSpLocks/>
          </p:cNvCxnSpPr>
          <p:nvPr/>
        </p:nvCxnSpPr>
        <p:spPr>
          <a:xfrm>
            <a:off x="4495120" y="2843694"/>
            <a:ext cx="2373812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6762F231-63D6-4C98-8432-C6645594DF72}"/>
              </a:ext>
            </a:extLst>
          </p:cNvPr>
          <p:cNvSpPr/>
          <p:nvPr/>
        </p:nvSpPr>
        <p:spPr>
          <a:xfrm>
            <a:off x="8281283" y="2232652"/>
            <a:ext cx="239399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1) Request to unlock door using announced resource</a:t>
            </a:r>
          </a:p>
          <a:p>
            <a:pPr algn="ctr"/>
            <a:r>
              <a:rPr lang="en-US" sz="1050" b="1" i="1" dirty="0">
                <a:solidFill>
                  <a:srgbClr val="C00000"/>
                </a:solidFill>
              </a:rPr>
              <a:t>[</a:t>
            </a:r>
            <a:r>
              <a:rPr lang="en-US" sz="1050" b="1" i="1" dirty="0" err="1">
                <a:solidFill>
                  <a:srgbClr val="C00000"/>
                </a:solidFill>
                <a:highlight>
                  <a:srgbClr val="FFFF00"/>
                </a:highlight>
              </a:rPr>
              <a:t>doorLock</a:t>
            </a:r>
            <a:r>
              <a:rPr lang="en-US" sz="1050" b="1" i="1" dirty="0">
                <a:solidFill>
                  <a:srgbClr val="C00000"/>
                </a:solidFill>
                <a:highlight>
                  <a:srgbClr val="FFFF00"/>
                </a:highlight>
              </a:rPr>
              <a:t> = False</a:t>
            </a:r>
            <a:r>
              <a:rPr lang="en-US" sz="1050" b="1" i="1" dirty="0">
                <a:solidFill>
                  <a:srgbClr val="C00000"/>
                </a:solidFill>
              </a:rPr>
              <a:t>]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DC5FD101-6CC8-4FF7-9D9E-674A72888576}"/>
              </a:ext>
            </a:extLst>
          </p:cNvPr>
          <p:cNvSpPr/>
          <p:nvPr/>
        </p:nvSpPr>
        <p:spPr>
          <a:xfrm>
            <a:off x="1064331" y="2186838"/>
            <a:ext cx="270591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3) Notify when original door resource updated via synchronization</a:t>
            </a:r>
          </a:p>
          <a:p>
            <a:pPr algn="ctr"/>
            <a:r>
              <a:rPr lang="en-US" sz="1050" b="1" i="1" dirty="0">
                <a:solidFill>
                  <a:srgbClr val="C00000"/>
                </a:solidFill>
              </a:rPr>
              <a:t>[</a:t>
            </a:r>
            <a:r>
              <a:rPr lang="en-US" sz="1050" b="1" i="1" dirty="0" err="1">
                <a:solidFill>
                  <a:srgbClr val="C00000"/>
                </a:solidFill>
                <a:highlight>
                  <a:srgbClr val="FFFF00"/>
                </a:highlight>
              </a:rPr>
              <a:t>doorLock</a:t>
            </a:r>
            <a:r>
              <a:rPr lang="en-US" sz="1050" b="1" i="1" dirty="0">
                <a:solidFill>
                  <a:srgbClr val="C00000"/>
                </a:solidFill>
                <a:highlight>
                  <a:srgbClr val="FFFF00"/>
                </a:highlight>
              </a:rPr>
              <a:t> = False</a:t>
            </a:r>
            <a:r>
              <a:rPr lang="en-US" sz="1050" b="1" i="1" dirty="0">
                <a:solidFill>
                  <a:srgbClr val="C00000"/>
                </a:solidFill>
              </a:rPr>
              <a:t>]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8" name="Arrow: Right 127">
            <a:extLst>
              <a:ext uri="{FF2B5EF4-FFF2-40B4-BE49-F238E27FC236}">
                <a16:creationId xmlns:a16="http://schemas.microsoft.com/office/drawing/2014/main" xmlns="" id="{08EA5F0D-F633-43AE-9043-DF58AA37FC92}"/>
              </a:ext>
            </a:extLst>
          </p:cNvPr>
          <p:cNvSpPr/>
          <p:nvPr/>
        </p:nvSpPr>
        <p:spPr>
          <a:xfrm rot="10800000">
            <a:off x="6275177" y="4712548"/>
            <a:ext cx="1812980" cy="391074"/>
          </a:xfrm>
          <a:prstGeom prst="rightArrow">
            <a:avLst>
              <a:gd name="adj1" fmla="val 59742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63055DD-12D8-49EE-80EF-84C18FEA9D4E}"/>
              </a:ext>
            </a:extLst>
          </p:cNvPr>
          <p:cNvSpPr txBox="1"/>
          <p:nvPr/>
        </p:nvSpPr>
        <p:spPr>
          <a:xfrm>
            <a:off x="6561239" y="4750856"/>
            <a:ext cx="141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Synchronization</a:t>
            </a:r>
          </a:p>
        </p:txBody>
      </p:sp>
      <p:sp>
        <p:nvSpPr>
          <p:cNvPr id="130" name="Speech Bubble: Rectangle with Corners Rounded 129">
            <a:extLst>
              <a:ext uri="{FF2B5EF4-FFF2-40B4-BE49-F238E27FC236}">
                <a16:creationId xmlns:a16="http://schemas.microsoft.com/office/drawing/2014/main" xmlns="" id="{9FDBA68A-5C0B-4A5C-A824-616F5546F191}"/>
              </a:ext>
            </a:extLst>
          </p:cNvPr>
          <p:cNvSpPr/>
          <p:nvPr/>
        </p:nvSpPr>
        <p:spPr>
          <a:xfrm>
            <a:off x="5114930" y="5404587"/>
            <a:ext cx="3381366" cy="899257"/>
          </a:xfrm>
          <a:prstGeom prst="wedgeRoundRectCallout">
            <a:avLst>
              <a:gd name="adj1" fmla="val -13769"/>
              <a:gd name="adj2" fmla="val -8654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In Rel-4, when announced resource is updated, original resource is updated automatically to keep it synchronized.  Synchronization in the opposite direction supported in prior releases. 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B4A2B96E-9A1A-490A-A97E-DFC30EAEB1B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713171" y="3028391"/>
            <a:ext cx="213176" cy="821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C8901FF4-A428-4730-9A69-F95F5871AF3C}"/>
              </a:ext>
            </a:extLst>
          </p:cNvPr>
          <p:cNvCxnSpPr>
            <a:cxnSpLocks/>
          </p:cNvCxnSpPr>
          <p:nvPr/>
        </p:nvCxnSpPr>
        <p:spPr>
          <a:xfrm>
            <a:off x="7515713" y="3099374"/>
            <a:ext cx="232638" cy="7715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20960B40-A478-4A9D-9B94-726F77B682FA}"/>
              </a:ext>
            </a:extLst>
          </p:cNvPr>
          <p:cNvSpPr txBox="1"/>
          <p:nvPr/>
        </p:nvSpPr>
        <p:spPr>
          <a:xfrm>
            <a:off x="28630" y="5888016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AE:	Application Entity</a:t>
            </a:r>
          </a:p>
          <a:p>
            <a:r>
              <a:rPr lang="en-US" dirty="0">
                <a:solidFill>
                  <a:srgbClr val="C00000"/>
                </a:solidFill>
              </a:rPr>
              <a:t>CSE:	Common Services Entity</a:t>
            </a:r>
          </a:p>
        </p:txBody>
      </p:sp>
    </p:spTree>
    <p:extLst>
      <p:ext uri="{BB962C8B-B14F-4D97-AF65-F5344CB8AC3E}">
        <p14:creationId xmlns:p14="http://schemas.microsoft.com/office/powerpoint/2010/main" val="39782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1" grpId="0"/>
      <p:bldP spid="102" grpId="0"/>
      <p:bldP spid="128" grpId="0" animBg="1"/>
      <p:bldP spid="45" grpId="0"/>
      <p:bldP spid="1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58" y="26411"/>
            <a:ext cx="9511212" cy="865220"/>
          </a:xfrm>
        </p:spPr>
        <p:txBody>
          <a:bodyPr>
            <a:noAutofit/>
          </a:bodyPr>
          <a:lstStyle/>
          <a:p>
            <a:pPr algn="ctr">
              <a:buClrTx/>
              <a:defRPr/>
            </a:pPr>
            <a:r>
              <a:rPr lang="en-US" sz="3600" dirty="0"/>
              <a:t>Service Subscriber &amp; User Management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BB619-3676-4E7D-B9CF-A0A68D57A2CB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6D24E-C0FE-43BA-9862-08519B7F5B13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Rel-4 Feature</a:t>
              </a: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xmlns="" id="{271DF328-E2BB-4129-941E-185B986CCAA9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/>
                <a:t>NEW</a:t>
              </a:r>
              <a:endParaRPr lang="en-US" sz="1200" b="1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2C2C335-DF8A-48F2-828F-E357DFA83993}"/>
              </a:ext>
            </a:extLst>
          </p:cNvPr>
          <p:cNvSpPr/>
          <p:nvPr/>
        </p:nvSpPr>
        <p:spPr bwMode="auto">
          <a:xfrm>
            <a:off x="5148188" y="2846381"/>
            <a:ext cx="830865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E0F6217-B272-44D3-9C7D-3B55BF09BE3B}"/>
              </a:ext>
            </a:extLst>
          </p:cNvPr>
          <p:cNvCxnSpPr>
            <a:cxnSpLocks/>
          </p:cNvCxnSpPr>
          <p:nvPr/>
        </p:nvCxnSpPr>
        <p:spPr>
          <a:xfrm flipV="1">
            <a:off x="5393237" y="3152023"/>
            <a:ext cx="1454" cy="197185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00F43C0-DB47-4469-940B-E3935CC95E49}"/>
              </a:ext>
            </a:extLst>
          </p:cNvPr>
          <p:cNvSpPr/>
          <p:nvPr/>
        </p:nvSpPr>
        <p:spPr bwMode="auto">
          <a:xfrm>
            <a:off x="5658540" y="3463880"/>
            <a:ext cx="2727436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m2mServiceSubscriptionProfile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5E7AD21F-0513-47C1-B5DA-562AE4BC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46" y="1240077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72">
            <a:extLst>
              <a:ext uri="{FF2B5EF4-FFF2-40B4-BE49-F238E27FC236}">
                <a16:creationId xmlns:a16="http://schemas.microsoft.com/office/drawing/2014/main" xmlns="" id="{C79567CD-9748-42E6-A275-8D7C7372A95F}"/>
              </a:ext>
            </a:extLst>
          </p:cNvPr>
          <p:cNvSpPr/>
          <p:nvPr/>
        </p:nvSpPr>
        <p:spPr bwMode="auto">
          <a:xfrm>
            <a:off x="5658540" y="2023660"/>
            <a:ext cx="937175" cy="305641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CSE</a:t>
            </a:r>
            <a:endParaRPr lang="en-US" sz="1200" b="1" kern="0" dirty="0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F72C0F2-9D1D-4541-B283-17EC930F56A6}"/>
              </a:ext>
            </a:extLst>
          </p:cNvPr>
          <p:cNvSpPr txBox="1"/>
          <p:nvPr/>
        </p:nvSpPr>
        <p:spPr>
          <a:xfrm>
            <a:off x="-21185" y="591568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F18DFC6-AD86-4A5C-89AF-06E9FDF84A35}"/>
              </a:ext>
            </a:extLst>
          </p:cNvPr>
          <p:cNvCxnSpPr/>
          <p:nvPr/>
        </p:nvCxnSpPr>
        <p:spPr>
          <a:xfrm flipH="1">
            <a:off x="5387376" y="5123879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A2ECC4C-68F2-406F-A462-B62A09A6D91B}"/>
              </a:ext>
            </a:extLst>
          </p:cNvPr>
          <p:cNvSpPr/>
          <p:nvPr/>
        </p:nvSpPr>
        <p:spPr bwMode="auto">
          <a:xfrm>
            <a:off x="5641405" y="4970685"/>
            <a:ext cx="2130999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serviceSubscribedAppRule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4238B17D-C2A1-46D7-B934-8A9E42DEB889}"/>
              </a:ext>
            </a:extLst>
          </p:cNvPr>
          <p:cNvCxnSpPr/>
          <p:nvPr/>
        </p:nvCxnSpPr>
        <p:spPr>
          <a:xfrm flipH="1">
            <a:off x="5394691" y="3615929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DE2627B-DD23-424B-A954-6A19929F65A5}"/>
              </a:ext>
            </a:extLst>
          </p:cNvPr>
          <p:cNvCxnSpPr>
            <a:cxnSpLocks/>
          </p:cNvCxnSpPr>
          <p:nvPr/>
        </p:nvCxnSpPr>
        <p:spPr>
          <a:xfrm flipV="1">
            <a:off x="5979054" y="3772837"/>
            <a:ext cx="0" cy="6300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A5EE12E-FF07-4D21-A03E-EF1F6B4AD894}"/>
              </a:ext>
            </a:extLst>
          </p:cNvPr>
          <p:cNvSpPr/>
          <p:nvPr/>
        </p:nvSpPr>
        <p:spPr bwMode="auto">
          <a:xfrm>
            <a:off x="6241237" y="4222265"/>
            <a:ext cx="2498017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serviceSubscribedUserProfile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C9B18232-9E44-4F11-A68A-6220109ECC4E}"/>
              </a:ext>
            </a:extLst>
          </p:cNvPr>
          <p:cNvCxnSpPr/>
          <p:nvPr/>
        </p:nvCxnSpPr>
        <p:spPr>
          <a:xfrm flipH="1">
            <a:off x="5982152" y="4402889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ular Callout 84">
            <a:extLst>
              <a:ext uri="{FF2B5EF4-FFF2-40B4-BE49-F238E27FC236}">
                <a16:creationId xmlns:a16="http://schemas.microsoft.com/office/drawing/2014/main" xmlns="" id="{DC37039A-B738-4BCD-8CE9-9D2E7AAD4299}"/>
              </a:ext>
            </a:extLst>
          </p:cNvPr>
          <p:cNvSpPr/>
          <p:nvPr/>
        </p:nvSpPr>
        <p:spPr>
          <a:xfrm>
            <a:off x="8291578" y="2430878"/>
            <a:ext cx="2727437" cy="807063"/>
          </a:xfrm>
          <a:prstGeom prst="wedgeRoundRectCallout">
            <a:avLst>
              <a:gd name="adj1" fmla="val -47115"/>
              <a:gd name="adj2" fmla="val 816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Defines Service Subscription information for an individual Service Subscriber and their authorized Service Users</a:t>
            </a:r>
          </a:p>
        </p:txBody>
      </p:sp>
      <p:sp>
        <p:nvSpPr>
          <p:cNvPr id="78" name="Rounded Rectangular Callout 84">
            <a:extLst>
              <a:ext uri="{FF2B5EF4-FFF2-40B4-BE49-F238E27FC236}">
                <a16:creationId xmlns:a16="http://schemas.microsoft.com/office/drawing/2014/main" xmlns="" id="{EA9B306F-6EA6-48FF-A7DA-5286DF37E4E8}"/>
              </a:ext>
            </a:extLst>
          </p:cNvPr>
          <p:cNvSpPr/>
          <p:nvPr/>
        </p:nvSpPr>
        <p:spPr>
          <a:xfrm>
            <a:off x="9230857" y="3615928"/>
            <a:ext cx="2868562" cy="609911"/>
          </a:xfrm>
          <a:prstGeom prst="wedgeRoundRectCallout">
            <a:avLst>
              <a:gd name="adj1" fmla="val -65404"/>
              <a:gd name="adj2" fmla="val 4970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Defines settings &amp; restrictions for an individual Service User (e.g. how much data a user can store in the CSE)</a:t>
            </a:r>
          </a:p>
        </p:txBody>
      </p:sp>
      <p:sp>
        <p:nvSpPr>
          <p:cNvPr id="79" name="Rounded Rectangular Callout 84">
            <a:extLst>
              <a:ext uri="{FF2B5EF4-FFF2-40B4-BE49-F238E27FC236}">
                <a16:creationId xmlns:a16="http://schemas.microsoft.com/office/drawing/2014/main" xmlns="" id="{4B35E7C7-1568-478D-B485-61F30D508650}"/>
              </a:ext>
            </a:extLst>
          </p:cNvPr>
          <p:cNvSpPr/>
          <p:nvPr/>
        </p:nvSpPr>
        <p:spPr>
          <a:xfrm>
            <a:off x="8081176" y="5256469"/>
            <a:ext cx="2868562" cy="888856"/>
          </a:xfrm>
          <a:prstGeom prst="wedgeRoundRectCallout">
            <a:avLst>
              <a:gd name="adj1" fmla="val -60264"/>
              <a:gd name="adj2" fmla="val -4553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Defines which AEs can register to a CSE and which Service User are authorized to access services of the CSE using these AEs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AECDD1C-A987-47F0-B588-51467C31CAFC}"/>
              </a:ext>
            </a:extLst>
          </p:cNvPr>
          <p:cNvSpPr/>
          <p:nvPr/>
        </p:nvSpPr>
        <p:spPr>
          <a:xfrm>
            <a:off x="7777180" y="4372520"/>
            <a:ext cx="2137692" cy="761032"/>
          </a:xfrm>
          <a:custGeom>
            <a:avLst/>
            <a:gdLst>
              <a:gd name="connsiteX0" fmla="*/ 0 w 2137692"/>
              <a:gd name="connsiteY0" fmla="*/ 984250 h 984250"/>
              <a:gd name="connsiteX1" fmla="*/ 2114550 w 2137692"/>
              <a:gd name="connsiteY1" fmla="*/ 654050 h 984250"/>
              <a:gd name="connsiteX2" fmla="*/ 939800 w 2137692"/>
              <a:gd name="connsiteY2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692" h="984250">
                <a:moveTo>
                  <a:pt x="0" y="984250"/>
                </a:moveTo>
                <a:cubicBezTo>
                  <a:pt x="978958" y="901171"/>
                  <a:pt x="1957917" y="818092"/>
                  <a:pt x="2114550" y="654050"/>
                </a:cubicBezTo>
                <a:cubicBezTo>
                  <a:pt x="2271183" y="490008"/>
                  <a:pt x="1605491" y="245004"/>
                  <a:pt x="939800" y="0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A62D4454-FEAF-4D85-BA6B-072B973772E2}"/>
              </a:ext>
            </a:extLst>
          </p:cNvPr>
          <p:cNvCxnSpPr>
            <a:cxnSpLocks/>
          </p:cNvCxnSpPr>
          <p:nvPr/>
        </p:nvCxnSpPr>
        <p:spPr>
          <a:xfrm flipH="1">
            <a:off x="5314950" y="2288112"/>
            <a:ext cx="496346" cy="5557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2CFCC8-CD8F-4E1B-A706-099268BCF20D}"/>
              </a:ext>
            </a:extLst>
          </p:cNvPr>
          <p:cNvSpPr/>
          <p:nvPr/>
        </p:nvSpPr>
        <p:spPr>
          <a:xfrm>
            <a:off x="242118" y="2202614"/>
            <a:ext cx="4595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New Service Subscriber / User Features:</a:t>
            </a:r>
          </a:p>
          <a:p>
            <a:pPr>
              <a:defRPr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Service Subscriber &amp; User profiles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Service User based authorization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Service User based charging &amp; accounting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0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 animBg="1"/>
      <p:bldP spid="7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58" y="80967"/>
            <a:ext cx="9511212" cy="865220"/>
          </a:xfrm>
        </p:spPr>
        <p:txBody>
          <a:bodyPr>
            <a:noAutofit/>
          </a:bodyPr>
          <a:lstStyle/>
          <a:p>
            <a:pPr algn="ctr">
              <a:buClrTx/>
              <a:defRPr/>
            </a:pPr>
            <a:r>
              <a:rPr lang="en-US" sz="4400" dirty="0"/>
              <a:t>Security Enhancements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BB619-3676-4E7D-B9CF-A0A68D57A2CB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6D24E-C0FE-43BA-9862-08519B7F5B13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Rel-4 Feature</a:t>
              </a: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xmlns="" id="{271DF328-E2BB-4129-941E-185B986CCAA9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/>
                <a:t>NEW</a:t>
              </a:r>
              <a:endParaRPr lang="en-US" sz="1200" b="1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2C2C335-DF8A-48F2-828F-E357DFA83993}"/>
              </a:ext>
            </a:extLst>
          </p:cNvPr>
          <p:cNvSpPr/>
          <p:nvPr/>
        </p:nvSpPr>
        <p:spPr bwMode="auto">
          <a:xfrm>
            <a:off x="5148188" y="2538170"/>
            <a:ext cx="830865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E0F6217-B272-44D3-9C7D-3B55BF09BE3B}"/>
              </a:ext>
            </a:extLst>
          </p:cNvPr>
          <p:cNvCxnSpPr>
            <a:cxnSpLocks/>
          </p:cNvCxnSpPr>
          <p:nvPr/>
        </p:nvCxnSpPr>
        <p:spPr>
          <a:xfrm flipV="1">
            <a:off x="5391683" y="2843813"/>
            <a:ext cx="3008" cy="22483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5E7AD21F-0513-47C1-B5DA-562AE4BC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46" y="1240077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ounded Rectangle 72">
            <a:extLst>
              <a:ext uri="{FF2B5EF4-FFF2-40B4-BE49-F238E27FC236}">
                <a16:creationId xmlns:a16="http://schemas.microsoft.com/office/drawing/2014/main" xmlns="" id="{C79567CD-9748-42E6-A275-8D7C7372A95F}"/>
              </a:ext>
            </a:extLst>
          </p:cNvPr>
          <p:cNvSpPr/>
          <p:nvPr/>
        </p:nvSpPr>
        <p:spPr bwMode="auto">
          <a:xfrm>
            <a:off x="5658540" y="2023660"/>
            <a:ext cx="937175" cy="305641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CSE</a:t>
            </a:r>
            <a:endParaRPr lang="en-US" sz="1200" b="1" kern="0" dirty="0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F72C0F2-9D1D-4541-B283-17EC930F56A6}"/>
              </a:ext>
            </a:extLst>
          </p:cNvPr>
          <p:cNvSpPr txBox="1"/>
          <p:nvPr/>
        </p:nvSpPr>
        <p:spPr>
          <a:xfrm>
            <a:off x="-21185" y="591568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F18DFC6-AD86-4A5C-89AF-06E9FDF84A35}"/>
              </a:ext>
            </a:extLst>
          </p:cNvPr>
          <p:cNvCxnSpPr/>
          <p:nvPr/>
        </p:nvCxnSpPr>
        <p:spPr>
          <a:xfrm flipH="1">
            <a:off x="5387376" y="5092201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A2ECC4C-68F2-406F-A462-B62A09A6D91B}"/>
              </a:ext>
            </a:extLst>
          </p:cNvPr>
          <p:cNvSpPr/>
          <p:nvPr/>
        </p:nvSpPr>
        <p:spPr bwMode="auto">
          <a:xfrm>
            <a:off x="5661391" y="4913511"/>
            <a:ext cx="2130999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accessControlPolicy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A5EE12E-FF07-4D21-A03E-EF1F6B4AD894}"/>
              </a:ext>
            </a:extLst>
          </p:cNvPr>
          <p:cNvSpPr/>
          <p:nvPr/>
        </p:nvSpPr>
        <p:spPr bwMode="auto">
          <a:xfrm>
            <a:off x="5654076" y="3036305"/>
            <a:ext cx="2498017" cy="306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de-DE" altLang="ko-KR" sz="1400" dirty="0" err="1">
                <a:solidFill>
                  <a:srgbClr val="FFFFFF"/>
                </a:solidFill>
                <a:ea typeface="Gulim" pitchFamily="34" charset="-127"/>
              </a:rPr>
              <a:t>flexContainer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C9B18232-9E44-4F11-A68A-6220109ECC4E}"/>
              </a:ext>
            </a:extLst>
          </p:cNvPr>
          <p:cNvCxnSpPr/>
          <p:nvPr/>
        </p:nvCxnSpPr>
        <p:spPr>
          <a:xfrm flipH="1">
            <a:off x="5394991" y="3216929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ular Callout 84">
            <a:extLst>
              <a:ext uri="{FF2B5EF4-FFF2-40B4-BE49-F238E27FC236}">
                <a16:creationId xmlns:a16="http://schemas.microsoft.com/office/drawing/2014/main" xmlns="" id="{EA9B306F-6EA6-48FF-A7DA-5286DF37E4E8}"/>
              </a:ext>
            </a:extLst>
          </p:cNvPr>
          <p:cNvSpPr/>
          <p:nvPr/>
        </p:nvSpPr>
        <p:spPr>
          <a:xfrm>
            <a:off x="7632760" y="5329599"/>
            <a:ext cx="3014116" cy="454927"/>
          </a:xfrm>
          <a:prstGeom prst="wedgeRoundRectCallout">
            <a:avLst>
              <a:gd name="adj1" fmla="val -44317"/>
              <a:gd name="adj2" fmla="val -858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 Enhanced to support limit-based access rules (e.g. grant access only 5 times)  </a:t>
            </a:r>
          </a:p>
        </p:txBody>
      </p:sp>
      <p:sp>
        <p:nvSpPr>
          <p:cNvPr id="79" name="Rounded Rectangular Callout 84">
            <a:extLst>
              <a:ext uri="{FF2B5EF4-FFF2-40B4-BE49-F238E27FC236}">
                <a16:creationId xmlns:a16="http://schemas.microsoft.com/office/drawing/2014/main" xmlns="" id="{4B35E7C7-1568-478D-B485-61F30D508650}"/>
              </a:ext>
            </a:extLst>
          </p:cNvPr>
          <p:cNvSpPr/>
          <p:nvPr/>
        </p:nvSpPr>
        <p:spPr>
          <a:xfrm>
            <a:off x="8411178" y="2202614"/>
            <a:ext cx="3119929" cy="844306"/>
          </a:xfrm>
          <a:prstGeom prst="wedgeRoundRectCallout">
            <a:avLst>
              <a:gd name="adj1" fmla="val -41827"/>
              <a:gd name="adj2" fmla="val 10393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Different access control rules can now be defined for different attributes of a  resource rather than the entire resource (e.g. attribute 1, attribute N).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AECDD1C-A987-47F0-B588-51467C31CAFC}"/>
              </a:ext>
            </a:extLst>
          </p:cNvPr>
          <p:cNvSpPr/>
          <p:nvPr/>
        </p:nvSpPr>
        <p:spPr>
          <a:xfrm>
            <a:off x="7772404" y="3615928"/>
            <a:ext cx="1430439" cy="1440432"/>
          </a:xfrm>
          <a:custGeom>
            <a:avLst/>
            <a:gdLst>
              <a:gd name="connsiteX0" fmla="*/ 0 w 2137692"/>
              <a:gd name="connsiteY0" fmla="*/ 984250 h 984250"/>
              <a:gd name="connsiteX1" fmla="*/ 2114550 w 2137692"/>
              <a:gd name="connsiteY1" fmla="*/ 654050 h 984250"/>
              <a:gd name="connsiteX2" fmla="*/ 939800 w 2137692"/>
              <a:gd name="connsiteY2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692" h="984250">
                <a:moveTo>
                  <a:pt x="0" y="984250"/>
                </a:moveTo>
                <a:cubicBezTo>
                  <a:pt x="978958" y="901171"/>
                  <a:pt x="1957917" y="818092"/>
                  <a:pt x="2114550" y="654050"/>
                </a:cubicBezTo>
                <a:cubicBezTo>
                  <a:pt x="2271183" y="490008"/>
                  <a:pt x="1605491" y="245004"/>
                  <a:pt x="939800" y="0"/>
                </a:cubicBezTo>
              </a:path>
            </a:pathLst>
          </a:custGeom>
          <a:noFill/>
          <a:ln>
            <a:prstDash val="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A62D4454-FEAF-4D85-BA6B-072B973772E2}"/>
              </a:ext>
            </a:extLst>
          </p:cNvPr>
          <p:cNvCxnSpPr>
            <a:cxnSpLocks/>
          </p:cNvCxnSpPr>
          <p:nvPr/>
        </p:nvCxnSpPr>
        <p:spPr>
          <a:xfrm flipH="1">
            <a:off x="5394691" y="2288112"/>
            <a:ext cx="416605" cy="299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2CFCC8-CD8F-4E1B-A706-099268BCF20D}"/>
              </a:ext>
            </a:extLst>
          </p:cNvPr>
          <p:cNvSpPr/>
          <p:nvPr/>
        </p:nvSpPr>
        <p:spPr>
          <a:xfrm>
            <a:off x="242118" y="2202614"/>
            <a:ext cx="4595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New Security Features:</a:t>
            </a:r>
          </a:p>
          <a:p>
            <a:pPr>
              <a:defRPr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Attribute level access control policies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Context aware access control policies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</a:rPr>
              <a:t>Permission-based discovery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E268B4A-641D-43DA-BC93-4CF5B6A34BBB}"/>
              </a:ext>
            </a:extLst>
          </p:cNvPr>
          <p:cNvCxnSpPr/>
          <p:nvPr/>
        </p:nvCxnSpPr>
        <p:spPr>
          <a:xfrm flipH="1">
            <a:off x="6261766" y="3615928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F8E521-CC18-41B2-9EC1-844DBD908F59}"/>
              </a:ext>
            </a:extLst>
          </p:cNvPr>
          <p:cNvCxnSpPr>
            <a:cxnSpLocks/>
          </p:cNvCxnSpPr>
          <p:nvPr/>
        </p:nvCxnSpPr>
        <p:spPr>
          <a:xfrm flipV="1">
            <a:off x="6261766" y="3322713"/>
            <a:ext cx="0" cy="120441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3BE6B37-36D6-41AD-B879-E7F33FFD9247}"/>
              </a:ext>
            </a:extLst>
          </p:cNvPr>
          <p:cNvSpPr/>
          <p:nvPr/>
        </p:nvSpPr>
        <p:spPr>
          <a:xfrm>
            <a:off x="6524160" y="3467101"/>
            <a:ext cx="2137689" cy="29168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err="1">
                <a:solidFill>
                  <a:srgbClr val="FFFFFF"/>
                </a:solidFill>
                <a:latin typeface="Calibri" pitchFamily="34" charset="0"/>
                <a:ea typeface="Gulim" pitchFamily="34" charset="-127"/>
                <a:cs typeface="Arial" pitchFamily="34" charset="0"/>
              </a:rPr>
              <a:t>accessControlPolicyIDs</a:t>
            </a:r>
            <a:endParaRPr lang="en-US" sz="1400" dirty="0">
              <a:solidFill>
                <a:srgbClr val="FFFFFF"/>
              </a:solidFill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E3C1D5F-C6B1-4D7F-B422-9B7CA0F39CA9}"/>
              </a:ext>
            </a:extLst>
          </p:cNvPr>
          <p:cNvSpPr/>
          <p:nvPr/>
        </p:nvSpPr>
        <p:spPr>
          <a:xfrm>
            <a:off x="6543436" y="3913716"/>
            <a:ext cx="2137689" cy="29168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Gulim" pitchFamily="34" charset="-127"/>
                <a:cs typeface="Arial" pitchFamily="34" charset="0"/>
              </a:rPr>
              <a:t>attribute 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FAE7443-F99E-4915-AABA-7C1505E1D82C}"/>
              </a:ext>
            </a:extLst>
          </p:cNvPr>
          <p:cNvCxnSpPr/>
          <p:nvPr/>
        </p:nvCxnSpPr>
        <p:spPr>
          <a:xfrm flipH="1">
            <a:off x="6263454" y="4059556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DA18902-0AA7-47B4-9628-F2A36E107E8D}"/>
              </a:ext>
            </a:extLst>
          </p:cNvPr>
          <p:cNvSpPr/>
          <p:nvPr/>
        </p:nvSpPr>
        <p:spPr>
          <a:xfrm>
            <a:off x="6543435" y="4360331"/>
            <a:ext cx="2137689" cy="29168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Gulim" pitchFamily="34" charset="-127"/>
                <a:cs typeface="Arial" pitchFamily="34" charset="0"/>
              </a:rPr>
              <a:t>attribute 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F058402-8C7D-4AB6-82B7-7F9E52CB32BF}"/>
              </a:ext>
            </a:extLst>
          </p:cNvPr>
          <p:cNvCxnSpPr/>
          <p:nvPr/>
        </p:nvCxnSpPr>
        <p:spPr>
          <a:xfrm flipH="1">
            <a:off x="6271515" y="4527127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84">
            <a:extLst>
              <a:ext uri="{FF2B5EF4-FFF2-40B4-BE49-F238E27FC236}">
                <a16:creationId xmlns:a16="http://schemas.microsoft.com/office/drawing/2014/main" xmlns="" id="{0349C4E7-3044-4D1C-BA0D-1E4814DE407D}"/>
              </a:ext>
            </a:extLst>
          </p:cNvPr>
          <p:cNvSpPr/>
          <p:nvPr/>
        </p:nvSpPr>
        <p:spPr>
          <a:xfrm>
            <a:off x="3980058" y="5409396"/>
            <a:ext cx="3362666" cy="454927"/>
          </a:xfrm>
          <a:prstGeom prst="wedgeRoundRectCallout">
            <a:avLst>
              <a:gd name="adj1" fmla="val 3028"/>
              <a:gd name="adj2" fmla="val -858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 Enhanced to support access control rules that are contingent on the state of other resources  </a:t>
            </a:r>
          </a:p>
        </p:txBody>
      </p:sp>
    </p:spTree>
    <p:extLst>
      <p:ext uri="{BB962C8B-B14F-4D97-AF65-F5344CB8AC3E}">
        <p14:creationId xmlns:p14="http://schemas.microsoft.com/office/powerpoint/2010/main" val="1580935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10" grpId="0"/>
      <p:bldP spid="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B70EC-7560-409F-988F-166874C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0"/>
            <a:ext cx="8847282" cy="117357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Group Anycast / </a:t>
            </a:r>
            <a:r>
              <a:rPr lang="en-US" dirty="0" err="1"/>
              <a:t>Somecast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B5D9F4-99AD-47BE-8CF5-B2CD3A480AC8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160608A-4EC3-47B7-A6A2-8DAA25D567E7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</a:rPr>
                <a:t>Rel-4 Feature</a:t>
              </a:r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F9192278-FEF9-4581-BE44-97821B7F72D4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NEW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F4ADA9AB-0B44-4392-B137-EC033B6C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37" y="2481167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D80F1DD-C608-49A9-B18D-F09696248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80" y="2716782"/>
            <a:ext cx="1040241" cy="105422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6F537270-F6F1-4FF3-B0CD-2F0C9E51119A}"/>
              </a:ext>
            </a:extLst>
          </p:cNvPr>
          <p:cNvGrpSpPr/>
          <p:nvPr/>
        </p:nvGrpSpPr>
        <p:grpSpPr>
          <a:xfrm>
            <a:off x="1382610" y="1225094"/>
            <a:ext cx="1361177" cy="1003924"/>
            <a:chOff x="1355815" y="1211576"/>
            <a:chExt cx="1576987" cy="1282089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xmlns="" id="{F730827E-C342-4FF5-9F1B-2D1A94ACB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5EFDCCB4-6FA1-4629-B640-A54522322D73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13" name="Elbow Connector 31">
                <a:extLst>
                  <a:ext uri="{FF2B5EF4-FFF2-40B4-BE49-F238E27FC236}">
                    <a16:creationId xmlns:a16="http://schemas.microsoft.com/office/drawing/2014/main" xmlns="" id="{511C60FB-87EB-4A97-A98A-0BE71924C09C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33">
                <a:extLst>
                  <a:ext uri="{FF2B5EF4-FFF2-40B4-BE49-F238E27FC236}">
                    <a16:creationId xmlns:a16="http://schemas.microsoft.com/office/drawing/2014/main" xmlns="" id="{B728C5D6-00B6-495B-A8E8-839B0948B0AB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xmlns="" id="{61A285D5-D448-40C8-B05C-BFE722775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7EEBD1BB-BFAA-4977-BF2F-E86216A8BE78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xmlns="" id="{87F90A05-B3FB-4BA4-824C-415D2622E5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xmlns="" id="{98AD4A1E-7242-4C14-ABCC-243D8DB90E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xmlns="" id="{9E99F41A-CF3D-4317-AE5F-4B9098D204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22" name="Elbow Connector 16">
                <a:extLst>
                  <a:ext uri="{FF2B5EF4-FFF2-40B4-BE49-F238E27FC236}">
                    <a16:creationId xmlns:a16="http://schemas.microsoft.com/office/drawing/2014/main" xmlns="" id="{8FE646AB-4636-4CE3-8F13-57C91C539404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C29D585-5B7E-48C7-BBA9-CA5DAEE98571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24" name="Rounded Rectangle 70">
            <a:extLst>
              <a:ext uri="{FF2B5EF4-FFF2-40B4-BE49-F238E27FC236}">
                <a16:creationId xmlns:a16="http://schemas.microsoft.com/office/drawing/2014/main" xmlns="" id="{087395B1-C460-4F4D-911D-589516A94C48}"/>
              </a:ext>
            </a:extLst>
          </p:cNvPr>
          <p:cNvSpPr/>
          <p:nvPr/>
        </p:nvSpPr>
        <p:spPr bwMode="auto">
          <a:xfrm>
            <a:off x="2287560" y="2055479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25" name="Rounded Rectangle 72">
            <a:extLst>
              <a:ext uri="{FF2B5EF4-FFF2-40B4-BE49-F238E27FC236}">
                <a16:creationId xmlns:a16="http://schemas.microsoft.com/office/drawing/2014/main" xmlns="" id="{39E2A45A-A80B-4608-B1D1-DAC974637BA3}"/>
              </a:ext>
            </a:extLst>
          </p:cNvPr>
          <p:cNvSpPr/>
          <p:nvPr/>
        </p:nvSpPr>
        <p:spPr bwMode="auto">
          <a:xfrm>
            <a:off x="5293140" y="3205394"/>
            <a:ext cx="937175" cy="43004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CSE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54FE0D-0285-40BA-B8F2-5054797E6352}"/>
              </a:ext>
            </a:extLst>
          </p:cNvPr>
          <p:cNvSpPr txBox="1"/>
          <p:nvPr/>
        </p:nvSpPr>
        <p:spPr>
          <a:xfrm>
            <a:off x="-21185" y="591568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4A874E-6C57-44BC-9A48-8663458382F2}"/>
              </a:ext>
            </a:extLst>
          </p:cNvPr>
          <p:cNvSpPr/>
          <p:nvPr/>
        </p:nvSpPr>
        <p:spPr bwMode="auto">
          <a:xfrm>
            <a:off x="6093238" y="4525117"/>
            <a:ext cx="1019400" cy="11308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Group-1</a:t>
            </a:r>
          </a:p>
          <a:p>
            <a:pPr algn="ctr">
              <a:defRPr/>
            </a:pPr>
            <a:r>
              <a:rPr lang="en-GB" sz="1100" i="1" dirty="0" err="1">
                <a:solidFill>
                  <a:schemeClr val="bg1"/>
                </a:solidFill>
              </a:rPr>
              <a:t>memberIDs</a:t>
            </a:r>
            <a:r>
              <a:rPr lang="en-GB" sz="1100" dirty="0">
                <a:solidFill>
                  <a:schemeClr val="bg1"/>
                </a:solidFill>
              </a:rPr>
              <a:t> = </a:t>
            </a:r>
            <a:r>
              <a:rPr lang="en-GB" sz="1100" i="1" dirty="0">
                <a:solidFill>
                  <a:schemeClr val="bg1"/>
                </a:solidFill>
              </a:rPr>
              <a:t>AE-2, </a:t>
            </a:r>
          </a:p>
          <a:p>
            <a:pPr algn="ctr">
              <a:defRPr/>
            </a:pPr>
            <a:r>
              <a:rPr lang="en-GB" sz="1100" i="1" dirty="0">
                <a:solidFill>
                  <a:schemeClr val="bg1"/>
                </a:solidFill>
              </a:rPr>
              <a:t>AE-3, </a:t>
            </a:r>
          </a:p>
          <a:p>
            <a:pPr algn="ctr">
              <a:defRPr/>
            </a:pPr>
            <a:r>
              <a:rPr lang="en-GB" sz="1100" i="1" dirty="0">
                <a:solidFill>
                  <a:schemeClr val="bg1"/>
                </a:solidFill>
              </a:rPr>
              <a:t>AE-4, </a:t>
            </a:r>
          </a:p>
          <a:p>
            <a:pPr algn="ctr">
              <a:defRPr/>
            </a:pPr>
            <a:r>
              <a:rPr lang="en-GB" sz="1100" i="1" dirty="0">
                <a:solidFill>
                  <a:schemeClr val="bg1"/>
                </a:solidFill>
              </a:rPr>
              <a:t>AE-5</a:t>
            </a:r>
            <a:endParaRPr lang="en-GB" altLang="ko-KR" sz="1000" i="1" dirty="0">
              <a:solidFill>
                <a:schemeClr val="bg1"/>
              </a:solidFill>
              <a:ea typeface="Gulim" pitchFamily="34" charset="-12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8D06767-EFF4-49EC-946F-D9DDD29ED18D}"/>
              </a:ext>
            </a:extLst>
          </p:cNvPr>
          <p:cNvCxnSpPr>
            <a:cxnSpLocks/>
          </p:cNvCxnSpPr>
          <p:nvPr/>
        </p:nvCxnSpPr>
        <p:spPr>
          <a:xfrm>
            <a:off x="5846120" y="4362949"/>
            <a:ext cx="1" cy="6892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6A27ACE-97FE-4F9A-A4C1-D44313488584}"/>
              </a:ext>
            </a:extLst>
          </p:cNvPr>
          <p:cNvCxnSpPr/>
          <p:nvPr/>
        </p:nvCxnSpPr>
        <p:spPr>
          <a:xfrm flipH="1">
            <a:off x="5846120" y="5052229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9404FA3-9E96-45CC-A687-4300D60EBF3F}"/>
              </a:ext>
            </a:extLst>
          </p:cNvPr>
          <p:cNvSpPr/>
          <p:nvPr/>
        </p:nvSpPr>
        <p:spPr>
          <a:xfrm>
            <a:off x="6405313" y="2465822"/>
            <a:ext cx="30149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Group-1 Anycast/</a:t>
            </a:r>
            <a:r>
              <a:rPr lang="en-US" sz="1200" b="1" dirty="0" err="1">
                <a:solidFill>
                  <a:srgbClr val="C00000"/>
                </a:solidFill>
              </a:rPr>
              <a:t>Somecast</a:t>
            </a:r>
            <a:r>
              <a:rPr lang="en-US" sz="1200" b="1" dirty="0">
                <a:solidFill>
                  <a:srgbClr val="C00000"/>
                </a:solidFill>
              </a:rPr>
              <a:t> Retrieve Request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sz="1000" b="1" i="1" dirty="0">
                <a:solidFill>
                  <a:srgbClr val="C00000"/>
                </a:solidFill>
              </a:rPr>
              <a:t>Group </a:t>
            </a:r>
            <a:r>
              <a:rPr lang="en-US" sz="1000" b="1" i="1" dirty="0" err="1">
                <a:solidFill>
                  <a:srgbClr val="C00000"/>
                </a:solidFill>
              </a:rPr>
              <a:t>Somecast</a:t>
            </a:r>
            <a:r>
              <a:rPr lang="en-US" sz="1000" b="1" i="1" dirty="0">
                <a:solidFill>
                  <a:srgbClr val="C00000"/>
                </a:solidFill>
              </a:rPr>
              <a:t> Target Number = 1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0F395AD-3BD1-4C91-A0C1-12A897A958A1}"/>
              </a:ext>
            </a:extLst>
          </p:cNvPr>
          <p:cNvSpPr/>
          <p:nvPr/>
        </p:nvSpPr>
        <p:spPr bwMode="auto">
          <a:xfrm>
            <a:off x="5331239" y="4050095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b="1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b="1" dirty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36" name="Rounded Rectangle 71">
            <a:extLst>
              <a:ext uri="{FF2B5EF4-FFF2-40B4-BE49-F238E27FC236}">
                <a16:creationId xmlns:a16="http://schemas.microsoft.com/office/drawing/2014/main" xmlns="" id="{C9A78AFA-9B38-451E-A393-2F34DC27F056}"/>
              </a:ext>
            </a:extLst>
          </p:cNvPr>
          <p:cNvSpPr/>
          <p:nvPr/>
        </p:nvSpPr>
        <p:spPr bwMode="auto">
          <a:xfrm>
            <a:off x="9360091" y="3399781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1FEAB52-7EAE-4103-AE29-6CDE5FC78AD0}"/>
              </a:ext>
            </a:extLst>
          </p:cNvPr>
          <p:cNvSpPr/>
          <p:nvPr/>
        </p:nvSpPr>
        <p:spPr>
          <a:xfrm rot="18441581">
            <a:off x="3539590" y="4386617"/>
            <a:ext cx="1266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Retrieve Request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xmlns="" id="{257D5C15-171E-4C62-9EE0-6A42D6B72E4A}"/>
              </a:ext>
            </a:extLst>
          </p:cNvPr>
          <p:cNvSpPr/>
          <p:nvPr/>
        </p:nvSpPr>
        <p:spPr>
          <a:xfrm>
            <a:off x="9282610" y="4183866"/>
            <a:ext cx="1901472" cy="1054223"/>
          </a:xfrm>
          <a:prstGeom prst="wedgeRoundRectCallout">
            <a:avLst>
              <a:gd name="adj1" fmla="val -29636"/>
              <a:gd name="adj2" fmla="val -78177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rIns="0" anchor="t"/>
          <a:lstStyle/>
          <a:p>
            <a:r>
              <a:rPr lang="en-US" sz="1400" b="1" dirty="0">
                <a:solidFill>
                  <a:schemeClr val="lt1"/>
                </a:solidFill>
              </a:rPr>
              <a:t>AE sends a request to retrieve the value of any temperature sensor within a group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xmlns="" id="{88B64D6D-5801-4560-AFA8-7F9A084BADB5}"/>
              </a:ext>
            </a:extLst>
          </p:cNvPr>
          <p:cNvSpPr/>
          <p:nvPr/>
        </p:nvSpPr>
        <p:spPr>
          <a:xfrm>
            <a:off x="6032949" y="1481836"/>
            <a:ext cx="1846129" cy="947833"/>
          </a:xfrm>
          <a:prstGeom prst="wedgeRoundRectCallout">
            <a:avLst>
              <a:gd name="adj1" fmla="val -44853"/>
              <a:gd name="adj2" fmla="val 7260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CSE selects1 group members based on algorithm </a:t>
            </a:r>
          </a:p>
          <a:p>
            <a:pPr algn="ctr"/>
            <a:r>
              <a:rPr lang="en-US" sz="1400" b="1" dirty="0"/>
              <a:t>(e.g. round robin)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53D1516-BC06-4EA7-8CAE-882234B49672}"/>
              </a:ext>
            </a:extLst>
          </p:cNvPr>
          <p:cNvGrpSpPr/>
          <p:nvPr/>
        </p:nvGrpSpPr>
        <p:grpSpPr>
          <a:xfrm>
            <a:off x="772910" y="2263216"/>
            <a:ext cx="1361177" cy="1003924"/>
            <a:chOff x="1355815" y="1211576"/>
            <a:chExt cx="1576987" cy="1282089"/>
          </a:xfrm>
        </p:grpSpPr>
        <p:pic>
          <p:nvPicPr>
            <p:cNvPr id="70" name="Picture 3">
              <a:extLst>
                <a:ext uri="{FF2B5EF4-FFF2-40B4-BE49-F238E27FC236}">
                  <a16:creationId xmlns:a16="http://schemas.microsoft.com/office/drawing/2014/main" xmlns="" id="{0A9BA66A-DB32-4FDB-83CE-B7B74C3F0F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E05C5EFB-3CF5-453A-A6DA-5BB1BDFAD704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72" name="Elbow Connector 31">
                <a:extLst>
                  <a:ext uri="{FF2B5EF4-FFF2-40B4-BE49-F238E27FC236}">
                    <a16:creationId xmlns:a16="http://schemas.microsoft.com/office/drawing/2014/main" xmlns="" id="{418E1314-7356-4705-AF28-21B6F0E018F5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33">
                <a:extLst>
                  <a:ext uri="{FF2B5EF4-FFF2-40B4-BE49-F238E27FC236}">
                    <a16:creationId xmlns:a16="http://schemas.microsoft.com/office/drawing/2014/main" xmlns="" id="{D47A0DC0-C040-4742-AE13-B752808732EB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Picture 2">
                <a:extLst>
                  <a:ext uri="{FF2B5EF4-FFF2-40B4-BE49-F238E27FC236}">
                    <a16:creationId xmlns:a16="http://schemas.microsoft.com/office/drawing/2014/main" xmlns="" id="{881EA813-1529-471C-B862-B24B355B8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xmlns="" id="{B541A0C1-C00B-49D7-8EDB-53B8DC636409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xmlns="" id="{2CD44045-71C2-4161-8055-D9E39845E9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xmlns="" id="{262DE0C9-F28D-49FD-BEC3-F466CEEAB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xmlns="" id="{30916CE7-E973-4F9D-9BF7-6235E9B04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76" name="Elbow Connector 16">
                <a:extLst>
                  <a:ext uri="{FF2B5EF4-FFF2-40B4-BE49-F238E27FC236}">
                    <a16:creationId xmlns:a16="http://schemas.microsoft.com/office/drawing/2014/main" xmlns="" id="{394B57DB-22AC-4E91-9222-5DEDE260C7BA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D3A55F12-25A2-4DCB-A209-661ECB9D9051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81" name="Rounded Rectangle 70">
            <a:extLst>
              <a:ext uri="{FF2B5EF4-FFF2-40B4-BE49-F238E27FC236}">
                <a16:creationId xmlns:a16="http://schemas.microsoft.com/office/drawing/2014/main" xmlns="" id="{E46964F3-B717-4912-B0DB-6490BF771BEE}"/>
              </a:ext>
            </a:extLst>
          </p:cNvPr>
          <p:cNvSpPr/>
          <p:nvPr/>
        </p:nvSpPr>
        <p:spPr bwMode="auto">
          <a:xfrm>
            <a:off x="1677860" y="3093601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AE-3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459B68B-2937-4AC7-95FA-68DB6FF92FFB}"/>
              </a:ext>
            </a:extLst>
          </p:cNvPr>
          <p:cNvGrpSpPr/>
          <p:nvPr/>
        </p:nvGrpSpPr>
        <p:grpSpPr>
          <a:xfrm>
            <a:off x="980497" y="3615943"/>
            <a:ext cx="1361177" cy="1003924"/>
            <a:chOff x="1355815" y="1211576"/>
            <a:chExt cx="1576987" cy="1282089"/>
          </a:xfrm>
        </p:grpSpPr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xmlns="" id="{3F45D184-4C54-45CE-A8CC-1D16855EA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ABD12001-689E-4A24-8471-3CDDF7D07A8D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86" name="Elbow Connector 31">
                <a:extLst>
                  <a:ext uri="{FF2B5EF4-FFF2-40B4-BE49-F238E27FC236}">
                    <a16:creationId xmlns:a16="http://schemas.microsoft.com/office/drawing/2014/main" xmlns="" id="{2A69E46A-0704-4E2B-B3FB-D1355DEADFCC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33">
                <a:extLst>
                  <a:ext uri="{FF2B5EF4-FFF2-40B4-BE49-F238E27FC236}">
                    <a16:creationId xmlns:a16="http://schemas.microsoft.com/office/drawing/2014/main" xmlns="" id="{AA5349C6-AAE6-49BF-A0C9-B098C736A0FA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xmlns="" id="{BEE6855D-C4AE-405F-8904-C2716DC03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175B001C-8969-4C9F-B0BF-610769434792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xmlns="" id="{DC333B49-8E53-4E0E-8597-7B867AA7C6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xmlns="" id="{3578F217-76A8-4CC8-B8AF-27337BCEE4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xmlns="" id="{FE493E54-8DCB-4C80-AB8B-4CCB5BA8B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90" name="Elbow Connector 16">
                <a:extLst>
                  <a:ext uri="{FF2B5EF4-FFF2-40B4-BE49-F238E27FC236}">
                    <a16:creationId xmlns:a16="http://schemas.microsoft.com/office/drawing/2014/main" xmlns="" id="{A9CDCB25-D9DF-46EB-81F2-A88675934846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B6A0D7E5-AA30-453D-ABB2-E46FA0B6CF7C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95" name="Rounded Rectangle 70">
            <a:extLst>
              <a:ext uri="{FF2B5EF4-FFF2-40B4-BE49-F238E27FC236}">
                <a16:creationId xmlns:a16="http://schemas.microsoft.com/office/drawing/2014/main" xmlns="" id="{9884F6AA-F10C-4B8F-80D2-5C51F10510E6}"/>
              </a:ext>
            </a:extLst>
          </p:cNvPr>
          <p:cNvSpPr/>
          <p:nvPr/>
        </p:nvSpPr>
        <p:spPr bwMode="auto">
          <a:xfrm>
            <a:off x="1885447" y="4446328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AE-4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16773BEC-9A23-4452-9414-EE3AA6393508}"/>
              </a:ext>
            </a:extLst>
          </p:cNvPr>
          <p:cNvGrpSpPr/>
          <p:nvPr/>
        </p:nvGrpSpPr>
        <p:grpSpPr>
          <a:xfrm>
            <a:off x="2033259" y="4736597"/>
            <a:ext cx="1361177" cy="1003924"/>
            <a:chOff x="1355815" y="1211576"/>
            <a:chExt cx="1576987" cy="1282089"/>
          </a:xfrm>
        </p:grpSpPr>
        <p:pic>
          <p:nvPicPr>
            <p:cNvPr id="100" name="Picture 3">
              <a:extLst>
                <a:ext uri="{FF2B5EF4-FFF2-40B4-BE49-F238E27FC236}">
                  <a16:creationId xmlns:a16="http://schemas.microsoft.com/office/drawing/2014/main" xmlns="" id="{4C9D629B-D7A0-43CB-A38A-D74CF3023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2BD19707-434D-4D0B-9AC5-02F0EA0EDFF8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102" name="Elbow Connector 31">
                <a:extLst>
                  <a:ext uri="{FF2B5EF4-FFF2-40B4-BE49-F238E27FC236}">
                    <a16:creationId xmlns:a16="http://schemas.microsoft.com/office/drawing/2014/main" xmlns="" id="{0214C94C-86D0-4B9F-803C-02D48B1EEC55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33">
                <a:extLst>
                  <a:ext uri="{FF2B5EF4-FFF2-40B4-BE49-F238E27FC236}">
                    <a16:creationId xmlns:a16="http://schemas.microsoft.com/office/drawing/2014/main" xmlns="" id="{78D4BD66-F6DD-4119-972C-F94D88F58026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" name="Picture 2">
                <a:extLst>
                  <a:ext uri="{FF2B5EF4-FFF2-40B4-BE49-F238E27FC236}">
                    <a16:creationId xmlns:a16="http://schemas.microsoft.com/office/drawing/2014/main" xmlns="" id="{A2CC260E-1398-41FC-ABE0-AAD3AB4E7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1F50F3E4-242C-45D3-8090-077C90E63DD3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xmlns="" id="{FDF7CC7C-9EB4-478B-85CC-FC2C545608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xmlns="" id="{DB93A238-514C-43A8-AD34-7D269CCCC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xmlns="" id="{A5775FA8-AED9-4769-8101-790E18B70E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106" name="Elbow Connector 16">
                <a:extLst>
                  <a:ext uri="{FF2B5EF4-FFF2-40B4-BE49-F238E27FC236}">
                    <a16:creationId xmlns:a16="http://schemas.microsoft.com/office/drawing/2014/main" xmlns="" id="{46FC6529-FDEF-48DB-A7CE-771BCE14ADE5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CF81E62B-BAB0-4FA7-BDDD-A4F4378BBF5F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111" name="Rounded Rectangle 70">
            <a:extLst>
              <a:ext uri="{FF2B5EF4-FFF2-40B4-BE49-F238E27FC236}">
                <a16:creationId xmlns:a16="http://schemas.microsoft.com/office/drawing/2014/main" xmlns="" id="{4F402502-DBC0-44FB-84FA-3189C76A063B}"/>
              </a:ext>
            </a:extLst>
          </p:cNvPr>
          <p:cNvSpPr/>
          <p:nvPr/>
        </p:nvSpPr>
        <p:spPr bwMode="auto">
          <a:xfrm>
            <a:off x="2938209" y="5566982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AE-5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F0D23477-DD29-487D-A9C3-130F24815BD3}"/>
              </a:ext>
            </a:extLst>
          </p:cNvPr>
          <p:cNvCxnSpPr>
            <a:cxnSpLocks/>
            <a:stCxn id="111" idx="3"/>
          </p:cNvCxnSpPr>
          <p:nvPr/>
        </p:nvCxnSpPr>
        <p:spPr>
          <a:xfrm flipV="1">
            <a:off x="3578171" y="3442018"/>
            <a:ext cx="1714968" cy="2339987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635EEF86-C9BC-4EFD-B495-90F8591D07A2}"/>
              </a:ext>
            </a:extLst>
          </p:cNvPr>
          <p:cNvCxnSpPr>
            <a:cxnSpLocks/>
          </p:cNvCxnSpPr>
          <p:nvPr/>
        </p:nvCxnSpPr>
        <p:spPr>
          <a:xfrm flipH="1" flipV="1">
            <a:off x="6410750" y="3003060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xmlns="" id="{26460047-10E7-4422-9D2C-CE8E7715419E}"/>
              </a:ext>
            </a:extLst>
          </p:cNvPr>
          <p:cNvCxnSpPr>
            <a:cxnSpLocks/>
          </p:cNvCxnSpPr>
          <p:nvPr/>
        </p:nvCxnSpPr>
        <p:spPr>
          <a:xfrm flipH="1" flipV="1">
            <a:off x="6395634" y="3562988"/>
            <a:ext cx="2772588" cy="142"/>
          </a:xfrm>
          <a:prstGeom prst="straightConnector1">
            <a:avLst/>
          </a:prstGeom>
          <a:noFill/>
          <a:ln w="28575" cap="flat" cmpd="sng" algn="ctr">
            <a:solidFill>
              <a:srgbClr val="B42025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E317EC67-AB76-4075-869C-6CFE593F1A4F}"/>
              </a:ext>
            </a:extLst>
          </p:cNvPr>
          <p:cNvSpPr/>
          <p:nvPr/>
        </p:nvSpPr>
        <p:spPr>
          <a:xfrm>
            <a:off x="6361657" y="3046266"/>
            <a:ext cx="2776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Anycast/</a:t>
            </a:r>
            <a:r>
              <a:rPr lang="en-US" sz="1200" b="1" dirty="0" err="1">
                <a:solidFill>
                  <a:srgbClr val="C00000"/>
                </a:solidFill>
              </a:rPr>
              <a:t>Somecast</a:t>
            </a:r>
            <a:r>
              <a:rPr lang="en-US" sz="1200" b="1" dirty="0">
                <a:solidFill>
                  <a:srgbClr val="C00000"/>
                </a:solidFill>
              </a:rPr>
              <a:t> Response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sz="1000" b="1" i="1" dirty="0">
                <a:solidFill>
                  <a:srgbClr val="C00000"/>
                </a:solidFill>
              </a:rPr>
              <a:t> AE-5 temp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EE3BF645-B9DE-481E-AEAD-34A5B1C3FC83}"/>
              </a:ext>
            </a:extLst>
          </p:cNvPr>
          <p:cNvCxnSpPr>
            <a:cxnSpLocks/>
          </p:cNvCxnSpPr>
          <p:nvPr/>
        </p:nvCxnSpPr>
        <p:spPr>
          <a:xfrm>
            <a:off x="5475977" y="3533918"/>
            <a:ext cx="556972" cy="6499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  <p:bldP spid="64" grpId="0" animBg="1"/>
      <p:bldP spid="65" grpId="0" animBg="1"/>
      <p:bldP spid="1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58" y="80967"/>
            <a:ext cx="9511212" cy="865220"/>
          </a:xfrm>
        </p:spPr>
        <p:txBody>
          <a:bodyPr>
            <a:noAutofit/>
          </a:bodyPr>
          <a:lstStyle/>
          <a:p>
            <a:pPr algn="ctr">
              <a:buClrTx/>
              <a:defRPr/>
            </a:pPr>
            <a:r>
              <a:rPr lang="en-US" sz="4400" dirty="0"/>
              <a:t>Discovery-based Operations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9BB619-3676-4E7D-B9CF-A0A68D57A2CB}"/>
              </a:ext>
            </a:extLst>
          </p:cNvPr>
          <p:cNvGrpSpPr/>
          <p:nvPr/>
        </p:nvGrpSpPr>
        <p:grpSpPr>
          <a:xfrm>
            <a:off x="-366322" y="118359"/>
            <a:ext cx="1618905" cy="619825"/>
            <a:chOff x="-366322" y="118359"/>
            <a:chExt cx="1618905" cy="619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36D24E-C0FE-43BA-9862-08519B7F5B13}"/>
                </a:ext>
              </a:extLst>
            </p:cNvPr>
            <p:cNvSpPr txBox="1"/>
            <p:nvPr/>
          </p:nvSpPr>
          <p:spPr>
            <a:xfrm rot="18912851">
              <a:off x="-88850" y="430407"/>
              <a:ext cx="1341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Rel-4 Feature</a:t>
              </a: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xmlns="" id="{271DF328-E2BB-4129-941E-185B986CCAA9}"/>
                </a:ext>
              </a:extLst>
            </p:cNvPr>
            <p:cNvSpPr/>
            <p:nvPr/>
          </p:nvSpPr>
          <p:spPr>
            <a:xfrm rot="18910829">
              <a:off x="-366322" y="118359"/>
              <a:ext cx="1422749" cy="447186"/>
            </a:xfrm>
            <a:prstGeom prst="trapezoid">
              <a:avLst>
                <a:gd name="adj" fmla="val 100030"/>
              </a:avLst>
            </a:prstGeom>
            <a:solidFill>
              <a:srgbClr val="C6313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/>
                <a:t>NEW</a:t>
              </a:r>
              <a:endParaRPr lang="en-US" sz="1200" b="1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1671181-F27F-4394-94CC-FD00030833FF}"/>
              </a:ext>
            </a:extLst>
          </p:cNvPr>
          <p:cNvSpPr/>
          <p:nvPr/>
        </p:nvSpPr>
        <p:spPr bwMode="auto">
          <a:xfrm>
            <a:off x="5112064" y="4223438"/>
            <a:ext cx="2567119" cy="6621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AE-2</a:t>
            </a:r>
          </a:p>
          <a:p>
            <a:pPr algn="ctr" eaLnBrk="1" hangingPunct="1">
              <a:defRPr/>
            </a:pPr>
            <a:r>
              <a:rPr lang="de-DE" altLang="ko-KR" sz="1200" dirty="0" err="1">
                <a:solidFill>
                  <a:srgbClr val="FFFFFF"/>
                </a:solidFill>
                <a:ea typeface="Gulim" pitchFamily="34" charset="-127"/>
              </a:rPr>
              <a:t>labels</a:t>
            </a:r>
            <a:r>
              <a:rPr lang="de-DE" altLang="ko-KR" sz="1200" dirty="0">
                <a:solidFill>
                  <a:srgbClr val="FFFFFF"/>
                </a:solidFill>
                <a:ea typeface="Gulim" pitchFamily="34" charset="-127"/>
              </a:rPr>
              <a:t> = </a:t>
            </a:r>
            <a:r>
              <a:rPr lang="de-DE" altLang="ko-KR" sz="1200" dirty="0" err="1">
                <a:solidFill>
                  <a:srgbClr val="FFFFFF"/>
                </a:solidFill>
                <a:ea typeface="Gulim" pitchFamily="34" charset="-127"/>
              </a:rPr>
              <a:t>temperature</a:t>
            </a:r>
            <a:endParaRPr lang="de-DE" altLang="ko-KR" sz="1200" dirty="0">
              <a:solidFill>
                <a:srgbClr val="FFFFFF"/>
              </a:solidFill>
              <a:ea typeface="Gulim" pitchFamily="34" charset="-127"/>
            </a:endParaRPr>
          </a:p>
          <a:p>
            <a:pPr algn="ctr" eaLnBrk="1" hangingPunct="1">
              <a:defRPr/>
            </a:pPr>
            <a:r>
              <a:rPr lang="de-DE" altLang="ko-KR" sz="1200" b="1" dirty="0" err="1">
                <a:solidFill>
                  <a:srgbClr val="FFFF00"/>
                </a:solidFill>
                <a:ea typeface="Gulim" pitchFamily="34" charset="-127"/>
              </a:rPr>
              <a:t>appName</a:t>
            </a:r>
            <a:r>
              <a:rPr lang="de-DE" altLang="ko-KR" sz="1200" b="1" dirty="0">
                <a:solidFill>
                  <a:srgbClr val="FFFF00"/>
                </a:solidFill>
                <a:ea typeface="Gulim" pitchFamily="34" charset="-127"/>
              </a:rPr>
              <a:t> = </a:t>
            </a:r>
            <a:r>
              <a:rPr lang="de-DE" altLang="ko-KR" sz="1200" b="1" dirty="0" err="1">
                <a:solidFill>
                  <a:srgbClr val="FFFF00"/>
                </a:solidFill>
                <a:ea typeface="Gulim" pitchFamily="34" charset="-127"/>
              </a:rPr>
              <a:t>tempSensor</a:t>
            </a:r>
            <a:endParaRPr lang="en-GB" altLang="ko-KR" sz="1200" b="1" dirty="0">
              <a:solidFill>
                <a:srgbClr val="FFFF00"/>
              </a:solidFill>
              <a:ea typeface="Gulim" pitchFamily="34" charset="-12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B21CB3B-DAB3-4DC5-A5E9-0915DEC2AFAB}"/>
              </a:ext>
            </a:extLst>
          </p:cNvPr>
          <p:cNvSpPr/>
          <p:nvPr/>
        </p:nvSpPr>
        <p:spPr bwMode="auto">
          <a:xfrm>
            <a:off x="4488941" y="3802362"/>
            <a:ext cx="1019400" cy="305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CSEBase</a:t>
            </a:r>
            <a:endParaRPr lang="en-GB" altLang="ko-KR" sz="1400" dirty="0">
              <a:solidFill>
                <a:srgbClr val="FFFFFF"/>
              </a:solidFill>
              <a:ea typeface="Gulim" pitchFamily="34" charset="-127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C5CF320-0352-4F22-859F-4C6EB249B04C}"/>
              </a:ext>
            </a:extLst>
          </p:cNvPr>
          <p:cNvCxnSpPr/>
          <p:nvPr/>
        </p:nvCxnSpPr>
        <p:spPr>
          <a:xfrm flipH="1">
            <a:off x="4864947" y="4563112"/>
            <a:ext cx="2623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A1A1C07F-9925-49D7-82F8-CDDDBEA14F7C}"/>
              </a:ext>
            </a:extLst>
          </p:cNvPr>
          <p:cNvCxnSpPr>
            <a:cxnSpLocks/>
          </p:cNvCxnSpPr>
          <p:nvPr/>
        </p:nvCxnSpPr>
        <p:spPr>
          <a:xfrm>
            <a:off x="4864947" y="4108004"/>
            <a:ext cx="4347" cy="14418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17058A3-6AAF-4179-AF86-0F6B74D5120E}"/>
              </a:ext>
            </a:extLst>
          </p:cNvPr>
          <p:cNvCxnSpPr/>
          <p:nvPr/>
        </p:nvCxnSpPr>
        <p:spPr>
          <a:xfrm flipH="1">
            <a:off x="4869294" y="5549876"/>
            <a:ext cx="266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E6331E2-82BD-4ACD-896A-CF96269BA961}"/>
              </a:ext>
            </a:extLst>
          </p:cNvPr>
          <p:cNvSpPr/>
          <p:nvPr/>
        </p:nvSpPr>
        <p:spPr>
          <a:xfrm>
            <a:off x="5733089" y="1486321"/>
            <a:ext cx="4754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chemeClr val="accent2"/>
                </a:solidFill>
                <a:ea typeface="Gulim" pitchFamily="34" charset="-127"/>
              </a:rPr>
              <a:t>Discovery-</a:t>
            </a:r>
            <a:r>
              <a:rPr lang="de-DE" sz="1100" b="1" dirty="0" err="1">
                <a:solidFill>
                  <a:schemeClr val="accent2"/>
                </a:solidFill>
                <a:ea typeface="Gulim" pitchFamily="34" charset="-127"/>
              </a:rPr>
              <a:t>based</a:t>
            </a:r>
            <a:r>
              <a:rPr lang="de-DE" sz="1100" b="1" dirty="0">
                <a:solidFill>
                  <a:schemeClr val="accent2"/>
                </a:solidFill>
                <a:ea typeface="Gulim" pitchFamily="34" charset="-127"/>
              </a:rPr>
              <a:t> UPDATE Request</a:t>
            </a:r>
          </a:p>
          <a:p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[Filter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Criteria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: [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filterUsage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 =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discoveryBasedOperation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,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labels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=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temperature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] </a:t>
            </a:r>
          </a:p>
          <a:p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Content: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appName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 =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tempSensor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]</a:t>
            </a:r>
            <a:endParaRPr lang="en-US" sz="1050" i="1" dirty="0">
              <a:solidFill>
                <a:schemeClr val="accent2"/>
              </a:solidFill>
              <a:ea typeface="Gulim" pitchFamily="34" charset="-127"/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  <p:pic>
        <p:nvPicPr>
          <p:cNvPr id="53" name="Picture 5">
            <a:extLst>
              <a:ext uri="{FF2B5EF4-FFF2-40B4-BE49-F238E27FC236}">
                <a16:creationId xmlns:a16="http://schemas.microsoft.com/office/drawing/2014/main" xmlns="" id="{CACD1CDC-B2E0-4475-9B76-53FC836D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3357" l="997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91" y="1509930"/>
            <a:ext cx="1261908" cy="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3EFCCE7-2D57-480E-8B83-7F7228BF3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9" l="806" r="97581">
                        <a14:foregroundMark x1="19355" y1="18037" x2="19355" y2="18037"/>
                        <a14:foregroundMark x1="4839" y1="14589" x2="4839" y2="14589"/>
                        <a14:foregroundMark x1="5914" y1="4775" x2="5914" y2="4775"/>
                        <a14:foregroundMark x1="11022" y1="3448" x2="11022" y2="3448"/>
                        <a14:foregroundMark x1="3495" y1="2387" x2="3495" y2="2387"/>
                        <a14:foregroundMark x1="4301" y1="7427" x2="4301" y2="7427"/>
                        <a14:foregroundMark x1="5108" y1="11406" x2="5108" y2="11406"/>
                        <a14:foregroundMark x1="3495" y1="17772" x2="3495" y2="17772"/>
                        <a14:foregroundMark x1="51075" y1="4509" x2="51075" y2="4509"/>
                        <a14:foregroundMark x1="52419" y1="4509" x2="52419" y2="4509"/>
                        <a14:foregroundMark x1="60215" y1="3448" x2="60215" y2="3448"/>
                        <a14:foregroundMark x1="95699" y1="2918" x2="95699" y2="2918"/>
                        <a14:foregroundMark x1="91398" y1="6897" x2="91667" y2="6897"/>
                        <a14:foregroundMark x1="93817" y1="6366" x2="93817" y2="6366"/>
                        <a14:foregroundMark x1="93280" y1="3714" x2="93280" y2="3714"/>
                        <a14:foregroundMark x1="83602" y1="4509" x2="83602" y2="4509"/>
                        <a14:foregroundMark x1="95430" y1="14058" x2="95430" y2="14058"/>
                        <a14:foregroundMark x1="95161" y1="22812" x2="95161" y2="22812"/>
                        <a14:foregroundMark x1="95161" y1="29443" x2="95161" y2="29443"/>
                        <a14:foregroundMark x1="94624" y1="69761" x2="94624" y2="69761"/>
                        <a14:foregroundMark x1="94624" y1="75332" x2="94624" y2="75332"/>
                        <a14:foregroundMark x1="94624" y1="77719" x2="94624" y2="77719"/>
                        <a14:foregroundMark x1="77419" y1="75066" x2="77419" y2="75066"/>
                        <a14:foregroundMark x1="79570" y1="77984" x2="79570" y2="77984"/>
                        <a14:foregroundMark x1="65591" y1="75066" x2="65591" y2="75066"/>
                        <a14:foregroundMark x1="67742" y1="77984" x2="67742" y2="77984"/>
                        <a14:foregroundMark x1="76344" y1="78780" x2="76344" y2="78780"/>
                        <a14:foregroundMark x1="56989" y1="75332" x2="56989" y2="75332"/>
                        <a14:foregroundMark x1="52151" y1="76658" x2="52151" y2="76658"/>
                        <a14:foregroundMark x1="38978" y1="77454" x2="38978" y2="77454"/>
                        <a14:foregroundMark x1="27151" y1="76658" x2="27151" y2="76658"/>
                        <a14:foregroundMark x1="21774" y1="76393" x2="21774" y2="76393"/>
                        <a14:foregroundMark x1="9140" y1="75597" x2="9140" y2="75597"/>
                        <a14:foregroundMark x1="5914" y1="76393" x2="5914" y2="76393"/>
                        <a14:foregroundMark x1="8333" y1="77984" x2="8333" y2="77984"/>
                        <a14:foregroundMark x1="4032" y1="77454" x2="4032" y2="77454"/>
                        <a14:foregroundMark x1="3226" y1="70822" x2="3226" y2="70822"/>
                        <a14:foregroundMark x1="3495" y1="53050" x2="3495" y2="53050"/>
                        <a14:foregroundMark x1="3226" y1="42706" x2="3226" y2="42706"/>
                        <a14:foregroundMark x1="45430" y1="83554" x2="45430" y2="83554"/>
                        <a14:foregroundMark x1="43011" y1="80371" x2="43011" y2="80371"/>
                        <a14:foregroundMark x1="40860" y1="80902" x2="40860" y2="80902"/>
                        <a14:foregroundMark x1="40860" y1="83289" x2="40860" y2="83289"/>
                        <a14:foregroundMark x1="40860" y1="87003" x2="40860" y2="87003"/>
                        <a14:foregroundMark x1="57527" y1="88329" x2="57527" y2="88329"/>
                        <a14:foregroundMark x1="57796" y1="84350" x2="57796" y2="84350"/>
                        <a14:foregroundMark x1="57258" y1="81167" x2="57258" y2="81167"/>
                        <a14:foregroundMark x1="57258" y1="79841" x2="57258" y2="79841"/>
                        <a14:foregroundMark x1="50806" y1="80106" x2="50806" y2="80106"/>
                        <a14:foregroundMark x1="46505" y1="80106" x2="46505" y2="80106"/>
                        <a14:foregroundMark x1="40323" y1="93369" x2="40323" y2="93369"/>
                        <a14:foregroundMark x1="24194" y1="96021" x2="24194" y2="96021"/>
                        <a14:foregroundMark x1="27151" y1="96552" x2="27151" y2="96552"/>
                        <a14:foregroundMark x1="32527" y1="96286" x2="32527" y2="96286"/>
                        <a14:foregroundMark x1="42204" y1="96286" x2="42204" y2="96286"/>
                        <a14:foregroundMark x1="47849" y1="96021" x2="47849" y2="96021"/>
                        <a14:foregroundMark x1="53495" y1="96021" x2="53495" y2="96021"/>
                        <a14:foregroundMark x1="58065" y1="96552" x2="58065" y2="96552"/>
                        <a14:foregroundMark x1="69355" y1="96817" x2="69355" y2="96817"/>
                        <a14:foregroundMark x1="72043" y1="95756" x2="72043" y2="95756"/>
                        <a14:foregroundMark x1="73925" y1="94960" x2="73925" y2="94960"/>
                        <a14:foregroundMark x1="73925" y1="92308" x2="73925" y2="92308"/>
                        <a14:foregroundMark x1="73118" y1="90451" x2="73118" y2="90451"/>
                        <a14:foregroundMark x1="70968" y1="89390" x2="70968" y2="89390"/>
                        <a14:foregroundMark x1="66129" y1="89390" x2="66129" y2="89390"/>
                        <a14:foregroundMark x1="60215" y1="88859" x2="60215" y2="88859"/>
                        <a14:foregroundMark x1="57258" y1="85676" x2="57258" y2="85676"/>
                        <a14:foregroundMark x1="40591" y1="79841" x2="40591" y2="79841"/>
                        <a14:foregroundMark x1="41935" y1="84085" x2="41935" y2="84085"/>
                        <a14:foregroundMark x1="40860" y1="85146" x2="40860" y2="85146"/>
                        <a14:foregroundMark x1="40323" y1="89390" x2="40323" y2="89390"/>
                        <a14:foregroundMark x1="38978" y1="89390" x2="38978" y2="89390"/>
                        <a14:foregroundMark x1="35484" y1="89125" x2="35484" y2="89125"/>
                        <a14:foregroundMark x1="34409" y1="89125" x2="34409" y2="89125"/>
                        <a14:foregroundMark x1="31989" y1="89125" x2="31989" y2="89125"/>
                        <a14:foregroundMark x1="30645" y1="89125" x2="30645" y2="89125"/>
                        <a14:foregroundMark x1="27957" y1="89125" x2="27957" y2="89125"/>
                        <a14:foregroundMark x1="26344" y1="89390" x2="26344" y2="89390"/>
                        <a14:foregroundMark x1="27957" y1="94960" x2="27957" y2="94960"/>
                        <a14:foregroundMark x1="29301" y1="96817" x2="29301" y2="96817"/>
                        <a14:foregroundMark x1="34140" y1="97347" x2="34140" y2="97347"/>
                        <a14:foregroundMark x1="36828" y1="97082" x2="36828" y2="97082"/>
                        <a14:foregroundMark x1="42473" y1="97347" x2="42473" y2="97347"/>
                        <a14:foregroundMark x1="45430" y1="97082" x2="45430" y2="97082"/>
                        <a14:foregroundMark x1="49462" y1="97082" x2="49462" y2="97082"/>
                        <a14:foregroundMark x1="51882" y1="97082" x2="51882" y2="97082"/>
                        <a14:foregroundMark x1="55645" y1="97082" x2="55645" y2="97082"/>
                        <a14:foregroundMark x1="59946" y1="97082" x2="59946" y2="97082"/>
                        <a14:foregroundMark x1="62634" y1="96817" x2="62634" y2="96817"/>
                        <a14:foregroundMark x1="66129" y1="97082" x2="66129" y2="97082"/>
                        <a14:foregroundMark x1="71774" y1="97613" x2="71774" y2="97613"/>
                        <a14:foregroundMark x1="67742" y1="94430" x2="67742" y2="94430"/>
                        <a14:foregroundMark x1="67473" y1="95756" x2="67473" y2="95756"/>
                        <a14:foregroundMark x1="63978" y1="95491" x2="63978" y2="95491"/>
                        <a14:foregroundMark x1="57258" y1="82759" x2="57258" y2="82759"/>
                        <a14:foregroundMark x1="54570" y1="80106" x2="54570" y2="80106"/>
                        <a14:foregroundMark x1="52688" y1="79576" x2="52688" y2="79576"/>
                        <a14:foregroundMark x1="48118" y1="80106" x2="48118" y2="80106"/>
                        <a14:foregroundMark x1="48656" y1="81432" x2="48656" y2="81432"/>
                        <a14:foregroundMark x1="51075" y1="81167" x2="51075" y2="81167"/>
                        <a14:foregroundMark x1="54032" y1="81963" x2="54032" y2="81963"/>
                        <a14:foregroundMark x1="51075" y1="82228" x2="51075" y2="82228"/>
                        <a14:foregroundMark x1="49194" y1="82759" x2="49194" y2="82759"/>
                        <a14:foregroundMark x1="46237" y1="83820" x2="46237" y2="83820"/>
                        <a14:foregroundMark x1="44624" y1="84350" x2="45161" y2="84615"/>
                        <a14:foregroundMark x1="52957" y1="84085" x2="52957" y2="84085"/>
                        <a14:foregroundMark x1="48925" y1="85676" x2="48925" y2="85676"/>
                        <a14:foregroundMark x1="48387" y1="86472" x2="48387" y2="86472"/>
                        <a14:foregroundMark x1="59946" y1="77454" x2="59946" y2="77454"/>
                        <a14:foregroundMark x1="90054" y1="77719" x2="90054" y2="77719"/>
                        <a14:foregroundMark x1="4839" y1="19894" x2="4839" y2="19894"/>
                        <a14:foregroundMark x1="3495" y1="27056" x2="3495" y2="27056"/>
                        <a14:foregroundMark x1="3763" y1="30239" x2="3763" y2="30239"/>
                        <a14:foregroundMark x1="4301" y1="35279" x2="4301" y2="35279"/>
                        <a14:foregroundMark x1="7258" y1="3448" x2="7258" y2="3448"/>
                        <a14:foregroundMark x1="13978" y1="3714" x2="13978" y2="3714"/>
                        <a14:foregroundMark x1="19086" y1="3183" x2="19086" y2="3183"/>
                        <a14:foregroundMark x1="26344" y1="3448" x2="26344" y2="3448"/>
                        <a14:foregroundMark x1="31183" y1="3714" x2="31183" y2="3714"/>
                        <a14:foregroundMark x1="38441" y1="3183" x2="38441" y2="3183"/>
                        <a14:foregroundMark x1="53763" y1="89920" x2="53763" y2="89920"/>
                        <a14:foregroundMark x1="27151" y1="1857" x2="27151" y2="1857"/>
                        <a14:foregroundMark x1="32527" y1="1857" x2="32527" y2="1857"/>
                        <a14:foregroundMark x1="39247" y1="1326" x2="39247" y2="1326"/>
                        <a14:foregroundMark x1="50269" y1="2122" x2="50269" y2="2122"/>
                        <a14:foregroundMark x1="52957" y1="2918" x2="52957" y2="2918"/>
                        <a14:foregroundMark x1="55645" y1="1857" x2="55645" y2="1857"/>
                        <a14:foregroundMark x1="61022" y1="1857" x2="61022" y2="1857"/>
                        <a14:foregroundMark x1="66129" y1="2122" x2="66129" y2="2122"/>
                        <a14:foregroundMark x1="72312" y1="1857" x2="72312" y2="1857"/>
                        <a14:backgroundMark x1="5645" y1="796" x2="5645" y2="796"/>
                        <a14:backgroundMark x1="12366" y1="796" x2="12366" y2="796"/>
                        <a14:backgroundMark x1="40323" y1="265" x2="40323" y2="265"/>
                        <a14:backgroundMark x1="46774" y1="531" x2="46774" y2="531"/>
                        <a14:backgroundMark x1="57796" y1="531" x2="57796" y2="531"/>
                        <a14:backgroundMark x1="14516" y1="265" x2="14516" y2="265"/>
                        <a14:backgroundMark x1="19086" y1="796" x2="19086" y2="796"/>
                        <a14:backgroundMark x1="22312" y1="796" x2="22312" y2="796"/>
                        <a14:backgroundMark x1="24731" y1="796" x2="24731" y2="796"/>
                        <a14:backgroundMark x1="29301" y1="265" x2="29301" y2="265"/>
                        <a14:backgroundMark x1="32258" y1="265" x2="32258" y2="265"/>
                        <a14:backgroundMark x1="35215" y1="265" x2="35215" y2="265"/>
                        <a14:backgroundMark x1="51075" y1="796" x2="51075" y2="796"/>
                        <a14:backgroundMark x1="8871" y1="796" x2="8871" y2="796"/>
                        <a14:backgroundMark x1="54032" y1="796" x2="54032" y2="796"/>
                        <a14:backgroundMark x1="68280" y1="796" x2="68280" y2="796"/>
                        <a14:backgroundMark x1="37097" y1="796" x2="37097" y2="796"/>
                        <a14:backgroundMark x1="59677" y1="1061" x2="59677" y2="1061"/>
                        <a14:backgroundMark x1="62903" y1="796" x2="62903" y2="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26" y="1471707"/>
            <a:ext cx="1040241" cy="105422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156B602-C951-4344-A921-D2F2F60749FF}"/>
              </a:ext>
            </a:extLst>
          </p:cNvPr>
          <p:cNvGrpSpPr/>
          <p:nvPr/>
        </p:nvGrpSpPr>
        <p:grpSpPr>
          <a:xfrm>
            <a:off x="734539" y="1482550"/>
            <a:ext cx="1361177" cy="1003924"/>
            <a:chOff x="1355815" y="1211576"/>
            <a:chExt cx="1576987" cy="1282089"/>
          </a:xfrm>
        </p:grpSpPr>
        <p:pic>
          <p:nvPicPr>
            <p:cNvPr id="56" name="Picture 3">
              <a:extLst>
                <a:ext uri="{FF2B5EF4-FFF2-40B4-BE49-F238E27FC236}">
                  <a16:creationId xmlns:a16="http://schemas.microsoft.com/office/drawing/2014/main" xmlns="" id="{0F14A553-52BA-45D2-AF1B-4C4B307DF5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7CC69FC3-AD22-4949-A57E-CFC87A85BFAC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58" name="Elbow Connector 31">
                <a:extLst>
                  <a:ext uri="{FF2B5EF4-FFF2-40B4-BE49-F238E27FC236}">
                    <a16:creationId xmlns:a16="http://schemas.microsoft.com/office/drawing/2014/main" xmlns="" id="{D5D01B32-6183-4E28-A3B5-017334EE729C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33">
                <a:extLst>
                  <a:ext uri="{FF2B5EF4-FFF2-40B4-BE49-F238E27FC236}">
                    <a16:creationId xmlns:a16="http://schemas.microsoft.com/office/drawing/2014/main" xmlns="" id="{41983042-7118-4F8F-8966-1743AA9E63C4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0" name="Picture 2">
                <a:extLst>
                  <a:ext uri="{FF2B5EF4-FFF2-40B4-BE49-F238E27FC236}">
                    <a16:creationId xmlns:a16="http://schemas.microsoft.com/office/drawing/2014/main" xmlns="" id="{A34AD632-DA21-4524-8968-1A4E68912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9DAE8BE6-B022-44EC-B079-E899621B5E1C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xmlns="" id="{9A1E9406-34AA-4163-8DA2-C682D7F47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xmlns="" id="{71F832C3-94DA-4C7F-ABB9-E1362A446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xmlns="" id="{2A09F0D8-27B9-4F28-9BE5-1632FD168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62" name="Elbow Connector 16">
                <a:extLst>
                  <a:ext uri="{FF2B5EF4-FFF2-40B4-BE49-F238E27FC236}">
                    <a16:creationId xmlns:a16="http://schemas.microsoft.com/office/drawing/2014/main" xmlns="" id="{40E052A9-7136-45E3-8613-A05B08F6AF7D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896C9C1-760E-4AEA-B8E8-47526A8B7A01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B999E2AA-A0DC-4D7D-A0D3-236A32414BE7}"/>
              </a:ext>
            </a:extLst>
          </p:cNvPr>
          <p:cNvSpPr/>
          <p:nvPr/>
        </p:nvSpPr>
        <p:spPr bwMode="auto">
          <a:xfrm>
            <a:off x="1639489" y="2312935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AE-2</a:t>
            </a:r>
          </a:p>
        </p:txBody>
      </p:sp>
      <p:sp>
        <p:nvSpPr>
          <p:cNvPr id="72" name="Rounded Rectangle 72">
            <a:extLst>
              <a:ext uri="{FF2B5EF4-FFF2-40B4-BE49-F238E27FC236}">
                <a16:creationId xmlns:a16="http://schemas.microsoft.com/office/drawing/2014/main" xmlns="" id="{1114F86C-B54E-44FB-A1F6-FE5021846800}"/>
              </a:ext>
            </a:extLst>
          </p:cNvPr>
          <p:cNvSpPr/>
          <p:nvPr/>
        </p:nvSpPr>
        <p:spPr bwMode="auto">
          <a:xfrm>
            <a:off x="4657526" y="2224668"/>
            <a:ext cx="937175" cy="430046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000" b="1" kern="0" dirty="0">
                <a:solidFill>
                  <a:prstClr val="white"/>
                </a:solidFill>
              </a:rPr>
              <a:t>CSE</a:t>
            </a:r>
            <a:endParaRPr lang="en-US" sz="1200" b="1" kern="0" dirty="0">
              <a:solidFill>
                <a:prstClr val="white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7DA0552-7D7F-4434-9144-EC94FAEEAFFA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2279451" y="2002743"/>
            <a:ext cx="2293959" cy="525215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81464BA-06AA-48B1-B562-550982485D04}"/>
              </a:ext>
            </a:extLst>
          </p:cNvPr>
          <p:cNvSpPr txBox="1"/>
          <p:nvPr/>
        </p:nvSpPr>
        <p:spPr>
          <a:xfrm>
            <a:off x="-21185" y="5915689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 AE: Application Entity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CSE: Common Services Entity</a:t>
            </a:r>
          </a:p>
        </p:txBody>
      </p:sp>
      <p:sp>
        <p:nvSpPr>
          <p:cNvPr id="75" name="Rounded Rectangle 71">
            <a:extLst>
              <a:ext uri="{FF2B5EF4-FFF2-40B4-BE49-F238E27FC236}">
                <a16:creationId xmlns:a16="http://schemas.microsoft.com/office/drawing/2014/main" xmlns="" id="{742C021D-3903-4966-A577-BC4BFCBCC087}"/>
              </a:ext>
            </a:extLst>
          </p:cNvPr>
          <p:cNvSpPr/>
          <p:nvPr/>
        </p:nvSpPr>
        <p:spPr bwMode="auto">
          <a:xfrm>
            <a:off x="10680233" y="2365176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AE-1</a:t>
            </a: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xmlns="" id="{7E6B20D7-0951-46FC-8627-5C34036E180B}"/>
              </a:ext>
            </a:extLst>
          </p:cNvPr>
          <p:cNvSpPr/>
          <p:nvPr/>
        </p:nvSpPr>
        <p:spPr>
          <a:xfrm>
            <a:off x="9188252" y="2992529"/>
            <a:ext cx="2748235" cy="1115465"/>
          </a:xfrm>
          <a:prstGeom prst="wedgeRoundRectCallout">
            <a:avLst>
              <a:gd name="adj1" fmla="val 7253"/>
              <a:gd name="adj2" fmla="val -63982"/>
              <a:gd name="adj3" fmla="val 16667"/>
            </a:avLst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91440" tIns="0" rIns="0" bIns="0" anchor="ctr"/>
          <a:lstStyle/>
          <a:p>
            <a:r>
              <a:rPr lang="en-US" sz="1200" b="1" dirty="0">
                <a:solidFill>
                  <a:schemeClr val="lt1"/>
                </a:solidFill>
              </a:rPr>
              <a:t>AE can send a </a:t>
            </a:r>
            <a:r>
              <a:rPr lang="en-US" sz="1200" b="1" u="sng" dirty="0">
                <a:solidFill>
                  <a:schemeClr val="lt1"/>
                </a:solidFill>
              </a:rPr>
              <a:t>single</a:t>
            </a:r>
            <a:r>
              <a:rPr lang="en-US" sz="1200" b="1" dirty="0">
                <a:solidFill>
                  <a:schemeClr val="lt1"/>
                </a:solidFill>
              </a:rPr>
              <a:t> request to both discover AEs with labels set to “temperature” and then to update the “</a:t>
            </a:r>
            <a:r>
              <a:rPr lang="en-US" sz="1200" b="1" dirty="0" err="1">
                <a:solidFill>
                  <a:schemeClr val="lt1"/>
                </a:solidFill>
              </a:rPr>
              <a:t>appName</a:t>
            </a:r>
            <a:r>
              <a:rPr lang="en-US" sz="1200" b="1" dirty="0">
                <a:solidFill>
                  <a:schemeClr val="lt1"/>
                </a:solidFill>
              </a:rPr>
              <a:t>” attribute to “</a:t>
            </a:r>
            <a:r>
              <a:rPr lang="en-US" sz="1200" b="1" dirty="0" err="1">
                <a:solidFill>
                  <a:schemeClr val="lt1"/>
                </a:solidFill>
              </a:rPr>
              <a:t>tempSensor</a:t>
            </a:r>
            <a:r>
              <a:rPr lang="en-US" sz="1200" b="1" dirty="0">
                <a:solidFill>
                  <a:schemeClr val="lt1"/>
                </a:solidFill>
              </a:rPr>
              <a:t>”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13D1C83-4401-4436-86BA-288B0F2B3D02}"/>
              </a:ext>
            </a:extLst>
          </p:cNvPr>
          <p:cNvGrpSpPr/>
          <p:nvPr/>
        </p:nvGrpSpPr>
        <p:grpSpPr>
          <a:xfrm>
            <a:off x="124839" y="2520672"/>
            <a:ext cx="1361177" cy="1003924"/>
            <a:chOff x="1355815" y="1211576"/>
            <a:chExt cx="1576987" cy="1282089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411DEA2B-8FE9-4C4E-807F-ECEBBEAC36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47656" l="56250" r="89063">
                          <a14:foregroundMark x1="69531" y1="4688" x2="69531" y2="4688"/>
                          <a14:foregroundMark x1="69531" y1="17188" x2="69531" y2="17188"/>
                          <a14:foregroundMark x1="63281" y1="23438" x2="63281" y2="23438"/>
                          <a14:foregroundMark x1="69531" y1="47656" x2="69531" y2="47656"/>
                          <a14:backgroundMark x1="74219" y1="33594" x2="74219" y2="33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2" t="1578" r="11456" b="48123"/>
            <a:stretch/>
          </p:blipFill>
          <p:spPr bwMode="auto">
            <a:xfrm rot="1697995">
              <a:off x="2617108" y="1211576"/>
              <a:ext cx="315694" cy="48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69DAC473-35C3-4A6F-BC84-CC8B286DC0E1}"/>
                </a:ext>
              </a:extLst>
            </p:cNvPr>
            <p:cNvGrpSpPr/>
            <p:nvPr/>
          </p:nvGrpSpPr>
          <p:grpSpPr>
            <a:xfrm>
              <a:off x="1355815" y="1299164"/>
              <a:ext cx="1571047" cy="1194501"/>
              <a:chOff x="1926510" y="2118976"/>
              <a:chExt cx="1892629" cy="1518241"/>
            </a:xfrm>
          </p:grpSpPr>
          <p:cxnSp>
            <p:nvCxnSpPr>
              <p:cNvPr id="83" name="Elbow Connector 31">
                <a:extLst>
                  <a:ext uri="{FF2B5EF4-FFF2-40B4-BE49-F238E27FC236}">
                    <a16:creationId xmlns:a16="http://schemas.microsoft.com/office/drawing/2014/main" xmlns="" id="{2D13D012-492E-45EE-A293-28C49562DAFE}"/>
                  </a:ext>
                </a:extLst>
              </p:cNvPr>
              <p:cNvCxnSpPr/>
              <p:nvPr/>
            </p:nvCxnSpPr>
            <p:spPr>
              <a:xfrm>
                <a:off x="2479216" y="3276598"/>
                <a:ext cx="289512" cy="396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33">
                <a:extLst>
                  <a:ext uri="{FF2B5EF4-FFF2-40B4-BE49-F238E27FC236}">
                    <a16:creationId xmlns:a16="http://schemas.microsoft.com/office/drawing/2014/main" xmlns="" id="{E7DF6BDA-9A05-45C4-85E7-3139E19B7FD5}"/>
                  </a:ext>
                </a:extLst>
              </p:cNvPr>
              <p:cNvCxnSpPr/>
              <p:nvPr/>
            </p:nvCxnSpPr>
            <p:spPr>
              <a:xfrm rot="5400000" flipH="1" flipV="1">
                <a:off x="2575463" y="3257448"/>
                <a:ext cx="203296" cy="139807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xmlns="" id="{9D701643-C534-4E46-84EB-0ECEDBEBD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80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0898" y="2118976"/>
                <a:ext cx="1518241" cy="1518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0315EF4D-C619-4D18-993A-65BB6C584FAA}"/>
                  </a:ext>
                </a:extLst>
              </p:cNvPr>
              <p:cNvGrpSpPr/>
              <p:nvPr/>
            </p:nvGrpSpPr>
            <p:grpSpPr>
              <a:xfrm>
                <a:off x="1940475" y="2966885"/>
                <a:ext cx="718865" cy="652789"/>
                <a:chOff x="908663" y="5209922"/>
                <a:chExt cx="718865" cy="652789"/>
              </a:xfrm>
            </p:grpSpPr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xmlns="" id="{3973113B-DF6A-4C7A-A2A4-6A7B19F61E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663" y="52099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xmlns="" id="{8D503163-AEEC-4CF7-855D-C1F5FC8FFC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63" y="5362322"/>
                  <a:ext cx="414065" cy="347989"/>
                </a:xfrm>
                <a:prstGeom prst="rect">
                  <a:avLst/>
                </a:prstGeom>
              </p:spPr>
            </p:pic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xmlns="" id="{09CCF859-A0EA-4CD1-9893-59C694C16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9524" b="89524" l="0" r="100000">
                              <a14:foregroundMark x1="4800" y1="46667" x2="4800" y2="46667"/>
                              <a14:foregroundMark x1="11200" y1="48571" x2="11200" y2="48571"/>
                              <a14:foregroundMark x1="22400" y1="47619" x2="22400" y2="47619"/>
                              <a14:foregroundMark x1="26400" y1="44762" x2="26400" y2="44762"/>
                              <a14:foregroundMark x1="30400" y1="48571" x2="30400" y2="48571"/>
                              <a14:foregroundMark x1="96000" y1="46667" x2="96000" y2="46667"/>
                              <a14:foregroundMark x1="33600" y1="46667" x2="33600" y2="46667"/>
                              <a14:foregroundMark x1="28800" y1="42857" x2="28800" y2="42857"/>
                              <a14:foregroundMark x1="32000" y1="42857" x2="32000" y2="42857"/>
                              <a14:foregroundMark x1="34400" y1="42857" x2="34400" y2="42857"/>
                              <a14:foregroundMark x1="24000" y1="41905" x2="24000" y2="41905"/>
                              <a14:foregroundMark x1="7200" y1="42857" x2="7200" y2="42857"/>
                              <a14:foregroundMark x1="14400" y1="42857" x2="14400" y2="42857"/>
                              <a14:foregroundMark x1="19200" y1="42857" x2="19200" y2="42857"/>
                              <a14:foregroundMark x1="11200" y1="42857" x2="11200" y2="428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463" y="5514722"/>
                  <a:ext cx="414065" cy="347989"/>
                </a:xfrm>
                <a:prstGeom prst="rect">
                  <a:avLst/>
                </a:prstGeom>
              </p:spPr>
            </p:pic>
          </p:grpSp>
          <p:cxnSp>
            <p:nvCxnSpPr>
              <p:cNvPr id="87" name="Elbow Connector 16">
                <a:extLst>
                  <a:ext uri="{FF2B5EF4-FFF2-40B4-BE49-F238E27FC236}">
                    <a16:creationId xmlns:a16="http://schemas.microsoft.com/office/drawing/2014/main" xmlns="" id="{E81D71C4-A678-497C-AA0F-2DC956717291}"/>
                  </a:ext>
                </a:extLst>
              </p:cNvPr>
              <p:cNvCxnSpPr/>
              <p:nvPr/>
            </p:nvCxnSpPr>
            <p:spPr>
              <a:xfrm>
                <a:off x="2350203" y="3125107"/>
                <a:ext cx="362902" cy="116466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A7A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CE29324-FBB2-42CB-99B8-21E7678251BA}"/>
                  </a:ext>
                </a:extLst>
              </p:cNvPr>
              <p:cNvSpPr txBox="1"/>
              <p:nvPr/>
            </p:nvSpPr>
            <p:spPr>
              <a:xfrm>
                <a:off x="1926510" y="2716782"/>
                <a:ext cx="796479" cy="49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temp</a:t>
                </a:r>
              </a:p>
            </p:txBody>
          </p:sp>
        </p:grpSp>
      </p:grpSp>
      <p:sp>
        <p:nvSpPr>
          <p:cNvPr id="92" name="Rounded Rectangle 70">
            <a:extLst>
              <a:ext uri="{FF2B5EF4-FFF2-40B4-BE49-F238E27FC236}">
                <a16:creationId xmlns:a16="http://schemas.microsoft.com/office/drawing/2014/main" xmlns="" id="{4BF49A90-CB61-4119-9F34-7491680FD913}"/>
              </a:ext>
            </a:extLst>
          </p:cNvPr>
          <p:cNvSpPr/>
          <p:nvPr/>
        </p:nvSpPr>
        <p:spPr bwMode="auto">
          <a:xfrm>
            <a:off x="1029789" y="3351057"/>
            <a:ext cx="639962" cy="430046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/>
            <a:r>
              <a:rPr lang="en-US" b="1" kern="0" dirty="0">
                <a:solidFill>
                  <a:prstClr val="white"/>
                </a:solidFill>
              </a:rPr>
              <a:t>AE-3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D782979B-F20C-449F-947A-D6E7FD903CA0}"/>
              </a:ext>
            </a:extLst>
          </p:cNvPr>
          <p:cNvCxnSpPr>
            <a:cxnSpLocks/>
            <a:stCxn id="92" idx="3"/>
          </p:cNvCxnSpPr>
          <p:nvPr/>
        </p:nvCxnSpPr>
        <p:spPr>
          <a:xfrm flipV="1">
            <a:off x="1669751" y="2261281"/>
            <a:ext cx="2873397" cy="1304799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8F68391C-5021-413E-8CD2-7C4FA1B0801F}"/>
              </a:ext>
            </a:extLst>
          </p:cNvPr>
          <p:cNvCxnSpPr>
            <a:cxnSpLocks/>
          </p:cNvCxnSpPr>
          <p:nvPr/>
        </p:nvCxnSpPr>
        <p:spPr>
          <a:xfrm flipH="1">
            <a:off x="5909568" y="2073312"/>
            <a:ext cx="442247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648ED041-9981-4306-8DD6-9BAFCB4D4366}"/>
              </a:ext>
            </a:extLst>
          </p:cNvPr>
          <p:cNvCxnSpPr>
            <a:cxnSpLocks/>
          </p:cNvCxnSpPr>
          <p:nvPr/>
        </p:nvCxnSpPr>
        <p:spPr>
          <a:xfrm flipH="1">
            <a:off x="5801456" y="2525930"/>
            <a:ext cx="4668970" cy="1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A6C258A0-61E7-4D45-B9A1-AB5091B306C1}"/>
              </a:ext>
            </a:extLst>
          </p:cNvPr>
          <p:cNvSpPr/>
          <p:nvPr/>
        </p:nvSpPr>
        <p:spPr>
          <a:xfrm>
            <a:off x="5716033" y="2096525"/>
            <a:ext cx="40743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chemeClr val="accent2"/>
                </a:solidFill>
                <a:ea typeface="Gulim" pitchFamily="34" charset="-127"/>
              </a:rPr>
              <a:t>Response </a:t>
            </a:r>
          </a:p>
          <a:p>
            <a:pPr algn="ctr"/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[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Aggregated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 Update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Results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 </a:t>
            </a:r>
            <a:r>
              <a:rPr lang="de-DE" sz="1050" i="1" dirty="0" err="1">
                <a:solidFill>
                  <a:schemeClr val="accent2"/>
                </a:solidFill>
                <a:ea typeface="Gulim" pitchFamily="34" charset="-127"/>
              </a:rPr>
              <a:t>for</a:t>
            </a:r>
            <a:r>
              <a:rPr lang="de-DE" sz="1050" i="1" dirty="0">
                <a:solidFill>
                  <a:schemeClr val="accent2"/>
                </a:solidFill>
                <a:ea typeface="Gulim" pitchFamily="34" charset="-127"/>
              </a:rPr>
              <a:t> AE-2 and AE-3]</a:t>
            </a:r>
            <a:endParaRPr lang="en-US" sz="1050" i="1" dirty="0">
              <a:solidFill>
                <a:schemeClr val="accent2"/>
              </a:solidFill>
            </a:endParaRPr>
          </a:p>
        </p:txBody>
      </p:sp>
      <p:sp>
        <p:nvSpPr>
          <p:cNvPr id="104" name="Rounded Rectangular Callout 84">
            <a:extLst>
              <a:ext uri="{FF2B5EF4-FFF2-40B4-BE49-F238E27FC236}">
                <a16:creationId xmlns:a16="http://schemas.microsoft.com/office/drawing/2014/main" xmlns="" id="{8223D68A-EB3E-4DAF-832D-CD16707C596A}"/>
              </a:ext>
            </a:extLst>
          </p:cNvPr>
          <p:cNvSpPr/>
          <p:nvPr/>
        </p:nvSpPr>
        <p:spPr>
          <a:xfrm>
            <a:off x="5332997" y="2761688"/>
            <a:ext cx="2125252" cy="609607"/>
          </a:xfrm>
          <a:prstGeom prst="wedgeRoundRectCallout">
            <a:avLst>
              <a:gd name="adj1" fmla="val -50057"/>
              <a:gd name="adj2" fmla="val -6053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CSE performs discovery and then update operations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953C77C-F544-4FD2-BF0D-D2BE7D781959}"/>
              </a:ext>
            </a:extLst>
          </p:cNvPr>
          <p:cNvCxnSpPr>
            <a:cxnSpLocks/>
          </p:cNvCxnSpPr>
          <p:nvPr/>
        </p:nvCxnSpPr>
        <p:spPr>
          <a:xfrm flipH="1">
            <a:off x="4606334" y="2617239"/>
            <a:ext cx="143569" cy="12808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ADAE38E9-604A-4AEB-ABC3-75FECFD73EED}"/>
              </a:ext>
            </a:extLst>
          </p:cNvPr>
          <p:cNvSpPr/>
          <p:nvPr/>
        </p:nvSpPr>
        <p:spPr bwMode="auto">
          <a:xfrm>
            <a:off x="5091650" y="5230512"/>
            <a:ext cx="2567119" cy="6642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ko-KR" sz="1400" dirty="0">
                <a:solidFill>
                  <a:srgbClr val="FFFFFF"/>
                </a:solidFill>
                <a:ea typeface="Gulim" pitchFamily="34" charset="-127"/>
              </a:rPr>
              <a:t>AE-3</a:t>
            </a:r>
          </a:p>
          <a:p>
            <a:pPr algn="ctr" eaLnBrk="1" hangingPunct="1">
              <a:defRPr/>
            </a:pPr>
            <a:r>
              <a:rPr lang="de-DE" altLang="ko-KR" sz="1200" dirty="0" err="1">
                <a:solidFill>
                  <a:srgbClr val="FFFFFF"/>
                </a:solidFill>
                <a:ea typeface="Gulim" pitchFamily="34" charset="-127"/>
              </a:rPr>
              <a:t>labels</a:t>
            </a:r>
            <a:r>
              <a:rPr lang="de-DE" altLang="ko-KR" sz="1200" dirty="0">
                <a:solidFill>
                  <a:srgbClr val="FFFFFF"/>
                </a:solidFill>
                <a:ea typeface="Gulim" pitchFamily="34" charset="-127"/>
              </a:rPr>
              <a:t> = </a:t>
            </a:r>
            <a:r>
              <a:rPr lang="de-DE" altLang="ko-KR" sz="1200" dirty="0" err="1">
                <a:solidFill>
                  <a:srgbClr val="FFFFFF"/>
                </a:solidFill>
                <a:ea typeface="Gulim" pitchFamily="34" charset="-127"/>
              </a:rPr>
              <a:t>temperature</a:t>
            </a:r>
            <a:endParaRPr lang="de-DE" altLang="ko-KR" sz="1200" dirty="0">
              <a:solidFill>
                <a:srgbClr val="FFFFFF"/>
              </a:solidFill>
              <a:ea typeface="Gulim" pitchFamily="34" charset="-127"/>
            </a:endParaRPr>
          </a:p>
          <a:p>
            <a:pPr algn="ctr">
              <a:defRPr/>
            </a:pPr>
            <a:r>
              <a:rPr lang="de-DE" altLang="ko-KR" sz="1200" b="1" dirty="0" err="1">
                <a:solidFill>
                  <a:srgbClr val="FFFF00"/>
                </a:solidFill>
                <a:ea typeface="Gulim" pitchFamily="34" charset="-127"/>
              </a:rPr>
              <a:t>appName</a:t>
            </a:r>
            <a:r>
              <a:rPr lang="de-DE" altLang="ko-KR" sz="1200" b="1" dirty="0">
                <a:solidFill>
                  <a:srgbClr val="FFFF00"/>
                </a:solidFill>
                <a:ea typeface="Gulim" pitchFamily="34" charset="-127"/>
              </a:rPr>
              <a:t> = </a:t>
            </a:r>
            <a:r>
              <a:rPr lang="de-DE" altLang="ko-KR" sz="1200" b="1" dirty="0" err="1">
                <a:solidFill>
                  <a:srgbClr val="FFFF00"/>
                </a:solidFill>
                <a:ea typeface="Gulim" pitchFamily="34" charset="-127"/>
              </a:rPr>
              <a:t>tempSensor</a:t>
            </a:r>
            <a:endParaRPr lang="en-GB" altLang="ko-KR" sz="1200" b="1" dirty="0">
              <a:solidFill>
                <a:srgbClr val="FFFF00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28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6" grpId="0" animBg="1"/>
      <p:bldP spid="103" grpId="0"/>
      <p:bldP spid="1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69971BC-632D-4388-887C-AA992432F4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smtClean="0"/>
              <a:t>Thank you!</a:t>
            </a:r>
            <a:endParaRPr lang="en-US" sz="8000" dirty="0"/>
          </a:p>
        </p:txBody>
      </p:sp>
      <p:pic>
        <p:nvPicPr>
          <p:cNvPr id="5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xmlns="" id="{8CFFC18B-41EC-4C2A-9DD2-66AD47F97DA6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51" y="1926273"/>
            <a:ext cx="2341828" cy="143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946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49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50E496C2-69A3-4444-9046-D448A22EEA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5465" y="1267097"/>
            <a:ext cx="10685576" cy="4820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oneM2M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Partnership Project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the standard for an IoT eco-system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Roland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Hechwartner of Deutsche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Telekom, Chair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the oneM2M Technical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Plenary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oneM2M enables data interoperability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Shane He of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Nokia, Chair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the Requirements and Domain Models working group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oneM2M testing, certification and developers outreach program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Andrew Min-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gyu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Han of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Hansung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University, Chair of the Testing and Developers Ecosystem working group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oneM2M Release 4 -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preview of new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features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Dale Seed of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Convida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Wireless, Chair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of the System Design and Security working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group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545" y="0"/>
            <a:ext cx="9168723" cy="1173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5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6"/>
          <p:cNvSpPr/>
          <p:nvPr/>
        </p:nvSpPr>
        <p:spPr>
          <a:xfrm>
            <a:off x="313590" y="5030484"/>
            <a:ext cx="7683997" cy="1349417"/>
          </a:xfrm>
          <a:prstGeom prst="roundRect">
            <a:avLst/>
          </a:prstGeom>
          <a:solidFill>
            <a:srgbClr val="71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Vertikaler Bildlauf 9"/>
          <p:cNvSpPr/>
          <p:nvPr/>
        </p:nvSpPr>
        <p:spPr>
          <a:xfrm>
            <a:off x="452156" y="5478943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Vertikaler Bildlauf 161"/>
          <p:cNvSpPr/>
          <p:nvPr/>
        </p:nvSpPr>
        <p:spPr>
          <a:xfrm>
            <a:off x="1364795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Vertikaler Bildlauf 162"/>
          <p:cNvSpPr/>
          <p:nvPr/>
        </p:nvSpPr>
        <p:spPr>
          <a:xfrm>
            <a:off x="2282829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Vertikaler Bildlauf 163"/>
          <p:cNvSpPr/>
          <p:nvPr/>
        </p:nvSpPr>
        <p:spPr>
          <a:xfrm>
            <a:off x="3226913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Vertikaler Bildlauf 164"/>
          <p:cNvSpPr/>
          <p:nvPr/>
        </p:nvSpPr>
        <p:spPr>
          <a:xfrm>
            <a:off x="4165589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Vertikaler Bildlauf 165"/>
          <p:cNvSpPr/>
          <p:nvPr/>
        </p:nvSpPr>
        <p:spPr>
          <a:xfrm>
            <a:off x="5105661" y="5478942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Vertikaler Bildlauf 166"/>
          <p:cNvSpPr/>
          <p:nvPr/>
        </p:nvSpPr>
        <p:spPr>
          <a:xfrm>
            <a:off x="6032130" y="5469877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bgerundetes Rechteck 72"/>
          <p:cNvSpPr/>
          <p:nvPr/>
        </p:nvSpPr>
        <p:spPr>
          <a:xfrm>
            <a:off x="8687150" y="1213722"/>
            <a:ext cx="3078087" cy="2522611"/>
          </a:xfrm>
          <a:prstGeom prst="roundRect">
            <a:avLst/>
          </a:prstGeom>
          <a:solidFill>
            <a:srgbClr val="668C9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8711502" y="3857290"/>
            <a:ext cx="3078087" cy="2522611"/>
          </a:xfrm>
          <a:prstGeom prst="roundRect">
            <a:avLst/>
          </a:prstGeom>
          <a:solidFill>
            <a:srgbClr val="668C9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66096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1888" y="-11830"/>
            <a:ext cx="9987394" cy="1173570"/>
          </a:xfrm>
        </p:spPr>
        <p:txBody>
          <a:bodyPr>
            <a:noAutofit/>
          </a:bodyPr>
          <a:lstStyle/>
          <a:p>
            <a:r>
              <a:rPr lang="en-US" sz="4000" dirty="0" smtClean="0"/>
              <a:t>oneM2M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Standard – Testing – Certification Program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864" y="5049216"/>
            <a:ext cx="1222151" cy="12416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041070" y="4064099"/>
            <a:ext cx="241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Certification Program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8017" y="1215097"/>
            <a:ext cx="7686086" cy="3727393"/>
            <a:chOff x="201888" y="1215097"/>
            <a:chExt cx="7721857" cy="5251517"/>
          </a:xfrm>
        </p:grpSpPr>
        <p:sp>
          <p:nvSpPr>
            <p:cNvPr id="3" name="Abgerundetes Rechteck 2"/>
            <p:cNvSpPr/>
            <p:nvPr/>
          </p:nvSpPr>
          <p:spPr>
            <a:xfrm>
              <a:off x="201888" y="1215097"/>
              <a:ext cx="7721857" cy="5251517"/>
            </a:xfrm>
            <a:prstGeom prst="roundRect">
              <a:avLst>
                <a:gd name="adj" fmla="val 7326"/>
              </a:avLst>
            </a:prstGeom>
            <a:solidFill>
              <a:srgbClr val="A0A0A3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à coins arrondis 54"/>
            <p:cNvSpPr/>
            <p:nvPr/>
          </p:nvSpPr>
          <p:spPr>
            <a:xfrm>
              <a:off x="6025162" y="2472606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Industry</a:t>
              </a:r>
              <a:endParaRPr lang="en-US" altLang="fr-FR" dirty="0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 dirty="0">
                <a:solidFill>
                  <a:srgbClr val="FABE78"/>
                </a:solidFill>
              </a:endParaRPr>
            </a:p>
          </p:txBody>
        </p:sp>
        <p:sp>
          <p:nvSpPr>
            <p:cNvPr id="53" name="Rectangle à coins arrondis 13"/>
            <p:cNvSpPr/>
            <p:nvPr/>
          </p:nvSpPr>
          <p:spPr>
            <a:xfrm>
              <a:off x="6025162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chemeClr val="bg1"/>
                  </a:solidFill>
                </a:rPr>
                <a:t>Public Services</a:t>
              </a: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56" name="Rectangle à coins arrondis 14"/>
            <p:cNvSpPr/>
            <p:nvPr/>
          </p:nvSpPr>
          <p:spPr>
            <a:xfrm>
              <a:off x="2293134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chemeClr val="bg1"/>
                  </a:solidFill>
                </a:rPr>
                <a:t>Enterprise</a:t>
              </a: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58" name="Rectangle à coins arrondis 15"/>
            <p:cNvSpPr/>
            <p:nvPr/>
          </p:nvSpPr>
          <p:spPr>
            <a:xfrm>
              <a:off x="4153832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chemeClr val="bg1"/>
                  </a:solidFill>
                </a:rPr>
                <a:t>Healthcare</a:t>
              </a: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65" name="Rectangle à coins arrondis 16"/>
            <p:cNvSpPr/>
            <p:nvPr/>
          </p:nvSpPr>
          <p:spPr>
            <a:xfrm>
              <a:off x="453702" y="1295054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Energy</a:t>
              </a:r>
            </a:p>
            <a:p>
              <a:pPr algn="ctr" eaLnBrk="1" hangingPunct="1">
                <a:defRPr/>
              </a:pPr>
              <a:endParaRPr lang="en-US" altLang="fr-FR" dirty="0">
                <a:solidFill>
                  <a:srgbClr val="FFFFFF"/>
                </a:solidFill>
              </a:endParaRPr>
            </a:p>
          </p:txBody>
        </p:sp>
        <p:sp>
          <p:nvSpPr>
            <p:cNvPr id="66" name="Rectangle à coins arrondis 17"/>
            <p:cNvSpPr/>
            <p:nvPr/>
          </p:nvSpPr>
          <p:spPr>
            <a:xfrm>
              <a:off x="4169508" y="2479321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rgbClr val="FFFFFF"/>
                  </a:solidFill>
                </a:rPr>
                <a:t>Transportation</a:t>
              </a:r>
              <a:endParaRPr lang="en-US" altLang="fr-FR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sp>
          <p:nvSpPr>
            <p:cNvPr id="67" name="Rectangle à coins arrondis 18"/>
            <p:cNvSpPr/>
            <p:nvPr/>
          </p:nvSpPr>
          <p:spPr>
            <a:xfrm>
              <a:off x="2298178" y="2479321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Other</a:t>
              </a:r>
              <a:endParaRPr lang="en-US" altLang="fr-FR" dirty="0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 dirty="0">
                <a:solidFill>
                  <a:srgbClr val="FABE78"/>
                </a:solidFill>
              </a:endParaRPr>
            </a:p>
          </p:txBody>
        </p:sp>
        <p:sp>
          <p:nvSpPr>
            <p:cNvPr id="72" name="Rectangle à coins arrondis 19"/>
            <p:cNvSpPr/>
            <p:nvPr/>
          </p:nvSpPr>
          <p:spPr>
            <a:xfrm>
              <a:off x="437480" y="2479321"/>
              <a:ext cx="1616148" cy="1080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>
                  <a:solidFill>
                    <a:srgbClr val="FFFFFF"/>
                  </a:solidFill>
                </a:rPr>
                <a:t>Residential</a:t>
              </a:r>
              <a:endParaRPr lang="en-US" altLang="fr-FR">
                <a:solidFill>
                  <a:srgbClr val="FABE78"/>
                </a:solidFill>
              </a:endParaRPr>
            </a:p>
            <a:p>
              <a:pPr algn="ctr" eaLnBrk="1" hangingPunct="1">
                <a:defRPr/>
              </a:pPr>
              <a:endParaRPr lang="en-US" altLang="fr-FR">
                <a:solidFill>
                  <a:srgbClr val="FABE78"/>
                </a:solidFill>
              </a:endParaRPr>
            </a:p>
          </p:txBody>
        </p:sp>
        <p:grpSp>
          <p:nvGrpSpPr>
            <p:cNvPr id="79" name="Group 501"/>
            <p:cNvGrpSpPr>
              <a:grpSpLocks noChangeAspect="1"/>
            </p:cNvGrpSpPr>
            <p:nvPr/>
          </p:nvGrpSpPr>
          <p:grpSpPr>
            <a:xfrm>
              <a:off x="1003338" y="1943054"/>
              <a:ext cx="516875" cy="360000"/>
              <a:chOff x="3790950" y="4365625"/>
              <a:chExt cx="904875" cy="630238"/>
            </a:xfrm>
            <a:solidFill>
              <a:schemeClr val="bg1"/>
            </a:solidFill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>
                <a:off x="3790950" y="4648200"/>
                <a:ext cx="60325" cy="57150"/>
              </a:xfrm>
              <a:custGeom>
                <a:avLst/>
                <a:gdLst>
                  <a:gd name="T0" fmla="*/ 5 w 21"/>
                  <a:gd name="T1" fmla="*/ 17 h 20"/>
                  <a:gd name="T2" fmla="*/ 18 w 21"/>
                  <a:gd name="T3" fmla="*/ 15 h 20"/>
                  <a:gd name="T4" fmla="*/ 16 w 21"/>
                  <a:gd name="T5" fmla="*/ 3 h 20"/>
                  <a:gd name="T6" fmla="*/ 3 w 21"/>
                  <a:gd name="T7" fmla="*/ 4 h 20"/>
                  <a:gd name="T8" fmla="*/ 5 w 2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5" y="17"/>
                    </a:moveTo>
                    <a:cubicBezTo>
                      <a:pt x="9" y="20"/>
                      <a:pt x="15" y="19"/>
                      <a:pt x="18" y="15"/>
                    </a:cubicBezTo>
                    <a:cubicBezTo>
                      <a:pt x="21" y="11"/>
                      <a:pt x="20" y="5"/>
                      <a:pt x="16" y="3"/>
                    </a:cubicBezTo>
                    <a:cubicBezTo>
                      <a:pt x="12" y="0"/>
                      <a:pt x="6" y="0"/>
                      <a:pt x="3" y="4"/>
                    </a:cubicBezTo>
                    <a:cubicBezTo>
                      <a:pt x="0" y="9"/>
                      <a:pt x="1" y="14"/>
                      <a:pt x="5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2" name="Rectangle 6"/>
              <p:cNvSpPr>
                <a:spLocks noChangeArrowheads="1"/>
              </p:cNvSpPr>
              <p:nvPr/>
            </p:nvSpPr>
            <p:spPr bwMode="auto">
              <a:xfrm>
                <a:off x="3870325" y="4764088"/>
                <a:ext cx="119063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3797300" y="4365625"/>
                <a:ext cx="898525" cy="630238"/>
              </a:xfrm>
              <a:custGeom>
                <a:avLst/>
                <a:gdLst>
                  <a:gd name="T0" fmla="*/ 312 w 318"/>
                  <a:gd name="T1" fmla="*/ 76 h 223"/>
                  <a:gd name="T2" fmla="*/ 300 w 318"/>
                  <a:gd name="T3" fmla="*/ 95 h 223"/>
                  <a:gd name="T4" fmla="*/ 294 w 318"/>
                  <a:gd name="T5" fmla="*/ 111 h 223"/>
                  <a:gd name="T6" fmla="*/ 274 w 318"/>
                  <a:gd name="T7" fmla="*/ 131 h 223"/>
                  <a:gd name="T8" fmla="*/ 267 w 318"/>
                  <a:gd name="T9" fmla="*/ 8 h 223"/>
                  <a:gd name="T10" fmla="*/ 214 w 318"/>
                  <a:gd name="T11" fmla="*/ 3 h 223"/>
                  <a:gd name="T12" fmla="*/ 119 w 318"/>
                  <a:gd name="T13" fmla="*/ 0 h 223"/>
                  <a:gd name="T14" fmla="*/ 70 w 318"/>
                  <a:gd name="T15" fmla="*/ 3 h 223"/>
                  <a:gd name="T16" fmla="*/ 30 w 318"/>
                  <a:gd name="T17" fmla="*/ 102 h 223"/>
                  <a:gd name="T18" fmla="*/ 9 w 318"/>
                  <a:gd name="T19" fmla="*/ 223 h 223"/>
                  <a:gd name="T20" fmla="*/ 214 w 318"/>
                  <a:gd name="T21" fmla="*/ 171 h 223"/>
                  <a:gd name="T22" fmla="*/ 221 w 318"/>
                  <a:gd name="T23" fmla="*/ 207 h 223"/>
                  <a:gd name="T24" fmla="*/ 308 w 318"/>
                  <a:gd name="T25" fmla="*/ 223 h 223"/>
                  <a:gd name="T26" fmla="*/ 296 w 318"/>
                  <a:gd name="T27" fmla="*/ 131 h 223"/>
                  <a:gd name="T28" fmla="*/ 304 w 318"/>
                  <a:gd name="T29" fmla="*/ 110 h 223"/>
                  <a:gd name="T30" fmla="*/ 317 w 318"/>
                  <a:gd name="T31" fmla="*/ 101 h 223"/>
                  <a:gd name="T32" fmla="*/ 206 w 318"/>
                  <a:gd name="T33" fmla="*/ 15 h 223"/>
                  <a:gd name="T34" fmla="*/ 203 w 318"/>
                  <a:gd name="T35" fmla="*/ 55 h 223"/>
                  <a:gd name="T36" fmla="*/ 172 w 318"/>
                  <a:gd name="T37" fmla="*/ 20 h 223"/>
                  <a:gd name="T38" fmla="*/ 149 w 318"/>
                  <a:gd name="T39" fmla="*/ 36 h 223"/>
                  <a:gd name="T40" fmla="*/ 157 w 318"/>
                  <a:gd name="T41" fmla="*/ 55 h 223"/>
                  <a:gd name="T42" fmla="*/ 159 w 318"/>
                  <a:gd name="T43" fmla="*/ 15 h 223"/>
                  <a:gd name="T44" fmla="*/ 123 w 318"/>
                  <a:gd name="T45" fmla="*/ 55 h 223"/>
                  <a:gd name="T46" fmla="*/ 76 w 318"/>
                  <a:gd name="T47" fmla="*/ 62 h 223"/>
                  <a:gd name="T48" fmla="*/ 110 w 318"/>
                  <a:gd name="T49" fmla="*/ 55 h 223"/>
                  <a:gd name="T50" fmla="*/ 98 w 318"/>
                  <a:gd name="T51" fmla="*/ 81 h 223"/>
                  <a:gd name="T52" fmla="*/ 116 w 318"/>
                  <a:gd name="T53" fmla="*/ 51 h 223"/>
                  <a:gd name="T54" fmla="*/ 76 w 318"/>
                  <a:gd name="T55" fmla="*/ 15 h 223"/>
                  <a:gd name="T56" fmla="*/ 70 w 318"/>
                  <a:gd name="T57" fmla="*/ 50 h 223"/>
                  <a:gd name="T58" fmla="*/ 70 w 318"/>
                  <a:gd name="T59" fmla="*/ 97 h 223"/>
                  <a:gd name="T60" fmla="*/ 19 w 318"/>
                  <a:gd name="T61" fmla="*/ 134 h 223"/>
                  <a:gd name="T62" fmla="*/ 111 w 318"/>
                  <a:gd name="T63" fmla="*/ 102 h 223"/>
                  <a:gd name="T64" fmla="*/ 90 w 318"/>
                  <a:gd name="T65" fmla="*/ 210 h 223"/>
                  <a:gd name="T66" fmla="*/ 214 w 318"/>
                  <a:gd name="T67" fmla="*/ 164 h 223"/>
                  <a:gd name="T68" fmla="*/ 214 w 318"/>
                  <a:gd name="T69" fmla="*/ 164 h 223"/>
                  <a:gd name="T70" fmla="*/ 214 w 318"/>
                  <a:gd name="T71" fmla="*/ 141 h 223"/>
                  <a:gd name="T72" fmla="*/ 164 w 318"/>
                  <a:gd name="T73" fmla="*/ 112 h 223"/>
                  <a:gd name="T74" fmla="*/ 214 w 318"/>
                  <a:gd name="T75" fmla="*/ 62 h 223"/>
                  <a:gd name="T76" fmla="*/ 195 w 318"/>
                  <a:gd name="T77" fmla="*/ 36 h 223"/>
                  <a:gd name="T78" fmla="*/ 243 w 318"/>
                  <a:gd name="T79" fmla="*/ 30 h 223"/>
                  <a:gd name="T80" fmla="*/ 227 w 318"/>
                  <a:gd name="T81" fmla="*/ 62 h 223"/>
                  <a:gd name="T82" fmla="*/ 263 w 318"/>
                  <a:gd name="T83" fmla="*/ 104 h 223"/>
                  <a:gd name="T84" fmla="*/ 244 w 318"/>
                  <a:gd name="T85" fmla="*/ 39 h 223"/>
                  <a:gd name="T86" fmla="*/ 239 w 318"/>
                  <a:gd name="T87" fmla="*/ 34 h 223"/>
                  <a:gd name="T88" fmla="*/ 239 w 318"/>
                  <a:gd name="T89" fmla="*/ 81 h 223"/>
                  <a:gd name="T90" fmla="*/ 239 w 318"/>
                  <a:gd name="T91" fmla="*/ 129 h 223"/>
                  <a:gd name="T92" fmla="*/ 225 w 318"/>
                  <a:gd name="T93" fmla="*/ 200 h 223"/>
                  <a:gd name="T94" fmla="*/ 221 w 318"/>
                  <a:gd name="T95" fmla="*/ 194 h 223"/>
                  <a:gd name="T96" fmla="*/ 227 w 318"/>
                  <a:gd name="T97" fmla="*/ 159 h 223"/>
                  <a:gd name="T98" fmla="*/ 239 w 318"/>
                  <a:gd name="T99" fmla="*/ 152 h 223"/>
                  <a:gd name="T100" fmla="*/ 243 w 318"/>
                  <a:gd name="T101" fmla="*/ 125 h 223"/>
                  <a:gd name="T102" fmla="*/ 267 w 318"/>
                  <a:gd name="T103" fmla="*/ 131 h 223"/>
                  <a:gd name="T104" fmla="*/ 267 w 318"/>
                  <a:gd name="T105" fmla="*/ 113 h 223"/>
                  <a:gd name="T106" fmla="*/ 267 w 318"/>
                  <a:gd name="T107" fmla="*/ 64 h 223"/>
                  <a:gd name="T108" fmla="*/ 267 w 318"/>
                  <a:gd name="T109" fmla="*/ 1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23">
                    <a:moveTo>
                      <a:pt x="317" y="101"/>
                    </a:moveTo>
                    <a:cubicBezTo>
                      <a:pt x="318" y="98"/>
                      <a:pt x="316" y="93"/>
                      <a:pt x="311" y="90"/>
                    </a:cubicBezTo>
                    <a:cubicBezTo>
                      <a:pt x="315" y="81"/>
                      <a:pt x="315" y="81"/>
                      <a:pt x="315" y="81"/>
                    </a:cubicBezTo>
                    <a:cubicBezTo>
                      <a:pt x="316" y="78"/>
                      <a:pt x="312" y="76"/>
                      <a:pt x="312" y="76"/>
                    </a:cubicBezTo>
                    <a:cubicBezTo>
                      <a:pt x="309" y="75"/>
                      <a:pt x="307" y="78"/>
                      <a:pt x="307" y="78"/>
                    </a:cubicBezTo>
                    <a:cubicBezTo>
                      <a:pt x="303" y="87"/>
                      <a:pt x="303" y="87"/>
                      <a:pt x="303" y="87"/>
                    </a:cubicBezTo>
                    <a:cubicBezTo>
                      <a:pt x="298" y="86"/>
                      <a:pt x="293" y="88"/>
                      <a:pt x="291" y="92"/>
                    </a:cubicBezTo>
                    <a:cubicBezTo>
                      <a:pt x="300" y="95"/>
                      <a:pt x="300" y="95"/>
                      <a:pt x="300" y="95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293" y="98"/>
                      <a:pt x="288" y="100"/>
                      <a:pt x="287" y="104"/>
                    </a:cubicBezTo>
                    <a:cubicBezTo>
                      <a:pt x="296" y="107"/>
                      <a:pt x="296" y="107"/>
                      <a:pt x="296" y="107"/>
                    </a:cubicBezTo>
                    <a:cubicBezTo>
                      <a:pt x="294" y="111"/>
                      <a:pt x="294" y="111"/>
                      <a:pt x="294" y="111"/>
                    </a:cubicBezTo>
                    <a:cubicBezTo>
                      <a:pt x="289" y="110"/>
                      <a:pt x="284" y="112"/>
                      <a:pt x="282" y="116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287" y="131"/>
                      <a:pt x="287" y="131"/>
                      <a:pt x="287" y="131"/>
                    </a:cubicBezTo>
                    <a:cubicBezTo>
                      <a:pt x="274" y="131"/>
                      <a:pt x="274" y="131"/>
                      <a:pt x="274" y="131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4" y="1"/>
                      <a:pt x="272" y="0"/>
                      <a:pt x="270" y="0"/>
                    </a:cubicBezTo>
                    <a:cubicBezTo>
                      <a:pt x="268" y="0"/>
                      <a:pt x="267" y="1"/>
                      <a:pt x="267" y="3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21" y="1"/>
                      <a:pt x="219" y="0"/>
                      <a:pt x="218" y="0"/>
                    </a:cubicBezTo>
                    <a:cubicBezTo>
                      <a:pt x="216" y="0"/>
                      <a:pt x="214" y="1"/>
                      <a:pt x="214" y="3"/>
                    </a:cubicBezTo>
                    <a:cubicBezTo>
                      <a:pt x="214" y="8"/>
                      <a:pt x="214" y="8"/>
                      <a:pt x="214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1"/>
                      <a:pt x="121" y="0"/>
                      <a:pt x="119" y="0"/>
                    </a:cubicBezTo>
                    <a:cubicBezTo>
                      <a:pt x="118" y="0"/>
                      <a:pt x="116" y="1"/>
                      <a:pt x="116" y="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5" y="0"/>
                      <a:pt x="63" y="1"/>
                      <a:pt x="63" y="3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2" y="109"/>
                      <a:pt x="31" y="117"/>
                      <a:pt x="26" y="123"/>
                    </a:cubicBezTo>
                    <a:cubicBezTo>
                      <a:pt x="20" y="131"/>
                      <a:pt x="10" y="134"/>
                      <a:pt x="0" y="13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9"/>
                      <a:pt x="4" y="223"/>
                      <a:pt x="9" y="223"/>
                    </a:cubicBezTo>
                    <a:cubicBezTo>
                      <a:pt x="156" y="223"/>
                      <a:pt x="156" y="223"/>
                      <a:pt x="156" y="223"/>
                    </a:cubicBezTo>
                    <a:cubicBezTo>
                      <a:pt x="160" y="223"/>
                      <a:pt x="164" y="219"/>
                      <a:pt x="164" y="213"/>
                    </a:cubicBezTo>
                    <a:cubicBezTo>
                      <a:pt x="164" y="165"/>
                      <a:pt x="164" y="165"/>
                      <a:pt x="164" y="165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4" y="218"/>
                      <a:pt x="214" y="218"/>
                      <a:pt x="214" y="218"/>
                    </a:cubicBezTo>
                    <a:cubicBezTo>
                      <a:pt x="214" y="220"/>
                      <a:pt x="216" y="221"/>
                      <a:pt x="218" y="221"/>
                    </a:cubicBezTo>
                    <a:cubicBezTo>
                      <a:pt x="219" y="221"/>
                      <a:pt x="221" y="220"/>
                      <a:pt x="221" y="218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39" y="219"/>
                      <a:pt x="242" y="223"/>
                      <a:pt x="247" y="223"/>
                    </a:cubicBezTo>
                    <a:cubicBezTo>
                      <a:pt x="308" y="223"/>
                      <a:pt x="308" y="223"/>
                      <a:pt x="308" y="223"/>
                    </a:cubicBezTo>
                    <a:cubicBezTo>
                      <a:pt x="313" y="223"/>
                      <a:pt x="316" y="219"/>
                      <a:pt x="316" y="213"/>
                    </a:cubicBezTo>
                    <a:cubicBezTo>
                      <a:pt x="316" y="141"/>
                      <a:pt x="316" y="141"/>
                      <a:pt x="316" y="141"/>
                    </a:cubicBezTo>
                    <a:cubicBezTo>
                      <a:pt x="316" y="135"/>
                      <a:pt x="313" y="131"/>
                      <a:pt x="308" y="131"/>
                    </a:cubicBezTo>
                    <a:cubicBezTo>
                      <a:pt x="296" y="131"/>
                      <a:pt x="296" y="131"/>
                      <a:pt x="296" y="131"/>
                    </a:cubicBezTo>
                    <a:cubicBezTo>
                      <a:pt x="299" y="122"/>
                      <a:pt x="299" y="122"/>
                      <a:pt x="299" y="122"/>
                    </a:cubicBezTo>
                    <a:cubicBezTo>
                      <a:pt x="308" y="125"/>
                      <a:pt x="308" y="125"/>
                      <a:pt x="308" y="125"/>
                    </a:cubicBezTo>
                    <a:cubicBezTo>
                      <a:pt x="309" y="121"/>
                      <a:pt x="307" y="117"/>
                      <a:pt x="302" y="114"/>
                    </a:cubicBezTo>
                    <a:cubicBezTo>
                      <a:pt x="304" y="110"/>
                      <a:pt x="304" y="110"/>
                      <a:pt x="304" y="110"/>
                    </a:cubicBezTo>
                    <a:cubicBezTo>
                      <a:pt x="312" y="113"/>
                      <a:pt x="312" y="113"/>
                      <a:pt x="312" y="113"/>
                    </a:cubicBezTo>
                    <a:cubicBezTo>
                      <a:pt x="314" y="109"/>
                      <a:pt x="311" y="105"/>
                      <a:pt x="307" y="102"/>
                    </a:cubicBezTo>
                    <a:cubicBezTo>
                      <a:pt x="308" y="98"/>
                      <a:pt x="308" y="98"/>
                      <a:pt x="308" y="98"/>
                    </a:cubicBezTo>
                    <a:lnTo>
                      <a:pt x="317" y="101"/>
                    </a:lnTo>
                    <a:close/>
                    <a:moveTo>
                      <a:pt x="206" y="15"/>
                    </a:moveTo>
                    <a:cubicBezTo>
                      <a:pt x="191" y="31"/>
                      <a:pt x="191" y="31"/>
                      <a:pt x="191" y="31"/>
                    </a:cubicBezTo>
                    <a:cubicBezTo>
                      <a:pt x="176" y="15"/>
                      <a:pt x="176" y="15"/>
                      <a:pt x="176" y="15"/>
                    </a:cubicBezTo>
                    <a:lnTo>
                      <a:pt x="206" y="15"/>
                    </a:lnTo>
                    <a:close/>
                    <a:moveTo>
                      <a:pt x="203" y="55"/>
                    </a:moveTo>
                    <a:cubicBezTo>
                      <a:pt x="177" y="55"/>
                      <a:pt x="177" y="55"/>
                      <a:pt x="177" y="55"/>
                    </a:cubicBezTo>
                    <a:cubicBezTo>
                      <a:pt x="191" y="41"/>
                      <a:pt x="191" y="41"/>
                      <a:pt x="191" y="41"/>
                    </a:cubicBezTo>
                    <a:lnTo>
                      <a:pt x="203" y="55"/>
                    </a:lnTo>
                    <a:close/>
                    <a:moveTo>
                      <a:pt x="172" y="20"/>
                    </a:moveTo>
                    <a:cubicBezTo>
                      <a:pt x="187" y="37"/>
                      <a:pt x="187" y="37"/>
                      <a:pt x="187" y="37"/>
                    </a:cubicBezTo>
                    <a:cubicBezTo>
                      <a:pt x="172" y="53"/>
                      <a:pt x="172" y="53"/>
                      <a:pt x="172" y="53"/>
                    </a:cubicBezTo>
                    <a:lnTo>
                      <a:pt x="172" y="20"/>
                    </a:lnTo>
                    <a:close/>
                    <a:moveTo>
                      <a:pt x="149" y="36"/>
                    </a:moveTo>
                    <a:cubicBezTo>
                      <a:pt x="165" y="19"/>
                      <a:pt x="165" y="19"/>
                      <a:pt x="165" y="19"/>
                    </a:cubicBezTo>
                    <a:cubicBezTo>
                      <a:pt x="165" y="53"/>
                      <a:pt x="165" y="53"/>
                      <a:pt x="165" y="53"/>
                    </a:cubicBezTo>
                    <a:lnTo>
                      <a:pt x="149" y="36"/>
                    </a:lnTo>
                    <a:close/>
                    <a:moveTo>
                      <a:pt x="157" y="55"/>
                    </a:moveTo>
                    <a:cubicBezTo>
                      <a:pt x="131" y="55"/>
                      <a:pt x="131" y="55"/>
                      <a:pt x="131" y="55"/>
                    </a:cubicBezTo>
                    <a:cubicBezTo>
                      <a:pt x="144" y="41"/>
                      <a:pt x="144" y="41"/>
                      <a:pt x="144" y="41"/>
                    </a:cubicBezTo>
                    <a:lnTo>
                      <a:pt x="157" y="55"/>
                    </a:lnTo>
                    <a:close/>
                    <a:moveTo>
                      <a:pt x="159" y="15"/>
                    </a:moveTo>
                    <a:cubicBezTo>
                      <a:pt x="145" y="31"/>
                      <a:pt x="145" y="31"/>
                      <a:pt x="145" y="31"/>
                    </a:cubicBezTo>
                    <a:cubicBezTo>
                      <a:pt x="130" y="15"/>
                      <a:pt x="130" y="15"/>
                      <a:pt x="130" y="15"/>
                    </a:cubicBezTo>
                    <a:lnTo>
                      <a:pt x="159" y="15"/>
                    </a:lnTo>
                    <a:close/>
                    <a:moveTo>
                      <a:pt x="123" y="18"/>
                    </a:moveTo>
                    <a:cubicBezTo>
                      <a:pt x="140" y="37"/>
                      <a:pt x="140" y="37"/>
                      <a:pt x="140" y="37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3" y="55"/>
                      <a:pt x="123" y="55"/>
                      <a:pt x="123" y="55"/>
                    </a:cubicBezTo>
                    <a:lnTo>
                      <a:pt x="123" y="18"/>
                    </a:lnTo>
                    <a:close/>
                    <a:moveTo>
                      <a:pt x="109" y="62"/>
                    </a:moveTo>
                    <a:cubicBezTo>
                      <a:pt x="92" y="77"/>
                      <a:pt x="92" y="77"/>
                      <a:pt x="92" y="77"/>
                    </a:cubicBezTo>
                    <a:cubicBezTo>
                      <a:pt x="76" y="62"/>
                      <a:pt x="76" y="62"/>
                      <a:pt x="76" y="62"/>
                    </a:cubicBezTo>
                    <a:lnTo>
                      <a:pt x="109" y="62"/>
                    </a:lnTo>
                    <a:close/>
                    <a:moveTo>
                      <a:pt x="76" y="55"/>
                    </a:moveTo>
                    <a:cubicBezTo>
                      <a:pt x="93" y="39"/>
                      <a:pt x="93" y="39"/>
                      <a:pt x="93" y="39"/>
                    </a:cubicBezTo>
                    <a:cubicBezTo>
                      <a:pt x="110" y="55"/>
                      <a:pt x="110" y="55"/>
                      <a:pt x="110" y="55"/>
                    </a:cubicBezTo>
                    <a:lnTo>
                      <a:pt x="76" y="55"/>
                    </a:lnTo>
                    <a:close/>
                    <a:moveTo>
                      <a:pt x="116" y="64"/>
                    </a:moveTo>
                    <a:cubicBezTo>
                      <a:pt x="116" y="98"/>
                      <a:pt x="116" y="98"/>
                      <a:pt x="116" y="98"/>
                    </a:cubicBezTo>
                    <a:cubicBezTo>
                      <a:pt x="98" y="81"/>
                      <a:pt x="98" y="81"/>
                      <a:pt x="98" y="81"/>
                    </a:cubicBezTo>
                    <a:lnTo>
                      <a:pt x="116" y="64"/>
                    </a:lnTo>
                    <a:close/>
                    <a:moveTo>
                      <a:pt x="98" y="35"/>
                    </a:move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51"/>
                      <a:pt x="116" y="51"/>
                      <a:pt x="116" y="51"/>
                    </a:cubicBezTo>
                    <a:lnTo>
                      <a:pt x="98" y="35"/>
                    </a:lnTo>
                    <a:close/>
                    <a:moveTo>
                      <a:pt x="109" y="1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76" y="15"/>
                      <a:pt x="76" y="15"/>
                      <a:pt x="76" y="15"/>
                    </a:cubicBezTo>
                    <a:lnTo>
                      <a:pt x="109" y="15"/>
                    </a:lnTo>
                    <a:close/>
                    <a:moveTo>
                      <a:pt x="70" y="17"/>
                    </a:moveTo>
                    <a:cubicBezTo>
                      <a:pt x="88" y="34"/>
                      <a:pt x="88" y="34"/>
                      <a:pt x="88" y="34"/>
                    </a:cubicBezTo>
                    <a:cubicBezTo>
                      <a:pt x="70" y="50"/>
                      <a:pt x="70" y="50"/>
                      <a:pt x="70" y="50"/>
                    </a:cubicBezTo>
                    <a:lnTo>
                      <a:pt x="70" y="17"/>
                    </a:lnTo>
                    <a:close/>
                    <a:moveTo>
                      <a:pt x="70" y="64"/>
                    </a:moveTo>
                    <a:cubicBezTo>
                      <a:pt x="88" y="81"/>
                      <a:pt x="88" y="81"/>
                      <a:pt x="88" y="81"/>
                    </a:cubicBezTo>
                    <a:cubicBezTo>
                      <a:pt x="70" y="97"/>
                      <a:pt x="70" y="97"/>
                      <a:pt x="70" y="97"/>
                    </a:cubicBezTo>
                    <a:lnTo>
                      <a:pt x="70" y="64"/>
                    </a:lnTo>
                    <a:close/>
                    <a:moveTo>
                      <a:pt x="75" y="210"/>
                    </a:moveTo>
                    <a:cubicBezTo>
                      <a:pt x="19" y="210"/>
                      <a:pt x="19" y="210"/>
                      <a:pt x="19" y="21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75" y="134"/>
                      <a:pt x="75" y="134"/>
                      <a:pt x="75" y="134"/>
                    </a:cubicBezTo>
                    <a:lnTo>
                      <a:pt x="75" y="210"/>
                    </a:lnTo>
                    <a:close/>
                    <a:moveTo>
                      <a:pt x="93" y="86"/>
                    </a:moveTo>
                    <a:cubicBezTo>
                      <a:pt x="111" y="102"/>
                      <a:pt x="111" y="102"/>
                      <a:pt x="111" y="102"/>
                    </a:cubicBezTo>
                    <a:cubicBezTo>
                      <a:pt x="76" y="102"/>
                      <a:pt x="76" y="102"/>
                      <a:pt x="76" y="102"/>
                    </a:cubicBezTo>
                    <a:lnTo>
                      <a:pt x="93" y="86"/>
                    </a:lnTo>
                    <a:close/>
                    <a:moveTo>
                      <a:pt x="146" y="210"/>
                    </a:moveTo>
                    <a:cubicBezTo>
                      <a:pt x="90" y="210"/>
                      <a:pt x="90" y="210"/>
                      <a:pt x="90" y="210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146" y="134"/>
                      <a:pt x="146" y="134"/>
                      <a:pt x="146" y="134"/>
                    </a:cubicBezTo>
                    <a:lnTo>
                      <a:pt x="146" y="210"/>
                    </a:lnTo>
                    <a:close/>
                    <a:moveTo>
                      <a:pt x="214" y="164"/>
                    </a:move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64" y="146"/>
                      <a:pt x="164" y="146"/>
                      <a:pt x="164" y="146"/>
                    </a:cubicBezTo>
                    <a:cubicBezTo>
                      <a:pt x="214" y="156"/>
                      <a:pt x="214" y="156"/>
                      <a:pt x="214" y="156"/>
                    </a:cubicBezTo>
                    <a:lnTo>
                      <a:pt x="214" y="164"/>
                    </a:lnTo>
                    <a:close/>
                    <a:moveTo>
                      <a:pt x="214" y="149"/>
                    </a:move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214" y="141"/>
                      <a:pt x="214" y="141"/>
                      <a:pt x="214" y="141"/>
                    </a:cubicBezTo>
                    <a:lnTo>
                      <a:pt x="214" y="149"/>
                    </a:lnTo>
                    <a:close/>
                    <a:moveTo>
                      <a:pt x="214" y="134"/>
                    </a:moveTo>
                    <a:cubicBezTo>
                      <a:pt x="164" y="121"/>
                      <a:pt x="164" y="121"/>
                      <a:pt x="164" y="121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07"/>
                      <a:pt x="160" y="102"/>
                      <a:pt x="156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214" y="62"/>
                      <a:pt x="214" y="62"/>
                      <a:pt x="214" y="62"/>
                    </a:cubicBezTo>
                    <a:lnTo>
                      <a:pt x="214" y="134"/>
                    </a:lnTo>
                    <a:close/>
                    <a:moveTo>
                      <a:pt x="214" y="55"/>
                    </a:moveTo>
                    <a:cubicBezTo>
                      <a:pt x="214" y="55"/>
                      <a:pt x="214" y="55"/>
                      <a:pt x="214" y="55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214" y="16"/>
                      <a:pt x="214" y="16"/>
                      <a:pt x="214" y="16"/>
                    </a:cubicBezTo>
                    <a:lnTo>
                      <a:pt x="214" y="55"/>
                    </a:lnTo>
                    <a:close/>
                    <a:moveTo>
                      <a:pt x="259" y="15"/>
                    </a:moveTo>
                    <a:cubicBezTo>
                      <a:pt x="243" y="30"/>
                      <a:pt x="243" y="30"/>
                      <a:pt x="243" y="30"/>
                    </a:cubicBezTo>
                    <a:cubicBezTo>
                      <a:pt x="227" y="15"/>
                      <a:pt x="227" y="15"/>
                      <a:pt x="227" y="15"/>
                    </a:cubicBezTo>
                    <a:lnTo>
                      <a:pt x="259" y="15"/>
                    </a:lnTo>
                    <a:close/>
                    <a:moveTo>
                      <a:pt x="243" y="77"/>
                    </a:moveTo>
                    <a:cubicBezTo>
                      <a:pt x="227" y="62"/>
                      <a:pt x="227" y="62"/>
                      <a:pt x="227" y="62"/>
                    </a:cubicBezTo>
                    <a:cubicBezTo>
                      <a:pt x="259" y="62"/>
                      <a:pt x="259" y="62"/>
                      <a:pt x="259" y="62"/>
                    </a:cubicBezTo>
                    <a:lnTo>
                      <a:pt x="243" y="77"/>
                    </a:lnTo>
                    <a:close/>
                    <a:moveTo>
                      <a:pt x="244" y="86"/>
                    </a:moveTo>
                    <a:cubicBezTo>
                      <a:pt x="263" y="104"/>
                      <a:pt x="263" y="104"/>
                      <a:pt x="263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lnTo>
                      <a:pt x="244" y="86"/>
                    </a:lnTo>
                    <a:close/>
                    <a:moveTo>
                      <a:pt x="227" y="55"/>
                    </a:moveTo>
                    <a:cubicBezTo>
                      <a:pt x="244" y="39"/>
                      <a:pt x="244" y="39"/>
                      <a:pt x="244" y="39"/>
                    </a:cubicBezTo>
                    <a:cubicBezTo>
                      <a:pt x="261" y="55"/>
                      <a:pt x="261" y="55"/>
                      <a:pt x="261" y="55"/>
                    </a:cubicBezTo>
                    <a:lnTo>
                      <a:pt x="227" y="55"/>
                    </a:lnTo>
                    <a:close/>
                    <a:moveTo>
                      <a:pt x="221" y="17"/>
                    </a:moveTo>
                    <a:cubicBezTo>
                      <a:pt x="239" y="34"/>
                      <a:pt x="239" y="34"/>
                      <a:pt x="239" y="34"/>
                    </a:cubicBezTo>
                    <a:cubicBezTo>
                      <a:pt x="221" y="50"/>
                      <a:pt x="221" y="50"/>
                      <a:pt x="221" y="50"/>
                    </a:cubicBezTo>
                    <a:lnTo>
                      <a:pt x="221" y="17"/>
                    </a:lnTo>
                    <a:close/>
                    <a:moveTo>
                      <a:pt x="221" y="64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21" y="97"/>
                      <a:pt x="221" y="97"/>
                      <a:pt x="221" y="97"/>
                    </a:cubicBezTo>
                    <a:lnTo>
                      <a:pt x="221" y="64"/>
                    </a:lnTo>
                    <a:close/>
                    <a:moveTo>
                      <a:pt x="221" y="112"/>
                    </a:move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21" y="146"/>
                      <a:pt x="221" y="146"/>
                      <a:pt x="221" y="146"/>
                    </a:cubicBezTo>
                    <a:lnTo>
                      <a:pt x="221" y="112"/>
                    </a:lnTo>
                    <a:close/>
                    <a:moveTo>
                      <a:pt x="239" y="200"/>
                    </a:move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39" y="188"/>
                      <a:pt x="239" y="188"/>
                      <a:pt x="239" y="188"/>
                    </a:cubicBezTo>
                    <a:lnTo>
                      <a:pt x="239" y="200"/>
                    </a:lnTo>
                    <a:close/>
                    <a:moveTo>
                      <a:pt x="239" y="178"/>
                    </a:move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39" y="178"/>
                      <a:pt x="239" y="178"/>
                      <a:pt x="239" y="178"/>
                    </a:cubicBezTo>
                    <a:close/>
                    <a:moveTo>
                      <a:pt x="239" y="170"/>
                    </a:move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lnTo>
                      <a:pt x="239" y="170"/>
                    </a:lnTo>
                    <a:close/>
                    <a:moveTo>
                      <a:pt x="239" y="141"/>
                    </a:moveTo>
                    <a:cubicBezTo>
                      <a:pt x="239" y="152"/>
                      <a:pt x="239" y="152"/>
                      <a:pt x="239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39" y="139"/>
                      <a:pt x="239" y="139"/>
                      <a:pt x="239" y="139"/>
                    </a:cubicBezTo>
                    <a:cubicBezTo>
                      <a:pt x="239" y="139"/>
                      <a:pt x="239" y="140"/>
                      <a:pt x="239" y="141"/>
                    </a:cubicBezTo>
                    <a:close/>
                    <a:moveTo>
                      <a:pt x="243" y="125"/>
                    </a:moveTo>
                    <a:cubicBezTo>
                      <a:pt x="227" y="110"/>
                      <a:pt x="227" y="110"/>
                      <a:pt x="227" y="110"/>
                    </a:cubicBezTo>
                    <a:cubicBezTo>
                      <a:pt x="259" y="110"/>
                      <a:pt x="259" y="110"/>
                      <a:pt x="259" y="110"/>
                    </a:cubicBezTo>
                    <a:lnTo>
                      <a:pt x="243" y="125"/>
                    </a:lnTo>
                    <a:close/>
                    <a:moveTo>
                      <a:pt x="267" y="131"/>
                    </a:move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67" y="113"/>
                      <a:pt x="267" y="113"/>
                      <a:pt x="267" y="113"/>
                    </a:cubicBezTo>
                    <a:lnTo>
                      <a:pt x="267" y="131"/>
                    </a:lnTo>
                    <a:close/>
                    <a:moveTo>
                      <a:pt x="267" y="98"/>
                    </a:moveTo>
                    <a:cubicBezTo>
                      <a:pt x="248" y="81"/>
                      <a:pt x="248" y="81"/>
                      <a:pt x="248" y="81"/>
                    </a:cubicBezTo>
                    <a:cubicBezTo>
                      <a:pt x="267" y="64"/>
                      <a:pt x="267" y="64"/>
                      <a:pt x="267" y="64"/>
                    </a:cubicBezTo>
                    <a:lnTo>
                      <a:pt x="267" y="98"/>
                    </a:lnTo>
                    <a:close/>
                    <a:moveTo>
                      <a:pt x="267" y="51"/>
                    </a:moveTo>
                    <a:cubicBezTo>
                      <a:pt x="248" y="35"/>
                      <a:pt x="248" y="35"/>
                      <a:pt x="248" y="35"/>
                    </a:cubicBezTo>
                    <a:cubicBezTo>
                      <a:pt x="267" y="17"/>
                      <a:pt x="267" y="17"/>
                      <a:pt x="267" y="17"/>
                    </a:cubicBezTo>
                    <a:lnTo>
                      <a:pt x="267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4" name="Rectangle 8"/>
              <p:cNvSpPr>
                <a:spLocks noChangeArrowheads="1"/>
              </p:cNvSpPr>
              <p:nvPr/>
            </p:nvSpPr>
            <p:spPr bwMode="auto">
              <a:xfrm>
                <a:off x="4071938" y="4764088"/>
                <a:ext cx="117475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85" name="Freeform 100"/>
            <p:cNvSpPr>
              <a:spLocks noChangeAspect="1" noEditPoints="1"/>
            </p:cNvSpPr>
            <p:nvPr/>
          </p:nvSpPr>
          <p:spPr bwMode="auto">
            <a:xfrm>
              <a:off x="2920380" y="1943100"/>
              <a:ext cx="361950" cy="360363"/>
            </a:xfrm>
            <a:custGeom>
              <a:avLst/>
              <a:gdLst>
                <a:gd name="T0" fmla="*/ 2147483647 w 639"/>
                <a:gd name="T1" fmla="*/ 2147483647 h 636"/>
                <a:gd name="T2" fmla="*/ 2147483647 w 639"/>
                <a:gd name="T3" fmla="*/ 2147483647 h 636"/>
                <a:gd name="T4" fmla="*/ 2147483647 w 639"/>
                <a:gd name="T5" fmla="*/ 2147483647 h 636"/>
                <a:gd name="T6" fmla="*/ 2147483647 w 639"/>
                <a:gd name="T7" fmla="*/ 2147483647 h 636"/>
                <a:gd name="T8" fmla="*/ 2147483647 w 639"/>
                <a:gd name="T9" fmla="*/ 2147483647 h 636"/>
                <a:gd name="T10" fmla="*/ 2147483647 w 639"/>
                <a:gd name="T11" fmla="*/ 2147483647 h 636"/>
                <a:gd name="T12" fmla="*/ 2147483647 w 639"/>
                <a:gd name="T13" fmla="*/ 0 h 636"/>
                <a:gd name="T14" fmla="*/ 2147483647 w 639"/>
                <a:gd name="T15" fmla="*/ 2147483647 h 636"/>
                <a:gd name="T16" fmla="*/ 2147483647 w 639"/>
                <a:gd name="T17" fmla="*/ 2147483647 h 636"/>
                <a:gd name="T18" fmla="*/ 2147483647 w 639"/>
                <a:gd name="T19" fmla="*/ 2147483647 h 636"/>
                <a:gd name="T20" fmla="*/ 2147483647 w 639"/>
                <a:gd name="T21" fmla="*/ 2147483647 h 636"/>
                <a:gd name="T22" fmla="*/ 2147483647 w 639"/>
                <a:gd name="T23" fmla="*/ 2147483647 h 636"/>
                <a:gd name="T24" fmla="*/ 2147483647 w 639"/>
                <a:gd name="T25" fmla="*/ 2147483647 h 636"/>
                <a:gd name="T26" fmla="*/ 2147483647 w 639"/>
                <a:gd name="T27" fmla="*/ 2147483647 h 636"/>
                <a:gd name="T28" fmla="*/ 2147483647 w 639"/>
                <a:gd name="T29" fmla="*/ 2147483647 h 636"/>
                <a:gd name="T30" fmla="*/ 2147483647 w 639"/>
                <a:gd name="T31" fmla="*/ 2147483647 h 636"/>
                <a:gd name="T32" fmla="*/ 2147483647 w 639"/>
                <a:gd name="T33" fmla="*/ 2147483647 h 636"/>
                <a:gd name="T34" fmla="*/ 0 w 639"/>
                <a:gd name="T35" fmla="*/ 2147483647 h 636"/>
                <a:gd name="T36" fmla="*/ 2147483647 w 639"/>
                <a:gd name="T37" fmla="*/ 2147483647 h 636"/>
                <a:gd name="T38" fmla="*/ 2147483647 w 639"/>
                <a:gd name="T39" fmla="*/ 2147483647 h 636"/>
                <a:gd name="T40" fmla="*/ 2147483647 w 639"/>
                <a:gd name="T41" fmla="*/ 2147483647 h 636"/>
                <a:gd name="T42" fmla="*/ 2147483647 w 639"/>
                <a:gd name="T43" fmla="*/ 2147483647 h 636"/>
                <a:gd name="T44" fmla="*/ 2147483647 w 639"/>
                <a:gd name="T45" fmla="*/ 2147483647 h 636"/>
                <a:gd name="T46" fmla="*/ 2147483647 w 639"/>
                <a:gd name="T47" fmla="*/ 2147483647 h 636"/>
                <a:gd name="T48" fmla="*/ 2147483647 w 639"/>
                <a:gd name="T49" fmla="*/ 2147483647 h 636"/>
                <a:gd name="T50" fmla="*/ 2147483647 w 639"/>
                <a:gd name="T51" fmla="*/ 2147483647 h 636"/>
                <a:gd name="T52" fmla="*/ 2147483647 w 639"/>
                <a:gd name="T53" fmla="*/ 2147483647 h 636"/>
                <a:gd name="T54" fmla="*/ 2147483647 w 639"/>
                <a:gd name="T55" fmla="*/ 2147483647 h 636"/>
                <a:gd name="T56" fmla="*/ 2147483647 w 639"/>
                <a:gd name="T57" fmla="*/ 2147483647 h 636"/>
                <a:gd name="T58" fmla="*/ 2147483647 w 639"/>
                <a:gd name="T59" fmla="*/ 2147483647 h 636"/>
                <a:gd name="T60" fmla="*/ 2147483647 w 639"/>
                <a:gd name="T61" fmla="*/ 2147483647 h 636"/>
                <a:gd name="T62" fmla="*/ 2147483647 w 639"/>
                <a:gd name="T63" fmla="*/ 2147483647 h 636"/>
                <a:gd name="T64" fmla="*/ 2147483647 w 639"/>
                <a:gd name="T65" fmla="*/ 2147483647 h 636"/>
                <a:gd name="T66" fmla="*/ 2147483647 w 639"/>
                <a:gd name="T67" fmla="*/ 2147483647 h 636"/>
                <a:gd name="T68" fmla="*/ 2147483647 w 639"/>
                <a:gd name="T69" fmla="*/ 2147483647 h 636"/>
                <a:gd name="T70" fmla="*/ 2147483647 w 639"/>
                <a:gd name="T71" fmla="*/ 2147483647 h 636"/>
                <a:gd name="T72" fmla="*/ 2147483647 w 639"/>
                <a:gd name="T73" fmla="*/ 2147483647 h 636"/>
                <a:gd name="T74" fmla="*/ 2147483647 w 639"/>
                <a:gd name="T75" fmla="*/ 2147483647 h 636"/>
                <a:gd name="T76" fmla="*/ 2147483647 w 639"/>
                <a:gd name="T77" fmla="*/ 2147483647 h 636"/>
                <a:gd name="T78" fmla="*/ 2147483647 w 639"/>
                <a:gd name="T79" fmla="*/ 2147483647 h 636"/>
                <a:gd name="T80" fmla="*/ 2147483647 w 639"/>
                <a:gd name="T81" fmla="*/ 2147483647 h 636"/>
                <a:gd name="T82" fmla="*/ 2147483647 w 639"/>
                <a:gd name="T83" fmla="*/ 2147483647 h 636"/>
                <a:gd name="T84" fmla="*/ 2147483647 w 639"/>
                <a:gd name="T85" fmla="*/ 2147483647 h 636"/>
                <a:gd name="T86" fmla="*/ 2147483647 w 639"/>
                <a:gd name="T87" fmla="*/ 2147483647 h 636"/>
                <a:gd name="T88" fmla="*/ 2147483647 w 639"/>
                <a:gd name="T89" fmla="*/ 2147483647 h 636"/>
                <a:gd name="T90" fmla="*/ 2147483647 w 639"/>
                <a:gd name="T91" fmla="*/ 2147483647 h 636"/>
                <a:gd name="T92" fmla="*/ 2147483647 w 639"/>
                <a:gd name="T93" fmla="*/ 2147483647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9"/>
                <a:gd name="T142" fmla="*/ 0 h 636"/>
                <a:gd name="T143" fmla="*/ 639 w 639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9" h="636">
                  <a:moveTo>
                    <a:pt x="626" y="566"/>
                  </a:moveTo>
                  <a:cubicBezTo>
                    <a:pt x="598" y="528"/>
                    <a:pt x="598" y="528"/>
                    <a:pt x="598" y="528"/>
                  </a:cubicBezTo>
                  <a:cubicBezTo>
                    <a:pt x="582" y="504"/>
                    <a:pt x="571" y="487"/>
                    <a:pt x="543" y="487"/>
                  </a:cubicBezTo>
                  <a:cubicBezTo>
                    <a:pt x="404" y="487"/>
                    <a:pt x="404" y="487"/>
                    <a:pt x="404" y="487"/>
                  </a:cubicBezTo>
                  <a:cubicBezTo>
                    <a:pt x="404" y="453"/>
                    <a:pt x="404" y="453"/>
                    <a:pt x="404" y="453"/>
                  </a:cubicBezTo>
                  <a:cubicBezTo>
                    <a:pt x="582" y="453"/>
                    <a:pt x="582" y="453"/>
                    <a:pt x="582" y="453"/>
                  </a:cubicBezTo>
                  <a:cubicBezTo>
                    <a:pt x="603" y="453"/>
                    <a:pt x="619" y="433"/>
                    <a:pt x="619" y="409"/>
                  </a:cubicBezTo>
                  <a:cubicBezTo>
                    <a:pt x="619" y="341"/>
                    <a:pt x="619" y="341"/>
                    <a:pt x="619" y="341"/>
                  </a:cubicBezTo>
                  <a:cubicBezTo>
                    <a:pt x="619" y="341"/>
                    <a:pt x="619" y="341"/>
                    <a:pt x="619" y="341"/>
                  </a:cubicBezTo>
                  <a:cubicBezTo>
                    <a:pt x="619" y="129"/>
                    <a:pt x="619" y="129"/>
                    <a:pt x="619" y="129"/>
                  </a:cubicBezTo>
                  <a:cubicBezTo>
                    <a:pt x="619" y="129"/>
                    <a:pt x="619" y="129"/>
                    <a:pt x="619" y="129"/>
                  </a:cubicBezTo>
                  <a:cubicBezTo>
                    <a:pt x="619" y="44"/>
                    <a:pt x="619" y="44"/>
                    <a:pt x="619" y="44"/>
                  </a:cubicBezTo>
                  <a:cubicBezTo>
                    <a:pt x="619" y="20"/>
                    <a:pt x="603" y="0"/>
                    <a:pt x="58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35" y="8"/>
                    <a:pt x="29" y="20"/>
                  </a:cubicBezTo>
                  <a:cubicBezTo>
                    <a:pt x="69" y="20"/>
                    <a:pt x="101" y="52"/>
                    <a:pt x="101" y="92"/>
                  </a:cubicBezTo>
                  <a:cubicBezTo>
                    <a:pt x="101" y="132"/>
                    <a:pt x="68" y="165"/>
                    <a:pt x="28" y="165"/>
                  </a:cubicBezTo>
                  <a:cubicBezTo>
                    <a:pt x="26" y="165"/>
                    <a:pt x="24" y="164"/>
                    <a:pt x="22" y="164"/>
                  </a:cubicBezTo>
                  <a:cubicBezTo>
                    <a:pt x="22" y="341"/>
                    <a:pt x="22" y="341"/>
                    <a:pt x="22" y="341"/>
                  </a:cubicBezTo>
                  <a:cubicBezTo>
                    <a:pt x="23" y="341"/>
                    <a:pt x="23" y="341"/>
                    <a:pt x="23" y="341"/>
                  </a:cubicBezTo>
                  <a:cubicBezTo>
                    <a:pt x="23" y="409"/>
                    <a:pt x="23" y="409"/>
                    <a:pt x="23" y="409"/>
                  </a:cubicBezTo>
                  <a:cubicBezTo>
                    <a:pt x="23" y="433"/>
                    <a:pt x="39" y="453"/>
                    <a:pt x="59" y="453"/>
                  </a:cubicBezTo>
                  <a:cubicBezTo>
                    <a:pt x="227" y="453"/>
                    <a:pt x="227" y="453"/>
                    <a:pt x="227" y="453"/>
                  </a:cubicBezTo>
                  <a:cubicBezTo>
                    <a:pt x="227" y="487"/>
                    <a:pt x="227" y="487"/>
                    <a:pt x="227" y="487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78" y="487"/>
                    <a:pt x="62" y="504"/>
                    <a:pt x="45" y="527"/>
                  </a:cubicBezTo>
                  <a:cubicBezTo>
                    <a:pt x="16" y="566"/>
                    <a:pt x="16" y="566"/>
                    <a:pt x="16" y="566"/>
                  </a:cubicBezTo>
                  <a:cubicBezTo>
                    <a:pt x="5" y="582"/>
                    <a:pt x="2" y="599"/>
                    <a:pt x="10" y="614"/>
                  </a:cubicBezTo>
                  <a:cubicBezTo>
                    <a:pt x="17" y="628"/>
                    <a:pt x="32" y="636"/>
                    <a:pt x="52" y="636"/>
                  </a:cubicBezTo>
                  <a:cubicBezTo>
                    <a:pt x="590" y="636"/>
                    <a:pt x="590" y="636"/>
                    <a:pt x="590" y="636"/>
                  </a:cubicBezTo>
                  <a:cubicBezTo>
                    <a:pt x="609" y="636"/>
                    <a:pt x="624" y="628"/>
                    <a:pt x="632" y="614"/>
                  </a:cubicBezTo>
                  <a:cubicBezTo>
                    <a:pt x="639" y="600"/>
                    <a:pt x="637" y="582"/>
                    <a:pt x="626" y="566"/>
                  </a:cubicBezTo>
                  <a:close/>
                  <a:moveTo>
                    <a:pt x="28" y="119"/>
                  </a:moveTo>
                  <a:cubicBezTo>
                    <a:pt x="43" y="119"/>
                    <a:pt x="55" y="106"/>
                    <a:pt x="55" y="91"/>
                  </a:cubicBezTo>
                  <a:cubicBezTo>
                    <a:pt x="55" y="76"/>
                    <a:pt x="43" y="64"/>
                    <a:pt x="28" y="64"/>
                  </a:cubicBezTo>
                  <a:cubicBezTo>
                    <a:pt x="13" y="64"/>
                    <a:pt x="0" y="76"/>
                    <a:pt x="0" y="91"/>
                  </a:cubicBezTo>
                  <a:cubicBezTo>
                    <a:pt x="0" y="106"/>
                    <a:pt x="13" y="119"/>
                    <a:pt x="28" y="119"/>
                  </a:cubicBezTo>
                  <a:close/>
                  <a:moveTo>
                    <a:pt x="535" y="383"/>
                  </a:moveTo>
                  <a:cubicBezTo>
                    <a:pt x="107" y="383"/>
                    <a:pt x="107" y="383"/>
                    <a:pt x="107" y="383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535" y="67"/>
                    <a:pt x="535" y="67"/>
                    <a:pt x="535" y="67"/>
                  </a:cubicBezTo>
                  <a:lnTo>
                    <a:pt x="535" y="383"/>
                  </a:lnTo>
                  <a:close/>
                  <a:moveTo>
                    <a:pt x="508" y="144"/>
                  </a:moveTo>
                  <a:cubicBezTo>
                    <a:pt x="130" y="144"/>
                    <a:pt x="130" y="144"/>
                    <a:pt x="130" y="144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508" y="87"/>
                    <a:pt x="508" y="87"/>
                    <a:pt x="508" y="87"/>
                  </a:cubicBezTo>
                  <a:lnTo>
                    <a:pt x="508" y="144"/>
                  </a:lnTo>
                  <a:close/>
                  <a:moveTo>
                    <a:pt x="396" y="363"/>
                  </a:moveTo>
                  <a:cubicBezTo>
                    <a:pt x="298" y="363"/>
                    <a:pt x="298" y="363"/>
                    <a:pt x="298" y="363"/>
                  </a:cubicBezTo>
                  <a:cubicBezTo>
                    <a:pt x="298" y="271"/>
                    <a:pt x="298" y="271"/>
                    <a:pt x="298" y="271"/>
                  </a:cubicBezTo>
                  <a:cubicBezTo>
                    <a:pt x="396" y="271"/>
                    <a:pt x="396" y="271"/>
                    <a:pt x="396" y="271"/>
                  </a:cubicBezTo>
                  <a:lnTo>
                    <a:pt x="396" y="363"/>
                  </a:lnTo>
                  <a:close/>
                  <a:moveTo>
                    <a:pt x="506" y="363"/>
                  </a:moveTo>
                  <a:cubicBezTo>
                    <a:pt x="408" y="363"/>
                    <a:pt x="408" y="363"/>
                    <a:pt x="408" y="363"/>
                  </a:cubicBezTo>
                  <a:cubicBezTo>
                    <a:pt x="408" y="271"/>
                    <a:pt x="408" y="271"/>
                    <a:pt x="408" y="271"/>
                  </a:cubicBezTo>
                  <a:cubicBezTo>
                    <a:pt x="506" y="271"/>
                    <a:pt x="506" y="271"/>
                    <a:pt x="506" y="271"/>
                  </a:cubicBezTo>
                  <a:lnTo>
                    <a:pt x="506" y="363"/>
                  </a:lnTo>
                  <a:close/>
                  <a:moveTo>
                    <a:pt x="506" y="205"/>
                  </a:moveTo>
                  <a:cubicBezTo>
                    <a:pt x="297" y="205"/>
                    <a:pt x="297" y="205"/>
                    <a:pt x="297" y="20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506" y="185"/>
                    <a:pt x="506" y="185"/>
                    <a:pt x="506" y="185"/>
                  </a:cubicBezTo>
                  <a:cubicBezTo>
                    <a:pt x="506" y="205"/>
                    <a:pt x="506" y="205"/>
                    <a:pt x="506" y="205"/>
                  </a:cubicBezTo>
                  <a:close/>
                  <a:moveTo>
                    <a:pt x="506" y="241"/>
                  </a:moveTo>
                  <a:cubicBezTo>
                    <a:pt x="297" y="241"/>
                    <a:pt x="297" y="241"/>
                    <a:pt x="297" y="241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506" y="241"/>
                    <a:pt x="506" y="241"/>
                    <a:pt x="506" y="241"/>
                  </a:cubicBezTo>
                  <a:close/>
                  <a:moveTo>
                    <a:pt x="188" y="353"/>
                  </a:moveTo>
                  <a:cubicBezTo>
                    <a:pt x="189" y="339"/>
                    <a:pt x="189" y="339"/>
                    <a:pt x="189" y="339"/>
                  </a:cubicBezTo>
                  <a:cubicBezTo>
                    <a:pt x="176" y="338"/>
                    <a:pt x="162" y="334"/>
                    <a:pt x="154" y="328"/>
                  </a:cubicBezTo>
                  <a:cubicBezTo>
                    <a:pt x="155" y="322"/>
                    <a:pt x="155" y="316"/>
                    <a:pt x="156" y="309"/>
                  </a:cubicBezTo>
                  <a:cubicBezTo>
                    <a:pt x="166" y="315"/>
                    <a:pt x="178" y="319"/>
                    <a:pt x="191" y="321"/>
                  </a:cubicBezTo>
                  <a:cubicBezTo>
                    <a:pt x="196" y="265"/>
                    <a:pt x="196" y="265"/>
                    <a:pt x="196" y="265"/>
                  </a:cubicBezTo>
                  <a:cubicBezTo>
                    <a:pt x="175" y="257"/>
                    <a:pt x="154" y="248"/>
                    <a:pt x="154" y="221"/>
                  </a:cubicBezTo>
                  <a:cubicBezTo>
                    <a:pt x="154" y="194"/>
                    <a:pt x="172" y="179"/>
                    <a:pt x="204" y="178"/>
                  </a:cubicBezTo>
                  <a:cubicBezTo>
                    <a:pt x="206" y="165"/>
                    <a:pt x="206" y="165"/>
                    <a:pt x="206" y="165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27" y="180"/>
                    <a:pt x="237" y="183"/>
                    <a:pt x="243" y="186"/>
                  </a:cubicBezTo>
                  <a:cubicBezTo>
                    <a:pt x="242" y="204"/>
                    <a:pt x="242" y="204"/>
                    <a:pt x="242" y="204"/>
                  </a:cubicBezTo>
                  <a:cubicBezTo>
                    <a:pt x="233" y="201"/>
                    <a:pt x="224" y="199"/>
                    <a:pt x="214" y="198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30" y="254"/>
                    <a:pt x="251" y="265"/>
                    <a:pt x="251" y="293"/>
                  </a:cubicBezTo>
                  <a:cubicBezTo>
                    <a:pt x="251" y="325"/>
                    <a:pt x="234" y="339"/>
                    <a:pt x="200" y="339"/>
                  </a:cubicBezTo>
                  <a:cubicBezTo>
                    <a:pt x="199" y="354"/>
                    <a:pt x="199" y="354"/>
                    <a:pt x="199" y="354"/>
                  </a:cubicBezTo>
                  <a:lnTo>
                    <a:pt x="188" y="353"/>
                  </a:lnTo>
                  <a:close/>
                  <a:moveTo>
                    <a:pt x="198" y="243"/>
                  </a:moveTo>
                  <a:cubicBezTo>
                    <a:pt x="203" y="197"/>
                    <a:pt x="203" y="197"/>
                    <a:pt x="203" y="197"/>
                  </a:cubicBezTo>
                  <a:cubicBezTo>
                    <a:pt x="181" y="197"/>
                    <a:pt x="171" y="207"/>
                    <a:pt x="171" y="220"/>
                  </a:cubicBezTo>
                  <a:cubicBezTo>
                    <a:pt x="171" y="232"/>
                    <a:pt x="183" y="238"/>
                    <a:pt x="198" y="243"/>
                  </a:cubicBezTo>
                  <a:close/>
                  <a:moveTo>
                    <a:pt x="207" y="269"/>
                  </a:moveTo>
                  <a:cubicBezTo>
                    <a:pt x="202" y="322"/>
                    <a:pt x="202" y="322"/>
                    <a:pt x="202" y="322"/>
                  </a:cubicBezTo>
                  <a:cubicBezTo>
                    <a:pt x="224" y="321"/>
                    <a:pt x="235" y="313"/>
                    <a:pt x="235" y="296"/>
                  </a:cubicBezTo>
                  <a:cubicBezTo>
                    <a:pt x="235" y="282"/>
                    <a:pt x="222" y="275"/>
                    <a:pt x="207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cs typeface="Tahoma" pitchFamily="34" charset="0"/>
              </a:endParaRPr>
            </a:p>
          </p:txBody>
        </p:sp>
        <p:grpSp>
          <p:nvGrpSpPr>
            <p:cNvPr id="86" name="Group 95"/>
            <p:cNvGrpSpPr>
              <a:grpSpLocks noChangeAspect="1"/>
            </p:cNvGrpSpPr>
            <p:nvPr/>
          </p:nvGrpSpPr>
          <p:grpSpPr>
            <a:xfrm>
              <a:off x="4758955" y="1943054"/>
              <a:ext cx="405902" cy="396000"/>
              <a:chOff x="2935288" y="165101"/>
              <a:chExt cx="781050" cy="761999"/>
            </a:xfrm>
            <a:solidFill>
              <a:schemeClr val="bg1"/>
            </a:solidFill>
          </p:grpSpPr>
          <p:sp>
            <p:nvSpPr>
              <p:cNvPr id="87" name="Freeform 97"/>
              <p:cNvSpPr>
                <a:spLocks/>
              </p:cNvSpPr>
              <p:nvPr/>
            </p:nvSpPr>
            <p:spPr bwMode="auto">
              <a:xfrm>
                <a:off x="2935288" y="201613"/>
                <a:ext cx="538163" cy="561975"/>
              </a:xfrm>
              <a:custGeom>
                <a:avLst/>
                <a:gdLst/>
                <a:ahLst/>
                <a:cxnLst>
                  <a:cxn ang="0">
                    <a:pos x="234" y="534"/>
                  </a:cxn>
                  <a:cxn ang="0">
                    <a:pos x="203" y="482"/>
                  </a:cxn>
                  <a:cxn ang="0">
                    <a:pos x="168" y="397"/>
                  </a:cxn>
                  <a:cxn ang="0">
                    <a:pos x="164" y="394"/>
                  </a:cxn>
                  <a:cxn ang="0">
                    <a:pos x="163" y="393"/>
                  </a:cxn>
                  <a:cxn ang="0">
                    <a:pos x="63" y="300"/>
                  </a:cxn>
                  <a:cxn ang="0">
                    <a:pos x="0" y="182"/>
                  </a:cxn>
                  <a:cxn ang="0">
                    <a:pos x="1" y="168"/>
                  </a:cxn>
                  <a:cxn ang="0">
                    <a:pos x="104" y="47"/>
                  </a:cxn>
                  <a:cxn ang="0">
                    <a:pos x="190" y="0"/>
                  </a:cxn>
                  <a:cxn ang="0">
                    <a:pos x="205" y="34"/>
                  </a:cxn>
                  <a:cxn ang="0">
                    <a:pos x="125" y="78"/>
                  </a:cxn>
                  <a:cxn ang="0">
                    <a:pos x="38" y="175"/>
                  </a:cxn>
                  <a:cxn ang="0">
                    <a:pos x="37" y="182"/>
                  </a:cxn>
                  <a:cxn ang="0">
                    <a:pos x="90" y="275"/>
                  </a:cxn>
                  <a:cxn ang="0">
                    <a:pos x="186" y="364"/>
                  </a:cxn>
                  <a:cxn ang="0">
                    <a:pos x="230" y="428"/>
                  </a:cxn>
                  <a:cxn ang="0">
                    <a:pos x="239" y="475"/>
                  </a:cxn>
                  <a:cxn ang="0">
                    <a:pos x="240" y="478"/>
                  </a:cxn>
                  <a:cxn ang="0">
                    <a:pos x="243" y="486"/>
                  </a:cxn>
                  <a:cxn ang="0">
                    <a:pos x="255" y="504"/>
                  </a:cxn>
                  <a:cxn ang="0">
                    <a:pos x="326" y="551"/>
                  </a:cxn>
                  <a:cxn ang="0">
                    <a:pos x="384" y="497"/>
                  </a:cxn>
                  <a:cxn ang="0">
                    <a:pos x="394" y="466"/>
                  </a:cxn>
                  <a:cxn ang="0">
                    <a:pos x="394" y="463"/>
                  </a:cxn>
                  <a:cxn ang="0">
                    <a:pos x="394" y="460"/>
                  </a:cxn>
                  <a:cxn ang="0">
                    <a:pos x="395" y="416"/>
                  </a:cxn>
                  <a:cxn ang="0">
                    <a:pos x="423" y="346"/>
                  </a:cxn>
                  <a:cxn ang="0">
                    <a:pos x="535" y="131"/>
                  </a:cxn>
                  <a:cxn ang="0">
                    <a:pos x="534" y="121"/>
                  </a:cxn>
                  <a:cxn ang="0">
                    <a:pos x="454" y="52"/>
                  </a:cxn>
                  <a:cxn ang="0">
                    <a:pos x="377" y="38"/>
                  </a:cxn>
                  <a:cxn ang="0">
                    <a:pos x="465" y="17"/>
                  </a:cxn>
                  <a:cxn ang="0">
                    <a:pos x="571" y="115"/>
                  </a:cxn>
                  <a:cxn ang="0">
                    <a:pos x="572" y="131"/>
                  </a:cxn>
                  <a:cxn ang="0">
                    <a:pos x="452" y="369"/>
                  </a:cxn>
                  <a:cxn ang="0">
                    <a:pos x="449" y="372"/>
                  </a:cxn>
                  <a:cxn ang="0">
                    <a:pos x="443" y="383"/>
                  </a:cxn>
                  <a:cxn ang="0">
                    <a:pos x="432" y="418"/>
                  </a:cxn>
                  <a:cxn ang="0">
                    <a:pos x="431" y="460"/>
                  </a:cxn>
                  <a:cxn ang="0">
                    <a:pos x="431" y="466"/>
                  </a:cxn>
                  <a:cxn ang="0">
                    <a:pos x="410" y="523"/>
                  </a:cxn>
                  <a:cxn ang="0">
                    <a:pos x="360" y="570"/>
                  </a:cxn>
                  <a:cxn ang="0">
                    <a:pos x="292" y="573"/>
                  </a:cxn>
                </a:cxnLst>
                <a:rect l="0" t="0" r="r" b="b"/>
                <a:pathLst>
                  <a:path w="572" h="598">
                    <a:moveTo>
                      <a:pt x="292" y="573"/>
                    </a:moveTo>
                    <a:cubicBezTo>
                      <a:pt x="234" y="534"/>
                      <a:pt x="234" y="534"/>
                      <a:pt x="234" y="534"/>
                    </a:cubicBezTo>
                    <a:cubicBezTo>
                      <a:pt x="207" y="513"/>
                      <a:pt x="204" y="483"/>
                      <a:pt x="203" y="482"/>
                    </a:cubicBezTo>
                    <a:cubicBezTo>
                      <a:pt x="203" y="482"/>
                      <a:pt x="203" y="482"/>
                      <a:pt x="203" y="482"/>
                    </a:cubicBezTo>
                    <a:cubicBezTo>
                      <a:pt x="193" y="436"/>
                      <a:pt x="193" y="436"/>
                      <a:pt x="193" y="436"/>
                    </a:cubicBezTo>
                    <a:cubicBezTo>
                      <a:pt x="190" y="417"/>
                      <a:pt x="175" y="402"/>
                      <a:pt x="168" y="397"/>
                    </a:cubicBezTo>
                    <a:cubicBezTo>
                      <a:pt x="168" y="397"/>
                      <a:pt x="168" y="397"/>
                      <a:pt x="168" y="397"/>
                    </a:cubicBezTo>
                    <a:cubicBezTo>
                      <a:pt x="165" y="395"/>
                      <a:pt x="164" y="394"/>
                      <a:pt x="164" y="394"/>
                    </a:cubicBezTo>
                    <a:cubicBezTo>
                      <a:pt x="164" y="394"/>
                      <a:pt x="164" y="394"/>
                      <a:pt x="164" y="394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35" y="371"/>
                      <a:pt x="96" y="337"/>
                      <a:pt x="63" y="300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30" y="262"/>
                      <a:pt x="1" y="223"/>
                      <a:pt x="0" y="18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77"/>
                      <a:pt x="0" y="173"/>
                      <a:pt x="1" y="168"/>
                    </a:cubicBezTo>
                    <a:cubicBezTo>
                      <a:pt x="1" y="168"/>
                      <a:pt x="1" y="168"/>
                      <a:pt x="1" y="168"/>
                    </a:cubicBezTo>
                    <a:cubicBezTo>
                      <a:pt x="12" y="116"/>
                      <a:pt x="60" y="77"/>
                      <a:pt x="10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48" y="18"/>
                      <a:pt x="189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05" y="34"/>
                      <a:pt x="165" y="51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83" y="105"/>
                      <a:pt x="43" y="143"/>
                      <a:pt x="38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7" y="177"/>
                      <a:pt x="37" y="179"/>
                      <a:pt x="37" y="182"/>
                    </a:cubicBezTo>
                    <a:cubicBezTo>
                      <a:pt x="37" y="182"/>
                      <a:pt x="37" y="182"/>
                      <a:pt x="37" y="182"/>
                    </a:cubicBezTo>
                    <a:cubicBezTo>
                      <a:pt x="36" y="203"/>
                      <a:pt x="59" y="241"/>
                      <a:pt x="90" y="275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121" y="310"/>
                      <a:pt x="160" y="343"/>
                      <a:pt x="186" y="364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93" y="369"/>
                      <a:pt x="221" y="390"/>
                      <a:pt x="230" y="428"/>
                    </a:cubicBezTo>
                    <a:cubicBezTo>
                      <a:pt x="230" y="428"/>
                      <a:pt x="230" y="428"/>
                      <a:pt x="230" y="428"/>
                    </a:cubicBezTo>
                    <a:cubicBezTo>
                      <a:pt x="239" y="475"/>
                      <a:pt x="239" y="475"/>
                      <a:pt x="239" y="475"/>
                    </a:cubicBezTo>
                    <a:cubicBezTo>
                      <a:pt x="239" y="475"/>
                      <a:pt x="239" y="476"/>
                      <a:pt x="240" y="478"/>
                    </a:cubicBezTo>
                    <a:cubicBezTo>
                      <a:pt x="240" y="478"/>
                      <a:pt x="240" y="478"/>
                      <a:pt x="240" y="478"/>
                    </a:cubicBezTo>
                    <a:cubicBezTo>
                      <a:pt x="240" y="480"/>
                      <a:pt x="241" y="483"/>
                      <a:pt x="243" y="486"/>
                    </a:cubicBezTo>
                    <a:cubicBezTo>
                      <a:pt x="243" y="486"/>
                      <a:pt x="243" y="486"/>
                      <a:pt x="243" y="486"/>
                    </a:cubicBezTo>
                    <a:cubicBezTo>
                      <a:pt x="245" y="492"/>
                      <a:pt x="250" y="499"/>
                      <a:pt x="255" y="504"/>
                    </a:cubicBezTo>
                    <a:cubicBezTo>
                      <a:pt x="255" y="504"/>
                      <a:pt x="255" y="504"/>
                      <a:pt x="255" y="504"/>
                    </a:cubicBezTo>
                    <a:cubicBezTo>
                      <a:pt x="313" y="542"/>
                      <a:pt x="313" y="542"/>
                      <a:pt x="313" y="542"/>
                    </a:cubicBezTo>
                    <a:cubicBezTo>
                      <a:pt x="326" y="551"/>
                      <a:pt x="326" y="551"/>
                      <a:pt x="326" y="551"/>
                    </a:cubicBezTo>
                    <a:cubicBezTo>
                      <a:pt x="334" y="543"/>
                      <a:pt x="334" y="543"/>
                      <a:pt x="334" y="543"/>
                    </a:cubicBezTo>
                    <a:cubicBezTo>
                      <a:pt x="384" y="497"/>
                      <a:pt x="384" y="497"/>
                      <a:pt x="384" y="497"/>
                    </a:cubicBezTo>
                    <a:cubicBezTo>
                      <a:pt x="392" y="488"/>
                      <a:pt x="394" y="473"/>
                      <a:pt x="394" y="466"/>
                    </a:cubicBezTo>
                    <a:cubicBezTo>
                      <a:pt x="394" y="466"/>
                      <a:pt x="394" y="466"/>
                      <a:pt x="394" y="466"/>
                    </a:cubicBezTo>
                    <a:cubicBezTo>
                      <a:pt x="394" y="463"/>
                      <a:pt x="394" y="463"/>
                      <a:pt x="394" y="463"/>
                    </a:cubicBezTo>
                    <a:cubicBezTo>
                      <a:pt x="394" y="463"/>
                      <a:pt x="394" y="463"/>
                      <a:pt x="394" y="463"/>
                    </a:cubicBezTo>
                    <a:cubicBezTo>
                      <a:pt x="394" y="461"/>
                      <a:pt x="394" y="461"/>
                      <a:pt x="394" y="461"/>
                    </a:cubicBezTo>
                    <a:cubicBezTo>
                      <a:pt x="394" y="460"/>
                      <a:pt x="394" y="460"/>
                      <a:pt x="394" y="460"/>
                    </a:cubicBezTo>
                    <a:cubicBezTo>
                      <a:pt x="394" y="439"/>
                      <a:pt x="395" y="417"/>
                      <a:pt x="395" y="416"/>
                    </a:cubicBezTo>
                    <a:cubicBezTo>
                      <a:pt x="395" y="416"/>
                      <a:pt x="395" y="416"/>
                      <a:pt x="395" y="416"/>
                    </a:cubicBezTo>
                    <a:cubicBezTo>
                      <a:pt x="398" y="374"/>
                      <a:pt x="423" y="346"/>
                      <a:pt x="423" y="346"/>
                    </a:cubicBezTo>
                    <a:cubicBezTo>
                      <a:pt x="423" y="346"/>
                      <a:pt x="423" y="346"/>
                      <a:pt x="423" y="346"/>
                    </a:cubicBezTo>
                    <a:cubicBezTo>
                      <a:pt x="463" y="297"/>
                      <a:pt x="536" y="189"/>
                      <a:pt x="535" y="131"/>
                    </a:cubicBezTo>
                    <a:cubicBezTo>
                      <a:pt x="535" y="131"/>
                      <a:pt x="535" y="131"/>
                      <a:pt x="535" y="131"/>
                    </a:cubicBezTo>
                    <a:cubicBezTo>
                      <a:pt x="535" y="128"/>
                      <a:pt x="534" y="124"/>
                      <a:pt x="534" y="121"/>
                    </a:cubicBezTo>
                    <a:cubicBezTo>
                      <a:pt x="534" y="121"/>
                      <a:pt x="534" y="121"/>
                      <a:pt x="534" y="121"/>
                    </a:cubicBezTo>
                    <a:cubicBezTo>
                      <a:pt x="529" y="87"/>
                      <a:pt x="494" y="64"/>
                      <a:pt x="454" y="52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15" y="40"/>
                      <a:pt x="377" y="38"/>
                      <a:pt x="377" y="38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8" y="1"/>
                      <a:pt x="378" y="1"/>
                      <a:pt x="378" y="1"/>
                    </a:cubicBezTo>
                    <a:cubicBezTo>
                      <a:pt x="379" y="1"/>
                      <a:pt x="420" y="3"/>
                      <a:pt x="465" y="17"/>
                    </a:cubicBezTo>
                    <a:cubicBezTo>
                      <a:pt x="465" y="17"/>
                      <a:pt x="465" y="17"/>
                      <a:pt x="465" y="17"/>
                    </a:cubicBezTo>
                    <a:cubicBezTo>
                      <a:pt x="509" y="30"/>
                      <a:pt x="561" y="58"/>
                      <a:pt x="571" y="115"/>
                    </a:cubicBezTo>
                    <a:cubicBezTo>
                      <a:pt x="571" y="115"/>
                      <a:pt x="571" y="115"/>
                      <a:pt x="571" y="115"/>
                    </a:cubicBezTo>
                    <a:cubicBezTo>
                      <a:pt x="571" y="120"/>
                      <a:pt x="572" y="126"/>
                      <a:pt x="572" y="131"/>
                    </a:cubicBezTo>
                    <a:cubicBezTo>
                      <a:pt x="572" y="131"/>
                      <a:pt x="572" y="131"/>
                      <a:pt x="572" y="131"/>
                    </a:cubicBezTo>
                    <a:cubicBezTo>
                      <a:pt x="570" y="213"/>
                      <a:pt x="492" y="316"/>
                      <a:pt x="452" y="369"/>
                    </a:cubicBezTo>
                    <a:cubicBezTo>
                      <a:pt x="452" y="369"/>
                      <a:pt x="452" y="369"/>
                      <a:pt x="452" y="369"/>
                    </a:cubicBezTo>
                    <a:cubicBezTo>
                      <a:pt x="452" y="369"/>
                      <a:pt x="451" y="370"/>
                      <a:pt x="449" y="372"/>
                    </a:cubicBezTo>
                    <a:cubicBezTo>
                      <a:pt x="449" y="372"/>
                      <a:pt x="449" y="372"/>
                      <a:pt x="449" y="372"/>
                    </a:cubicBezTo>
                    <a:cubicBezTo>
                      <a:pt x="447" y="375"/>
                      <a:pt x="445" y="378"/>
                      <a:pt x="443" y="383"/>
                    </a:cubicBezTo>
                    <a:cubicBezTo>
                      <a:pt x="443" y="383"/>
                      <a:pt x="443" y="383"/>
                      <a:pt x="443" y="383"/>
                    </a:cubicBezTo>
                    <a:cubicBezTo>
                      <a:pt x="438" y="392"/>
                      <a:pt x="433" y="404"/>
                      <a:pt x="432" y="418"/>
                    </a:cubicBezTo>
                    <a:cubicBezTo>
                      <a:pt x="432" y="418"/>
                      <a:pt x="432" y="418"/>
                      <a:pt x="432" y="418"/>
                    </a:cubicBezTo>
                    <a:cubicBezTo>
                      <a:pt x="432" y="418"/>
                      <a:pt x="431" y="439"/>
                      <a:pt x="431" y="460"/>
                    </a:cubicBezTo>
                    <a:cubicBezTo>
                      <a:pt x="431" y="460"/>
                      <a:pt x="431" y="460"/>
                      <a:pt x="431" y="460"/>
                    </a:cubicBezTo>
                    <a:cubicBezTo>
                      <a:pt x="431" y="461"/>
                      <a:pt x="431" y="463"/>
                      <a:pt x="431" y="466"/>
                    </a:cubicBezTo>
                    <a:cubicBezTo>
                      <a:pt x="431" y="466"/>
                      <a:pt x="431" y="466"/>
                      <a:pt x="431" y="466"/>
                    </a:cubicBezTo>
                    <a:cubicBezTo>
                      <a:pt x="431" y="478"/>
                      <a:pt x="429" y="501"/>
                      <a:pt x="410" y="523"/>
                    </a:cubicBezTo>
                    <a:cubicBezTo>
                      <a:pt x="410" y="523"/>
                      <a:pt x="410" y="523"/>
                      <a:pt x="410" y="523"/>
                    </a:cubicBezTo>
                    <a:cubicBezTo>
                      <a:pt x="360" y="570"/>
                      <a:pt x="360" y="570"/>
                      <a:pt x="360" y="570"/>
                    </a:cubicBezTo>
                    <a:cubicBezTo>
                      <a:pt x="330" y="598"/>
                      <a:pt x="330" y="598"/>
                      <a:pt x="330" y="598"/>
                    </a:cubicBezTo>
                    <a:cubicBezTo>
                      <a:pt x="292" y="573"/>
                      <a:pt x="292" y="573"/>
                      <a:pt x="292" y="5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3236913" y="490538"/>
                <a:ext cx="404813" cy="436562"/>
              </a:xfrm>
              <a:custGeom>
                <a:avLst/>
                <a:gdLst/>
                <a:ahLst/>
                <a:cxnLst>
                  <a:cxn ang="0">
                    <a:pos x="178" y="462"/>
                  </a:cxn>
                  <a:cxn ang="0">
                    <a:pos x="0" y="280"/>
                  </a:cxn>
                  <a:cxn ang="0">
                    <a:pos x="0" y="280"/>
                  </a:cxn>
                  <a:cxn ang="0">
                    <a:pos x="19" y="277"/>
                  </a:cxn>
                  <a:cxn ang="0">
                    <a:pos x="25" y="299"/>
                  </a:cxn>
                  <a:cxn ang="0">
                    <a:pos x="25" y="299"/>
                  </a:cxn>
                  <a:cxn ang="0">
                    <a:pos x="48" y="349"/>
                  </a:cxn>
                  <a:cxn ang="0">
                    <a:pos x="48" y="349"/>
                  </a:cxn>
                  <a:cxn ang="0">
                    <a:pos x="182" y="442"/>
                  </a:cxn>
                  <a:cxn ang="0">
                    <a:pos x="182" y="442"/>
                  </a:cxn>
                  <a:cxn ang="0">
                    <a:pos x="208" y="444"/>
                  </a:cxn>
                  <a:cxn ang="0">
                    <a:pos x="208" y="444"/>
                  </a:cxn>
                  <a:cxn ang="0">
                    <a:pos x="381" y="248"/>
                  </a:cxn>
                  <a:cxn ang="0">
                    <a:pos x="381" y="248"/>
                  </a:cxn>
                  <a:cxn ang="0">
                    <a:pos x="410" y="6"/>
                  </a:cxn>
                  <a:cxn ang="0">
                    <a:pos x="410" y="6"/>
                  </a:cxn>
                  <a:cxn ang="0">
                    <a:pos x="410" y="0"/>
                  </a:cxn>
                  <a:cxn ang="0">
                    <a:pos x="410" y="0"/>
                  </a:cxn>
                  <a:cxn ang="0">
                    <a:pos x="430" y="0"/>
                  </a:cxn>
                  <a:cxn ang="0">
                    <a:pos x="430" y="6"/>
                  </a:cxn>
                  <a:cxn ang="0">
                    <a:pos x="430" y="6"/>
                  </a:cxn>
                  <a:cxn ang="0">
                    <a:pos x="401" y="253"/>
                  </a:cxn>
                  <a:cxn ang="0">
                    <a:pos x="401" y="253"/>
                  </a:cxn>
                  <a:cxn ang="0">
                    <a:pos x="208" y="464"/>
                  </a:cxn>
                  <a:cxn ang="0">
                    <a:pos x="208" y="464"/>
                  </a:cxn>
                  <a:cxn ang="0">
                    <a:pos x="178" y="462"/>
                  </a:cxn>
                </a:cxnLst>
                <a:rect l="0" t="0" r="r" b="b"/>
                <a:pathLst>
                  <a:path w="430" h="464">
                    <a:moveTo>
                      <a:pt x="178" y="462"/>
                    </a:moveTo>
                    <a:cubicBezTo>
                      <a:pt x="23" y="432"/>
                      <a:pt x="0" y="281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20" y="277"/>
                      <a:pt x="21" y="285"/>
                      <a:pt x="25" y="299"/>
                    </a:cubicBezTo>
                    <a:cubicBezTo>
                      <a:pt x="25" y="299"/>
                      <a:pt x="25" y="299"/>
                      <a:pt x="25" y="299"/>
                    </a:cubicBezTo>
                    <a:cubicBezTo>
                      <a:pt x="29" y="312"/>
                      <a:pt x="36" y="330"/>
                      <a:pt x="48" y="349"/>
                    </a:cubicBezTo>
                    <a:cubicBezTo>
                      <a:pt x="48" y="349"/>
                      <a:pt x="48" y="349"/>
                      <a:pt x="48" y="349"/>
                    </a:cubicBezTo>
                    <a:cubicBezTo>
                      <a:pt x="71" y="388"/>
                      <a:pt x="111" y="429"/>
                      <a:pt x="182" y="442"/>
                    </a:cubicBezTo>
                    <a:cubicBezTo>
                      <a:pt x="182" y="442"/>
                      <a:pt x="182" y="442"/>
                      <a:pt x="182" y="442"/>
                    </a:cubicBezTo>
                    <a:cubicBezTo>
                      <a:pt x="191" y="443"/>
                      <a:pt x="199" y="444"/>
                      <a:pt x="208" y="444"/>
                    </a:cubicBezTo>
                    <a:cubicBezTo>
                      <a:pt x="208" y="444"/>
                      <a:pt x="208" y="444"/>
                      <a:pt x="208" y="444"/>
                    </a:cubicBezTo>
                    <a:cubicBezTo>
                      <a:pt x="303" y="445"/>
                      <a:pt x="354" y="352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409" y="144"/>
                      <a:pt x="410" y="33"/>
                      <a:pt x="410" y="6"/>
                    </a:cubicBezTo>
                    <a:cubicBezTo>
                      <a:pt x="410" y="6"/>
                      <a:pt x="410" y="6"/>
                      <a:pt x="410" y="6"/>
                    </a:cubicBezTo>
                    <a:cubicBezTo>
                      <a:pt x="410" y="2"/>
                      <a:pt x="410" y="0"/>
                      <a:pt x="410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430" y="0"/>
                      <a:pt x="430" y="2"/>
                      <a:pt x="430" y="6"/>
                    </a:cubicBezTo>
                    <a:cubicBezTo>
                      <a:pt x="430" y="6"/>
                      <a:pt x="430" y="6"/>
                      <a:pt x="430" y="6"/>
                    </a:cubicBezTo>
                    <a:cubicBezTo>
                      <a:pt x="430" y="34"/>
                      <a:pt x="429" y="146"/>
                      <a:pt x="401" y="253"/>
                    </a:cubicBezTo>
                    <a:cubicBezTo>
                      <a:pt x="401" y="253"/>
                      <a:pt x="401" y="253"/>
                      <a:pt x="401" y="253"/>
                    </a:cubicBezTo>
                    <a:cubicBezTo>
                      <a:pt x="373" y="359"/>
                      <a:pt x="318" y="463"/>
                      <a:pt x="208" y="464"/>
                    </a:cubicBezTo>
                    <a:cubicBezTo>
                      <a:pt x="208" y="464"/>
                      <a:pt x="208" y="464"/>
                      <a:pt x="208" y="464"/>
                    </a:cubicBezTo>
                    <a:cubicBezTo>
                      <a:pt x="198" y="464"/>
                      <a:pt x="189" y="463"/>
                      <a:pt x="178" y="4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3127375" y="609600"/>
                <a:ext cx="206375" cy="4445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7" y="13"/>
                  </a:cxn>
                  <a:cxn ang="0">
                    <a:pos x="33" y="20"/>
                  </a:cxn>
                  <a:cxn ang="0">
                    <a:pos x="33" y="20"/>
                  </a:cxn>
                  <a:cxn ang="0">
                    <a:pos x="92" y="27"/>
                  </a:cxn>
                  <a:cxn ang="0">
                    <a:pos x="92" y="27"/>
                  </a:cxn>
                  <a:cxn ang="0">
                    <a:pos x="110" y="26"/>
                  </a:cxn>
                  <a:cxn ang="0">
                    <a:pos x="110" y="26"/>
                  </a:cxn>
                  <a:cxn ang="0">
                    <a:pos x="212" y="0"/>
                  </a:cxn>
                  <a:cxn ang="0">
                    <a:pos x="212" y="0"/>
                  </a:cxn>
                  <a:cxn ang="0">
                    <a:pos x="220" y="18"/>
                  </a:cxn>
                  <a:cxn ang="0">
                    <a:pos x="112" y="46"/>
                  </a:cxn>
                  <a:cxn ang="0">
                    <a:pos x="112" y="46"/>
                  </a:cxn>
                  <a:cxn ang="0">
                    <a:pos x="92" y="47"/>
                  </a:cxn>
                  <a:cxn ang="0">
                    <a:pos x="92" y="47"/>
                  </a:cxn>
                  <a:cxn ang="0">
                    <a:pos x="0" y="32"/>
                  </a:cxn>
                </a:cxnLst>
                <a:rect l="0" t="0" r="r" b="b"/>
                <a:pathLst>
                  <a:path w="220" h="47">
                    <a:moveTo>
                      <a:pt x="0" y="32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17" y="17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49" y="24"/>
                      <a:pt x="70" y="27"/>
                      <a:pt x="92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8" y="27"/>
                      <a:pt x="104" y="27"/>
                      <a:pt x="110" y="26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60" y="21"/>
                      <a:pt x="212" y="0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20" y="18"/>
                      <a:pt x="220" y="18"/>
                      <a:pt x="220" y="18"/>
                    </a:cubicBezTo>
                    <a:cubicBezTo>
                      <a:pt x="219" y="18"/>
                      <a:pt x="166" y="41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05" y="47"/>
                      <a:pt x="99" y="47"/>
                      <a:pt x="92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44" y="47"/>
                      <a:pt x="1" y="32"/>
                      <a:pt x="0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3068638" y="165101"/>
                <a:ext cx="117475" cy="90487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1" y="11"/>
                  </a:cxn>
                  <a:cxn ang="0">
                    <a:pos x="114" y="19"/>
                  </a:cxn>
                  <a:cxn ang="0">
                    <a:pos x="105" y="59"/>
                  </a:cxn>
                  <a:cxn ang="0">
                    <a:pos x="22" y="95"/>
                  </a:cxn>
                  <a:cxn ang="0">
                    <a:pos x="0" y="60"/>
                  </a:cxn>
                </a:cxnLst>
                <a:rect l="0" t="0" r="r" b="b"/>
                <a:pathLst>
                  <a:path w="125" h="95">
                    <a:moveTo>
                      <a:pt x="0" y="60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103" y="0"/>
                      <a:pt x="114" y="19"/>
                    </a:cubicBezTo>
                    <a:cubicBezTo>
                      <a:pt x="125" y="37"/>
                      <a:pt x="105" y="59"/>
                      <a:pt x="105" y="59"/>
                    </a:cubicBezTo>
                    <a:cubicBezTo>
                      <a:pt x="22" y="95"/>
                      <a:pt x="22" y="95"/>
                      <a:pt x="22" y="95"/>
                    </a:cubicBezTo>
                    <a:lnTo>
                      <a:pt x="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92" name="Freeform 101"/>
              <p:cNvSpPr>
                <a:spLocks/>
              </p:cNvSpPr>
              <p:nvPr/>
            </p:nvSpPr>
            <p:spPr bwMode="auto">
              <a:xfrm>
                <a:off x="3240088" y="177800"/>
                <a:ext cx="115888" cy="68262"/>
              </a:xfrm>
              <a:custGeom>
                <a:avLst/>
                <a:gdLst/>
                <a:ahLst/>
                <a:cxnLst>
                  <a:cxn ang="0">
                    <a:pos x="116" y="73"/>
                  </a:cxn>
                  <a:cxn ang="0">
                    <a:pos x="31" y="58"/>
                  </a:cxn>
                  <a:cxn ang="0">
                    <a:pos x="6" y="21"/>
                  </a:cxn>
                  <a:cxn ang="0">
                    <a:pos x="40" y="0"/>
                  </a:cxn>
                  <a:cxn ang="0">
                    <a:pos x="124" y="33"/>
                  </a:cxn>
                  <a:cxn ang="0">
                    <a:pos x="116" y="73"/>
                  </a:cxn>
                </a:cxnLst>
                <a:rect l="0" t="0" r="r" b="b"/>
                <a:pathLst>
                  <a:path w="124" h="73">
                    <a:moveTo>
                      <a:pt x="116" y="73"/>
                    </a:move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0" y="43"/>
                      <a:pt x="6" y="21"/>
                    </a:cubicBezTo>
                    <a:cubicBezTo>
                      <a:pt x="11" y="2"/>
                      <a:pt x="40" y="0"/>
                      <a:pt x="40" y="0"/>
                    </a:cubicBezTo>
                    <a:cubicBezTo>
                      <a:pt x="124" y="33"/>
                      <a:pt x="124" y="33"/>
                      <a:pt x="124" y="33"/>
                    </a:cubicBezTo>
                    <a:lnTo>
                      <a:pt x="116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  <p:sp>
            <p:nvSpPr>
              <p:cNvPr id="93" name="Freeform 102"/>
              <p:cNvSpPr>
                <a:spLocks noEditPoints="1"/>
              </p:cNvSpPr>
              <p:nvPr/>
            </p:nvSpPr>
            <p:spPr bwMode="auto">
              <a:xfrm>
                <a:off x="3533775" y="376238"/>
                <a:ext cx="182563" cy="200025"/>
              </a:xfrm>
              <a:custGeom>
                <a:avLst/>
                <a:gdLst/>
                <a:ahLst/>
                <a:cxnLst>
                  <a:cxn ang="0">
                    <a:pos x="104" y="20"/>
                  </a:cxn>
                  <a:cxn ang="0">
                    <a:pos x="105" y="25"/>
                  </a:cxn>
                  <a:cxn ang="0">
                    <a:pos x="32" y="98"/>
                  </a:cxn>
                  <a:cxn ang="0">
                    <a:pos x="4" y="92"/>
                  </a:cxn>
                  <a:cxn ang="0">
                    <a:pos x="1" y="116"/>
                  </a:cxn>
                  <a:cxn ang="0">
                    <a:pos x="97" y="212"/>
                  </a:cxn>
                  <a:cxn ang="0">
                    <a:pos x="194" y="116"/>
                  </a:cxn>
                  <a:cxn ang="0">
                    <a:pos x="104" y="20"/>
                  </a:cxn>
                  <a:cxn ang="0">
                    <a:pos x="28" y="55"/>
                  </a:cxn>
                  <a:cxn ang="0">
                    <a:pos x="55" y="27"/>
                  </a:cxn>
                  <a:cxn ang="0">
                    <a:pos x="28" y="0"/>
                  </a:cxn>
                  <a:cxn ang="0">
                    <a:pos x="0" y="27"/>
                  </a:cxn>
                  <a:cxn ang="0">
                    <a:pos x="28" y="55"/>
                  </a:cxn>
                </a:cxnLst>
                <a:rect l="0" t="0" r="r" b="b"/>
                <a:pathLst>
                  <a:path w="194" h="212">
                    <a:moveTo>
                      <a:pt x="104" y="20"/>
                    </a:moveTo>
                    <a:cubicBezTo>
                      <a:pt x="104" y="22"/>
                      <a:pt x="105" y="23"/>
                      <a:pt x="105" y="25"/>
                    </a:cubicBezTo>
                    <a:cubicBezTo>
                      <a:pt x="105" y="65"/>
                      <a:pt x="72" y="98"/>
                      <a:pt x="32" y="98"/>
                    </a:cubicBezTo>
                    <a:cubicBezTo>
                      <a:pt x="22" y="98"/>
                      <a:pt x="13" y="96"/>
                      <a:pt x="4" y="92"/>
                    </a:cubicBezTo>
                    <a:cubicBezTo>
                      <a:pt x="2" y="100"/>
                      <a:pt x="1" y="107"/>
                      <a:pt x="1" y="116"/>
                    </a:cubicBezTo>
                    <a:cubicBezTo>
                      <a:pt x="1" y="169"/>
                      <a:pt x="44" y="212"/>
                      <a:pt x="97" y="212"/>
                    </a:cubicBezTo>
                    <a:cubicBezTo>
                      <a:pt x="151" y="212"/>
                      <a:pt x="194" y="169"/>
                      <a:pt x="194" y="116"/>
                    </a:cubicBezTo>
                    <a:cubicBezTo>
                      <a:pt x="194" y="65"/>
                      <a:pt x="154" y="23"/>
                      <a:pt x="104" y="20"/>
                    </a:cubicBezTo>
                    <a:close/>
                    <a:moveTo>
                      <a:pt x="28" y="55"/>
                    </a:moveTo>
                    <a:cubicBezTo>
                      <a:pt x="43" y="55"/>
                      <a:pt x="55" y="42"/>
                      <a:pt x="55" y="27"/>
                    </a:cubicBezTo>
                    <a:cubicBezTo>
                      <a:pt x="55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2"/>
                      <a:pt x="13" y="55"/>
                      <a:pt x="28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Font typeface="Times New Roman" pitchFamily="18" charset="0"/>
                  <a:buNone/>
                  <a:defRPr/>
                </a:pPr>
                <a:endParaRPr lang="en-US" dirty="0">
                  <a:latin typeface="+mn-lt"/>
                  <a:ea typeface="MS PGothic"/>
                  <a:cs typeface="MS PGothic"/>
                </a:endParaRPr>
              </a:p>
            </p:txBody>
          </p:sp>
        </p:grpSp>
        <p:grpSp>
          <p:nvGrpSpPr>
            <p:cNvPr id="94" name="Group 506"/>
            <p:cNvGrpSpPr>
              <a:grpSpLocks noChangeAspect="1"/>
            </p:cNvGrpSpPr>
            <p:nvPr/>
          </p:nvGrpSpPr>
          <p:grpSpPr>
            <a:xfrm>
              <a:off x="6513953" y="1943054"/>
              <a:ext cx="638566" cy="360000"/>
              <a:chOff x="4719464" y="5013176"/>
              <a:chExt cx="1281237" cy="722313"/>
            </a:xfrm>
            <a:solidFill>
              <a:schemeClr val="bg1"/>
            </a:solidFill>
          </p:grpSpPr>
          <p:grpSp>
            <p:nvGrpSpPr>
              <p:cNvPr id="95" name="Group 51"/>
              <p:cNvGrpSpPr/>
              <p:nvPr/>
            </p:nvGrpSpPr>
            <p:grpSpPr>
              <a:xfrm>
                <a:off x="4935488" y="5013176"/>
                <a:ext cx="1065213" cy="722313"/>
                <a:chOff x="6657975" y="2592388"/>
                <a:chExt cx="1065213" cy="722313"/>
              </a:xfrm>
              <a:grpFill/>
            </p:grpSpPr>
            <p:sp>
              <p:nvSpPr>
                <p:cNvPr id="97" name="Oval 271"/>
                <p:cNvSpPr>
                  <a:spLocks noChangeArrowheads="1"/>
                </p:cNvSpPr>
                <p:nvPr/>
              </p:nvSpPr>
              <p:spPr bwMode="auto">
                <a:xfrm>
                  <a:off x="7150100" y="2605088"/>
                  <a:ext cx="52388" cy="50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98" name="Freeform 272"/>
                <p:cNvSpPr>
                  <a:spLocks noEditPoints="1"/>
                </p:cNvSpPr>
                <p:nvPr/>
              </p:nvSpPr>
              <p:spPr bwMode="auto">
                <a:xfrm>
                  <a:off x="7135813" y="2592388"/>
                  <a:ext cx="587375" cy="641350"/>
                </a:xfrm>
                <a:custGeom>
                  <a:avLst/>
                  <a:gdLst/>
                  <a:ahLst/>
                  <a:cxnLst>
                    <a:cxn ang="0">
                      <a:pos x="591" y="0"/>
                    </a:cxn>
                    <a:cxn ang="0">
                      <a:pos x="101" y="0"/>
                    </a:cxn>
                    <a:cxn ang="0">
                      <a:pos x="114" y="41"/>
                    </a:cxn>
                    <a:cxn ang="0">
                      <a:pos x="43" y="113"/>
                    </a:cxn>
                    <a:cxn ang="0">
                      <a:pos x="0" y="99"/>
                    </a:cxn>
                    <a:cxn ang="0">
                      <a:pos x="0" y="444"/>
                    </a:cxn>
                    <a:cxn ang="0">
                      <a:pos x="11" y="449"/>
                    </a:cxn>
                    <a:cxn ang="0">
                      <a:pos x="148" y="514"/>
                    </a:cxn>
                    <a:cxn ang="0">
                      <a:pos x="148" y="514"/>
                    </a:cxn>
                    <a:cxn ang="0">
                      <a:pos x="218" y="520"/>
                    </a:cxn>
                    <a:cxn ang="0">
                      <a:pos x="305" y="541"/>
                    </a:cxn>
                    <a:cxn ang="0">
                      <a:pos x="354" y="567"/>
                    </a:cxn>
                    <a:cxn ang="0">
                      <a:pos x="383" y="594"/>
                    </a:cxn>
                    <a:cxn ang="0">
                      <a:pos x="383" y="594"/>
                    </a:cxn>
                    <a:cxn ang="0">
                      <a:pos x="388" y="617"/>
                    </a:cxn>
                    <a:cxn ang="0">
                      <a:pos x="387" y="625"/>
                    </a:cxn>
                    <a:cxn ang="0">
                      <a:pos x="377" y="675"/>
                    </a:cxn>
                    <a:cxn ang="0">
                      <a:pos x="375" y="680"/>
                    </a:cxn>
                    <a:cxn ang="0">
                      <a:pos x="584" y="680"/>
                    </a:cxn>
                    <a:cxn ang="0">
                      <a:pos x="625" y="639"/>
                    </a:cxn>
                    <a:cxn ang="0">
                      <a:pos x="625" y="41"/>
                    </a:cxn>
                    <a:cxn ang="0">
                      <a:pos x="591" y="0"/>
                    </a:cxn>
                    <a:cxn ang="0">
                      <a:pos x="162" y="455"/>
                    </a:cxn>
                    <a:cxn ang="0">
                      <a:pos x="112" y="455"/>
                    </a:cxn>
                    <a:cxn ang="0">
                      <a:pos x="112" y="388"/>
                    </a:cxn>
                    <a:cxn ang="0">
                      <a:pos x="162" y="388"/>
                    </a:cxn>
                    <a:cxn ang="0">
                      <a:pos x="162" y="455"/>
                    </a:cxn>
                    <a:cxn ang="0">
                      <a:pos x="162" y="309"/>
                    </a:cxn>
                    <a:cxn ang="0">
                      <a:pos x="112" y="309"/>
                    </a:cxn>
                    <a:cxn ang="0">
                      <a:pos x="112" y="241"/>
                    </a:cxn>
                    <a:cxn ang="0">
                      <a:pos x="162" y="241"/>
                    </a:cxn>
                    <a:cxn ang="0">
                      <a:pos x="162" y="309"/>
                    </a:cxn>
                    <a:cxn ang="0">
                      <a:pos x="342" y="480"/>
                    </a:cxn>
                    <a:cxn ang="0">
                      <a:pos x="292" y="480"/>
                    </a:cxn>
                    <a:cxn ang="0">
                      <a:pos x="292" y="413"/>
                    </a:cxn>
                    <a:cxn ang="0">
                      <a:pos x="342" y="413"/>
                    </a:cxn>
                    <a:cxn ang="0">
                      <a:pos x="342" y="480"/>
                    </a:cxn>
                    <a:cxn ang="0">
                      <a:pos x="397" y="161"/>
                    </a:cxn>
                    <a:cxn ang="0">
                      <a:pos x="348" y="161"/>
                    </a:cxn>
                    <a:cxn ang="0">
                      <a:pos x="348" y="93"/>
                    </a:cxn>
                    <a:cxn ang="0">
                      <a:pos x="397" y="93"/>
                    </a:cxn>
                    <a:cxn ang="0">
                      <a:pos x="397" y="161"/>
                    </a:cxn>
                    <a:cxn ang="0">
                      <a:pos x="515" y="369"/>
                    </a:cxn>
                    <a:cxn ang="0">
                      <a:pos x="465" y="369"/>
                    </a:cxn>
                    <a:cxn ang="0">
                      <a:pos x="465" y="301"/>
                    </a:cxn>
                    <a:cxn ang="0">
                      <a:pos x="515" y="301"/>
                    </a:cxn>
                    <a:cxn ang="0">
                      <a:pos x="515" y="369"/>
                    </a:cxn>
                    <a:cxn ang="0">
                      <a:pos x="515" y="188"/>
                    </a:cxn>
                    <a:cxn ang="0">
                      <a:pos x="465" y="188"/>
                    </a:cxn>
                    <a:cxn ang="0">
                      <a:pos x="465" y="121"/>
                    </a:cxn>
                    <a:cxn ang="0">
                      <a:pos x="515" y="121"/>
                    </a:cxn>
                    <a:cxn ang="0">
                      <a:pos x="515" y="188"/>
                    </a:cxn>
                  </a:cxnLst>
                  <a:rect l="0" t="0" r="r" b="b"/>
                  <a:pathLst>
                    <a:path w="625" h="680">
                      <a:moveTo>
                        <a:pt x="591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9" y="11"/>
                        <a:pt x="114" y="26"/>
                        <a:pt x="114" y="41"/>
                      </a:cubicBezTo>
                      <a:cubicBezTo>
                        <a:pt x="114" y="81"/>
                        <a:pt x="82" y="113"/>
                        <a:pt x="43" y="113"/>
                      </a:cubicBezTo>
                      <a:cubicBezTo>
                        <a:pt x="27" y="113"/>
                        <a:pt x="12" y="107"/>
                        <a:pt x="0" y="99"/>
                      </a:cubicBezTo>
                      <a:cubicBezTo>
                        <a:pt x="0" y="444"/>
                        <a:pt x="0" y="444"/>
                        <a:pt x="0" y="444"/>
                      </a:cubicBezTo>
                      <a:cubicBezTo>
                        <a:pt x="5" y="446"/>
                        <a:pt x="8" y="447"/>
                        <a:pt x="11" y="449"/>
                      </a:cubicBezTo>
                      <a:cubicBezTo>
                        <a:pt x="22" y="453"/>
                        <a:pt x="132" y="508"/>
                        <a:pt x="148" y="514"/>
                      </a:cubicBezTo>
                      <a:cubicBezTo>
                        <a:pt x="148" y="514"/>
                        <a:pt x="148" y="514"/>
                        <a:pt x="148" y="514"/>
                      </a:cubicBezTo>
                      <a:cubicBezTo>
                        <a:pt x="159" y="514"/>
                        <a:pt x="199" y="517"/>
                        <a:pt x="218" y="520"/>
                      </a:cubicBezTo>
                      <a:cubicBezTo>
                        <a:pt x="276" y="528"/>
                        <a:pt x="290" y="536"/>
                        <a:pt x="305" y="541"/>
                      </a:cubicBezTo>
                      <a:cubicBezTo>
                        <a:pt x="322" y="546"/>
                        <a:pt x="340" y="557"/>
                        <a:pt x="354" y="567"/>
                      </a:cubicBezTo>
                      <a:cubicBezTo>
                        <a:pt x="369" y="578"/>
                        <a:pt x="379" y="586"/>
                        <a:pt x="383" y="594"/>
                      </a:cubicBezTo>
                      <a:cubicBezTo>
                        <a:pt x="383" y="594"/>
                        <a:pt x="383" y="594"/>
                        <a:pt x="383" y="594"/>
                      </a:cubicBezTo>
                      <a:cubicBezTo>
                        <a:pt x="387" y="602"/>
                        <a:pt x="388" y="611"/>
                        <a:pt x="388" y="617"/>
                      </a:cubicBezTo>
                      <a:cubicBezTo>
                        <a:pt x="388" y="620"/>
                        <a:pt x="388" y="622"/>
                        <a:pt x="387" y="625"/>
                      </a:cubicBezTo>
                      <a:cubicBezTo>
                        <a:pt x="387" y="627"/>
                        <a:pt x="382" y="657"/>
                        <a:pt x="377" y="675"/>
                      </a:cubicBezTo>
                      <a:cubicBezTo>
                        <a:pt x="376" y="677"/>
                        <a:pt x="376" y="678"/>
                        <a:pt x="375" y="680"/>
                      </a:cubicBezTo>
                      <a:cubicBezTo>
                        <a:pt x="584" y="680"/>
                        <a:pt x="584" y="680"/>
                        <a:pt x="584" y="680"/>
                      </a:cubicBezTo>
                      <a:cubicBezTo>
                        <a:pt x="607" y="680"/>
                        <a:pt x="625" y="662"/>
                        <a:pt x="625" y="639"/>
                      </a:cubicBezTo>
                      <a:cubicBezTo>
                        <a:pt x="625" y="41"/>
                        <a:pt x="625" y="41"/>
                        <a:pt x="625" y="41"/>
                      </a:cubicBezTo>
                      <a:cubicBezTo>
                        <a:pt x="625" y="18"/>
                        <a:pt x="613" y="0"/>
                        <a:pt x="591" y="0"/>
                      </a:cubicBezTo>
                      <a:close/>
                      <a:moveTo>
                        <a:pt x="162" y="455"/>
                      </a:moveTo>
                      <a:cubicBezTo>
                        <a:pt x="112" y="455"/>
                        <a:pt x="112" y="455"/>
                        <a:pt x="112" y="455"/>
                      </a:cubicBezTo>
                      <a:cubicBezTo>
                        <a:pt x="112" y="388"/>
                        <a:pt x="112" y="388"/>
                        <a:pt x="112" y="388"/>
                      </a:cubicBezTo>
                      <a:cubicBezTo>
                        <a:pt x="162" y="388"/>
                        <a:pt x="162" y="388"/>
                        <a:pt x="162" y="388"/>
                      </a:cubicBezTo>
                      <a:lnTo>
                        <a:pt x="162" y="455"/>
                      </a:lnTo>
                      <a:close/>
                      <a:moveTo>
                        <a:pt x="162" y="309"/>
                      </a:moveTo>
                      <a:cubicBezTo>
                        <a:pt x="112" y="309"/>
                        <a:pt x="112" y="309"/>
                        <a:pt x="112" y="309"/>
                      </a:cubicBezTo>
                      <a:cubicBezTo>
                        <a:pt x="112" y="241"/>
                        <a:pt x="112" y="241"/>
                        <a:pt x="112" y="241"/>
                      </a:cubicBezTo>
                      <a:cubicBezTo>
                        <a:pt x="162" y="241"/>
                        <a:pt x="162" y="241"/>
                        <a:pt x="162" y="241"/>
                      </a:cubicBezTo>
                      <a:lnTo>
                        <a:pt x="162" y="309"/>
                      </a:lnTo>
                      <a:close/>
                      <a:moveTo>
                        <a:pt x="342" y="480"/>
                      </a:moveTo>
                      <a:cubicBezTo>
                        <a:pt x="292" y="480"/>
                        <a:pt x="292" y="480"/>
                        <a:pt x="292" y="480"/>
                      </a:cubicBezTo>
                      <a:cubicBezTo>
                        <a:pt x="292" y="413"/>
                        <a:pt x="292" y="413"/>
                        <a:pt x="292" y="413"/>
                      </a:cubicBezTo>
                      <a:cubicBezTo>
                        <a:pt x="342" y="413"/>
                        <a:pt x="342" y="413"/>
                        <a:pt x="342" y="413"/>
                      </a:cubicBezTo>
                      <a:lnTo>
                        <a:pt x="342" y="480"/>
                      </a:lnTo>
                      <a:close/>
                      <a:moveTo>
                        <a:pt x="397" y="161"/>
                      </a:moveTo>
                      <a:cubicBezTo>
                        <a:pt x="348" y="161"/>
                        <a:pt x="348" y="161"/>
                        <a:pt x="348" y="161"/>
                      </a:cubicBezTo>
                      <a:cubicBezTo>
                        <a:pt x="348" y="93"/>
                        <a:pt x="348" y="93"/>
                        <a:pt x="348" y="93"/>
                      </a:cubicBezTo>
                      <a:cubicBezTo>
                        <a:pt x="397" y="93"/>
                        <a:pt x="397" y="93"/>
                        <a:pt x="397" y="93"/>
                      </a:cubicBezTo>
                      <a:lnTo>
                        <a:pt x="397" y="161"/>
                      </a:lnTo>
                      <a:close/>
                      <a:moveTo>
                        <a:pt x="515" y="369"/>
                      </a:moveTo>
                      <a:cubicBezTo>
                        <a:pt x="465" y="369"/>
                        <a:pt x="465" y="369"/>
                        <a:pt x="465" y="369"/>
                      </a:cubicBezTo>
                      <a:cubicBezTo>
                        <a:pt x="465" y="301"/>
                        <a:pt x="465" y="301"/>
                        <a:pt x="465" y="301"/>
                      </a:cubicBezTo>
                      <a:cubicBezTo>
                        <a:pt x="515" y="301"/>
                        <a:pt x="515" y="301"/>
                        <a:pt x="515" y="301"/>
                      </a:cubicBezTo>
                      <a:lnTo>
                        <a:pt x="515" y="369"/>
                      </a:lnTo>
                      <a:close/>
                      <a:moveTo>
                        <a:pt x="515" y="188"/>
                      </a:moveTo>
                      <a:cubicBezTo>
                        <a:pt x="465" y="188"/>
                        <a:pt x="465" y="188"/>
                        <a:pt x="465" y="188"/>
                      </a:cubicBezTo>
                      <a:cubicBezTo>
                        <a:pt x="465" y="121"/>
                        <a:pt x="465" y="121"/>
                        <a:pt x="465" y="121"/>
                      </a:cubicBezTo>
                      <a:cubicBezTo>
                        <a:pt x="515" y="121"/>
                        <a:pt x="515" y="121"/>
                        <a:pt x="515" y="121"/>
                      </a:cubicBezTo>
                      <a:lnTo>
                        <a:pt x="515" y="1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99" name="Freeform 273"/>
                <p:cNvSpPr>
                  <a:spLocks/>
                </p:cNvSpPr>
                <p:nvPr/>
              </p:nvSpPr>
              <p:spPr bwMode="auto">
                <a:xfrm>
                  <a:off x="6961188" y="2949576"/>
                  <a:ext cx="82550" cy="50800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9" y="18"/>
                    </a:cxn>
                    <a:cxn ang="0">
                      <a:pos x="0" y="54"/>
                    </a:cxn>
                    <a:cxn ang="0">
                      <a:pos x="88" y="54"/>
                    </a:cxn>
                    <a:cxn ang="0">
                      <a:pos x="70" y="18"/>
                    </a:cxn>
                    <a:cxn ang="0">
                      <a:pos x="41" y="1"/>
                    </a:cxn>
                  </a:cxnLst>
                  <a:rect l="0" t="0" r="r" b="b"/>
                  <a:pathLst>
                    <a:path w="88" h="54">
                      <a:moveTo>
                        <a:pt x="41" y="1"/>
                      </a:moveTo>
                      <a:cubicBezTo>
                        <a:pt x="18" y="3"/>
                        <a:pt x="9" y="18"/>
                        <a:pt x="9" y="18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0" y="18"/>
                        <a:pt x="70" y="18"/>
                        <a:pt x="70" y="18"/>
                      </a:cubicBezTo>
                      <a:cubicBezTo>
                        <a:pt x="62" y="0"/>
                        <a:pt x="41" y="1"/>
                        <a:pt x="4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00" name="Freeform 274"/>
                <p:cNvSpPr>
                  <a:spLocks/>
                </p:cNvSpPr>
                <p:nvPr/>
              </p:nvSpPr>
              <p:spPr bwMode="auto">
                <a:xfrm>
                  <a:off x="6657975" y="3013076"/>
                  <a:ext cx="825500" cy="301625"/>
                </a:xfrm>
                <a:custGeom>
                  <a:avLst/>
                  <a:gdLst/>
                  <a:ahLst/>
                  <a:cxnLst>
                    <a:cxn ang="0">
                      <a:pos x="872" y="162"/>
                    </a:cxn>
                    <a:cxn ang="0">
                      <a:pos x="800" y="113"/>
                    </a:cxn>
                    <a:cxn ang="0">
                      <a:pos x="715" y="92"/>
                    </a:cxn>
                    <a:cxn ang="0">
                      <a:pos x="645" y="87"/>
                    </a:cxn>
                    <a:cxn ang="0">
                      <a:pos x="506" y="21"/>
                    </a:cxn>
                    <a:cxn ang="0">
                      <a:pos x="436" y="6"/>
                    </a:cxn>
                    <a:cxn ang="0">
                      <a:pos x="254" y="10"/>
                    </a:cxn>
                    <a:cxn ang="0">
                      <a:pos x="123" y="66"/>
                    </a:cxn>
                    <a:cxn ang="0">
                      <a:pos x="95" y="72"/>
                    </a:cxn>
                    <a:cxn ang="0">
                      <a:pos x="28" y="73"/>
                    </a:cxn>
                    <a:cxn ang="0">
                      <a:pos x="6" y="86"/>
                    </a:cxn>
                    <a:cxn ang="0">
                      <a:pos x="2" y="191"/>
                    </a:cxn>
                    <a:cxn ang="0">
                      <a:pos x="19" y="220"/>
                    </a:cxn>
                    <a:cxn ang="0">
                      <a:pos x="35" y="239"/>
                    </a:cxn>
                    <a:cxn ang="0">
                      <a:pos x="92" y="247"/>
                    </a:cxn>
                    <a:cxn ang="0">
                      <a:pos x="176" y="319"/>
                    </a:cxn>
                    <a:cxn ang="0">
                      <a:pos x="260" y="248"/>
                    </a:cxn>
                    <a:cxn ang="0">
                      <a:pos x="618" y="249"/>
                    </a:cxn>
                    <a:cxn ang="0">
                      <a:pos x="701" y="319"/>
                    </a:cxn>
                    <a:cxn ang="0">
                      <a:pos x="782" y="260"/>
                    </a:cxn>
                    <a:cxn ang="0">
                      <a:pos x="813" y="252"/>
                    </a:cxn>
                    <a:cxn ang="0">
                      <a:pos x="861" y="245"/>
                    </a:cxn>
                    <a:cxn ang="0">
                      <a:pos x="876" y="186"/>
                    </a:cxn>
                    <a:cxn ang="0">
                      <a:pos x="872" y="162"/>
                    </a:cxn>
                  </a:cxnLst>
                  <a:rect l="0" t="0" r="r" b="b"/>
                  <a:pathLst>
                    <a:path w="877" h="319">
                      <a:moveTo>
                        <a:pt x="872" y="162"/>
                      </a:moveTo>
                      <a:cubicBezTo>
                        <a:pt x="868" y="153"/>
                        <a:pt x="831" y="123"/>
                        <a:pt x="800" y="113"/>
                      </a:cubicBezTo>
                      <a:cubicBezTo>
                        <a:pt x="783" y="108"/>
                        <a:pt x="773" y="101"/>
                        <a:pt x="715" y="92"/>
                      </a:cubicBezTo>
                      <a:cubicBezTo>
                        <a:pt x="695" y="90"/>
                        <a:pt x="650" y="86"/>
                        <a:pt x="645" y="87"/>
                      </a:cubicBezTo>
                      <a:cubicBezTo>
                        <a:pt x="634" y="83"/>
                        <a:pt x="516" y="25"/>
                        <a:pt x="506" y="21"/>
                      </a:cubicBezTo>
                      <a:cubicBezTo>
                        <a:pt x="495" y="16"/>
                        <a:pt x="470" y="8"/>
                        <a:pt x="436" y="6"/>
                      </a:cubicBezTo>
                      <a:cubicBezTo>
                        <a:pt x="404" y="4"/>
                        <a:pt x="304" y="0"/>
                        <a:pt x="254" y="10"/>
                      </a:cubicBezTo>
                      <a:cubicBezTo>
                        <a:pt x="206" y="28"/>
                        <a:pt x="191" y="50"/>
                        <a:pt x="123" y="66"/>
                      </a:cubicBezTo>
                      <a:cubicBezTo>
                        <a:pt x="119" y="69"/>
                        <a:pt x="96" y="72"/>
                        <a:pt x="95" y="72"/>
                      </a:cubicBezTo>
                      <a:cubicBezTo>
                        <a:pt x="65" y="74"/>
                        <a:pt x="51" y="71"/>
                        <a:pt x="28" y="73"/>
                      </a:cubicBezTo>
                      <a:cubicBezTo>
                        <a:pt x="16" y="74"/>
                        <a:pt x="5" y="79"/>
                        <a:pt x="6" y="86"/>
                      </a:cubicBezTo>
                      <a:cubicBezTo>
                        <a:pt x="6" y="93"/>
                        <a:pt x="0" y="184"/>
                        <a:pt x="2" y="191"/>
                      </a:cubicBezTo>
                      <a:cubicBezTo>
                        <a:pt x="5" y="201"/>
                        <a:pt x="7" y="209"/>
                        <a:pt x="19" y="220"/>
                      </a:cubicBezTo>
                      <a:cubicBezTo>
                        <a:pt x="17" y="228"/>
                        <a:pt x="26" y="236"/>
                        <a:pt x="35" y="239"/>
                      </a:cubicBezTo>
                      <a:cubicBezTo>
                        <a:pt x="43" y="242"/>
                        <a:pt x="80" y="241"/>
                        <a:pt x="92" y="247"/>
                      </a:cubicBezTo>
                      <a:cubicBezTo>
                        <a:pt x="99" y="288"/>
                        <a:pt x="134" y="319"/>
                        <a:pt x="176" y="319"/>
                      </a:cubicBezTo>
                      <a:cubicBezTo>
                        <a:pt x="219" y="319"/>
                        <a:pt x="253" y="289"/>
                        <a:pt x="260" y="248"/>
                      </a:cubicBezTo>
                      <a:cubicBezTo>
                        <a:pt x="336" y="250"/>
                        <a:pt x="615" y="249"/>
                        <a:pt x="618" y="249"/>
                      </a:cubicBezTo>
                      <a:cubicBezTo>
                        <a:pt x="625" y="289"/>
                        <a:pt x="659" y="319"/>
                        <a:pt x="701" y="319"/>
                      </a:cubicBezTo>
                      <a:cubicBezTo>
                        <a:pt x="739" y="319"/>
                        <a:pt x="771" y="294"/>
                        <a:pt x="782" y="260"/>
                      </a:cubicBezTo>
                      <a:cubicBezTo>
                        <a:pt x="785" y="255"/>
                        <a:pt x="804" y="253"/>
                        <a:pt x="813" y="252"/>
                      </a:cubicBezTo>
                      <a:cubicBezTo>
                        <a:pt x="822" y="251"/>
                        <a:pt x="854" y="247"/>
                        <a:pt x="861" y="245"/>
                      </a:cubicBezTo>
                      <a:cubicBezTo>
                        <a:pt x="867" y="242"/>
                        <a:pt x="875" y="189"/>
                        <a:pt x="876" y="186"/>
                      </a:cubicBezTo>
                      <a:cubicBezTo>
                        <a:pt x="877" y="182"/>
                        <a:pt x="877" y="170"/>
                        <a:pt x="872" y="1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96" name="Freeform 63"/>
              <p:cNvSpPr>
                <a:spLocks noEditPoints="1"/>
              </p:cNvSpPr>
              <p:nvPr/>
            </p:nvSpPr>
            <p:spPr bwMode="auto">
              <a:xfrm>
                <a:off x="4719464" y="5013176"/>
                <a:ext cx="545358" cy="296416"/>
              </a:xfrm>
              <a:custGeom>
                <a:avLst/>
                <a:gdLst>
                  <a:gd name="T0" fmla="*/ 258027 w 794"/>
                  <a:gd name="T1" fmla="*/ 225462 h 429"/>
                  <a:gd name="T2" fmla="*/ 388923 w 794"/>
                  <a:gd name="T3" fmla="*/ 392190 h 429"/>
                  <a:gd name="T4" fmla="*/ 382331 w 794"/>
                  <a:gd name="T5" fmla="*/ 363771 h 429"/>
                  <a:gd name="T6" fmla="*/ 382331 w 794"/>
                  <a:gd name="T7" fmla="*/ 147782 h 429"/>
                  <a:gd name="T8" fmla="*/ 429416 w 794"/>
                  <a:gd name="T9" fmla="*/ 90943 h 429"/>
                  <a:gd name="T10" fmla="*/ 644125 w 794"/>
                  <a:gd name="T11" fmla="*/ 90943 h 429"/>
                  <a:gd name="T12" fmla="*/ 420941 w 794"/>
                  <a:gd name="T13" fmla="*/ 18946 h 429"/>
                  <a:gd name="T14" fmla="*/ 347488 w 794"/>
                  <a:gd name="T15" fmla="*/ 2842 h 429"/>
                  <a:gd name="T16" fmla="*/ 321121 w 794"/>
                  <a:gd name="T17" fmla="*/ 2842 h 429"/>
                  <a:gd name="T18" fmla="*/ 324887 w 794"/>
                  <a:gd name="T19" fmla="*/ 26525 h 429"/>
                  <a:gd name="T20" fmla="*/ 258968 w 794"/>
                  <a:gd name="T21" fmla="*/ 92837 h 429"/>
                  <a:gd name="T22" fmla="*/ 228834 w 794"/>
                  <a:gd name="T23" fmla="*/ 85259 h 429"/>
                  <a:gd name="T24" fmla="*/ 228834 w 794"/>
                  <a:gd name="T25" fmla="*/ 139256 h 429"/>
                  <a:gd name="T26" fmla="*/ 258027 w 794"/>
                  <a:gd name="T27" fmla="*/ 225462 h 429"/>
                  <a:gd name="T28" fmla="*/ 707219 w 794"/>
                  <a:gd name="T29" fmla="*/ 119362 h 429"/>
                  <a:gd name="T30" fmla="*/ 451076 w 794"/>
                  <a:gd name="T31" fmla="*/ 119362 h 429"/>
                  <a:gd name="T32" fmla="*/ 410582 w 794"/>
                  <a:gd name="T33" fmla="*/ 167676 h 429"/>
                  <a:gd name="T34" fmla="*/ 410582 w 794"/>
                  <a:gd name="T35" fmla="*/ 358087 h 429"/>
                  <a:gd name="T36" fmla="*/ 451076 w 794"/>
                  <a:gd name="T37" fmla="*/ 406400 h 429"/>
                  <a:gd name="T38" fmla="*/ 707219 w 794"/>
                  <a:gd name="T39" fmla="*/ 406400 h 429"/>
                  <a:gd name="T40" fmla="*/ 747712 w 794"/>
                  <a:gd name="T41" fmla="*/ 358087 h 429"/>
                  <a:gd name="T42" fmla="*/ 747712 w 794"/>
                  <a:gd name="T43" fmla="*/ 167676 h 429"/>
                  <a:gd name="T44" fmla="*/ 707219 w 794"/>
                  <a:gd name="T45" fmla="*/ 119362 h 429"/>
                  <a:gd name="T46" fmla="*/ 258027 w 794"/>
                  <a:gd name="T47" fmla="*/ 52103 h 429"/>
                  <a:gd name="T48" fmla="*/ 284394 w 794"/>
                  <a:gd name="T49" fmla="*/ 26525 h 429"/>
                  <a:gd name="T50" fmla="*/ 258027 w 794"/>
                  <a:gd name="T51" fmla="*/ 0 h 429"/>
                  <a:gd name="T52" fmla="*/ 231659 w 794"/>
                  <a:gd name="T53" fmla="*/ 26525 h 429"/>
                  <a:gd name="T54" fmla="*/ 258027 w 794"/>
                  <a:gd name="T55" fmla="*/ 52103 h 429"/>
                  <a:gd name="T56" fmla="*/ 75336 w 794"/>
                  <a:gd name="T57" fmla="*/ 113678 h 429"/>
                  <a:gd name="T58" fmla="*/ 942 w 794"/>
                  <a:gd name="T59" fmla="*/ 154413 h 429"/>
                  <a:gd name="T60" fmla="*/ 5650 w 794"/>
                  <a:gd name="T61" fmla="*/ 181885 h 429"/>
                  <a:gd name="T62" fmla="*/ 26368 w 794"/>
                  <a:gd name="T63" fmla="*/ 202726 h 429"/>
                  <a:gd name="T64" fmla="*/ 96054 w 794"/>
                  <a:gd name="T65" fmla="*/ 169570 h 429"/>
                  <a:gd name="T66" fmla="*/ 204350 w 794"/>
                  <a:gd name="T67" fmla="*/ 159150 h 429"/>
                  <a:gd name="T68" fmla="*/ 204350 w 794"/>
                  <a:gd name="T69" fmla="*/ 97574 h 429"/>
                  <a:gd name="T70" fmla="*/ 75336 w 794"/>
                  <a:gd name="T71" fmla="*/ 113678 h 429"/>
                  <a:gd name="T72" fmla="*/ 702510 w 794"/>
                  <a:gd name="T73" fmla="*/ 263355 h 429"/>
                  <a:gd name="T74" fmla="*/ 581031 w 794"/>
                  <a:gd name="T75" fmla="*/ 385559 h 429"/>
                  <a:gd name="T76" fmla="*/ 459551 w 794"/>
                  <a:gd name="T77" fmla="*/ 263355 h 429"/>
                  <a:gd name="T78" fmla="*/ 581031 w 794"/>
                  <a:gd name="T79" fmla="*/ 141151 h 429"/>
                  <a:gd name="T80" fmla="*/ 702510 w 794"/>
                  <a:gd name="T81" fmla="*/ 263355 h 4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94"/>
                  <a:gd name="T124" fmla="*/ 0 h 429"/>
                  <a:gd name="T125" fmla="*/ 794 w 794"/>
                  <a:gd name="T126" fmla="*/ 429 h 42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94" h="429">
                    <a:moveTo>
                      <a:pt x="274" y="238"/>
                    </a:moveTo>
                    <a:cubicBezTo>
                      <a:pt x="413" y="414"/>
                      <a:pt x="413" y="414"/>
                      <a:pt x="413" y="414"/>
                    </a:cubicBezTo>
                    <a:cubicBezTo>
                      <a:pt x="409" y="405"/>
                      <a:pt x="406" y="395"/>
                      <a:pt x="406" y="384"/>
                    </a:cubicBezTo>
                    <a:cubicBezTo>
                      <a:pt x="406" y="156"/>
                      <a:pt x="406" y="156"/>
                      <a:pt x="406" y="156"/>
                    </a:cubicBezTo>
                    <a:cubicBezTo>
                      <a:pt x="406" y="123"/>
                      <a:pt x="428" y="96"/>
                      <a:pt x="456" y="96"/>
                    </a:cubicBezTo>
                    <a:cubicBezTo>
                      <a:pt x="684" y="96"/>
                      <a:pt x="684" y="96"/>
                      <a:pt x="684" y="96"/>
                    </a:cubicBezTo>
                    <a:cubicBezTo>
                      <a:pt x="447" y="20"/>
                      <a:pt x="447" y="20"/>
                      <a:pt x="447" y="20"/>
                    </a:cubicBezTo>
                    <a:cubicBezTo>
                      <a:pt x="447" y="20"/>
                      <a:pt x="392" y="3"/>
                      <a:pt x="369" y="3"/>
                    </a:cubicBezTo>
                    <a:cubicBezTo>
                      <a:pt x="341" y="3"/>
                      <a:pt x="341" y="3"/>
                      <a:pt x="341" y="3"/>
                    </a:cubicBezTo>
                    <a:cubicBezTo>
                      <a:pt x="344" y="11"/>
                      <a:pt x="345" y="19"/>
                      <a:pt x="345" y="28"/>
                    </a:cubicBezTo>
                    <a:cubicBezTo>
                      <a:pt x="345" y="67"/>
                      <a:pt x="314" y="98"/>
                      <a:pt x="275" y="98"/>
                    </a:cubicBezTo>
                    <a:cubicBezTo>
                      <a:pt x="263" y="98"/>
                      <a:pt x="252" y="95"/>
                      <a:pt x="243" y="90"/>
                    </a:cubicBezTo>
                    <a:cubicBezTo>
                      <a:pt x="243" y="147"/>
                      <a:pt x="243" y="147"/>
                      <a:pt x="243" y="147"/>
                    </a:cubicBezTo>
                    <a:cubicBezTo>
                      <a:pt x="243" y="206"/>
                      <a:pt x="274" y="238"/>
                      <a:pt x="274" y="238"/>
                    </a:cubicBezTo>
                    <a:close/>
                    <a:moveTo>
                      <a:pt x="751" y="126"/>
                    </a:moveTo>
                    <a:cubicBezTo>
                      <a:pt x="479" y="126"/>
                      <a:pt x="479" y="126"/>
                      <a:pt x="479" y="126"/>
                    </a:cubicBezTo>
                    <a:cubicBezTo>
                      <a:pt x="455" y="126"/>
                      <a:pt x="436" y="149"/>
                      <a:pt x="436" y="177"/>
                    </a:cubicBezTo>
                    <a:cubicBezTo>
                      <a:pt x="436" y="378"/>
                      <a:pt x="436" y="378"/>
                      <a:pt x="436" y="378"/>
                    </a:cubicBezTo>
                    <a:cubicBezTo>
                      <a:pt x="436" y="406"/>
                      <a:pt x="455" y="429"/>
                      <a:pt x="479" y="429"/>
                    </a:cubicBezTo>
                    <a:cubicBezTo>
                      <a:pt x="751" y="429"/>
                      <a:pt x="751" y="429"/>
                      <a:pt x="751" y="429"/>
                    </a:cubicBezTo>
                    <a:cubicBezTo>
                      <a:pt x="775" y="429"/>
                      <a:pt x="794" y="406"/>
                      <a:pt x="794" y="378"/>
                    </a:cubicBezTo>
                    <a:cubicBezTo>
                      <a:pt x="794" y="177"/>
                      <a:pt x="794" y="177"/>
                      <a:pt x="794" y="177"/>
                    </a:cubicBezTo>
                    <a:cubicBezTo>
                      <a:pt x="794" y="149"/>
                      <a:pt x="775" y="126"/>
                      <a:pt x="751" y="126"/>
                    </a:cubicBezTo>
                    <a:close/>
                    <a:moveTo>
                      <a:pt x="274" y="55"/>
                    </a:moveTo>
                    <a:cubicBezTo>
                      <a:pt x="289" y="55"/>
                      <a:pt x="302" y="43"/>
                      <a:pt x="302" y="28"/>
                    </a:cubicBezTo>
                    <a:cubicBezTo>
                      <a:pt x="302" y="13"/>
                      <a:pt x="289" y="0"/>
                      <a:pt x="274" y="0"/>
                    </a:cubicBezTo>
                    <a:cubicBezTo>
                      <a:pt x="259" y="0"/>
                      <a:pt x="246" y="13"/>
                      <a:pt x="246" y="28"/>
                    </a:cubicBezTo>
                    <a:cubicBezTo>
                      <a:pt x="246" y="43"/>
                      <a:pt x="259" y="55"/>
                      <a:pt x="274" y="55"/>
                    </a:cubicBezTo>
                    <a:close/>
                    <a:moveTo>
                      <a:pt x="80" y="120"/>
                    </a:moveTo>
                    <a:cubicBezTo>
                      <a:pt x="25" y="144"/>
                      <a:pt x="1" y="163"/>
                      <a:pt x="1" y="163"/>
                    </a:cubicBezTo>
                    <a:cubicBezTo>
                      <a:pt x="1" y="163"/>
                      <a:pt x="0" y="179"/>
                      <a:pt x="6" y="192"/>
                    </a:cubicBezTo>
                    <a:cubicBezTo>
                      <a:pt x="18" y="214"/>
                      <a:pt x="28" y="214"/>
                      <a:pt x="28" y="214"/>
                    </a:cubicBezTo>
                    <a:cubicBezTo>
                      <a:pt x="28" y="214"/>
                      <a:pt x="75" y="188"/>
                      <a:pt x="102" y="179"/>
                    </a:cubicBezTo>
                    <a:cubicBezTo>
                      <a:pt x="160" y="161"/>
                      <a:pt x="217" y="168"/>
                      <a:pt x="217" y="168"/>
                    </a:cubicBezTo>
                    <a:cubicBezTo>
                      <a:pt x="217" y="103"/>
                      <a:pt x="217" y="103"/>
                      <a:pt x="217" y="103"/>
                    </a:cubicBezTo>
                    <a:cubicBezTo>
                      <a:pt x="217" y="103"/>
                      <a:pt x="135" y="95"/>
                      <a:pt x="80" y="120"/>
                    </a:cubicBezTo>
                    <a:close/>
                    <a:moveTo>
                      <a:pt x="746" y="278"/>
                    </a:moveTo>
                    <a:cubicBezTo>
                      <a:pt x="746" y="349"/>
                      <a:pt x="688" y="407"/>
                      <a:pt x="617" y="407"/>
                    </a:cubicBezTo>
                    <a:cubicBezTo>
                      <a:pt x="546" y="407"/>
                      <a:pt x="488" y="349"/>
                      <a:pt x="488" y="278"/>
                    </a:cubicBezTo>
                    <a:cubicBezTo>
                      <a:pt x="488" y="207"/>
                      <a:pt x="546" y="149"/>
                      <a:pt x="617" y="149"/>
                    </a:cubicBezTo>
                    <a:cubicBezTo>
                      <a:pt x="688" y="149"/>
                      <a:pt x="746" y="207"/>
                      <a:pt x="746" y="2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1" name="Group 409"/>
            <p:cNvGrpSpPr>
              <a:grpSpLocks noChangeAspect="1"/>
            </p:cNvGrpSpPr>
            <p:nvPr/>
          </p:nvGrpSpPr>
          <p:grpSpPr>
            <a:xfrm>
              <a:off x="1028001" y="3127321"/>
              <a:ext cx="435106" cy="360000"/>
              <a:chOff x="6646864" y="2246313"/>
              <a:chExt cx="533400" cy="441327"/>
            </a:xfrm>
            <a:solidFill>
              <a:schemeClr val="bg1"/>
            </a:solidFill>
          </p:grpSpPr>
          <p:sp>
            <p:nvSpPr>
              <p:cNvPr id="102" name="Freeform 26"/>
              <p:cNvSpPr>
                <a:spLocks noEditPoints="1"/>
              </p:cNvSpPr>
              <p:nvPr/>
            </p:nvSpPr>
            <p:spPr bwMode="auto">
              <a:xfrm>
                <a:off x="6991351" y="2246313"/>
                <a:ext cx="146050" cy="144463"/>
              </a:xfrm>
              <a:custGeom>
                <a:avLst/>
                <a:gdLst>
                  <a:gd name="T0" fmla="*/ 48 w 52"/>
                  <a:gd name="T1" fmla="*/ 0 h 51"/>
                  <a:gd name="T2" fmla="*/ 4 w 52"/>
                  <a:gd name="T3" fmla="*/ 0 h 51"/>
                  <a:gd name="T4" fmla="*/ 0 w 52"/>
                  <a:gd name="T5" fmla="*/ 5 h 51"/>
                  <a:gd name="T6" fmla="*/ 0 w 52"/>
                  <a:gd name="T7" fmla="*/ 46 h 51"/>
                  <a:gd name="T8" fmla="*/ 4 w 52"/>
                  <a:gd name="T9" fmla="*/ 51 h 51"/>
                  <a:gd name="T10" fmla="*/ 48 w 52"/>
                  <a:gd name="T11" fmla="*/ 51 h 51"/>
                  <a:gd name="T12" fmla="*/ 52 w 52"/>
                  <a:gd name="T13" fmla="*/ 46 h 51"/>
                  <a:gd name="T14" fmla="*/ 52 w 52"/>
                  <a:gd name="T15" fmla="*/ 5 h 51"/>
                  <a:gd name="T16" fmla="*/ 48 w 52"/>
                  <a:gd name="T17" fmla="*/ 0 h 51"/>
                  <a:gd name="T18" fmla="*/ 23 w 52"/>
                  <a:gd name="T19" fmla="*/ 9 h 51"/>
                  <a:gd name="T20" fmla="*/ 28 w 52"/>
                  <a:gd name="T21" fmla="*/ 9 h 51"/>
                  <a:gd name="T22" fmla="*/ 28 w 52"/>
                  <a:gd name="T23" fmla="*/ 21 h 51"/>
                  <a:gd name="T24" fmla="*/ 23 w 52"/>
                  <a:gd name="T25" fmla="*/ 21 h 51"/>
                  <a:gd name="T26" fmla="*/ 23 w 52"/>
                  <a:gd name="T27" fmla="*/ 9 h 51"/>
                  <a:gd name="T28" fmla="*/ 12 w 52"/>
                  <a:gd name="T29" fmla="*/ 21 h 51"/>
                  <a:gd name="T30" fmla="*/ 7 w 52"/>
                  <a:gd name="T31" fmla="*/ 21 h 51"/>
                  <a:gd name="T32" fmla="*/ 7 w 52"/>
                  <a:gd name="T33" fmla="*/ 9 h 51"/>
                  <a:gd name="T34" fmla="*/ 12 w 52"/>
                  <a:gd name="T35" fmla="*/ 9 h 51"/>
                  <a:gd name="T36" fmla="*/ 12 w 52"/>
                  <a:gd name="T37" fmla="*/ 21 h 51"/>
                  <a:gd name="T38" fmla="*/ 25 w 52"/>
                  <a:gd name="T39" fmla="*/ 46 h 51"/>
                  <a:gd name="T40" fmla="*/ 21 w 52"/>
                  <a:gd name="T41" fmla="*/ 44 h 51"/>
                  <a:gd name="T42" fmla="*/ 37 w 52"/>
                  <a:gd name="T43" fmla="*/ 21 h 51"/>
                  <a:gd name="T44" fmla="*/ 25 w 52"/>
                  <a:gd name="T45" fmla="*/ 46 h 51"/>
                  <a:gd name="T46" fmla="*/ 45 w 52"/>
                  <a:gd name="T47" fmla="*/ 21 h 51"/>
                  <a:gd name="T48" fmla="*/ 39 w 52"/>
                  <a:gd name="T49" fmla="*/ 21 h 51"/>
                  <a:gd name="T50" fmla="*/ 39 w 52"/>
                  <a:gd name="T51" fmla="*/ 9 h 51"/>
                  <a:gd name="T52" fmla="*/ 45 w 52"/>
                  <a:gd name="T53" fmla="*/ 9 h 51"/>
                  <a:gd name="T54" fmla="*/ 45 w 52"/>
                  <a:gd name="T5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51">
                    <a:moveTo>
                      <a:pt x="4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1"/>
                      <a:pt x="4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0" y="51"/>
                      <a:pt x="52" y="49"/>
                      <a:pt x="52" y="46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0" y="0"/>
                      <a:pt x="48" y="0"/>
                    </a:cubicBezTo>
                    <a:close/>
                    <a:moveTo>
                      <a:pt x="23" y="9"/>
                    </a:moveTo>
                    <a:cubicBezTo>
                      <a:pt x="28" y="9"/>
                      <a:pt x="28" y="9"/>
                      <a:pt x="28" y="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1"/>
                      <a:pt x="23" y="21"/>
                      <a:pt x="23" y="21"/>
                    </a:cubicBezTo>
                    <a:lnTo>
                      <a:pt x="23" y="9"/>
                    </a:lnTo>
                    <a:close/>
                    <a:moveTo>
                      <a:pt x="12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2" y="9"/>
                      <a:pt x="12" y="9"/>
                      <a:pt x="12" y="9"/>
                    </a:cubicBezTo>
                    <a:lnTo>
                      <a:pt x="12" y="21"/>
                    </a:lnTo>
                    <a:close/>
                    <a:moveTo>
                      <a:pt x="25" y="46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37" y="21"/>
                      <a:pt x="37" y="21"/>
                      <a:pt x="37" y="21"/>
                    </a:cubicBezTo>
                    <a:lnTo>
                      <a:pt x="25" y="46"/>
                    </a:lnTo>
                    <a:close/>
                    <a:moveTo>
                      <a:pt x="45" y="21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5" y="9"/>
                      <a:pt x="45" y="9"/>
                      <a:pt x="45" y="9"/>
                    </a:cubicBez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3" name="Freeform 27"/>
              <p:cNvSpPr>
                <a:spLocks/>
              </p:cNvSpPr>
              <p:nvPr/>
            </p:nvSpPr>
            <p:spPr bwMode="auto">
              <a:xfrm>
                <a:off x="6767513" y="2314576"/>
                <a:ext cx="53975" cy="53975"/>
              </a:xfrm>
              <a:custGeom>
                <a:avLst/>
                <a:gdLst>
                  <a:gd name="T0" fmla="*/ 9 w 19"/>
                  <a:gd name="T1" fmla="*/ 18 h 19"/>
                  <a:gd name="T2" fmla="*/ 18 w 19"/>
                  <a:gd name="T3" fmla="*/ 10 h 19"/>
                  <a:gd name="T4" fmla="*/ 10 w 19"/>
                  <a:gd name="T5" fmla="*/ 0 h 19"/>
                  <a:gd name="T6" fmla="*/ 0 w 19"/>
                  <a:gd name="T7" fmla="*/ 9 h 19"/>
                  <a:gd name="T8" fmla="*/ 9 w 19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9" y="18"/>
                    </a:moveTo>
                    <a:cubicBezTo>
                      <a:pt x="14" y="19"/>
                      <a:pt x="18" y="15"/>
                      <a:pt x="18" y="10"/>
                    </a:cubicBezTo>
                    <a:cubicBezTo>
                      <a:pt x="19" y="5"/>
                      <a:pt x="15" y="1"/>
                      <a:pt x="10" y="0"/>
                    </a:cubicBezTo>
                    <a:cubicBezTo>
                      <a:pt x="5" y="0"/>
                      <a:pt x="1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4" name="Freeform 28"/>
              <p:cNvSpPr>
                <a:spLocks/>
              </p:cNvSpPr>
              <p:nvPr/>
            </p:nvSpPr>
            <p:spPr bwMode="auto">
              <a:xfrm>
                <a:off x="6646864" y="2260602"/>
                <a:ext cx="533400" cy="427038"/>
              </a:xfrm>
              <a:custGeom>
                <a:avLst/>
                <a:gdLst>
                  <a:gd name="T0" fmla="*/ 126 w 189"/>
                  <a:gd name="T1" fmla="*/ 53 h 151"/>
                  <a:gd name="T2" fmla="*/ 116 w 189"/>
                  <a:gd name="T3" fmla="*/ 16 h 151"/>
                  <a:gd name="T4" fmla="*/ 98 w 189"/>
                  <a:gd name="T5" fmla="*/ 1 h 151"/>
                  <a:gd name="T6" fmla="*/ 98 w 189"/>
                  <a:gd name="T7" fmla="*/ 1 h 151"/>
                  <a:gd name="T8" fmla="*/ 97 w 189"/>
                  <a:gd name="T9" fmla="*/ 1 h 151"/>
                  <a:gd name="T10" fmla="*/ 92 w 189"/>
                  <a:gd name="T11" fmla="*/ 1 h 151"/>
                  <a:gd name="T12" fmla="*/ 92 w 189"/>
                  <a:gd name="T13" fmla="*/ 1 h 151"/>
                  <a:gd name="T14" fmla="*/ 92 w 189"/>
                  <a:gd name="T15" fmla="*/ 1 h 151"/>
                  <a:gd name="T16" fmla="*/ 73 w 189"/>
                  <a:gd name="T17" fmla="*/ 17 h 151"/>
                  <a:gd name="T18" fmla="*/ 50 w 189"/>
                  <a:gd name="T19" fmla="*/ 52 h 151"/>
                  <a:gd name="T20" fmla="*/ 26 w 189"/>
                  <a:gd name="T21" fmla="*/ 55 h 151"/>
                  <a:gd name="T22" fmla="*/ 2 w 189"/>
                  <a:gd name="T23" fmla="*/ 75 h 151"/>
                  <a:gd name="T24" fmla="*/ 1 w 189"/>
                  <a:gd name="T25" fmla="*/ 82 h 151"/>
                  <a:gd name="T26" fmla="*/ 4 w 189"/>
                  <a:gd name="T27" fmla="*/ 84 h 151"/>
                  <a:gd name="T28" fmla="*/ 5 w 189"/>
                  <a:gd name="T29" fmla="*/ 84 h 151"/>
                  <a:gd name="T30" fmla="*/ 7 w 189"/>
                  <a:gd name="T31" fmla="*/ 84 h 151"/>
                  <a:gd name="T32" fmla="*/ 20 w 189"/>
                  <a:gd name="T33" fmla="*/ 73 h 151"/>
                  <a:gd name="T34" fmla="*/ 24 w 189"/>
                  <a:gd name="T35" fmla="*/ 130 h 151"/>
                  <a:gd name="T36" fmla="*/ 25 w 189"/>
                  <a:gd name="T37" fmla="*/ 131 h 151"/>
                  <a:gd name="T38" fmla="*/ 32 w 189"/>
                  <a:gd name="T39" fmla="*/ 146 h 151"/>
                  <a:gd name="T40" fmla="*/ 42 w 189"/>
                  <a:gd name="T41" fmla="*/ 151 h 151"/>
                  <a:gd name="T42" fmla="*/ 80 w 189"/>
                  <a:gd name="T43" fmla="*/ 151 h 151"/>
                  <a:gd name="T44" fmla="*/ 80 w 189"/>
                  <a:gd name="T45" fmla="*/ 102 h 151"/>
                  <a:gd name="T46" fmla="*/ 106 w 189"/>
                  <a:gd name="T47" fmla="*/ 98 h 151"/>
                  <a:gd name="T48" fmla="*/ 109 w 189"/>
                  <a:gd name="T49" fmla="*/ 151 h 151"/>
                  <a:gd name="T50" fmla="*/ 144 w 189"/>
                  <a:gd name="T51" fmla="*/ 151 h 151"/>
                  <a:gd name="T52" fmla="*/ 147 w 189"/>
                  <a:gd name="T53" fmla="*/ 151 h 151"/>
                  <a:gd name="T54" fmla="*/ 161 w 189"/>
                  <a:gd name="T55" fmla="*/ 142 h 151"/>
                  <a:gd name="T56" fmla="*/ 165 w 189"/>
                  <a:gd name="T57" fmla="*/ 131 h 151"/>
                  <a:gd name="T58" fmla="*/ 165 w 189"/>
                  <a:gd name="T59" fmla="*/ 69 h 151"/>
                  <a:gd name="T60" fmla="*/ 181 w 189"/>
                  <a:gd name="T61" fmla="*/ 83 h 151"/>
                  <a:gd name="T62" fmla="*/ 183 w 189"/>
                  <a:gd name="T63" fmla="*/ 84 h 151"/>
                  <a:gd name="T64" fmla="*/ 185 w 189"/>
                  <a:gd name="T65" fmla="*/ 84 h 151"/>
                  <a:gd name="T66" fmla="*/ 187 w 189"/>
                  <a:gd name="T67" fmla="*/ 83 h 151"/>
                  <a:gd name="T68" fmla="*/ 189 w 189"/>
                  <a:gd name="T69" fmla="*/ 79 h 151"/>
                  <a:gd name="T70" fmla="*/ 165 w 189"/>
                  <a:gd name="T71" fmla="*/ 5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9" h="151">
                    <a:moveTo>
                      <a:pt x="161" y="53"/>
                    </a:moveTo>
                    <a:cubicBezTo>
                      <a:pt x="126" y="53"/>
                      <a:pt x="126" y="53"/>
                      <a:pt x="126" y="53"/>
                    </a:cubicBezTo>
                    <a:cubicBezTo>
                      <a:pt x="120" y="53"/>
                      <a:pt x="116" y="48"/>
                      <a:pt x="116" y="42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4" y="0"/>
                      <a:pt x="93" y="0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5" y="21"/>
                      <a:pt x="76" y="25"/>
                      <a:pt x="76" y="30"/>
                    </a:cubicBezTo>
                    <a:cubicBezTo>
                      <a:pt x="75" y="43"/>
                      <a:pt x="63" y="53"/>
                      <a:pt x="50" y="52"/>
                    </a:cubicBezTo>
                    <a:cubicBezTo>
                      <a:pt x="45" y="52"/>
                      <a:pt x="40" y="50"/>
                      <a:pt x="37" y="4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" y="76"/>
                      <a:pt x="0" y="78"/>
                      <a:pt x="0" y="79"/>
                    </a:cubicBezTo>
                    <a:cubicBezTo>
                      <a:pt x="0" y="80"/>
                      <a:pt x="1" y="81"/>
                      <a:pt x="1" y="82"/>
                    </a:cubicBezTo>
                    <a:cubicBezTo>
                      <a:pt x="2" y="83"/>
                      <a:pt x="2" y="83"/>
                      <a:pt x="3" y="83"/>
                    </a:cubicBezTo>
                    <a:cubicBezTo>
                      <a:pt x="3" y="84"/>
                      <a:pt x="3" y="84"/>
                      <a:pt x="4" y="84"/>
                    </a:cubicBezTo>
                    <a:cubicBezTo>
                      <a:pt x="4" y="84"/>
                      <a:pt x="4" y="84"/>
                      <a:pt x="5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5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7" y="84"/>
                    </a:cubicBezTo>
                    <a:cubicBezTo>
                      <a:pt x="7" y="84"/>
                      <a:pt x="8" y="83"/>
                      <a:pt x="8" y="8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4" y="130"/>
                      <a:pt x="25" y="131"/>
                      <a:pt x="25" y="131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5" y="135"/>
                      <a:pt x="26" y="139"/>
                      <a:pt x="29" y="142"/>
                    </a:cubicBezTo>
                    <a:cubicBezTo>
                      <a:pt x="29" y="144"/>
                      <a:pt x="30" y="145"/>
                      <a:pt x="32" y="146"/>
                    </a:cubicBezTo>
                    <a:cubicBezTo>
                      <a:pt x="35" y="148"/>
                      <a:pt x="38" y="150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3" y="151"/>
                      <a:pt x="44" y="151"/>
                      <a:pt x="45" y="151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80" y="151"/>
                      <a:pt x="80" y="151"/>
                      <a:pt x="80" y="151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100"/>
                      <a:pt x="82" y="98"/>
                      <a:pt x="84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8" y="98"/>
                      <a:pt x="109" y="100"/>
                      <a:pt x="109" y="102"/>
                    </a:cubicBezTo>
                    <a:cubicBezTo>
                      <a:pt x="109" y="151"/>
                      <a:pt x="109" y="151"/>
                      <a:pt x="109" y="151"/>
                    </a:cubicBezTo>
                    <a:cubicBezTo>
                      <a:pt x="109" y="151"/>
                      <a:pt x="109" y="151"/>
                      <a:pt x="109" y="151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45" y="151"/>
                      <a:pt x="146" y="151"/>
                      <a:pt x="147" y="151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151" y="150"/>
                      <a:pt x="155" y="148"/>
                      <a:pt x="158" y="146"/>
                    </a:cubicBezTo>
                    <a:cubicBezTo>
                      <a:pt x="159" y="145"/>
                      <a:pt x="160" y="144"/>
                      <a:pt x="161" y="142"/>
                    </a:cubicBezTo>
                    <a:cubicBezTo>
                      <a:pt x="163" y="139"/>
                      <a:pt x="165" y="135"/>
                      <a:pt x="165" y="131"/>
                    </a:cubicBezTo>
                    <a:cubicBezTo>
                      <a:pt x="165" y="131"/>
                      <a:pt x="165" y="131"/>
                      <a:pt x="165" y="131"/>
                    </a:cubicBezTo>
                    <a:cubicBezTo>
                      <a:pt x="165" y="131"/>
                      <a:pt x="165" y="130"/>
                      <a:pt x="165" y="130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81" y="83"/>
                      <a:pt x="181" y="83"/>
                      <a:pt x="181" y="83"/>
                    </a:cubicBezTo>
                    <a:cubicBezTo>
                      <a:pt x="182" y="83"/>
                      <a:pt x="182" y="84"/>
                      <a:pt x="183" y="84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4" y="84"/>
                      <a:pt x="185" y="84"/>
                      <a:pt x="185" y="84"/>
                    </a:cubicBezTo>
                    <a:cubicBezTo>
                      <a:pt x="185" y="84"/>
                      <a:pt x="185" y="84"/>
                      <a:pt x="186" y="84"/>
                    </a:cubicBezTo>
                    <a:cubicBezTo>
                      <a:pt x="186" y="84"/>
                      <a:pt x="186" y="84"/>
                      <a:pt x="187" y="83"/>
                    </a:cubicBezTo>
                    <a:cubicBezTo>
                      <a:pt x="187" y="83"/>
                      <a:pt x="188" y="83"/>
                      <a:pt x="188" y="82"/>
                    </a:cubicBezTo>
                    <a:cubicBezTo>
                      <a:pt x="189" y="81"/>
                      <a:pt x="189" y="80"/>
                      <a:pt x="189" y="79"/>
                    </a:cubicBezTo>
                    <a:cubicBezTo>
                      <a:pt x="189" y="78"/>
                      <a:pt x="189" y="76"/>
                      <a:pt x="188" y="75"/>
                    </a:cubicBezTo>
                    <a:cubicBezTo>
                      <a:pt x="165" y="57"/>
                      <a:pt x="165" y="57"/>
                      <a:pt x="165" y="57"/>
                    </a:cubicBezTo>
                    <a:lnTo>
                      <a:pt x="161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105" name="Group 406"/>
            <p:cNvGrpSpPr>
              <a:grpSpLocks noChangeAspect="1"/>
            </p:cNvGrpSpPr>
            <p:nvPr/>
          </p:nvGrpSpPr>
          <p:grpSpPr>
            <a:xfrm>
              <a:off x="2911476" y="3127321"/>
              <a:ext cx="389552" cy="360000"/>
              <a:chOff x="7796213" y="4681538"/>
              <a:chExt cx="460375" cy="425450"/>
            </a:xfrm>
            <a:solidFill>
              <a:schemeClr val="bg1"/>
            </a:solidFill>
          </p:grpSpPr>
          <p:sp>
            <p:nvSpPr>
              <p:cNvPr id="106" name="Oval 5"/>
              <p:cNvSpPr>
                <a:spLocks noChangeArrowheads="1"/>
              </p:cNvSpPr>
              <p:nvPr/>
            </p:nvSpPr>
            <p:spPr bwMode="auto">
              <a:xfrm>
                <a:off x="7804151" y="4684713"/>
                <a:ext cx="53975" cy="508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7" name="Freeform 6"/>
              <p:cNvSpPr>
                <a:spLocks/>
              </p:cNvSpPr>
              <p:nvPr/>
            </p:nvSpPr>
            <p:spPr bwMode="auto">
              <a:xfrm>
                <a:off x="7796213" y="4681538"/>
                <a:ext cx="460375" cy="425450"/>
              </a:xfrm>
              <a:custGeom>
                <a:avLst/>
                <a:gdLst>
                  <a:gd name="T0" fmla="*/ 117 w 163"/>
                  <a:gd name="T1" fmla="*/ 65 h 150"/>
                  <a:gd name="T2" fmla="*/ 132 w 163"/>
                  <a:gd name="T3" fmla="*/ 77 h 150"/>
                  <a:gd name="T4" fmla="*/ 163 w 163"/>
                  <a:gd name="T5" fmla="*/ 77 h 150"/>
                  <a:gd name="T6" fmla="*/ 163 w 163"/>
                  <a:gd name="T7" fmla="*/ 17 h 150"/>
                  <a:gd name="T8" fmla="*/ 149 w 163"/>
                  <a:gd name="T9" fmla="*/ 0 h 150"/>
                  <a:gd name="T10" fmla="*/ 35 w 163"/>
                  <a:gd name="T11" fmla="*/ 0 h 150"/>
                  <a:gd name="T12" fmla="*/ 37 w 163"/>
                  <a:gd name="T13" fmla="*/ 10 h 150"/>
                  <a:gd name="T14" fmla="*/ 13 w 163"/>
                  <a:gd name="T15" fmla="*/ 34 h 150"/>
                  <a:gd name="T16" fmla="*/ 0 w 163"/>
                  <a:gd name="T17" fmla="*/ 30 h 150"/>
                  <a:gd name="T18" fmla="*/ 0 w 163"/>
                  <a:gd name="T19" fmla="*/ 77 h 150"/>
                  <a:gd name="T20" fmla="*/ 37 w 163"/>
                  <a:gd name="T21" fmla="*/ 77 h 150"/>
                  <a:gd name="T22" fmla="*/ 52 w 163"/>
                  <a:gd name="T23" fmla="*/ 65 h 150"/>
                  <a:gd name="T24" fmla="*/ 65 w 163"/>
                  <a:gd name="T25" fmla="*/ 74 h 150"/>
                  <a:gd name="T26" fmla="*/ 102 w 163"/>
                  <a:gd name="T27" fmla="*/ 51 h 150"/>
                  <a:gd name="T28" fmla="*/ 106 w 163"/>
                  <a:gd name="T29" fmla="*/ 57 h 150"/>
                  <a:gd name="T30" fmla="*/ 67 w 163"/>
                  <a:gd name="T31" fmla="*/ 81 h 150"/>
                  <a:gd name="T32" fmla="*/ 52 w 163"/>
                  <a:gd name="T33" fmla="*/ 95 h 150"/>
                  <a:gd name="T34" fmla="*/ 37 w 163"/>
                  <a:gd name="T35" fmla="*/ 84 h 150"/>
                  <a:gd name="T36" fmla="*/ 0 w 163"/>
                  <a:gd name="T37" fmla="*/ 84 h 150"/>
                  <a:gd name="T38" fmla="*/ 0 w 163"/>
                  <a:gd name="T39" fmla="*/ 133 h 150"/>
                  <a:gd name="T40" fmla="*/ 15 w 163"/>
                  <a:gd name="T41" fmla="*/ 150 h 150"/>
                  <a:gd name="T42" fmla="*/ 149 w 163"/>
                  <a:gd name="T43" fmla="*/ 150 h 150"/>
                  <a:gd name="T44" fmla="*/ 163 w 163"/>
                  <a:gd name="T45" fmla="*/ 133 h 150"/>
                  <a:gd name="T46" fmla="*/ 163 w 163"/>
                  <a:gd name="T47" fmla="*/ 84 h 150"/>
                  <a:gd name="T48" fmla="*/ 132 w 163"/>
                  <a:gd name="T49" fmla="*/ 84 h 150"/>
                  <a:gd name="T50" fmla="*/ 117 w 163"/>
                  <a:gd name="T51" fmla="*/ 95 h 150"/>
                  <a:gd name="T52" fmla="*/ 102 w 163"/>
                  <a:gd name="T53" fmla="*/ 80 h 150"/>
                  <a:gd name="T54" fmla="*/ 117 w 163"/>
                  <a:gd name="T55" fmla="*/ 6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3" h="150">
                    <a:moveTo>
                      <a:pt x="117" y="65"/>
                    </a:moveTo>
                    <a:cubicBezTo>
                      <a:pt x="124" y="65"/>
                      <a:pt x="130" y="70"/>
                      <a:pt x="132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7"/>
                      <a:pt x="157" y="0"/>
                      <a:pt x="14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3"/>
                      <a:pt x="37" y="6"/>
                      <a:pt x="37" y="10"/>
                    </a:cubicBezTo>
                    <a:cubicBezTo>
                      <a:pt x="37" y="23"/>
                      <a:pt x="26" y="34"/>
                      <a:pt x="13" y="34"/>
                    </a:cubicBezTo>
                    <a:cubicBezTo>
                      <a:pt x="8" y="34"/>
                      <a:pt x="4" y="32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9" y="70"/>
                      <a:pt x="45" y="65"/>
                      <a:pt x="52" y="65"/>
                    </a:cubicBezTo>
                    <a:cubicBezTo>
                      <a:pt x="58" y="65"/>
                      <a:pt x="63" y="69"/>
                      <a:pt x="65" y="74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6" y="89"/>
                      <a:pt x="60" y="95"/>
                      <a:pt x="52" y="95"/>
                    </a:cubicBezTo>
                    <a:cubicBezTo>
                      <a:pt x="45" y="95"/>
                      <a:pt x="39" y="90"/>
                      <a:pt x="37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3"/>
                      <a:pt x="7" y="150"/>
                      <a:pt x="15" y="150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7" y="150"/>
                      <a:pt x="163" y="143"/>
                      <a:pt x="163" y="133"/>
                    </a:cubicBezTo>
                    <a:cubicBezTo>
                      <a:pt x="163" y="84"/>
                      <a:pt x="163" y="84"/>
                      <a:pt x="163" y="84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0" y="90"/>
                      <a:pt x="124" y="95"/>
                      <a:pt x="117" y="95"/>
                    </a:cubicBezTo>
                    <a:cubicBezTo>
                      <a:pt x="109" y="95"/>
                      <a:pt x="102" y="89"/>
                      <a:pt x="102" y="80"/>
                    </a:cubicBezTo>
                    <a:cubicBezTo>
                      <a:pt x="102" y="72"/>
                      <a:pt x="109" y="65"/>
                      <a:pt x="117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108" name="Group 102"/>
            <p:cNvGrpSpPr>
              <a:grpSpLocks noChangeAspect="1"/>
            </p:cNvGrpSpPr>
            <p:nvPr/>
          </p:nvGrpSpPr>
          <p:grpSpPr bwMode="auto">
            <a:xfrm>
              <a:off x="4671224" y="3127321"/>
              <a:ext cx="612716" cy="288000"/>
              <a:chOff x="-3174" y="2215"/>
              <a:chExt cx="534" cy="251"/>
            </a:xfrm>
            <a:solidFill>
              <a:schemeClr val="bg1"/>
            </a:solidFill>
          </p:grpSpPr>
          <p:sp>
            <p:nvSpPr>
              <p:cNvPr id="109" name="Line 103"/>
              <p:cNvSpPr>
                <a:spLocks noChangeShapeType="1"/>
              </p:cNvSpPr>
              <p:nvPr/>
            </p:nvSpPr>
            <p:spPr bwMode="auto">
              <a:xfrm>
                <a:off x="-2829" y="2308"/>
                <a:ext cx="0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  <p:sp>
            <p:nvSpPr>
              <p:cNvPr id="110" name="Line 104"/>
              <p:cNvSpPr>
                <a:spLocks noChangeShapeType="1"/>
              </p:cNvSpPr>
              <p:nvPr/>
            </p:nvSpPr>
            <p:spPr bwMode="auto">
              <a:xfrm>
                <a:off x="-2829" y="2308"/>
                <a:ext cx="0" cy="0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>
                <a:off x="-3174" y="2215"/>
                <a:ext cx="534" cy="251"/>
              </a:xfrm>
              <a:custGeom>
                <a:avLst/>
                <a:gdLst/>
                <a:ahLst/>
                <a:cxnLst>
                  <a:cxn ang="0">
                    <a:pos x="219" y="65"/>
                  </a:cxn>
                  <a:cxn ang="0">
                    <a:pos x="159" y="32"/>
                  </a:cxn>
                  <a:cxn ang="0">
                    <a:pos x="100" y="6"/>
                  </a:cxn>
                  <a:cxn ang="0">
                    <a:pos x="30" y="23"/>
                  </a:cxn>
                  <a:cxn ang="0">
                    <a:pos x="33" y="31"/>
                  </a:cxn>
                  <a:cxn ang="0">
                    <a:pos x="19" y="45"/>
                  </a:cxn>
                  <a:cxn ang="0">
                    <a:pos x="11" y="43"/>
                  </a:cxn>
                  <a:cxn ang="0">
                    <a:pos x="8" y="50"/>
                  </a:cxn>
                  <a:cxn ang="0">
                    <a:pos x="19" y="93"/>
                  </a:cxn>
                  <a:cxn ang="0">
                    <a:pos x="21" y="93"/>
                  </a:cxn>
                  <a:cxn ang="0">
                    <a:pos x="38" y="106"/>
                  </a:cxn>
                  <a:cxn ang="0">
                    <a:pos x="55" y="93"/>
                  </a:cxn>
                  <a:cxn ang="0">
                    <a:pos x="161" y="93"/>
                  </a:cxn>
                  <a:cxn ang="0">
                    <a:pos x="177" y="106"/>
                  </a:cxn>
                  <a:cxn ang="0">
                    <a:pos x="194" y="93"/>
                  </a:cxn>
                  <a:cxn ang="0">
                    <a:pos x="219" y="65"/>
                  </a:cxn>
                </a:cxnLst>
                <a:rect l="0" t="0" r="r" b="b"/>
                <a:pathLst>
                  <a:path w="226" h="106">
                    <a:moveTo>
                      <a:pt x="219" y="65"/>
                    </a:moveTo>
                    <a:cubicBezTo>
                      <a:pt x="213" y="41"/>
                      <a:pt x="174" y="39"/>
                      <a:pt x="159" y="32"/>
                    </a:cubicBezTo>
                    <a:cubicBezTo>
                      <a:pt x="144" y="26"/>
                      <a:pt x="126" y="10"/>
                      <a:pt x="100" y="6"/>
                    </a:cubicBezTo>
                    <a:cubicBezTo>
                      <a:pt x="65" y="0"/>
                      <a:pt x="42" y="12"/>
                      <a:pt x="30" y="23"/>
                    </a:cubicBezTo>
                    <a:cubicBezTo>
                      <a:pt x="32" y="25"/>
                      <a:pt x="33" y="28"/>
                      <a:pt x="33" y="31"/>
                    </a:cubicBezTo>
                    <a:cubicBezTo>
                      <a:pt x="33" y="39"/>
                      <a:pt x="27" y="45"/>
                      <a:pt x="19" y="45"/>
                    </a:cubicBezTo>
                    <a:cubicBezTo>
                      <a:pt x="16" y="45"/>
                      <a:pt x="13" y="44"/>
                      <a:pt x="11" y="43"/>
                    </a:cubicBezTo>
                    <a:cubicBezTo>
                      <a:pt x="10" y="45"/>
                      <a:pt x="9" y="47"/>
                      <a:pt x="8" y="50"/>
                    </a:cubicBezTo>
                    <a:cubicBezTo>
                      <a:pt x="8" y="50"/>
                      <a:pt x="0" y="93"/>
                      <a:pt x="19" y="93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3" y="101"/>
                      <a:pt x="30" y="106"/>
                      <a:pt x="38" y="106"/>
                    </a:cubicBezTo>
                    <a:cubicBezTo>
                      <a:pt x="46" y="106"/>
                      <a:pt x="53" y="101"/>
                      <a:pt x="55" y="93"/>
                    </a:cubicBezTo>
                    <a:cubicBezTo>
                      <a:pt x="85" y="93"/>
                      <a:pt x="131" y="93"/>
                      <a:pt x="161" y="93"/>
                    </a:cubicBezTo>
                    <a:cubicBezTo>
                      <a:pt x="163" y="101"/>
                      <a:pt x="169" y="106"/>
                      <a:pt x="177" y="106"/>
                    </a:cubicBezTo>
                    <a:cubicBezTo>
                      <a:pt x="186" y="106"/>
                      <a:pt x="192" y="100"/>
                      <a:pt x="194" y="93"/>
                    </a:cubicBezTo>
                    <a:cubicBezTo>
                      <a:pt x="194" y="93"/>
                      <a:pt x="226" y="93"/>
                      <a:pt x="219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  <p:sp>
            <p:nvSpPr>
              <p:cNvPr id="112" name="Oval 106"/>
              <p:cNvSpPr>
                <a:spLocks noChangeArrowheads="1"/>
              </p:cNvSpPr>
              <p:nvPr/>
            </p:nvSpPr>
            <p:spPr bwMode="auto">
              <a:xfrm>
                <a:off x="-3143" y="2275"/>
                <a:ext cx="26" cy="2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3" name="Rectangle à coins arrondis 123"/>
            <p:cNvSpPr/>
            <p:nvPr/>
          </p:nvSpPr>
          <p:spPr>
            <a:xfrm>
              <a:off x="3124533" y="4262937"/>
              <a:ext cx="1908000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REQUIREMENTS</a:t>
              </a:r>
              <a:br>
                <a:rPr lang="en-US" altLang="fr-FR" dirty="0">
                  <a:solidFill>
                    <a:srgbClr val="FFFFFF"/>
                  </a:solidFill>
                </a:rPr>
              </a:br>
              <a:r>
                <a:rPr lang="en-US" altLang="fr-FR" sz="1200" b="1" dirty="0">
                  <a:solidFill>
                    <a:schemeClr val="bg1"/>
                  </a:solidFill>
                </a:rPr>
                <a:t>TS-0002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114" name="Accolade ouvrante 125"/>
            <p:cNvSpPr/>
            <p:nvPr/>
          </p:nvSpPr>
          <p:spPr>
            <a:xfrm rot="16200000">
              <a:off x="3901974" y="-59257"/>
              <a:ext cx="353118" cy="7447107"/>
            </a:xfrm>
            <a:prstGeom prst="leftBrace">
              <a:avLst>
                <a:gd name="adj1" fmla="val 34469"/>
                <a:gd name="adj2" fmla="val 49625"/>
              </a:avLst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/>
            </a:p>
          </p:txBody>
        </p:sp>
        <p:sp>
          <p:nvSpPr>
            <p:cNvPr id="115" name="Flèche vers le bas 3"/>
            <p:cNvSpPr/>
            <p:nvPr/>
          </p:nvSpPr>
          <p:spPr>
            <a:xfrm>
              <a:off x="3836095" y="3663588"/>
              <a:ext cx="422275" cy="562047"/>
            </a:xfrm>
            <a:prstGeom prst="downArrow">
              <a:avLst/>
            </a:prstGeom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116" name="Flèche vers le bas 45"/>
            <p:cNvSpPr/>
            <p:nvPr/>
          </p:nvSpPr>
          <p:spPr>
            <a:xfrm>
              <a:off x="3836095" y="4953539"/>
              <a:ext cx="422275" cy="344738"/>
            </a:xfrm>
            <a:prstGeom prst="downArrow">
              <a:avLst/>
            </a:prstGeom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>
                <a:solidFill>
                  <a:srgbClr val="FFFFFF"/>
                </a:solidFill>
              </a:endParaRPr>
            </a:p>
          </p:txBody>
        </p:sp>
        <p:sp>
          <p:nvSpPr>
            <p:cNvPr id="118" name="Rectangle à coins arrondis 46"/>
            <p:cNvSpPr/>
            <p:nvPr/>
          </p:nvSpPr>
          <p:spPr bwMode="auto">
            <a:xfrm>
              <a:off x="4216385" y="5540079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119" name="Rectangle à coins arrondis 48"/>
            <p:cNvSpPr/>
            <p:nvPr/>
          </p:nvSpPr>
          <p:spPr bwMode="auto">
            <a:xfrm>
              <a:off x="1002082" y="5540079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grpSp>
          <p:nvGrpSpPr>
            <p:cNvPr id="120" name="Group 501"/>
            <p:cNvGrpSpPr>
              <a:grpSpLocks noChangeAspect="1"/>
            </p:cNvGrpSpPr>
            <p:nvPr/>
          </p:nvGrpSpPr>
          <p:grpSpPr>
            <a:xfrm>
              <a:off x="6562105" y="3124200"/>
              <a:ext cx="516876" cy="360001"/>
              <a:chOff x="3790950" y="4365625"/>
              <a:chExt cx="904875" cy="630238"/>
            </a:xfrm>
            <a:solidFill>
              <a:schemeClr val="bg1"/>
            </a:solidFill>
          </p:grpSpPr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>
                <a:off x="3790950" y="4648200"/>
                <a:ext cx="60325" cy="57150"/>
              </a:xfrm>
              <a:custGeom>
                <a:avLst/>
                <a:gdLst>
                  <a:gd name="T0" fmla="*/ 5 w 21"/>
                  <a:gd name="T1" fmla="*/ 17 h 20"/>
                  <a:gd name="T2" fmla="*/ 18 w 21"/>
                  <a:gd name="T3" fmla="*/ 15 h 20"/>
                  <a:gd name="T4" fmla="*/ 16 w 21"/>
                  <a:gd name="T5" fmla="*/ 3 h 20"/>
                  <a:gd name="T6" fmla="*/ 3 w 21"/>
                  <a:gd name="T7" fmla="*/ 4 h 20"/>
                  <a:gd name="T8" fmla="*/ 5 w 21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5" y="17"/>
                    </a:moveTo>
                    <a:cubicBezTo>
                      <a:pt x="9" y="20"/>
                      <a:pt x="15" y="19"/>
                      <a:pt x="18" y="15"/>
                    </a:cubicBezTo>
                    <a:cubicBezTo>
                      <a:pt x="21" y="11"/>
                      <a:pt x="20" y="5"/>
                      <a:pt x="16" y="3"/>
                    </a:cubicBezTo>
                    <a:cubicBezTo>
                      <a:pt x="12" y="0"/>
                      <a:pt x="6" y="0"/>
                      <a:pt x="3" y="4"/>
                    </a:cubicBezTo>
                    <a:cubicBezTo>
                      <a:pt x="0" y="9"/>
                      <a:pt x="1" y="14"/>
                      <a:pt x="5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2" name="Rectangle 6"/>
              <p:cNvSpPr>
                <a:spLocks noChangeArrowheads="1"/>
              </p:cNvSpPr>
              <p:nvPr/>
            </p:nvSpPr>
            <p:spPr bwMode="auto">
              <a:xfrm>
                <a:off x="3870325" y="4764088"/>
                <a:ext cx="119063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3797300" y="4365625"/>
                <a:ext cx="898525" cy="630238"/>
              </a:xfrm>
              <a:custGeom>
                <a:avLst/>
                <a:gdLst>
                  <a:gd name="T0" fmla="*/ 312 w 318"/>
                  <a:gd name="T1" fmla="*/ 76 h 223"/>
                  <a:gd name="T2" fmla="*/ 300 w 318"/>
                  <a:gd name="T3" fmla="*/ 95 h 223"/>
                  <a:gd name="T4" fmla="*/ 294 w 318"/>
                  <a:gd name="T5" fmla="*/ 111 h 223"/>
                  <a:gd name="T6" fmla="*/ 274 w 318"/>
                  <a:gd name="T7" fmla="*/ 131 h 223"/>
                  <a:gd name="T8" fmla="*/ 267 w 318"/>
                  <a:gd name="T9" fmla="*/ 8 h 223"/>
                  <a:gd name="T10" fmla="*/ 214 w 318"/>
                  <a:gd name="T11" fmla="*/ 3 h 223"/>
                  <a:gd name="T12" fmla="*/ 119 w 318"/>
                  <a:gd name="T13" fmla="*/ 0 h 223"/>
                  <a:gd name="T14" fmla="*/ 70 w 318"/>
                  <a:gd name="T15" fmla="*/ 3 h 223"/>
                  <a:gd name="T16" fmla="*/ 30 w 318"/>
                  <a:gd name="T17" fmla="*/ 102 h 223"/>
                  <a:gd name="T18" fmla="*/ 9 w 318"/>
                  <a:gd name="T19" fmla="*/ 223 h 223"/>
                  <a:gd name="T20" fmla="*/ 214 w 318"/>
                  <a:gd name="T21" fmla="*/ 171 h 223"/>
                  <a:gd name="T22" fmla="*/ 221 w 318"/>
                  <a:gd name="T23" fmla="*/ 207 h 223"/>
                  <a:gd name="T24" fmla="*/ 308 w 318"/>
                  <a:gd name="T25" fmla="*/ 223 h 223"/>
                  <a:gd name="T26" fmla="*/ 296 w 318"/>
                  <a:gd name="T27" fmla="*/ 131 h 223"/>
                  <a:gd name="T28" fmla="*/ 304 w 318"/>
                  <a:gd name="T29" fmla="*/ 110 h 223"/>
                  <a:gd name="T30" fmla="*/ 317 w 318"/>
                  <a:gd name="T31" fmla="*/ 101 h 223"/>
                  <a:gd name="T32" fmla="*/ 206 w 318"/>
                  <a:gd name="T33" fmla="*/ 15 h 223"/>
                  <a:gd name="T34" fmla="*/ 203 w 318"/>
                  <a:gd name="T35" fmla="*/ 55 h 223"/>
                  <a:gd name="T36" fmla="*/ 172 w 318"/>
                  <a:gd name="T37" fmla="*/ 20 h 223"/>
                  <a:gd name="T38" fmla="*/ 149 w 318"/>
                  <a:gd name="T39" fmla="*/ 36 h 223"/>
                  <a:gd name="T40" fmla="*/ 157 w 318"/>
                  <a:gd name="T41" fmla="*/ 55 h 223"/>
                  <a:gd name="T42" fmla="*/ 159 w 318"/>
                  <a:gd name="T43" fmla="*/ 15 h 223"/>
                  <a:gd name="T44" fmla="*/ 123 w 318"/>
                  <a:gd name="T45" fmla="*/ 55 h 223"/>
                  <a:gd name="T46" fmla="*/ 76 w 318"/>
                  <a:gd name="T47" fmla="*/ 62 h 223"/>
                  <a:gd name="T48" fmla="*/ 110 w 318"/>
                  <a:gd name="T49" fmla="*/ 55 h 223"/>
                  <a:gd name="T50" fmla="*/ 98 w 318"/>
                  <a:gd name="T51" fmla="*/ 81 h 223"/>
                  <a:gd name="T52" fmla="*/ 116 w 318"/>
                  <a:gd name="T53" fmla="*/ 51 h 223"/>
                  <a:gd name="T54" fmla="*/ 76 w 318"/>
                  <a:gd name="T55" fmla="*/ 15 h 223"/>
                  <a:gd name="T56" fmla="*/ 70 w 318"/>
                  <a:gd name="T57" fmla="*/ 50 h 223"/>
                  <a:gd name="T58" fmla="*/ 70 w 318"/>
                  <a:gd name="T59" fmla="*/ 97 h 223"/>
                  <a:gd name="T60" fmla="*/ 19 w 318"/>
                  <a:gd name="T61" fmla="*/ 134 h 223"/>
                  <a:gd name="T62" fmla="*/ 111 w 318"/>
                  <a:gd name="T63" fmla="*/ 102 h 223"/>
                  <a:gd name="T64" fmla="*/ 90 w 318"/>
                  <a:gd name="T65" fmla="*/ 210 h 223"/>
                  <a:gd name="T66" fmla="*/ 214 w 318"/>
                  <a:gd name="T67" fmla="*/ 164 h 223"/>
                  <a:gd name="T68" fmla="*/ 214 w 318"/>
                  <a:gd name="T69" fmla="*/ 164 h 223"/>
                  <a:gd name="T70" fmla="*/ 214 w 318"/>
                  <a:gd name="T71" fmla="*/ 141 h 223"/>
                  <a:gd name="T72" fmla="*/ 164 w 318"/>
                  <a:gd name="T73" fmla="*/ 112 h 223"/>
                  <a:gd name="T74" fmla="*/ 214 w 318"/>
                  <a:gd name="T75" fmla="*/ 62 h 223"/>
                  <a:gd name="T76" fmla="*/ 195 w 318"/>
                  <a:gd name="T77" fmla="*/ 36 h 223"/>
                  <a:gd name="T78" fmla="*/ 243 w 318"/>
                  <a:gd name="T79" fmla="*/ 30 h 223"/>
                  <a:gd name="T80" fmla="*/ 227 w 318"/>
                  <a:gd name="T81" fmla="*/ 62 h 223"/>
                  <a:gd name="T82" fmla="*/ 263 w 318"/>
                  <a:gd name="T83" fmla="*/ 104 h 223"/>
                  <a:gd name="T84" fmla="*/ 244 w 318"/>
                  <a:gd name="T85" fmla="*/ 39 h 223"/>
                  <a:gd name="T86" fmla="*/ 239 w 318"/>
                  <a:gd name="T87" fmla="*/ 34 h 223"/>
                  <a:gd name="T88" fmla="*/ 239 w 318"/>
                  <a:gd name="T89" fmla="*/ 81 h 223"/>
                  <a:gd name="T90" fmla="*/ 239 w 318"/>
                  <a:gd name="T91" fmla="*/ 129 h 223"/>
                  <a:gd name="T92" fmla="*/ 225 w 318"/>
                  <a:gd name="T93" fmla="*/ 200 h 223"/>
                  <a:gd name="T94" fmla="*/ 221 w 318"/>
                  <a:gd name="T95" fmla="*/ 194 h 223"/>
                  <a:gd name="T96" fmla="*/ 227 w 318"/>
                  <a:gd name="T97" fmla="*/ 159 h 223"/>
                  <a:gd name="T98" fmla="*/ 239 w 318"/>
                  <a:gd name="T99" fmla="*/ 152 h 223"/>
                  <a:gd name="T100" fmla="*/ 243 w 318"/>
                  <a:gd name="T101" fmla="*/ 125 h 223"/>
                  <a:gd name="T102" fmla="*/ 267 w 318"/>
                  <a:gd name="T103" fmla="*/ 131 h 223"/>
                  <a:gd name="T104" fmla="*/ 267 w 318"/>
                  <a:gd name="T105" fmla="*/ 113 h 223"/>
                  <a:gd name="T106" fmla="*/ 267 w 318"/>
                  <a:gd name="T107" fmla="*/ 64 h 223"/>
                  <a:gd name="T108" fmla="*/ 267 w 318"/>
                  <a:gd name="T109" fmla="*/ 1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8" h="223">
                    <a:moveTo>
                      <a:pt x="317" y="101"/>
                    </a:moveTo>
                    <a:cubicBezTo>
                      <a:pt x="318" y="98"/>
                      <a:pt x="316" y="93"/>
                      <a:pt x="311" y="90"/>
                    </a:cubicBezTo>
                    <a:cubicBezTo>
                      <a:pt x="315" y="81"/>
                      <a:pt x="315" y="81"/>
                      <a:pt x="315" y="81"/>
                    </a:cubicBezTo>
                    <a:cubicBezTo>
                      <a:pt x="316" y="78"/>
                      <a:pt x="312" y="76"/>
                      <a:pt x="312" y="76"/>
                    </a:cubicBezTo>
                    <a:cubicBezTo>
                      <a:pt x="309" y="75"/>
                      <a:pt x="307" y="78"/>
                      <a:pt x="307" y="78"/>
                    </a:cubicBezTo>
                    <a:cubicBezTo>
                      <a:pt x="303" y="87"/>
                      <a:pt x="303" y="87"/>
                      <a:pt x="303" y="87"/>
                    </a:cubicBezTo>
                    <a:cubicBezTo>
                      <a:pt x="298" y="86"/>
                      <a:pt x="293" y="88"/>
                      <a:pt x="291" y="92"/>
                    </a:cubicBezTo>
                    <a:cubicBezTo>
                      <a:pt x="300" y="95"/>
                      <a:pt x="300" y="95"/>
                      <a:pt x="300" y="95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293" y="98"/>
                      <a:pt x="288" y="100"/>
                      <a:pt x="287" y="104"/>
                    </a:cubicBezTo>
                    <a:cubicBezTo>
                      <a:pt x="296" y="107"/>
                      <a:pt x="296" y="107"/>
                      <a:pt x="296" y="107"/>
                    </a:cubicBezTo>
                    <a:cubicBezTo>
                      <a:pt x="294" y="111"/>
                      <a:pt x="294" y="111"/>
                      <a:pt x="294" y="111"/>
                    </a:cubicBezTo>
                    <a:cubicBezTo>
                      <a:pt x="289" y="110"/>
                      <a:pt x="284" y="112"/>
                      <a:pt x="282" y="116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287" y="131"/>
                      <a:pt x="287" y="131"/>
                      <a:pt x="287" y="131"/>
                    </a:cubicBezTo>
                    <a:cubicBezTo>
                      <a:pt x="274" y="131"/>
                      <a:pt x="274" y="131"/>
                      <a:pt x="274" y="131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4" y="1"/>
                      <a:pt x="272" y="0"/>
                      <a:pt x="270" y="0"/>
                    </a:cubicBezTo>
                    <a:cubicBezTo>
                      <a:pt x="268" y="0"/>
                      <a:pt x="267" y="1"/>
                      <a:pt x="267" y="3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21" y="1"/>
                      <a:pt x="219" y="0"/>
                      <a:pt x="218" y="0"/>
                    </a:cubicBezTo>
                    <a:cubicBezTo>
                      <a:pt x="216" y="0"/>
                      <a:pt x="214" y="1"/>
                      <a:pt x="214" y="3"/>
                    </a:cubicBezTo>
                    <a:cubicBezTo>
                      <a:pt x="214" y="8"/>
                      <a:pt x="214" y="8"/>
                      <a:pt x="214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1"/>
                      <a:pt x="121" y="0"/>
                      <a:pt x="119" y="0"/>
                    </a:cubicBezTo>
                    <a:cubicBezTo>
                      <a:pt x="118" y="0"/>
                      <a:pt x="116" y="1"/>
                      <a:pt x="116" y="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65" y="0"/>
                      <a:pt x="63" y="1"/>
                      <a:pt x="63" y="3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2" y="109"/>
                      <a:pt x="31" y="117"/>
                      <a:pt x="26" y="123"/>
                    </a:cubicBezTo>
                    <a:cubicBezTo>
                      <a:pt x="20" y="131"/>
                      <a:pt x="10" y="134"/>
                      <a:pt x="0" y="13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9"/>
                      <a:pt x="4" y="223"/>
                      <a:pt x="9" y="223"/>
                    </a:cubicBezTo>
                    <a:cubicBezTo>
                      <a:pt x="156" y="223"/>
                      <a:pt x="156" y="223"/>
                      <a:pt x="156" y="223"/>
                    </a:cubicBezTo>
                    <a:cubicBezTo>
                      <a:pt x="160" y="223"/>
                      <a:pt x="164" y="219"/>
                      <a:pt x="164" y="213"/>
                    </a:cubicBezTo>
                    <a:cubicBezTo>
                      <a:pt x="164" y="165"/>
                      <a:pt x="164" y="165"/>
                      <a:pt x="164" y="165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4" y="218"/>
                      <a:pt x="214" y="218"/>
                      <a:pt x="214" y="218"/>
                    </a:cubicBezTo>
                    <a:cubicBezTo>
                      <a:pt x="214" y="220"/>
                      <a:pt x="216" y="221"/>
                      <a:pt x="218" y="221"/>
                    </a:cubicBezTo>
                    <a:cubicBezTo>
                      <a:pt x="219" y="221"/>
                      <a:pt x="221" y="220"/>
                      <a:pt x="221" y="218"/>
                    </a:cubicBezTo>
                    <a:cubicBezTo>
                      <a:pt x="221" y="207"/>
                      <a:pt x="221" y="207"/>
                      <a:pt x="221" y="207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39" y="219"/>
                      <a:pt x="242" y="223"/>
                      <a:pt x="247" y="223"/>
                    </a:cubicBezTo>
                    <a:cubicBezTo>
                      <a:pt x="308" y="223"/>
                      <a:pt x="308" y="223"/>
                      <a:pt x="308" y="223"/>
                    </a:cubicBezTo>
                    <a:cubicBezTo>
                      <a:pt x="313" y="223"/>
                      <a:pt x="316" y="219"/>
                      <a:pt x="316" y="213"/>
                    </a:cubicBezTo>
                    <a:cubicBezTo>
                      <a:pt x="316" y="141"/>
                      <a:pt x="316" y="141"/>
                      <a:pt x="316" y="141"/>
                    </a:cubicBezTo>
                    <a:cubicBezTo>
                      <a:pt x="316" y="135"/>
                      <a:pt x="313" y="131"/>
                      <a:pt x="308" y="131"/>
                    </a:cubicBezTo>
                    <a:cubicBezTo>
                      <a:pt x="296" y="131"/>
                      <a:pt x="296" y="131"/>
                      <a:pt x="296" y="131"/>
                    </a:cubicBezTo>
                    <a:cubicBezTo>
                      <a:pt x="299" y="122"/>
                      <a:pt x="299" y="122"/>
                      <a:pt x="299" y="122"/>
                    </a:cubicBezTo>
                    <a:cubicBezTo>
                      <a:pt x="308" y="125"/>
                      <a:pt x="308" y="125"/>
                      <a:pt x="308" y="125"/>
                    </a:cubicBezTo>
                    <a:cubicBezTo>
                      <a:pt x="309" y="121"/>
                      <a:pt x="307" y="117"/>
                      <a:pt x="302" y="114"/>
                    </a:cubicBezTo>
                    <a:cubicBezTo>
                      <a:pt x="304" y="110"/>
                      <a:pt x="304" y="110"/>
                      <a:pt x="304" y="110"/>
                    </a:cubicBezTo>
                    <a:cubicBezTo>
                      <a:pt x="312" y="113"/>
                      <a:pt x="312" y="113"/>
                      <a:pt x="312" y="113"/>
                    </a:cubicBezTo>
                    <a:cubicBezTo>
                      <a:pt x="314" y="109"/>
                      <a:pt x="311" y="105"/>
                      <a:pt x="307" y="102"/>
                    </a:cubicBezTo>
                    <a:cubicBezTo>
                      <a:pt x="308" y="98"/>
                      <a:pt x="308" y="98"/>
                      <a:pt x="308" y="98"/>
                    </a:cubicBezTo>
                    <a:lnTo>
                      <a:pt x="317" y="101"/>
                    </a:lnTo>
                    <a:close/>
                    <a:moveTo>
                      <a:pt x="206" y="15"/>
                    </a:moveTo>
                    <a:cubicBezTo>
                      <a:pt x="191" y="31"/>
                      <a:pt x="191" y="31"/>
                      <a:pt x="191" y="31"/>
                    </a:cubicBezTo>
                    <a:cubicBezTo>
                      <a:pt x="176" y="15"/>
                      <a:pt x="176" y="15"/>
                      <a:pt x="176" y="15"/>
                    </a:cubicBezTo>
                    <a:lnTo>
                      <a:pt x="206" y="15"/>
                    </a:lnTo>
                    <a:close/>
                    <a:moveTo>
                      <a:pt x="203" y="55"/>
                    </a:moveTo>
                    <a:cubicBezTo>
                      <a:pt x="177" y="55"/>
                      <a:pt x="177" y="55"/>
                      <a:pt x="177" y="55"/>
                    </a:cubicBezTo>
                    <a:cubicBezTo>
                      <a:pt x="191" y="41"/>
                      <a:pt x="191" y="41"/>
                      <a:pt x="191" y="41"/>
                    </a:cubicBezTo>
                    <a:lnTo>
                      <a:pt x="203" y="55"/>
                    </a:lnTo>
                    <a:close/>
                    <a:moveTo>
                      <a:pt x="172" y="20"/>
                    </a:moveTo>
                    <a:cubicBezTo>
                      <a:pt x="187" y="37"/>
                      <a:pt x="187" y="37"/>
                      <a:pt x="187" y="37"/>
                    </a:cubicBezTo>
                    <a:cubicBezTo>
                      <a:pt x="172" y="53"/>
                      <a:pt x="172" y="53"/>
                      <a:pt x="172" y="53"/>
                    </a:cubicBezTo>
                    <a:lnTo>
                      <a:pt x="172" y="20"/>
                    </a:lnTo>
                    <a:close/>
                    <a:moveTo>
                      <a:pt x="149" y="36"/>
                    </a:moveTo>
                    <a:cubicBezTo>
                      <a:pt x="165" y="19"/>
                      <a:pt x="165" y="19"/>
                      <a:pt x="165" y="19"/>
                    </a:cubicBezTo>
                    <a:cubicBezTo>
                      <a:pt x="165" y="53"/>
                      <a:pt x="165" y="53"/>
                      <a:pt x="165" y="53"/>
                    </a:cubicBezTo>
                    <a:lnTo>
                      <a:pt x="149" y="36"/>
                    </a:lnTo>
                    <a:close/>
                    <a:moveTo>
                      <a:pt x="157" y="55"/>
                    </a:moveTo>
                    <a:cubicBezTo>
                      <a:pt x="131" y="55"/>
                      <a:pt x="131" y="55"/>
                      <a:pt x="131" y="55"/>
                    </a:cubicBezTo>
                    <a:cubicBezTo>
                      <a:pt x="144" y="41"/>
                      <a:pt x="144" y="41"/>
                      <a:pt x="144" y="41"/>
                    </a:cubicBezTo>
                    <a:lnTo>
                      <a:pt x="157" y="55"/>
                    </a:lnTo>
                    <a:close/>
                    <a:moveTo>
                      <a:pt x="159" y="15"/>
                    </a:moveTo>
                    <a:cubicBezTo>
                      <a:pt x="145" y="31"/>
                      <a:pt x="145" y="31"/>
                      <a:pt x="145" y="31"/>
                    </a:cubicBezTo>
                    <a:cubicBezTo>
                      <a:pt x="130" y="15"/>
                      <a:pt x="130" y="15"/>
                      <a:pt x="130" y="15"/>
                    </a:cubicBezTo>
                    <a:lnTo>
                      <a:pt x="159" y="15"/>
                    </a:lnTo>
                    <a:close/>
                    <a:moveTo>
                      <a:pt x="123" y="18"/>
                    </a:moveTo>
                    <a:cubicBezTo>
                      <a:pt x="140" y="37"/>
                      <a:pt x="140" y="37"/>
                      <a:pt x="140" y="37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3" y="55"/>
                      <a:pt x="123" y="55"/>
                      <a:pt x="123" y="55"/>
                    </a:cubicBezTo>
                    <a:lnTo>
                      <a:pt x="123" y="18"/>
                    </a:lnTo>
                    <a:close/>
                    <a:moveTo>
                      <a:pt x="109" y="62"/>
                    </a:moveTo>
                    <a:cubicBezTo>
                      <a:pt x="92" y="77"/>
                      <a:pt x="92" y="77"/>
                      <a:pt x="92" y="77"/>
                    </a:cubicBezTo>
                    <a:cubicBezTo>
                      <a:pt x="76" y="62"/>
                      <a:pt x="76" y="62"/>
                      <a:pt x="76" y="62"/>
                    </a:cubicBezTo>
                    <a:lnTo>
                      <a:pt x="109" y="62"/>
                    </a:lnTo>
                    <a:close/>
                    <a:moveTo>
                      <a:pt x="76" y="55"/>
                    </a:moveTo>
                    <a:cubicBezTo>
                      <a:pt x="93" y="39"/>
                      <a:pt x="93" y="39"/>
                      <a:pt x="93" y="39"/>
                    </a:cubicBezTo>
                    <a:cubicBezTo>
                      <a:pt x="110" y="55"/>
                      <a:pt x="110" y="55"/>
                      <a:pt x="110" y="55"/>
                    </a:cubicBezTo>
                    <a:lnTo>
                      <a:pt x="76" y="55"/>
                    </a:lnTo>
                    <a:close/>
                    <a:moveTo>
                      <a:pt x="116" y="64"/>
                    </a:moveTo>
                    <a:cubicBezTo>
                      <a:pt x="116" y="98"/>
                      <a:pt x="116" y="98"/>
                      <a:pt x="116" y="98"/>
                    </a:cubicBezTo>
                    <a:cubicBezTo>
                      <a:pt x="98" y="81"/>
                      <a:pt x="98" y="81"/>
                      <a:pt x="98" y="81"/>
                    </a:cubicBezTo>
                    <a:lnTo>
                      <a:pt x="116" y="64"/>
                    </a:lnTo>
                    <a:close/>
                    <a:moveTo>
                      <a:pt x="98" y="35"/>
                    </a:move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51"/>
                      <a:pt x="116" y="51"/>
                      <a:pt x="116" y="51"/>
                    </a:cubicBezTo>
                    <a:lnTo>
                      <a:pt x="98" y="35"/>
                    </a:lnTo>
                    <a:close/>
                    <a:moveTo>
                      <a:pt x="109" y="1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76" y="15"/>
                      <a:pt x="76" y="15"/>
                      <a:pt x="76" y="15"/>
                    </a:cubicBezTo>
                    <a:lnTo>
                      <a:pt x="109" y="15"/>
                    </a:lnTo>
                    <a:close/>
                    <a:moveTo>
                      <a:pt x="70" y="17"/>
                    </a:moveTo>
                    <a:cubicBezTo>
                      <a:pt x="88" y="34"/>
                      <a:pt x="88" y="34"/>
                      <a:pt x="88" y="34"/>
                    </a:cubicBezTo>
                    <a:cubicBezTo>
                      <a:pt x="70" y="50"/>
                      <a:pt x="70" y="50"/>
                      <a:pt x="70" y="50"/>
                    </a:cubicBezTo>
                    <a:lnTo>
                      <a:pt x="70" y="17"/>
                    </a:lnTo>
                    <a:close/>
                    <a:moveTo>
                      <a:pt x="70" y="64"/>
                    </a:moveTo>
                    <a:cubicBezTo>
                      <a:pt x="88" y="81"/>
                      <a:pt x="88" y="81"/>
                      <a:pt x="88" y="81"/>
                    </a:cubicBezTo>
                    <a:cubicBezTo>
                      <a:pt x="70" y="97"/>
                      <a:pt x="70" y="97"/>
                      <a:pt x="70" y="97"/>
                    </a:cubicBezTo>
                    <a:lnTo>
                      <a:pt x="70" y="64"/>
                    </a:lnTo>
                    <a:close/>
                    <a:moveTo>
                      <a:pt x="75" y="210"/>
                    </a:moveTo>
                    <a:cubicBezTo>
                      <a:pt x="19" y="210"/>
                      <a:pt x="19" y="210"/>
                      <a:pt x="19" y="210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75" y="134"/>
                      <a:pt x="75" y="134"/>
                      <a:pt x="75" y="134"/>
                    </a:cubicBezTo>
                    <a:lnTo>
                      <a:pt x="75" y="210"/>
                    </a:lnTo>
                    <a:close/>
                    <a:moveTo>
                      <a:pt x="93" y="86"/>
                    </a:moveTo>
                    <a:cubicBezTo>
                      <a:pt x="111" y="102"/>
                      <a:pt x="111" y="102"/>
                      <a:pt x="111" y="102"/>
                    </a:cubicBezTo>
                    <a:cubicBezTo>
                      <a:pt x="76" y="102"/>
                      <a:pt x="76" y="102"/>
                      <a:pt x="76" y="102"/>
                    </a:cubicBezTo>
                    <a:lnTo>
                      <a:pt x="93" y="86"/>
                    </a:lnTo>
                    <a:close/>
                    <a:moveTo>
                      <a:pt x="146" y="210"/>
                    </a:moveTo>
                    <a:cubicBezTo>
                      <a:pt x="90" y="210"/>
                      <a:pt x="90" y="210"/>
                      <a:pt x="90" y="210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146" y="134"/>
                      <a:pt x="146" y="134"/>
                      <a:pt x="146" y="134"/>
                    </a:cubicBezTo>
                    <a:lnTo>
                      <a:pt x="146" y="210"/>
                    </a:lnTo>
                    <a:close/>
                    <a:moveTo>
                      <a:pt x="214" y="164"/>
                    </a:move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64" y="146"/>
                      <a:pt x="164" y="146"/>
                      <a:pt x="164" y="146"/>
                    </a:cubicBezTo>
                    <a:cubicBezTo>
                      <a:pt x="214" y="156"/>
                      <a:pt x="214" y="156"/>
                      <a:pt x="214" y="156"/>
                    </a:cubicBezTo>
                    <a:lnTo>
                      <a:pt x="214" y="164"/>
                    </a:lnTo>
                    <a:close/>
                    <a:moveTo>
                      <a:pt x="214" y="149"/>
                    </a:move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28"/>
                      <a:pt x="164" y="128"/>
                      <a:pt x="164" y="128"/>
                    </a:cubicBezTo>
                    <a:cubicBezTo>
                      <a:pt x="214" y="141"/>
                      <a:pt x="214" y="141"/>
                      <a:pt x="214" y="141"/>
                    </a:cubicBezTo>
                    <a:lnTo>
                      <a:pt x="214" y="149"/>
                    </a:lnTo>
                    <a:close/>
                    <a:moveTo>
                      <a:pt x="214" y="134"/>
                    </a:moveTo>
                    <a:cubicBezTo>
                      <a:pt x="164" y="121"/>
                      <a:pt x="164" y="121"/>
                      <a:pt x="164" y="121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07"/>
                      <a:pt x="160" y="102"/>
                      <a:pt x="156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214" y="62"/>
                      <a:pt x="214" y="62"/>
                      <a:pt x="214" y="62"/>
                    </a:cubicBezTo>
                    <a:lnTo>
                      <a:pt x="214" y="134"/>
                    </a:lnTo>
                    <a:close/>
                    <a:moveTo>
                      <a:pt x="214" y="55"/>
                    </a:moveTo>
                    <a:cubicBezTo>
                      <a:pt x="214" y="55"/>
                      <a:pt x="214" y="55"/>
                      <a:pt x="214" y="55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214" y="16"/>
                      <a:pt x="214" y="16"/>
                      <a:pt x="214" y="16"/>
                    </a:cubicBezTo>
                    <a:lnTo>
                      <a:pt x="214" y="55"/>
                    </a:lnTo>
                    <a:close/>
                    <a:moveTo>
                      <a:pt x="259" y="15"/>
                    </a:moveTo>
                    <a:cubicBezTo>
                      <a:pt x="243" y="30"/>
                      <a:pt x="243" y="30"/>
                      <a:pt x="243" y="30"/>
                    </a:cubicBezTo>
                    <a:cubicBezTo>
                      <a:pt x="227" y="15"/>
                      <a:pt x="227" y="15"/>
                      <a:pt x="227" y="15"/>
                    </a:cubicBezTo>
                    <a:lnTo>
                      <a:pt x="259" y="15"/>
                    </a:lnTo>
                    <a:close/>
                    <a:moveTo>
                      <a:pt x="243" y="77"/>
                    </a:moveTo>
                    <a:cubicBezTo>
                      <a:pt x="227" y="62"/>
                      <a:pt x="227" y="62"/>
                      <a:pt x="227" y="62"/>
                    </a:cubicBezTo>
                    <a:cubicBezTo>
                      <a:pt x="259" y="62"/>
                      <a:pt x="259" y="62"/>
                      <a:pt x="259" y="62"/>
                    </a:cubicBezTo>
                    <a:lnTo>
                      <a:pt x="243" y="77"/>
                    </a:lnTo>
                    <a:close/>
                    <a:moveTo>
                      <a:pt x="244" y="86"/>
                    </a:moveTo>
                    <a:cubicBezTo>
                      <a:pt x="263" y="104"/>
                      <a:pt x="263" y="104"/>
                      <a:pt x="263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lnTo>
                      <a:pt x="244" y="86"/>
                    </a:lnTo>
                    <a:close/>
                    <a:moveTo>
                      <a:pt x="227" y="55"/>
                    </a:moveTo>
                    <a:cubicBezTo>
                      <a:pt x="244" y="39"/>
                      <a:pt x="244" y="39"/>
                      <a:pt x="244" y="39"/>
                    </a:cubicBezTo>
                    <a:cubicBezTo>
                      <a:pt x="261" y="55"/>
                      <a:pt x="261" y="55"/>
                      <a:pt x="261" y="55"/>
                    </a:cubicBezTo>
                    <a:lnTo>
                      <a:pt x="227" y="55"/>
                    </a:lnTo>
                    <a:close/>
                    <a:moveTo>
                      <a:pt x="221" y="17"/>
                    </a:moveTo>
                    <a:cubicBezTo>
                      <a:pt x="239" y="34"/>
                      <a:pt x="239" y="34"/>
                      <a:pt x="239" y="34"/>
                    </a:cubicBezTo>
                    <a:cubicBezTo>
                      <a:pt x="221" y="50"/>
                      <a:pt x="221" y="50"/>
                      <a:pt x="221" y="50"/>
                    </a:cubicBezTo>
                    <a:lnTo>
                      <a:pt x="221" y="17"/>
                    </a:lnTo>
                    <a:close/>
                    <a:moveTo>
                      <a:pt x="221" y="64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21" y="97"/>
                      <a:pt x="221" y="97"/>
                      <a:pt x="221" y="97"/>
                    </a:cubicBezTo>
                    <a:lnTo>
                      <a:pt x="221" y="64"/>
                    </a:lnTo>
                    <a:close/>
                    <a:moveTo>
                      <a:pt x="221" y="112"/>
                    </a:moveTo>
                    <a:cubicBezTo>
                      <a:pt x="239" y="129"/>
                      <a:pt x="239" y="129"/>
                      <a:pt x="239" y="129"/>
                    </a:cubicBezTo>
                    <a:cubicBezTo>
                      <a:pt x="221" y="146"/>
                      <a:pt x="221" y="146"/>
                      <a:pt x="221" y="146"/>
                    </a:cubicBezTo>
                    <a:lnTo>
                      <a:pt x="221" y="112"/>
                    </a:lnTo>
                    <a:close/>
                    <a:moveTo>
                      <a:pt x="239" y="200"/>
                    </a:moveTo>
                    <a:cubicBezTo>
                      <a:pt x="225" y="200"/>
                      <a:pt x="225" y="200"/>
                      <a:pt x="225" y="200"/>
                    </a:cubicBezTo>
                    <a:cubicBezTo>
                      <a:pt x="239" y="188"/>
                      <a:pt x="239" y="188"/>
                      <a:pt x="239" y="188"/>
                    </a:cubicBezTo>
                    <a:lnTo>
                      <a:pt x="239" y="200"/>
                    </a:lnTo>
                    <a:close/>
                    <a:moveTo>
                      <a:pt x="239" y="178"/>
                    </a:moveTo>
                    <a:cubicBezTo>
                      <a:pt x="221" y="194"/>
                      <a:pt x="221" y="194"/>
                      <a:pt x="221" y="194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39" y="178"/>
                      <a:pt x="239" y="178"/>
                      <a:pt x="239" y="178"/>
                    </a:cubicBezTo>
                    <a:close/>
                    <a:moveTo>
                      <a:pt x="239" y="170"/>
                    </a:move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lnTo>
                      <a:pt x="239" y="170"/>
                    </a:lnTo>
                    <a:close/>
                    <a:moveTo>
                      <a:pt x="239" y="141"/>
                    </a:moveTo>
                    <a:cubicBezTo>
                      <a:pt x="239" y="152"/>
                      <a:pt x="239" y="152"/>
                      <a:pt x="239" y="15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39" y="139"/>
                      <a:pt x="239" y="139"/>
                      <a:pt x="239" y="139"/>
                    </a:cubicBezTo>
                    <a:cubicBezTo>
                      <a:pt x="239" y="139"/>
                      <a:pt x="239" y="140"/>
                      <a:pt x="239" y="141"/>
                    </a:cubicBezTo>
                    <a:close/>
                    <a:moveTo>
                      <a:pt x="243" y="125"/>
                    </a:moveTo>
                    <a:cubicBezTo>
                      <a:pt x="227" y="110"/>
                      <a:pt x="227" y="110"/>
                      <a:pt x="227" y="110"/>
                    </a:cubicBezTo>
                    <a:cubicBezTo>
                      <a:pt x="259" y="110"/>
                      <a:pt x="259" y="110"/>
                      <a:pt x="259" y="110"/>
                    </a:cubicBezTo>
                    <a:lnTo>
                      <a:pt x="243" y="125"/>
                    </a:lnTo>
                    <a:close/>
                    <a:moveTo>
                      <a:pt x="267" y="131"/>
                    </a:move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67" y="113"/>
                      <a:pt x="267" y="113"/>
                      <a:pt x="267" y="113"/>
                    </a:cubicBezTo>
                    <a:lnTo>
                      <a:pt x="267" y="131"/>
                    </a:lnTo>
                    <a:close/>
                    <a:moveTo>
                      <a:pt x="267" y="98"/>
                    </a:moveTo>
                    <a:cubicBezTo>
                      <a:pt x="248" y="81"/>
                      <a:pt x="248" y="81"/>
                      <a:pt x="248" y="81"/>
                    </a:cubicBezTo>
                    <a:cubicBezTo>
                      <a:pt x="267" y="64"/>
                      <a:pt x="267" y="64"/>
                      <a:pt x="267" y="64"/>
                    </a:cubicBezTo>
                    <a:lnTo>
                      <a:pt x="267" y="98"/>
                    </a:lnTo>
                    <a:close/>
                    <a:moveTo>
                      <a:pt x="267" y="51"/>
                    </a:moveTo>
                    <a:cubicBezTo>
                      <a:pt x="248" y="35"/>
                      <a:pt x="248" y="35"/>
                      <a:pt x="248" y="35"/>
                    </a:cubicBezTo>
                    <a:cubicBezTo>
                      <a:pt x="267" y="17"/>
                      <a:pt x="267" y="17"/>
                      <a:pt x="267" y="17"/>
                    </a:cubicBezTo>
                    <a:lnTo>
                      <a:pt x="267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4" name="Rectangle 8"/>
              <p:cNvSpPr>
                <a:spLocks noChangeArrowheads="1"/>
              </p:cNvSpPr>
              <p:nvPr/>
            </p:nvSpPr>
            <p:spPr bwMode="auto">
              <a:xfrm>
                <a:off x="4071938" y="4764088"/>
                <a:ext cx="117475" cy="174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28" name="Picture 6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8CFFC18B-41EC-4C2A-9DD2-66AD47F97D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40" y="3723015"/>
              <a:ext cx="956685" cy="993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Rectangle à coins arrondis 46"/>
            <p:cNvSpPr/>
            <p:nvPr/>
          </p:nvSpPr>
          <p:spPr bwMode="auto">
            <a:xfrm>
              <a:off x="4330363" y="5426762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63" name="Rectangle à coins arrondis 48"/>
            <p:cNvSpPr/>
            <p:nvPr/>
          </p:nvSpPr>
          <p:spPr bwMode="auto">
            <a:xfrm>
              <a:off x="1116060" y="5426762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64" name="Rectangle à coins arrondis 46"/>
            <p:cNvSpPr/>
            <p:nvPr/>
          </p:nvSpPr>
          <p:spPr bwMode="auto">
            <a:xfrm>
              <a:off x="4490228" y="5286624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SPECS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  <p:sp>
          <p:nvSpPr>
            <p:cNvPr id="68" name="Rectangle à coins arrondis 48"/>
            <p:cNvSpPr/>
            <p:nvPr/>
          </p:nvSpPr>
          <p:spPr bwMode="auto">
            <a:xfrm>
              <a:off x="1275925" y="5286624"/>
              <a:ext cx="2519747" cy="609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dirty="0">
                  <a:solidFill>
                    <a:srgbClr val="FFFFFF"/>
                  </a:solidFill>
                </a:rPr>
                <a:t>TECHNICAL REPORTS</a:t>
              </a:r>
              <a:endParaRPr lang="en-US" altLang="fr-FR" sz="1000" dirty="0">
                <a:solidFill>
                  <a:srgbClr val="FABE78"/>
                </a:solidFill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9219830" y="2052779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Interoperability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Test Events</a:t>
            </a:r>
          </a:p>
        </p:txBody>
      </p:sp>
      <p:sp>
        <p:nvSpPr>
          <p:cNvPr id="75" name="Pfeil nach unten 74"/>
          <p:cNvSpPr/>
          <p:nvPr/>
        </p:nvSpPr>
        <p:spPr>
          <a:xfrm rot="16200000">
            <a:off x="8278501" y="3630348"/>
            <a:ext cx="285008" cy="581397"/>
          </a:xfrm>
          <a:prstGeom prst="downArrow">
            <a:avLst/>
          </a:prstGeom>
          <a:solidFill>
            <a:srgbClr val="00548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feil nach unten 75"/>
          <p:cNvSpPr/>
          <p:nvPr/>
        </p:nvSpPr>
        <p:spPr>
          <a:xfrm rot="5400000">
            <a:off x="8242764" y="3351529"/>
            <a:ext cx="285008" cy="581397"/>
          </a:xfrm>
          <a:prstGeom prst="downArrow">
            <a:avLst/>
          </a:prstGeom>
          <a:solidFill>
            <a:srgbClr val="00548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e 18"/>
          <p:cNvGrpSpPr>
            <a:grpSpLocks/>
          </p:cNvGrpSpPr>
          <p:nvPr/>
        </p:nvGrpSpPr>
        <p:grpSpPr bwMode="auto">
          <a:xfrm>
            <a:off x="9133594" y="2865564"/>
            <a:ext cx="1055688" cy="433387"/>
            <a:chOff x="3886200" y="4881632"/>
            <a:chExt cx="10548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80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e 19"/>
          <p:cNvGrpSpPr>
            <a:grpSpLocks/>
          </p:cNvGrpSpPr>
          <p:nvPr/>
        </p:nvGrpSpPr>
        <p:grpSpPr bwMode="auto">
          <a:xfrm>
            <a:off x="10449444" y="2847240"/>
            <a:ext cx="741206" cy="471016"/>
            <a:chOff x="6912212" y="3380691"/>
            <a:chExt cx="684000" cy="432000"/>
          </a:xfrm>
        </p:grpSpPr>
        <p:sp>
          <p:nvSpPr>
            <p:cNvPr id="12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2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7" name="Picture 6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xmlns="" id="{8CFFC18B-41EC-4C2A-9DD2-66AD47F97D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86" y="1450409"/>
            <a:ext cx="911703" cy="68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584" y="4525127"/>
            <a:ext cx="1225945" cy="500685"/>
          </a:xfrm>
          <a:prstGeom prst="rect">
            <a:avLst/>
          </a:prstGeom>
        </p:spPr>
      </p:pic>
      <p:grpSp>
        <p:nvGrpSpPr>
          <p:cNvPr id="132" name="Groupe 19"/>
          <p:cNvGrpSpPr>
            <a:grpSpLocks/>
          </p:cNvGrpSpPr>
          <p:nvPr/>
        </p:nvGrpSpPr>
        <p:grpSpPr bwMode="auto">
          <a:xfrm>
            <a:off x="5281588" y="5664919"/>
            <a:ext cx="516732" cy="260081"/>
            <a:chOff x="6912212" y="3380691"/>
            <a:chExt cx="684000" cy="432000"/>
          </a:xfrm>
          <a:effectLst/>
        </p:grpSpPr>
        <p:sp>
          <p:nvSpPr>
            <p:cNvPr id="133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3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5" name="Groupe 20"/>
          <p:cNvGrpSpPr>
            <a:grpSpLocks/>
          </p:cNvGrpSpPr>
          <p:nvPr/>
        </p:nvGrpSpPr>
        <p:grpSpPr bwMode="auto">
          <a:xfrm>
            <a:off x="4380059" y="5664933"/>
            <a:ext cx="424883" cy="270549"/>
            <a:chOff x="5221831" y="4419600"/>
            <a:chExt cx="432000" cy="432000"/>
          </a:xfrm>
          <a:effectLst/>
        </p:grpSpPr>
        <p:sp>
          <p:nvSpPr>
            <p:cNvPr id="13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37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" name="Groupe 4"/>
          <p:cNvGrpSpPr>
            <a:grpSpLocks/>
          </p:cNvGrpSpPr>
          <p:nvPr/>
        </p:nvGrpSpPr>
        <p:grpSpPr bwMode="auto">
          <a:xfrm>
            <a:off x="6189394" y="5666533"/>
            <a:ext cx="551558" cy="265284"/>
            <a:chOff x="7883605" y="3235816"/>
            <a:chExt cx="720000" cy="432000"/>
          </a:xfrm>
          <a:effectLst/>
        </p:grpSpPr>
        <p:sp>
          <p:nvSpPr>
            <p:cNvPr id="148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0" name="Groupe 2"/>
          <p:cNvGrpSpPr>
            <a:grpSpLocks/>
          </p:cNvGrpSpPr>
          <p:nvPr/>
        </p:nvGrpSpPr>
        <p:grpSpPr bwMode="auto">
          <a:xfrm>
            <a:off x="3442383" y="5664933"/>
            <a:ext cx="441545" cy="266884"/>
            <a:chOff x="479713" y="5004453"/>
            <a:chExt cx="752400" cy="433387"/>
          </a:xfrm>
          <a:effectLst/>
        </p:grpSpPr>
        <p:sp>
          <p:nvSpPr>
            <p:cNvPr id="151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" name="Groupe 18"/>
          <p:cNvGrpSpPr>
            <a:grpSpLocks/>
          </p:cNvGrpSpPr>
          <p:nvPr/>
        </p:nvGrpSpPr>
        <p:grpSpPr bwMode="auto">
          <a:xfrm>
            <a:off x="2441378" y="5664919"/>
            <a:ext cx="555485" cy="266196"/>
            <a:chOff x="3886200" y="4881632"/>
            <a:chExt cx="1054800" cy="432000"/>
          </a:xfrm>
          <a:effectLst/>
        </p:grpSpPr>
        <p:sp>
          <p:nvSpPr>
            <p:cNvPr id="154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5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6" name="Groupe 65"/>
          <p:cNvGrpSpPr>
            <a:grpSpLocks/>
          </p:cNvGrpSpPr>
          <p:nvPr/>
        </p:nvGrpSpPr>
        <p:grpSpPr bwMode="auto">
          <a:xfrm>
            <a:off x="1567020" y="5664919"/>
            <a:ext cx="462602" cy="249527"/>
            <a:chOff x="1975800" y="3295184"/>
            <a:chExt cx="680400" cy="432000"/>
          </a:xfrm>
          <a:effectLst/>
        </p:grpSpPr>
        <p:sp>
          <p:nvSpPr>
            <p:cNvPr id="157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58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9" name="Groupe 66"/>
          <p:cNvGrpSpPr>
            <a:grpSpLocks/>
          </p:cNvGrpSpPr>
          <p:nvPr/>
        </p:nvGrpSpPr>
        <p:grpSpPr bwMode="auto">
          <a:xfrm>
            <a:off x="610960" y="5664920"/>
            <a:ext cx="538170" cy="266196"/>
            <a:chOff x="971400" y="3296484"/>
            <a:chExt cx="792000" cy="432000"/>
          </a:xfrm>
          <a:effectLst/>
        </p:grpSpPr>
        <p:sp>
          <p:nvSpPr>
            <p:cNvPr id="160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61" name="Picture 3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8" name="Vertikaler Bildlauf 167"/>
          <p:cNvSpPr/>
          <p:nvPr/>
        </p:nvSpPr>
        <p:spPr>
          <a:xfrm>
            <a:off x="6965693" y="5469876"/>
            <a:ext cx="849536" cy="796921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e 5"/>
          <p:cNvGrpSpPr>
            <a:grpSpLocks/>
          </p:cNvGrpSpPr>
          <p:nvPr/>
        </p:nvGrpSpPr>
        <p:grpSpPr bwMode="auto">
          <a:xfrm>
            <a:off x="7100097" y="5664919"/>
            <a:ext cx="569085" cy="266898"/>
            <a:chOff x="7737806" y="3683697"/>
            <a:chExt cx="720000" cy="432000"/>
          </a:xfrm>
          <a:effectLst/>
        </p:grpSpPr>
        <p:sp>
          <p:nvSpPr>
            <p:cNvPr id="145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146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1237090" y="5053201"/>
            <a:ext cx="564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Transposed to Partner Specifications      Regional Standards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4791586" y="5198023"/>
            <a:ext cx="145607" cy="118666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onne 47"/>
          <p:cNvSpPr/>
          <p:nvPr/>
        </p:nvSpPr>
        <p:spPr>
          <a:xfrm>
            <a:off x="9795213" y="3844125"/>
            <a:ext cx="244198" cy="2612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132DD-1C6F-4352-BAC7-CD97D7FB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1" y="0"/>
            <a:ext cx="9309924" cy="11735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Adoption is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8A118B-9FC0-4428-A43D-B606E4BD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DBC62-8698-4E5C-99D2-042BAD8E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914" y="1484427"/>
            <a:ext cx="9249704" cy="44167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9B8C774-7F2A-4C3F-8037-4B6E5EBF8549}"/>
              </a:ext>
            </a:extLst>
          </p:cNvPr>
          <p:cNvSpPr/>
          <p:nvPr/>
        </p:nvSpPr>
        <p:spPr>
          <a:xfrm>
            <a:off x="266700" y="4937961"/>
            <a:ext cx="272143" cy="2612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986D4A-7B2E-4675-9A83-D56366514C71}"/>
              </a:ext>
            </a:extLst>
          </p:cNvPr>
          <p:cNvSpPr txBox="1"/>
          <p:nvPr/>
        </p:nvSpPr>
        <p:spPr>
          <a:xfrm>
            <a:off x="538843" y="4903801"/>
            <a:ext cx="300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oneM2M Product Offerings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2E455C-D9CC-461A-940D-CFE2EA9C3A00}"/>
              </a:ext>
            </a:extLst>
          </p:cNvPr>
          <p:cNvSpPr/>
          <p:nvPr/>
        </p:nvSpPr>
        <p:spPr>
          <a:xfrm>
            <a:off x="266700" y="5341543"/>
            <a:ext cx="256011" cy="2668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9590E9-69C9-42D7-B05A-984C132D2068}"/>
              </a:ext>
            </a:extLst>
          </p:cNvPr>
          <p:cNvSpPr txBox="1"/>
          <p:nvPr/>
        </p:nvSpPr>
        <p:spPr>
          <a:xfrm>
            <a:off x="538843" y="5325627"/>
            <a:ext cx="300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oneM2M Trial Deployment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A2EFF0EF-117D-40D5-977D-58F5EC113B4F}"/>
              </a:ext>
            </a:extLst>
          </p:cNvPr>
          <p:cNvSpPr/>
          <p:nvPr/>
        </p:nvSpPr>
        <p:spPr>
          <a:xfrm>
            <a:off x="243587" y="5736461"/>
            <a:ext cx="279124" cy="24757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699345-F4B2-4A0E-AE22-967BD2331633}"/>
              </a:ext>
            </a:extLst>
          </p:cNvPr>
          <p:cNvSpPr txBox="1"/>
          <p:nvPr/>
        </p:nvSpPr>
        <p:spPr>
          <a:xfrm>
            <a:off x="538842" y="5708710"/>
            <a:ext cx="381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FD6"/>
                </a:solidFill>
              </a:rPr>
              <a:t>oneM2M Commercial Deployment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D9BC3B6-0D64-4CB7-946C-68090A8EE208}"/>
              </a:ext>
            </a:extLst>
          </p:cNvPr>
          <p:cNvSpPr/>
          <p:nvPr/>
        </p:nvSpPr>
        <p:spPr>
          <a:xfrm>
            <a:off x="4610309" y="3750257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A0506A-3908-473C-A37A-F5FA099AAB46}"/>
              </a:ext>
            </a:extLst>
          </p:cNvPr>
          <p:cNvSpPr/>
          <p:nvPr/>
        </p:nvSpPr>
        <p:spPr>
          <a:xfrm>
            <a:off x="6493666" y="3771676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B4D9AFC-F76B-4D6F-91F6-70EDDAE82A76}"/>
              </a:ext>
            </a:extLst>
          </p:cNvPr>
          <p:cNvSpPr/>
          <p:nvPr/>
        </p:nvSpPr>
        <p:spPr>
          <a:xfrm>
            <a:off x="6617473" y="3622551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D8D1E9C-1A49-4755-8318-B8F073C93BE7}"/>
              </a:ext>
            </a:extLst>
          </p:cNvPr>
          <p:cNvSpPr/>
          <p:nvPr/>
        </p:nvSpPr>
        <p:spPr>
          <a:xfrm>
            <a:off x="6898767" y="3703631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04B87FB-1D63-401C-BED3-178F655BECC4}"/>
              </a:ext>
            </a:extLst>
          </p:cNvPr>
          <p:cNvSpPr/>
          <p:nvPr/>
        </p:nvSpPr>
        <p:spPr>
          <a:xfrm>
            <a:off x="6836863" y="3460874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A761F-1584-45E2-A22A-AF2E92A9157A}"/>
              </a:ext>
            </a:extLst>
          </p:cNvPr>
          <p:cNvSpPr/>
          <p:nvPr/>
        </p:nvSpPr>
        <p:spPr>
          <a:xfrm>
            <a:off x="8579524" y="4183118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F294B76-F6C9-4DC8-85FA-E1F8EAF57E21}"/>
              </a:ext>
            </a:extLst>
          </p:cNvPr>
          <p:cNvSpPr/>
          <p:nvPr/>
        </p:nvSpPr>
        <p:spPr>
          <a:xfrm>
            <a:off x="6741280" y="3606040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5BC45987-2A7F-4B85-A00E-DA1FC2E49537}"/>
              </a:ext>
            </a:extLst>
          </p:cNvPr>
          <p:cNvSpPr/>
          <p:nvPr/>
        </p:nvSpPr>
        <p:spPr>
          <a:xfrm>
            <a:off x="6541343" y="3327214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D832476-F804-4AB5-B21A-9926C704F8CD}"/>
              </a:ext>
            </a:extLst>
          </p:cNvPr>
          <p:cNvSpPr/>
          <p:nvPr/>
        </p:nvSpPr>
        <p:spPr>
          <a:xfrm>
            <a:off x="10136656" y="3758601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D3AE8E2-0FD2-4B21-969A-B5C817750EC2}"/>
              </a:ext>
            </a:extLst>
          </p:cNvPr>
          <p:cNvSpPr/>
          <p:nvPr/>
        </p:nvSpPr>
        <p:spPr>
          <a:xfrm>
            <a:off x="3518595" y="3695375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C21462A-2276-4147-B93B-F9F69950B3E6}"/>
              </a:ext>
            </a:extLst>
          </p:cNvPr>
          <p:cNvSpPr/>
          <p:nvPr/>
        </p:nvSpPr>
        <p:spPr>
          <a:xfrm>
            <a:off x="10160659" y="3856376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2FEA9EE-EA89-4FC3-B569-BA5FEA376A29}"/>
              </a:ext>
            </a:extLst>
          </p:cNvPr>
          <p:cNvSpPr/>
          <p:nvPr/>
        </p:nvSpPr>
        <p:spPr>
          <a:xfrm>
            <a:off x="9553556" y="3983885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E7A6F24-77A4-4D57-BB83-2BBE036F835B}"/>
              </a:ext>
            </a:extLst>
          </p:cNvPr>
          <p:cNvSpPr/>
          <p:nvPr/>
        </p:nvSpPr>
        <p:spPr>
          <a:xfrm>
            <a:off x="9577559" y="4081660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BDAD45CB-E946-43E1-AA5B-3FF37BD08F1C}"/>
              </a:ext>
            </a:extLst>
          </p:cNvPr>
          <p:cNvSpPr/>
          <p:nvPr/>
        </p:nvSpPr>
        <p:spPr>
          <a:xfrm>
            <a:off x="9600944" y="3937949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CFEBBDB-5001-482D-83B3-49C2EE64BEB3}"/>
              </a:ext>
            </a:extLst>
          </p:cNvPr>
          <p:cNvSpPr/>
          <p:nvPr/>
        </p:nvSpPr>
        <p:spPr>
          <a:xfrm>
            <a:off x="9884858" y="3738725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3EDC682-8053-4AB4-8416-9BD02F338C8C}"/>
              </a:ext>
            </a:extLst>
          </p:cNvPr>
          <p:cNvSpPr/>
          <p:nvPr/>
        </p:nvSpPr>
        <p:spPr>
          <a:xfrm>
            <a:off x="9908861" y="3836500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0241AE31-A166-4C2E-BBCA-37A0460D1634}"/>
              </a:ext>
            </a:extLst>
          </p:cNvPr>
          <p:cNvSpPr/>
          <p:nvPr/>
        </p:nvSpPr>
        <p:spPr>
          <a:xfrm>
            <a:off x="9932246" y="3692789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4DD58C1-1D83-4923-9710-48D4F8D1728E}"/>
              </a:ext>
            </a:extLst>
          </p:cNvPr>
          <p:cNvSpPr/>
          <p:nvPr/>
        </p:nvSpPr>
        <p:spPr>
          <a:xfrm>
            <a:off x="6535691" y="3460049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AD46CCB5-64C4-4D7E-A157-AD151CB5B907}"/>
              </a:ext>
            </a:extLst>
          </p:cNvPr>
          <p:cNvSpPr/>
          <p:nvPr/>
        </p:nvSpPr>
        <p:spPr>
          <a:xfrm>
            <a:off x="243587" y="4448383"/>
            <a:ext cx="295255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9448466-C9C1-4754-A44F-1D52DB571867}"/>
              </a:ext>
            </a:extLst>
          </p:cNvPr>
          <p:cNvSpPr txBox="1"/>
          <p:nvPr/>
        </p:nvSpPr>
        <p:spPr>
          <a:xfrm>
            <a:off x="522711" y="4450800"/>
            <a:ext cx="347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oneM2M Open Source Project</a:t>
            </a: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694EB55C-A0B9-4707-A1E2-1F36EF8F0B01}"/>
              </a:ext>
            </a:extLst>
          </p:cNvPr>
          <p:cNvSpPr/>
          <p:nvPr/>
        </p:nvSpPr>
        <p:spPr>
          <a:xfrm>
            <a:off x="6853384" y="3552311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xmlns="" id="{E6FB971D-D9A8-4E9C-86F0-9A124131BB6B}"/>
              </a:ext>
            </a:extLst>
          </p:cNvPr>
          <p:cNvSpPr/>
          <p:nvPr/>
        </p:nvSpPr>
        <p:spPr>
          <a:xfrm>
            <a:off x="3518595" y="3797743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xmlns="" id="{8F948D29-A4C7-4948-A1FA-E044B4AC015E}"/>
              </a:ext>
            </a:extLst>
          </p:cNvPr>
          <p:cNvSpPr/>
          <p:nvPr/>
        </p:nvSpPr>
        <p:spPr>
          <a:xfrm>
            <a:off x="4489218" y="3733753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xmlns="" id="{2DD924C2-75DE-49CF-B1FD-DF537E6ADEEB}"/>
              </a:ext>
            </a:extLst>
          </p:cNvPr>
          <p:cNvSpPr/>
          <p:nvPr/>
        </p:nvSpPr>
        <p:spPr>
          <a:xfrm>
            <a:off x="9764969" y="3764796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xmlns="" id="{D5DCC5DA-3C48-4A2D-9ABE-22730E464918}"/>
              </a:ext>
            </a:extLst>
          </p:cNvPr>
          <p:cNvSpPr/>
          <p:nvPr/>
        </p:nvSpPr>
        <p:spPr>
          <a:xfrm>
            <a:off x="6922588" y="3387206"/>
            <a:ext cx="166807" cy="179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4B9568BD-8A3E-463D-949D-F4F8A514F4B2}"/>
              </a:ext>
            </a:extLst>
          </p:cNvPr>
          <p:cNvSpPr/>
          <p:nvPr/>
        </p:nvSpPr>
        <p:spPr>
          <a:xfrm>
            <a:off x="6899304" y="3337854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xmlns="" id="{521E3338-8785-4DC7-8515-02DFCB4F65A1}"/>
              </a:ext>
            </a:extLst>
          </p:cNvPr>
          <p:cNvSpPr/>
          <p:nvPr/>
        </p:nvSpPr>
        <p:spPr>
          <a:xfrm>
            <a:off x="6959555" y="3724175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FEC437B5-67ED-46C1-BDCE-313DB7A989F2}"/>
              </a:ext>
            </a:extLst>
          </p:cNvPr>
          <p:cNvSpPr/>
          <p:nvPr/>
        </p:nvSpPr>
        <p:spPr>
          <a:xfrm>
            <a:off x="8643039" y="4167196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DA19A47-BDA0-4917-AF8E-818E6DCE2C34}"/>
              </a:ext>
            </a:extLst>
          </p:cNvPr>
          <p:cNvSpPr/>
          <p:nvPr/>
        </p:nvSpPr>
        <p:spPr>
          <a:xfrm>
            <a:off x="8591263" y="4109031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xmlns="" id="{A3F836A2-0766-4DD1-907D-C65121A8AFD8}"/>
              </a:ext>
            </a:extLst>
          </p:cNvPr>
          <p:cNvSpPr/>
          <p:nvPr/>
        </p:nvSpPr>
        <p:spPr>
          <a:xfrm>
            <a:off x="10084506" y="3862886"/>
            <a:ext cx="152260" cy="13366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583D00B3-A938-4E58-BB82-826079974A9A}"/>
              </a:ext>
            </a:extLst>
          </p:cNvPr>
          <p:cNvSpPr/>
          <p:nvPr/>
        </p:nvSpPr>
        <p:spPr>
          <a:xfrm>
            <a:off x="157600" y="1328336"/>
            <a:ext cx="2116314" cy="1341712"/>
          </a:xfrm>
          <a:prstGeom prst="wedgeRoundRectCallout">
            <a:avLst>
              <a:gd name="adj1" fmla="val 26385"/>
              <a:gd name="adj2" fmla="val 46261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oneM2M adoption is</a:t>
            </a:r>
          </a:p>
          <a:p>
            <a:pPr algn="ctr"/>
            <a:r>
              <a:rPr lang="en-US" b="1" dirty="0"/>
              <a:t>expanding</a:t>
            </a:r>
          </a:p>
        </p:txBody>
      </p:sp>
      <p:sp>
        <p:nvSpPr>
          <p:cNvPr id="46" name="Oval 12">
            <a:extLst>
              <a:ext uri="{FF2B5EF4-FFF2-40B4-BE49-F238E27FC236}">
                <a16:creationId xmlns:a16="http://schemas.microsoft.com/office/drawing/2014/main" xmlns="" id="{BD9BC3B6-0D64-4CB7-946C-68090A8EE208}"/>
              </a:ext>
            </a:extLst>
          </p:cNvPr>
          <p:cNvSpPr/>
          <p:nvPr/>
        </p:nvSpPr>
        <p:spPr>
          <a:xfrm>
            <a:off x="4350263" y="3451793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26">
            <a:extLst>
              <a:ext uri="{FF2B5EF4-FFF2-40B4-BE49-F238E27FC236}">
                <a16:creationId xmlns:a16="http://schemas.microsoft.com/office/drawing/2014/main" xmlns="" id="{F2FEA9EE-EA89-4FC3-B569-BA5FEA376A29}"/>
              </a:ext>
            </a:extLst>
          </p:cNvPr>
          <p:cNvSpPr/>
          <p:nvPr/>
        </p:nvSpPr>
        <p:spPr>
          <a:xfrm>
            <a:off x="9443522" y="4447319"/>
            <a:ext cx="123807" cy="115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27">
            <a:extLst>
              <a:ext uri="{FF2B5EF4-FFF2-40B4-BE49-F238E27FC236}">
                <a16:creationId xmlns:a16="http://schemas.microsoft.com/office/drawing/2014/main" xmlns="" id="{0E7A6F24-77A4-4D57-BB83-2BBE036F835B}"/>
              </a:ext>
            </a:extLst>
          </p:cNvPr>
          <p:cNvSpPr/>
          <p:nvPr/>
        </p:nvSpPr>
        <p:spPr>
          <a:xfrm>
            <a:off x="9467525" y="4545094"/>
            <a:ext cx="136071" cy="1322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onne 7"/>
          <p:cNvSpPr/>
          <p:nvPr/>
        </p:nvSpPr>
        <p:spPr>
          <a:xfrm>
            <a:off x="243587" y="6184874"/>
            <a:ext cx="244198" cy="2612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xmlns="" id="{19699345-F4B2-4A0E-AE22-967BD2331633}"/>
              </a:ext>
            </a:extLst>
          </p:cNvPr>
          <p:cNvSpPr txBox="1"/>
          <p:nvPr/>
        </p:nvSpPr>
        <p:spPr>
          <a:xfrm>
            <a:off x="538842" y="6117231"/>
            <a:ext cx="488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Use of oneM2M recommended (Smart Cities)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9946760" y="1946803"/>
            <a:ext cx="1576857" cy="757553"/>
          </a:xfrm>
          <a:prstGeom prst="wedgeRoundRectCallout">
            <a:avLst>
              <a:gd name="adj1" fmla="val -89174"/>
              <a:gd name="adj2" fmla="val 201745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  <a:br>
              <a:rPr lang="en-US" dirty="0"/>
            </a:br>
            <a:r>
              <a:rPr lang="en-US" dirty="0"/>
              <a:t>LA with ICA*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622300" y="6154711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*ICA .. IoT Connectivity Alliance</a:t>
            </a:r>
          </a:p>
        </p:txBody>
      </p:sp>
      <p:sp>
        <p:nvSpPr>
          <p:cNvPr id="54" name="Sonne 53"/>
          <p:cNvSpPr/>
          <p:nvPr/>
        </p:nvSpPr>
        <p:spPr>
          <a:xfrm>
            <a:off x="8628620" y="4017157"/>
            <a:ext cx="244198" cy="2612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bgerundetes Rechteck 59"/>
          <p:cNvSpPr/>
          <p:nvPr/>
        </p:nvSpPr>
        <p:spPr>
          <a:xfrm>
            <a:off x="371614" y="4473282"/>
            <a:ext cx="2171354" cy="1400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3288A1C2-F5EB-4BB7-833B-08CF4786B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98" y="3549464"/>
            <a:ext cx="1162315" cy="852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00C32-D292-469A-8601-A4F17AD4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34" y="0"/>
            <a:ext cx="9764821" cy="1173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oneM2M Implementation Ecosystem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D553338-0BDB-40B7-B28E-8BDD8745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21002E0-40E4-44CB-850A-66690DF85F95}"/>
              </a:ext>
            </a:extLst>
          </p:cNvPr>
          <p:cNvGrpSpPr/>
          <p:nvPr/>
        </p:nvGrpSpPr>
        <p:grpSpPr>
          <a:xfrm>
            <a:off x="3167218" y="1678733"/>
            <a:ext cx="7416932" cy="744881"/>
            <a:chOff x="1562100" y="1524000"/>
            <a:chExt cx="8765866" cy="1077121"/>
          </a:xfrm>
        </p:grpSpPr>
        <p:grpSp>
          <p:nvGrpSpPr>
            <p:cNvPr id="5" name="Groupe 16">
              <a:extLst>
                <a:ext uri="{FF2B5EF4-FFF2-40B4-BE49-F238E27FC236}">
                  <a16:creationId xmlns:a16="http://schemas.microsoft.com/office/drawing/2014/main" xmlns="" id="{9725F55B-A2D2-436F-9023-566138C8E43C}"/>
                </a:ext>
              </a:extLst>
            </p:cNvPr>
            <p:cNvGrpSpPr/>
            <p:nvPr/>
          </p:nvGrpSpPr>
          <p:grpSpPr>
            <a:xfrm>
              <a:off x="1562100" y="1662586"/>
              <a:ext cx="1317948" cy="870249"/>
              <a:chOff x="665301" y="2343690"/>
              <a:chExt cx="1910627" cy="1048096"/>
            </a:xfrm>
          </p:grpSpPr>
          <p:pic>
            <p:nvPicPr>
              <p:cNvPr id="20" name="Image 3">
                <a:extLst>
                  <a:ext uri="{FF2B5EF4-FFF2-40B4-BE49-F238E27FC236}">
                    <a16:creationId xmlns:a16="http://schemas.microsoft.com/office/drawing/2014/main" xmlns="" id="{62E67DD7-9336-4AC5-9DF6-07D2C05B6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301" y="2802776"/>
                <a:ext cx="1910627" cy="589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6">
                <a:extLst>
                  <a:ext uri="{FF2B5EF4-FFF2-40B4-BE49-F238E27FC236}">
                    <a16:creationId xmlns:a16="http://schemas.microsoft.com/office/drawing/2014/main" xmlns="" id="{CDBEA5F4-127D-4DCB-918D-F03F8CE2ED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360" y="2343690"/>
                <a:ext cx="1592507" cy="322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e 15">
              <a:extLst>
                <a:ext uri="{FF2B5EF4-FFF2-40B4-BE49-F238E27FC236}">
                  <a16:creationId xmlns:a16="http://schemas.microsoft.com/office/drawing/2014/main" xmlns="" id="{31B59651-12D1-4F5B-91CC-DEFDD3DBA51D}"/>
                </a:ext>
              </a:extLst>
            </p:cNvPr>
            <p:cNvGrpSpPr/>
            <p:nvPr/>
          </p:nvGrpSpPr>
          <p:grpSpPr>
            <a:xfrm>
              <a:off x="3560847" y="1524000"/>
              <a:ext cx="1617913" cy="1016208"/>
              <a:chOff x="3287603" y="2017282"/>
              <a:chExt cx="2047181" cy="1374504"/>
            </a:xfrm>
          </p:grpSpPr>
          <p:pic>
            <p:nvPicPr>
              <p:cNvPr id="18" name="Imagen 8" descr="OpenMTC logo.png">
                <a:extLst>
                  <a:ext uri="{FF2B5EF4-FFF2-40B4-BE49-F238E27FC236}">
                    <a16:creationId xmlns:a16="http://schemas.microsoft.com/office/drawing/2014/main" xmlns="" id="{91B0FF6C-665B-45EE-948B-C56739645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3899" y="2764533"/>
                <a:ext cx="1854588" cy="62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9">
                <a:extLst>
                  <a:ext uri="{FF2B5EF4-FFF2-40B4-BE49-F238E27FC236}">
                    <a16:creationId xmlns:a16="http://schemas.microsoft.com/office/drawing/2014/main" xmlns="" id="{321D3ADF-8F31-4B46-9802-B0DA07CBB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603" y="2017282"/>
                <a:ext cx="2047181" cy="922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e 18">
              <a:extLst>
                <a:ext uri="{FF2B5EF4-FFF2-40B4-BE49-F238E27FC236}">
                  <a16:creationId xmlns:a16="http://schemas.microsoft.com/office/drawing/2014/main" xmlns="" id="{23015F3F-540E-4252-8FD0-5440C4F5E048}"/>
                </a:ext>
              </a:extLst>
            </p:cNvPr>
            <p:cNvGrpSpPr/>
            <p:nvPr/>
          </p:nvGrpSpPr>
          <p:grpSpPr>
            <a:xfrm>
              <a:off x="5723089" y="1676015"/>
              <a:ext cx="1217262" cy="726713"/>
              <a:chOff x="5599375" y="2290896"/>
              <a:chExt cx="1713741" cy="990611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xmlns="" id="{182C385F-68D2-409D-8B7D-20D5BA3F2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992" y="2290896"/>
                <a:ext cx="1208236" cy="548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xmlns="" id="{CF41F4E7-EEC8-4629-BC62-0312DB000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375" y="2793567"/>
                <a:ext cx="1713741" cy="48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e 17">
              <a:extLst>
                <a:ext uri="{FF2B5EF4-FFF2-40B4-BE49-F238E27FC236}">
                  <a16:creationId xmlns:a16="http://schemas.microsoft.com/office/drawing/2014/main" xmlns="" id="{3D780AF8-D63B-463E-A77E-8B1AF0CEFEF8}"/>
                </a:ext>
              </a:extLst>
            </p:cNvPr>
            <p:cNvGrpSpPr/>
            <p:nvPr/>
          </p:nvGrpSpPr>
          <p:grpSpPr>
            <a:xfrm>
              <a:off x="7518832" y="1600214"/>
              <a:ext cx="981950" cy="1000907"/>
              <a:chOff x="6690698" y="1558041"/>
              <a:chExt cx="1458060" cy="1362010"/>
            </a:xfrm>
          </p:grpSpPr>
          <p:grpSp>
            <p:nvGrpSpPr>
              <p:cNvPr id="12" name="Groupe 13">
                <a:extLst>
                  <a:ext uri="{FF2B5EF4-FFF2-40B4-BE49-F238E27FC236}">
                    <a16:creationId xmlns:a16="http://schemas.microsoft.com/office/drawing/2014/main" xmlns="" id="{BCA7F6ED-E526-4B4A-9FF8-DF07362A877F}"/>
                  </a:ext>
                </a:extLst>
              </p:cNvPr>
              <p:cNvGrpSpPr/>
              <p:nvPr/>
            </p:nvGrpSpPr>
            <p:grpSpPr>
              <a:xfrm>
                <a:off x="6690698" y="2139077"/>
                <a:ext cx="1458060" cy="780974"/>
                <a:chOff x="6886233" y="3782823"/>
                <a:chExt cx="1879309" cy="1150988"/>
              </a:xfrm>
            </p:grpSpPr>
            <p:pic>
              <p:nvPicPr>
                <p:cNvPr id="14" name="Picture 5">
                  <a:extLst>
                    <a:ext uri="{FF2B5EF4-FFF2-40B4-BE49-F238E27FC236}">
                      <a16:creationId xmlns:a16="http://schemas.microsoft.com/office/drawing/2014/main" xmlns="" id="{EA86804F-B1D2-437B-8AD7-1345A4EFC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7893" y="3782823"/>
                  <a:ext cx="1775991" cy="570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ZoneTexte 2">
                  <a:extLst>
                    <a:ext uri="{FF2B5EF4-FFF2-40B4-BE49-F238E27FC236}">
                      <a16:creationId xmlns:a16="http://schemas.microsoft.com/office/drawing/2014/main" xmlns="" id="{E98993FC-2F6E-40AC-8A02-47751114612F}"/>
                    </a:ext>
                  </a:extLst>
                </p:cNvPr>
                <p:cNvSpPr txBox="1"/>
                <p:nvPr/>
              </p:nvSpPr>
              <p:spPr>
                <a:xfrm>
                  <a:off x="6886233" y="4193120"/>
                  <a:ext cx="1879309" cy="740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IotDM</a:t>
                  </a:r>
                </a:p>
              </p:txBody>
            </p:sp>
          </p:grpSp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xmlns="" id="{9F52B07A-804C-473B-974F-7FCA4E25B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1613" y="1558041"/>
                <a:ext cx="996232" cy="52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818753B-368C-4192-83DB-727565041DBA}"/>
                </a:ext>
              </a:extLst>
            </p:cNvPr>
            <p:cNvGrpSpPr/>
            <p:nvPr/>
          </p:nvGrpSpPr>
          <p:grpSpPr>
            <a:xfrm>
              <a:off x="9130065" y="1569688"/>
              <a:ext cx="1197901" cy="826847"/>
              <a:chOff x="7528493" y="1611251"/>
              <a:chExt cx="1197901" cy="826847"/>
            </a:xfrm>
          </p:grpSpPr>
          <p:pic>
            <p:nvPicPr>
              <p:cNvPr id="10" name="Picture 20" descr="Image result for ATIS logo">
                <a:extLst>
                  <a:ext uri="{FF2B5EF4-FFF2-40B4-BE49-F238E27FC236}">
                    <a16:creationId xmlns:a16="http://schemas.microsoft.com/office/drawing/2014/main" xmlns="" id="{6FB89753-761F-4E77-A03E-F087E1D3A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8493" y="1611251"/>
                <a:ext cx="1197901" cy="45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FB285E2-2539-4AC7-8FB4-6FCB023CB5EA}"/>
                  </a:ext>
                </a:extLst>
              </p:cNvPr>
              <p:cNvSpPr txBox="1"/>
              <p:nvPr/>
            </p:nvSpPr>
            <p:spPr>
              <a:xfrm>
                <a:off x="7635782" y="2068766"/>
                <a:ext cx="109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4D86"/>
                    </a:solidFill>
                  </a:rPr>
                  <a:t>OS-IoT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A556A06-9A3C-4749-B0C4-FDB2D7549E51}"/>
              </a:ext>
            </a:extLst>
          </p:cNvPr>
          <p:cNvGrpSpPr/>
          <p:nvPr/>
        </p:nvGrpSpPr>
        <p:grpSpPr>
          <a:xfrm>
            <a:off x="2622946" y="2542618"/>
            <a:ext cx="8575394" cy="2195477"/>
            <a:chOff x="1027019" y="2744720"/>
            <a:chExt cx="9917684" cy="299554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D4B6385-20CD-4F46-A368-305CE7C4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86328" y="4939374"/>
              <a:ext cx="1058375" cy="79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A415CD6-05EE-4194-8F39-D5EF049B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235" y="2744720"/>
              <a:ext cx="1912488" cy="211223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CDDAAD6-EDB8-4CE0-887D-CA77E9D9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780" y="4659549"/>
              <a:ext cx="984401" cy="5315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7177391-A2E8-4116-B6D8-090ABD95F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289" y="3789303"/>
              <a:ext cx="1486867" cy="91445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F63D56B-D6D9-44AB-B535-11A47E9F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78835" y="4572001"/>
              <a:ext cx="1428750" cy="466725"/>
            </a:xfrm>
            <a:prstGeom prst="rect">
              <a:avLst/>
            </a:prstGeom>
          </p:spPr>
        </p:pic>
        <p:pic>
          <p:nvPicPr>
            <p:cNvPr id="28" name="Picture 2" descr="http://www.irexnet.co.kr/image/logo.png">
              <a:extLst>
                <a:ext uri="{FF2B5EF4-FFF2-40B4-BE49-F238E27FC236}">
                  <a16:creationId xmlns:a16="http://schemas.microsoft.com/office/drawing/2014/main" xmlns="" id="{A49F466B-2A28-4FA3-9149-D2F738717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387" y="4614140"/>
              <a:ext cx="1072134" cy="46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Image result">
              <a:extLst>
                <a:ext uri="{FF2B5EF4-FFF2-40B4-BE49-F238E27FC236}">
                  <a16:creationId xmlns:a16="http://schemas.microsoft.com/office/drawing/2014/main" xmlns="" id="{7D17E35D-61C4-4C49-9FEF-B779E9A5E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04" y="4721138"/>
              <a:ext cx="1427710" cy="22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andy Soft">
              <a:extLst>
                <a:ext uri="{FF2B5EF4-FFF2-40B4-BE49-F238E27FC236}">
                  <a16:creationId xmlns:a16="http://schemas.microsoft.com/office/drawing/2014/main" xmlns="" id="{00DDD8B5-2F45-4540-A3E5-066AF7AC2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45" y="4624845"/>
              <a:ext cx="18478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http://www.hconnect.co.kr/wp-content/uploads/2017/03/logo2.jpg">
              <a:extLst>
                <a:ext uri="{FF2B5EF4-FFF2-40B4-BE49-F238E27FC236}">
                  <a16:creationId xmlns:a16="http://schemas.microsoft.com/office/drawing/2014/main" xmlns="" id="{FDF4CA4F-E3FF-4F9E-94C6-39F2D5324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651" y="5218536"/>
              <a:ext cx="1863740" cy="22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559A3085-BB5F-449A-8137-6F6F6610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43993" y="5112007"/>
              <a:ext cx="791115" cy="348381"/>
            </a:xfrm>
            <a:prstGeom prst="rect">
              <a:avLst/>
            </a:prstGeom>
          </p:spPr>
        </p:pic>
        <p:pic>
          <p:nvPicPr>
            <p:cNvPr id="33" name="Picture 16" descr="Image result for Kepco logo">
              <a:extLst>
                <a:ext uri="{FF2B5EF4-FFF2-40B4-BE49-F238E27FC236}">
                  <a16:creationId xmlns:a16="http://schemas.microsoft.com/office/drawing/2014/main" xmlns="" id="{40ECCEB9-40C5-40D2-9AD3-2F055C07B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413" y="5157659"/>
              <a:ext cx="1303417" cy="30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20B407BF-9A80-4E79-B3A1-E055EBEC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369309" y="5286197"/>
              <a:ext cx="723807" cy="298252"/>
            </a:xfrm>
            <a:prstGeom prst="rect">
              <a:avLst/>
            </a:prstGeom>
          </p:spPr>
        </p:pic>
        <p:pic>
          <p:nvPicPr>
            <p:cNvPr id="35" name="图片 30">
              <a:extLst>
                <a:ext uri="{FF2B5EF4-FFF2-40B4-BE49-F238E27FC236}">
                  <a16:creationId xmlns:a16="http://schemas.microsoft.com/office/drawing/2014/main" xmlns="" id="{19D056F7-A6BC-4866-A78C-7DB951EE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0"/>
            <a:stretch/>
          </p:blipFill>
          <p:spPr>
            <a:xfrm>
              <a:off x="9261960" y="5048911"/>
              <a:ext cx="525001" cy="466725"/>
            </a:xfrm>
            <a:prstGeom prst="rect">
              <a:avLst/>
            </a:prstGeom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xmlns="" id="{168539A3-3FDE-4B89-A5CA-7D3C245F7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586" y="3447865"/>
              <a:ext cx="1385560" cy="384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4821BE1-0A38-47C4-8A05-390780295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48" y="4070120"/>
              <a:ext cx="519568" cy="46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xmlns="" id="{A4F9BE45-D4F4-4F53-B3B9-B6F4DC48E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394" y="3416606"/>
              <a:ext cx="1449686" cy="439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1">
              <a:extLst>
                <a:ext uri="{FF2B5EF4-FFF2-40B4-BE49-F238E27FC236}">
                  <a16:creationId xmlns:a16="http://schemas.microsoft.com/office/drawing/2014/main" xmlns="" id="{2492DC30-B169-49DD-BEAF-1975D3787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666" y="3352800"/>
              <a:ext cx="1184566" cy="51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7EE203C8-2D82-4936-85AA-BF76717C2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336668" y="4118475"/>
              <a:ext cx="1545088" cy="319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xmlns="" id="{FEACD2DE-4428-4DA0-9F17-96F0ECA17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502559" y="4118475"/>
              <a:ext cx="894449" cy="30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xmlns="" id="{75D4F3FC-A061-44E5-9707-2A3B691E2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763487" y="4214185"/>
              <a:ext cx="1354619" cy="28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xmlns="" id="{CD9B5129-1427-43F1-8A95-291F15910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36905" y="3480413"/>
              <a:ext cx="2031675" cy="51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xmlns="" id="{682005B2-A430-4054-88AB-7B1D9C3C3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173536" y="4110064"/>
              <a:ext cx="951954" cy="39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xmlns="" id="{1F9F4D54-2F55-443F-B2CE-73CEBE927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831650" y="4054669"/>
              <a:ext cx="592679" cy="45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EB3AE8A9-2A3F-4E23-A6F5-33EBC94E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027019" y="5112007"/>
              <a:ext cx="1118142" cy="628254"/>
            </a:xfrm>
            <a:prstGeom prst="rect">
              <a:avLst/>
            </a:prstGeom>
          </p:spPr>
        </p:pic>
      </p:grp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xmlns="" id="{97890478-FC2F-4A8B-AE00-5B1CAAF63FF8}"/>
              </a:ext>
            </a:extLst>
          </p:cNvPr>
          <p:cNvSpPr txBox="1">
            <a:spLocks/>
          </p:cNvSpPr>
          <p:nvPr/>
        </p:nvSpPr>
        <p:spPr>
          <a:xfrm>
            <a:off x="2315125" y="1119808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GB" sz="2400" b="1" u="sng" dirty="0">
                <a:solidFill>
                  <a:srgbClr val="C00000"/>
                </a:solidFill>
              </a:rPr>
              <a:t>Industry-driven Open source implementations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8" name="Espace réservé du contenu 1">
            <a:extLst>
              <a:ext uri="{FF2B5EF4-FFF2-40B4-BE49-F238E27FC236}">
                <a16:creationId xmlns:a16="http://schemas.microsoft.com/office/drawing/2014/main" xmlns="" id="{29323017-7368-4076-B2CA-9904C417D149}"/>
              </a:ext>
            </a:extLst>
          </p:cNvPr>
          <p:cNvSpPr txBox="1">
            <a:spLocks/>
          </p:cNvSpPr>
          <p:nvPr/>
        </p:nvSpPr>
        <p:spPr>
          <a:xfrm>
            <a:off x="2509616" y="5623865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u="sng" dirty="0">
                <a:solidFill>
                  <a:srgbClr val="C00000"/>
                </a:solidFill>
              </a:rPr>
              <a:t>Regular Interop Events (6 Held from 2015-2018)</a:t>
            </a: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9" name="Espace réservé du contenu 1">
            <a:extLst>
              <a:ext uri="{FF2B5EF4-FFF2-40B4-BE49-F238E27FC236}">
                <a16:creationId xmlns:a16="http://schemas.microsoft.com/office/drawing/2014/main" xmlns="" id="{E079CFFD-6969-4073-B93D-C49CE0728824}"/>
              </a:ext>
            </a:extLst>
          </p:cNvPr>
          <p:cNvSpPr txBox="1">
            <a:spLocks/>
          </p:cNvSpPr>
          <p:nvPr/>
        </p:nvSpPr>
        <p:spPr>
          <a:xfrm>
            <a:off x="2657676" y="2226711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i="1" u="sng" dirty="0">
                <a:solidFill>
                  <a:srgbClr val="C00000"/>
                </a:solidFill>
              </a:rPr>
              <a:t>Examples</a:t>
            </a:r>
            <a:r>
              <a:rPr lang="en-GB" sz="2400" b="1" u="sng" dirty="0">
                <a:solidFill>
                  <a:srgbClr val="C00000"/>
                </a:solidFill>
              </a:rPr>
              <a:t> of Commercial implementations, Prototypes, Trials</a:t>
            </a:r>
            <a:endParaRPr lang="en-GB" sz="1200" b="1" dirty="0">
              <a:solidFill>
                <a:srgbClr val="C00000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20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i="1" u="sng" dirty="0">
              <a:solidFill>
                <a:srgbClr val="F36C2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0" name="Espace réservé du contenu 1">
            <a:extLst>
              <a:ext uri="{FF2B5EF4-FFF2-40B4-BE49-F238E27FC236}">
                <a16:creationId xmlns:a16="http://schemas.microsoft.com/office/drawing/2014/main" xmlns="" id="{6ADF6C82-1CA9-4D4B-8367-C4A5D6FE46B6}"/>
              </a:ext>
            </a:extLst>
          </p:cNvPr>
          <p:cNvSpPr txBox="1">
            <a:spLocks/>
          </p:cNvSpPr>
          <p:nvPr/>
        </p:nvSpPr>
        <p:spPr>
          <a:xfrm>
            <a:off x="2496848" y="4572663"/>
            <a:ext cx="8745537" cy="73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 algn="ctr">
              <a:spcBef>
                <a:spcPts val="1200"/>
              </a:spcBef>
              <a:buFont typeface="Arial" pitchFamily="34" charset="0"/>
              <a:buChar char="•"/>
            </a:pPr>
            <a:endParaRPr lang="en-GB" sz="100" dirty="0">
              <a:solidFill>
                <a:schemeClr val="tx1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GB" sz="2400" b="1" u="sng" dirty="0">
                <a:solidFill>
                  <a:srgbClr val="C00000"/>
                </a:solidFill>
              </a:rPr>
              <a:t>Certification Test Houses and Test Tool Vendors</a:t>
            </a:r>
            <a:endParaRPr lang="en-GB" sz="2400" b="1" i="1" u="sng" dirty="0">
              <a:solidFill>
                <a:srgbClr val="C00000"/>
              </a:solidFill>
            </a:endParaRPr>
          </a:p>
          <a:p>
            <a:pPr marL="0" lvl="1" indent="0" algn="ctr">
              <a:spcBef>
                <a:spcPts val="180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AC7DEBD-E267-4B73-9259-48047B0BB3E3}"/>
              </a:ext>
            </a:extLst>
          </p:cNvPr>
          <p:cNvGrpSpPr/>
          <p:nvPr/>
        </p:nvGrpSpPr>
        <p:grpSpPr>
          <a:xfrm>
            <a:off x="3092971" y="5192341"/>
            <a:ext cx="7468015" cy="661887"/>
            <a:chOff x="2095756" y="5042262"/>
            <a:chExt cx="8306993" cy="97155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2514810C-B38A-4C07-96B3-890BAC930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095756" y="5042262"/>
              <a:ext cx="971550" cy="97155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6C1F8DD3-CBB0-4695-A5B9-576E6033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521932" y="5198459"/>
              <a:ext cx="759753" cy="53883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BA2FA6B8-52D4-44E4-AB0E-D3EE6752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893478" y="5258027"/>
              <a:ext cx="837301" cy="550856"/>
            </a:xfrm>
            <a:prstGeom prst="rect">
              <a:avLst/>
            </a:prstGeom>
          </p:spPr>
        </p:pic>
        <p:pic>
          <p:nvPicPr>
            <p:cNvPr id="55" name="Picture 5" descr="EGM logo">
              <a:extLst>
                <a:ext uri="{FF2B5EF4-FFF2-40B4-BE49-F238E27FC236}">
                  <a16:creationId xmlns:a16="http://schemas.microsoft.com/office/drawing/2014/main" xmlns="" id="{87147D4C-92A6-4125-B7CE-50D7F3C4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249" y="5175172"/>
              <a:ext cx="57150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DTNC logo">
              <a:extLst>
                <a:ext uri="{FF2B5EF4-FFF2-40B4-BE49-F238E27FC236}">
                  <a16:creationId xmlns:a16="http://schemas.microsoft.com/office/drawing/2014/main" xmlns="" id="{6293CD65-77C6-41C9-BF67-EDD00614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273" y="5279740"/>
              <a:ext cx="57150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InnoWireless logo">
              <a:extLst>
                <a:ext uri="{FF2B5EF4-FFF2-40B4-BE49-F238E27FC236}">
                  <a16:creationId xmlns:a16="http://schemas.microsoft.com/office/drawing/2014/main" xmlns="" id="{B132BD07-5EF4-4BFA-91BA-97D6EEADC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068" y="5380399"/>
              <a:ext cx="13335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KETI logo">
              <a:extLst>
                <a:ext uri="{FF2B5EF4-FFF2-40B4-BE49-F238E27FC236}">
                  <a16:creationId xmlns:a16="http://schemas.microsoft.com/office/drawing/2014/main" xmlns="" id="{ACA319B0-4A44-4FA3-9559-C36535DD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480" y="5309684"/>
              <a:ext cx="76200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9C5E23D-8ED5-414B-97A4-2F51556BEE15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9" y="3006063"/>
            <a:ext cx="1056581" cy="2995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3D9E32D-BD07-4F7F-B048-D44A659D4C01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874" y="3717867"/>
            <a:ext cx="471779" cy="504402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xmlns="" id="{2831F0C5-687B-44E4-B0FC-3CE10A4FED01}"/>
              </a:ext>
            </a:extLst>
          </p:cNvPr>
          <p:cNvSpPr/>
          <p:nvPr/>
        </p:nvSpPr>
        <p:spPr>
          <a:xfrm>
            <a:off x="371613" y="1409251"/>
            <a:ext cx="2174654" cy="1997636"/>
          </a:xfrm>
          <a:prstGeom prst="wedgeRoundRectCallout">
            <a:avLst>
              <a:gd name="adj1" fmla="val 27119"/>
              <a:gd name="adj2" fmla="val 4727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vibrant and healthy </a:t>
            </a:r>
            <a:br>
              <a:rPr lang="en-US" b="1" dirty="0"/>
            </a:br>
            <a:r>
              <a:rPr lang="en-US" b="1" dirty="0"/>
              <a:t>oneM2M ecosystem </a:t>
            </a:r>
            <a:br>
              <a:rPr lang="en-US" b="1" dirty="0"/>
            </a:br>
            <a:r>
              <a:rPr lang="en-US" b="1" dirty="0"/>
              <a:t>continues to</a:t>
            </a:r>
            <a:br>
              <a:rPr lang="en-US" b="1" dirty="0"/>
            </a:br>
            <a:r>
              <a:rPr lang="en-US" b="1" dirty="0"/>
              <a:t>build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83084" y="4599722"/>
            <a:ext cx="217239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oneM2M.org lists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65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Deployments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45" action="ppaction://hlinkpres?slideindex=1&amp;slidetitle="/>
              </a:rPr>
              <a:t>List of deployments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TextBox 5">
            <a:extLst>
              <a:ext uri="{FF2B5EF4-FFF2-40B4-BE49-F238E27FC236}">
                <a16:creationId xmlns:a16="http://schemas.microsoft.com/office/drawing/2014/main" xmlns="" id="{4F002EC7-A703-4E2F-9D9D-A2E9424DEE30}"/>
              </a:ext>
            </a:extLst>
          </p:cNvPr>
          <p:cNvSpPr txBox="1"/>
          <p:nvPr/>
        </p:nvSpPr>
        <p:spPr>
          <a:xfrm>
            <a:off x="7025194" y="6456976"/>
            <a:ext cx="5166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Based on slides by: Dale Seed, oneM2M Overview 2019</a:t>
            </a:r>
          </a:p>
        </p:txBody>
      </p:sp>
    </p:spTree>
    <p:extLst>
      <p:ext uri="{BB962C8B-B14F-4D97-AF65-F5344CB8AC3E}">
        <p14:creationId xmlns:p14="http://schemas.microsoft.com/office/powerpoint/2010/main" val="12028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53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50E496C2-69A3-4444-9046-D448A22EEA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5465" y="1267097"/>
            <a:ext cx="10685576" cy="4820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</a:rPr>
              <a:t>oneM2M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a global open standard, not controlled by a single private company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specifies a common set of horizontal IoT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architecture, common services functions, information model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enables data interoperability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Information model, semantics, ontology based interoperability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interworks with existing IoT technologies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has interoperability testing and a certification program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standardized APIs simplify the life for IoT stakeholders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minimize development, deployment &amp; maintenance costs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 a mature and a commercially deployed technology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545" y="0"/>
            <a:ext cx="9168723" cy="1173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691079" y="3415937"/>
            <a:ext cx="3021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Work progressing on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oneM2M release 4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Expected: Q4 2020</a:t>
            </a:r>
          </a:p>
        </p:txBody>
      </p:sp>
    </p:spTree>
    <p:extLst>
      <p:ext uri="{BB962C8B-B14F-4D97-AF65-F5344CB8AC3E}">
        <p14:creationId xmlns:p14="http://schemas.microsoft.com/office/powerpoint/2010/main" val="1043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Publicly Accessible Links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793" y="1179583"/>
            <a:ext cx="5050104" cy="49170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Smart Device Template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/>
              <a:t>SDT 3.0 is available under Apache 2 License:</a:t>
            </a:r>
            <a:br>
              <a:rPr lang="en-US" sz="1400" dirty="0"/>
            </a:br>
            <a:r>
              <a:rPr lang="en-US" sz="1400" dirty="0">
                <a:hlinkClick r:id="rId2"/>
              </a:rPr>
              <a:t>https://git.onem2m.org/MAS/SDT</a:t>
            </a:r>
            <a:r>
              <a:rPr lang="en-US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TS-0023 : SDT based Information Model and Mapping for Vertical Industries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/>
              <a:t>The latest published version of TS-0023 is available: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http://www.onem2m.org/technical/published-drafts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Tools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/>
              <a:t>A utility for converting SDT to other formats is the </a:t>
            </a:r>
            <a:r>
              <a:rPr lang="en-US" sz="1400" dirty="0" err="1"/>
              <a:t>SDTTool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https://github.com/Homegateway/SDTTool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Twitter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5"/>
              </a:rPr>
              <a:t>@oneM2M</a:t>
            </a:r>
            <a:r>
              <a:rPr lang="en-US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1400" dirty="0" err="1">
                <a:solidFill>
                  <a:srgbClr val="C63133"/>
                </a:solidFill>
                <a:latin typeface="Arial Black" panose="020B0A04020102020204" pitchFamily="34" charset="0"/>
              </a:rPr>
              <a:t>Stackoverflow</a:t>
            </a: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/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6"/>
              </a:rPr>
              <a:t>https://stackoverflow.com/questions/tagged/onem2m</a:t>
            </a:r>
            <a:r>
              <a:rPr lang="en-US" sz="1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endParaRPr lang="en-US" sz="1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34696" y="1224188"/>
            <a:ext cx="6405738" cy="485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Web Site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7"/>
              </a:rPr>
              <a:t>http://www.oneM2M.org</a:t>
            </a:r>
            <a:r>
              <a:rPr lang="en-US" sz="14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Developer Guides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8"/>
              </a:rPr>
              <a:t>http://www.onem2m.org/developer-guides</a:t>
            </a:r>
            <a:r>
              <a:rPr lang="en-US" sz="14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Technical Questions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9"/>
              </a:rPr>
              <a:t>http://www.onem2m.org/technical/technical-questions</a:t>
            </a:r>
            <a:r>
              <a:rPr lang="en-US" sz="14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Published Specifications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10"/>
              </a:rPr>
              <a:t>http://www.onem2m.org/technical/published-documents</a:t>
            </a:r>
            <a:r>
              <a:rPr lang="en-US" sz="14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Webinars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11"/>
              </a:rPr>
              <a:t>http://www.onem2m.org/technical/webinars</a:t>
            </a:r>
            <a:r>
              <a:rPr lang="en-US" sz="14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YouTube Channel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12"/>
              </a:rPr>
              <a:t>https://www.youtube.com/c/onem2morg</a:t>
            </a:r>
            <a:r>
              <a:rPr lang="en-US" sz="14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Events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13"/>
              </a:rPr>
              <a:t>http://www.onem2m.org/news-events/events</a:t>
            </a:r>
            <a:endParaRPr lang="en-US" sz="1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  <a:t>Certified Products</a:t>
            </a:r>
            <a:br>
              <a:rPr lang="en-US" sz="1400" dirty="0">
                <a:solidFill>
                  <a:srgbClr val="C63133"/>
                </a:solidFill>
                <a:latin typeface="Arial Black" panose="020B0A04020102020204" pitchFamily="34" charset="0"/>
              </a:rPr>
            </a:br>
            <a:r>
              <a:rPr lang="en-US" sz="1400" dirty="0">
                <a:hlinkClick r:id="rId14"/>
              </a:rPr>
              <a:t>http://www.onem2mcert.com/sub/sub04_01.php</a:t>
            </a:r>
            <a:endParaRPr lang="en-US" sz="1400" dirty="0"/>
          </a:p>
          <a:p>
            <a:pPr marL="0" indent="0">
              <a:spcBef>
                <a:spcPts val="2400"/>
              </a:spcBef>
              <a:buNone/>
            </a:pPr>
            <a:endParaRPr lang="en-US" sz="1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539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uppieren 133"/>
          <p:cNvGrpSpPr/>
          <p:nvPr/>
        </p:nvGrpSpPr>
        <p:grpSpPr>
          <a:xfrm>
            <a:off x="8544672" y="2018503"/>
            <a:ext cx="190005" cy="1495720"/>
            <a:chOff x="4673511" y="1992934"/>
            <a:chExt cx="190005" cy="1495720"/>
          </a:xfrm>
        </p:grpSpPr>
        <p:sp>
          <p:nvSpPr>
            <p:cNvPr id="135" name="Ellipse 134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Gerader Verbinder 135"/>
            <p:cNvCxnSpPr>
              <a:stCxn id="135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en 95"/>
          <p:cNvGrpSpPr/>
          <p:nvPr/>
        </p:nvGrpSpPr>
        <p:grpSpPr>
          <a:xfrm>
            <a:off x="9023945" y="2499728"/>
            <a:ext cx="190005" cy="1009367"/>
            <a:chOff x="221735" y="2499728"/>
            <a:chExt cx="190005" cy="1009367"/>
          </a:xfrm>
        </p:grpSpPr>
        <p:sp>
          <p:nvSpPr>
            <p:cNvPr id="97" name="Ellipse 96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Gerader Verbinder 97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5A63F-8E83-4105-ACAD-639E21B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0"/>
            <a:ext cx="7901215" cy="11735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yriad Pro" panose="020B0503030403020204" pitchFamily="34" charset="0"/>
              </a:rPr>
              <a:t>oneM2M Key-events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D9263F-DD1E-417C-A41F-D65B432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9479083" y="3003584"/>
            <a:ext cx="190005" cy="510639"/>
            <a:chOff x="9943667" y="2949796"/>
            <a:chExt cx="190005" cy="510639"/>
          </a:xfrm>
        </p:grpSpPr>
        <p:sp>
          <p:nvSpPr>
            <p:cNvPr id="16" name="Ellipse 1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Gerader Verbinder 17"/>
            <p:cNvCxnSpPr>
              <a:stCxn id="1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/>
          <p:cNvGrpSpPr/>
          <p:nvPr/>
        </p:nvGrpSpPr>
        <p:grpSpPr>
          <a:xfrm>
            <a:off x="9621587" y="3003584"/>
            <a:ext cx="190005" cy="510639"/>
            <a:chOff x="9621587" y="3003584"/>
            <a:chExt cx="190005" cy="510639"/>
          </a:xfrm>
        </p:grpSpPr>
        <p:sp>
          <p:nvSpPr>
            <p:cNvPr id="19" name="Ellipse 18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Gerader Verbinder 19"/>
            <p:cNvCxnSpPr>
              <a:stCxn id="19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9697287" y="4136481"/>
            <a:ext cx="855343" cy="800531"/>
            <a:chOff x="10256002" y="4055806"/>
            <a:chExt cx="842378" cy="826472"/>
          </a:xfrm>
        </p:grpSpPr>
        <p:sp>
          <p:nvSpPr>
            <p:cNvPr id="22" name="Textfeld 21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5</a:t>
              </a:r>
            </a:p>
          </p:txBody>
        </p:sp>
        <p:sp>
          <p:nvSpPr>
            <p:cNvPr id="23" name="Flussdiagramm: Verbindungsstelle 22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Gerader Verbinder 23"/>
            <p:cNvCxnSpPr>
              <a:stCxn id="23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ingekerbter Richtungspfeil 25"/>
          <p:cNvSpPr/>
          <p:nvPr/>
        </p:nvSpPr>
        <p:spPr>
          <a:xfrm>
            <a:off x="2555395" y="3522545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2014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27" name="Eingekerbter Richtungspfeil 26"/>
          <p:cNvSpPr/>
          <p:nvPr/>
        </p:nvSpPr>
        <p:spPr>
          <a:xfrm>
            <a:off x="1230633" y="3522545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2013</a:t>
            </a:r>
          </a:p>
        </p:txBody>
      </p:sp>
      <p:sp>
        <p:nvSpPr>
          <p:cNvPr id="28" name="Eingekerbter Richtungspfeil 27"/>
          <p:cNvSpPr/>
          <p:nvPr/>
        </p:nvSpPr>
        <p:spPr>
          <a:xfrm>
            <a:off x="6502589" y="3522544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2017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29" name="Eingekerbter Richtungspfeil 28"/>
          <p:cNvSpPr/>
          <p:nvPr/>
        </p:nvSpPr>
        <p:spPr>
          <a:xfrm>
            <a:off x="5191274" y="3522544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2016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30" name="Eingekerbter Richtungspfeil 29"/>
          <p:cNvSpPr/>
          <p:nvPr/>
        </p:nvSpPr>
        <p:spPr>
          <a:xfrm>
            <a:off x="3866512" y="3522543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31" name="Eingekerbter Richtungspfeil 30"/>
          <p:cNvSpPr/>
          <p:nvPr/>
        </p:nvSpPr>
        <p:spPr>
          <a:xfrm>
            <a:off x="10463428" y="3522544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2020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32" name="Eingekerbter Richtungspfeil 31"/>
          <p:cNvSpPr/>
          <p:nvPr/>
        </p:nvSpPr>
        <p:spPr>
          <a:xfrm>
            <a:off x="9138666" y="3522544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2019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33" name="Eingekerbter Richtungspfeil 32"/>
          <p:cNvSpPr/>
          <p:nvPr/>
        </p:nvSpPr>
        <p:spPr>
          <a:xfrm>
            <a:off x="7827351" y="3522543"/>
            <a:ext cx="160020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bg1"/>
                </a:solidFill>
              </a:rPr>
              <a:t>2018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34" name="Richtungspfeil 33"/>
          <p:cNvSpPr/>
          <p:nvPr/>
        </p:nvSpPr>
        <p:spPr>
          <a:xfrm>
            <a:off x="0" y="3522543"/>
            <a:ext cx="1518011" cy="635636"/>
          </a:xfrm>
          <a:prstGeom prst="homePlat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2012</a:t>
            </a:r>
            <a:endParaRPr lang="de-AT" sz="2400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7260318" y="3003584"/>
            <a:ext cx="190005" cy="510639"/>
            <a:chOff x="9943667" y="2949796"/>
            <a:chExt cx="190005" cy="510639"/>
          </a:xfrm>
        </p:grpSpPr>
        <p:sp>
          <p:nvSpPr>
            <p:cNvPr id="36" name="Ellipse 3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r Verbinder 36"/>
            <p:cNvCxnSpPr>
              <a:stCxn id="3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r Verbinder 37"/>
          <p:cNvCxnSpPr/>
          <p:nvPr/>
        </p:nvCxnSpPr>
        <p:spPr>
          <a:xfrm flipH="1">
            <a:off x="8048146" y="3180142"/>
            <a:ext cx="1" cy="32063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7944509" y="2990597"/>
            <a:ext cx="190005" cy="510639"/>
            <a:chOff x="9943667" y="2949796"/>
            <a:chExt cx="190005" cy="510639"/>
          </a:xfrm>
        </p:grpSpPr>
        <p:sp>
          <p:nvSpPr>
            <p:cNvPr id="40" name="Ellipse 39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Gerader Verbinder 40"/>
            <p:cNvCxnSpPr>
              <a:stCxn id="40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8236747" y="3004044"/>
            <a:ext cx="190005" cy="510639"/>
            <a:chOff x="9943667" y="2949796"/>
            <a:chExt cx="190005" cy="510639"/>
          </a:xfrm>
        </p:grpSpPr>
        <p:sp>
          <p:nvSpPr>
            <p:cNvPr id="43" name="Ellipse 42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Gerader Verbinder 43"/>
            <p:cNvCxnSpPr>
              <a:stCxn id="43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8398621" y="3003584"/>
            <a:ext cx="190005" cy="510639"/>
            <a:chOff x="9943667" y="2949796"/>
            <a:chExt cx="190005" cy="510639"/>
          </a:xfrm>
        </p:grpSpPr>
        <p:sp>
          <p:nvSpPr>
            <p:cNvPr id="46" name="Ellipse 4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Gerader Verbinder 46"/>
            <p:cNvCxnSpPr>
              <a:stCxn id="4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8506692" y="2998456"/>
            <a:ext cx="190005" cy="510639"/>
            <a:chOff x="9943667" y="2949796"/>
            <a:chExt cx="190005" cy="510639"/>
          </a:xfrm>
        </p:grpSpPr>
        <p:sp>
          <p:nvSpPr>
            <p:cNvPr id="49" name="Ellipse 48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erader Verbinder 49"/>
            <p:cNvCxnSpPr>
              <a:stCxn id="49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8667910" y="3003584"/>
            <a:ext cx="190005" cy="510639"/>
            <a:chOff x="9943667" y="2949796"/>
            <a:chExt cx="190005" cy="510639"/>
          </a:xfrm>
        </p:grpSpPr>
        <p:sp>
          <p:nvSpPr>
            <p:cNvPr id="52" name="Ellipse 51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Gerader Verbinder 52"/>
            <p:cNvCxnSpPr>
              <a:stCxn id="52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8815237" y="3003584"/>
            <a:ext cx="190005" cy="510639"/>
            <a:chOff x="9943667" y="2949796"/>
            <a:chExt cx="190005" cy="510639"/>
          </a:xfrm>
        </p:grpSpPr>
        <p:sp>
          <p:nvSpPr>
            <p:cNvPr id="55" name="Ellipse 54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Gerader Verbinder 55"/>
            <p:cNvCxnSpPr>
              <a:stCxn id="55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8950441" y="2990597"/>
            <a:ext cx="190005" cy="510639"/>
            <a:chOff x="9943667" y="2949796"/>
            <a:chExt cx="190005" cy="510639"/>
          </a:xfrm>
        </p:grpSpPr>
        <p:sp>
          <p:nvSpPr>
            <p:cNvPr id="58" name="Ellipse 57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Gerader Verbinder 58"/>
            <p:cNvCxnSpPr>
              <a:stCxn id="58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8387565" y="4148547"/>
            <a:ext cx="855343" cy="800531"/>
            <a:chOff x="10256002" y="4055806"/>
            <a:chExt cx="842378" cy="826472"/>
          </a:xfrm>
        </p:grpSpPr>
        <p:sp>
          <p:nvSpPr>
            <p:cNvPr id="61" name="Textfeld 60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</a:t>
              </a:r>
              <a:r>
                <a:rPr lang="en-US" sz="800" dirty="0" smtClean="0">
                  <a:solidFill>
                    <a:schemeClr val="accent4"/>
                  </a:solidFill>
                </a:rPr>
                <a:t>4</a:t>
              </a:r>
              <a:endParaRPr lang="en-US" sz="800" dirty="0">
                <a:solidFill>
                  <a:schemeClr val="accent4"/>
                </a:solidFill>
              </a:endParaRPr>
            </a:p>
          </p:txBody>
        </p:sp>
        <p:sp>
          <p:nvSpPr>
            <p:cNvPr id="62" name="Flussdiagramm: Verbindungsstelle 61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Gerader Verbinder 62"/>
            <p:cNvCxnSpPr>
              <a:stCxn id="62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7304039" y="4153604"/>
            <a:ext cx="855343" cy="800529"/>
            <a:chOff x="10256002" y="4055806"/>
            <a:chExt cx="842378" cy="826470"/>
          </a:xfrm>
        </p:grpSpPr>
        <p:sp>
          <p:nvSpPr>
            <p:cNvPr id="65" name="Textfeld 64"/>
            <p:cNvSpPr txBox="1"/>
            <p:nvPr/>
          </p:nvSpPr>
          <p:spPr>
            <a:xfrm>
              <a:off x="10256002" y="4532751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4"/>
                  </a:solidFill>
                </a:rPr>
                <a:t>Industry </a:t>
              </a:r>
              <a:br>
                <a:rPr lang="en-US" sz="800" dirty="0" smtClean="0">
                  <a:solidFill>
                    <a:schemeClr val="accent4"/>
                  </a:solidFill>
                </a:rPr>
              </a:br>
              <a:r>
                <a:rPr lang="en-US" sz="800" dirty="0" smtClean="0">
                  <a:solidFill>
                    <a:schemeClr val="accent4"/>
                  </a:solidFill>
                </a:rPr>
                <a:t>Day 3</a:t>
              </a:r>
              <a:endParaRPr lang="en-US" sz="800" dirty="0">
                <a:solidFill>
                  <a:schemeClr val="accent4"/>
                </a:solidFill>
              </a:endParaRPr>
            </a:p>
          </p:txBody>
        </p:sp>
        <p:sp>
          <p:nvSpPr>
            <p:cNvPr id="66" name="Flussdiagramm: Verbindungsstelle 65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Gerader Verbinder 66"/>
            <p:cNvCxnSpPr>
              <a:stCxn id="66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en 67"/>
          <p:cNvGrpSpPr/>
          <p:nvPr/>
        </p:nvGrpSpPr>
        <p:grpSpPr>
          <a:xfrm>
            <a:off x="6925602" y="4148547"/>
            <a:ext cx="855343" cy="800531"/>
            <a:chOff x="10256002" y="4055806"/>
            <a:chExt cx="842378" cy="826472"/>
          </a:xfrm>
        </p:grpSpPr>
        <p:sp>
          <p:nvSpPr>
            <p:cNvPr id="69" name="Textfeld 68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</a:t>
              </a:r>
              <a:r>
                <a:rPr lang="en-US" sz="800" dirty="0" smtClean="0">
                  <a:solidFill>
                    <a:schemeClr val="accent4"/>
                  </a:solidFill>
                </a:rPr>
                <a:t>2</a:t>
              </a:r>
              <a:endParaRPr lang="en-US" sz="800" dirty="0">
                <a:solidFill>
                  <a:schemeClr val="accent4"/>
                </a:solidFill>
              </a:endParaRPr>
            </a:p>
          </p:txBody>
        </p:sp>
        <p:sp>
          <p:nvSpPr>
            <p:cNvPr id="70" name="Flussdiagramm: Verbindungsstelle 69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Gerader Verbinder 70"/>
            <p:cNvCxnSpPr>
              <a:stCxn id="70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/>
          <p:cNvGrpSpPr/>
          <p:nvPr/>
        </p:nvGrpSpPr>
        <p:grpSpPr>
          <a:xfrm>
            <a:off x="6467883" y="4148547"/>
            <a:ext cx="855343" cy="800531"/>
            <a:chOff x="10256002" y="4055806"/>
            <a:chExt cx="842378" cy="826472"/>
          </a:xfrm>
        </p:grpSpPr>
        <p:sp>
          <p:nvSpPr>
            <p:cNvPr id="73" name="Textfeld 72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</a:t>
              </a:r>
              <a:r>
                <a:rPr lang="en-US" sz="800" dirty="0" smtClean="0">
                  <a:solidFill>
                    <a:schemeClr val="accent4"/>
                  </a:solidFill>
                </a:rPr>
                <a:t>1</a:t>
              </a:r>
              <a:endParaRPr lang="en-US" sz="800" dirty="0">
                <a:solidFill>
                  <a:schemeClr val="accent4"/>
                </a:solidFill>
              </a:endParaRPr>
            </a:p>
          </p:txBody>
        </p:sp>
        <p:sp>
          <p:nvSpPr>
            <p:cNvPr id="74" name="Flussdiagramm: Verbindungsstelle 73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Gerader Verbinder 74"/>
            <p:cNvCxnSpPr>
              <a:stCxn id="74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Ellipse 75"/>
          <p:cNvSpPr/>
          <p:nvPr/>
        </p:nvSpPr>
        <p:spPr>
          <a:xfrm>
            <a:off x="188776" y="5787125"/>
            <a:ext cx="190005" cy="19000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uppieren 85"/>
          <p:cNvGrpSpPr/>
          <p:nvPr/>
        </p:nvGrpSpPr>
        <p:grpSpPr>
          <a:xfrm>
            <a:off x="329311" y="2499728"/>
            <a:ext cx="190005" cy="1009367"/>
            <a:chOff x="221735" y="2499728"/>
            <a:chExt cx="190005" cy="1009367"/>
          </a:xfrm>
        </p:grpSpPr>
        <p:sp>
          <p:nvSpPr>
            <p:cNvPr id="77" name="Ellipse 76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Gerader Verbinder 77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>
            <a:off x="4671712" y="2017996"/>
            <a:ext cx="190005" cy="1495720"/>
            <a:chOff x="4673511" y="1992934"/>
            <a:chExt cx="190005" cy="1495720"/>
          </a:xfrm>
        </p:grpSpPr>
        <p:sp>
          <p:nvSpPr>
            <p:cNvPr id="80" name="Ellipse 79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Gerader Verbinder 80"/>
            <p:cNvCxnSpPr>
              <a:stCxn id="80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ieren 109"/>
          <p:cNvGrpSpPr/>
          <p:nvPr/>
        </p:nvGrpSpPr>
        <p:grpSpPr>
          <a:xfrm>
            <a:off x="6977995" y="4173955"/>
            <a:ext cx="190005" cy="1526114"/>
            <a:chOff x="5820159" y="4401303"/>
            <a:chExt cx="190005" cy="1526114"/>
          </a:xfrm>
        </p:grpSpPr>
        <p:sp>
          <p:nvSpPr>
            <p:cNvPr id="82" name="Ellipse 81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Gerader Verbinder 82"/>
            <p:cNvCxnSpPr>
              <a:endCxn id="82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/>
          <p:cNvGrpSpPr/>
          <p:nvPr/>
        </p:nvGrpSpPr>
        <p:grpSpPr>
          <a:xfrm>
            <a:off x="4188947" y="2513174"/>
            <a:ext cx="190005" cy="1009367"/>
            <a:chOff x="221735" y="2499728"/>
            <a:chExt cx="190005" cy="1009367"/>
          </a:xfrm>
        </p:grpSpPr>
        <p:sp>
          <p:nvSpPr>
            <p:cNvPr id="88" name="Ellipse 87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Gerader Verbinder 88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en 89"/>
          <p:cNvGrpSpPr/>
          <p:nvPr/>
        </p:nvGrpSpPr>
        <p:grpSpPr>
          <a:xfrm>
            <a:off x="5970481" y="2512347"/>
            <a:ext cx="190005" cy="1009367"/>
            <a:chOff x="221735" y="2499728"/>
            <a:chExt cx="190005" cy="1009367"/>
          </a:xfrm>
        </p:grpSpPr>
        <p:sp>
          <p:nvSpPr>
            <p:cNvPr id="91" name="Ellipse 90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Gerader Verbinder 91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8108636" y="2499728"/>
            <a:ext cx="190005" cy="1009367"/>
            <a:chOff x="221735" y="2499728"/>
            <a:chExt cx="190005" cy="1009367"/>
          </a:xfrm>
        </p:grpSpPr>
        <p:sp>
          <p:nvSpPr>
            <p:cNvPr id="94" name="Ellipse 93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Gerader Verbinder 94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Ellipse 99"/>
          <p:cNvSpPr/>
          <p:nvPr/>
        </p:nvSpPr>
        <p:spPr>
          <a:xfrm>
            <a:off x="11594637" y="2512347"/>
            <a:ext cx="190005" cy="1900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Gerader Verbinder 100"/>
          <p:cNvCxnSpPr/>
          <p:nvPr/>
        </p:nvCxnSpPr>
        <p:spPr>
          <a:xfrm>
            <a:off x="11680861" y="2702352"/>
            <a:ext cx="8779" cy="81936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uppieren 110"/>
          <p:cNvGrpSpPr/>
          <p:nvPr/>
        </p:nvGrpSpPr>
        <p:grpSpPr>
          <a:xfrm>
            <a:off x="9509192" y="4172574"/>
            <a:ext cx="190005" cy="1526114"/>
            <a:chOff x="5820159" y="4401303"/>
            <a:chExt cx="190005" cy="1526114"/>
          </a:xfrm>
        </p:grpSpPr>
        <p:sp>
          <p:nvSpPr>
            <p:cNvPr id="112" name="Ellipse 111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Gerader Verbinder 112"/>
            <p:cNvCxnSpPr>
              <a:endCxn id="112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pieren 113"/>
          <p:cNvGrpSpPr/>
          <p:nvPr/>
        </p:nvGrpSpPr>
        <p:grpSpPr>
          <a:xfrm>
            <a:off x="8932714" y="4173955"/>
            <a:ext cx="190005" cy="1526114"/>
            <a:chOff x="5820159" y="4401303"/>
            <a:chExt cx="190005" cy="1526114"/>
          </a:xfrm>
        </p:grpSpPr>
        <p:sp>
          <p:nvSpPr>
            <p:cNvPr id="115" name="Ellipse 114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Gerader Verbinder 115"/>
            <p:cNvCxnSpPr>
              <a:endCxn id="115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5613160" y="2031950"/>
            <a:ext cx="190005" cy="1495720"/>
            <a:chOff x="4673511" y="1992934"/>
            <a:chExt cx="190005" cy="1495720"/>
          </a:xfrm>
        </p:grpSpPr>
        <p:sp>
          <p:nvSpPr>
            <p:cNvPr id="123" name="Ellipse 122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Gerader Verbinder 123"/>
            <p:cNvCxnSpPr>
              <a:stCxn id="123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en 124"/>
          <p:cNvGrpSpPr/>
          <p:nvPr/>
        </p:nvGrpSpPr>
        <p:grpSpPr>
          <a:xfrm>
            <a:off x="6190927" y="2017996"/>
            <a:ext cx="190005" cy="1495720"/>
            <a:chOff x="4673511" y="1992934"/>
            <a:chExt cx="190005" cy="1495720"/>
          </a:xfrm>
        </p:grpSpPr>
        <p:sp>
          <p:nvSpPr>
            <p:cNvPr id="126" name="Ellipse 125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Gerader Verbinder 126"/>
            <p:cNvCxnSpPr>
              <a:stCxn id="126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ieren 127"/>
          <p:cNvGrpSpPr/>
          <p:nvPr/>
        </p:nvGrpSpPr>
        <p:grpSpPr>
          <a:xfrm>
            <a:off x="6903820" y="2019828"/>
            <a:ext cx="190005" cy="1495720"/>
            <a:chOff x="4673511" y="1992934"/>
            <a:chExt cx="190005" cy="1495720"/>
          </a:xfrm>
        </p:grpSpPr>
        <p:sp>
          <p:nvSpPr>
            <p:cNvPr id="129" name="Ellipse 128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Gerader Verbinder 129"/>
            <p:cNvCxnSpPr>
              <a:stCxn id="129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ieren 130"/>
          <p:cNvGrpSpPr/>
          <p:nvPr/>
        </p:nvGrpSpPr>
        <p:grpSpPr>
          <a:xfrm>
            <a:off x="7509475" y="2018503"/>
            <a:ext cx="190005" cy="1495720"/>
            <a:chOff x="4673511" y="1992934"/>
            <a:chExt cx="190005" cy="1495720"/>
          </a:xfrm>
        </p:grpSpPr>
        <p:sp>
          <p:nvSpPr>
            <p:cNvPr id="132" name="Ellipse 131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Gerader Verbinder 132"/>
            <p:cNvCxnSpPr>
              <a:stCxn id="132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136"/>
          <p:cNvSpPr txBox="1"/>
          <p:nvPr/>
        </p:nvSpPr>
        <p:spPr>
          <a:xfrm>
            <a:off x="10147" y="2045248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C00000"/>
                </a:solidFill>
              </a:rPr>
              <a:t>oneM2M</a:t>
            </a:r>
          </a:p>
          <a:p>
            <a:pPr algn="ctr"/>
            <a:r>
              <a:rPr lang="en-GB" sz="1100" dirty="0" smtClean="0">
                <a:solidFill>
                  <a:srgbClr val="C00000"/>
                </a:solidFill>
              </a:rPr>
              <a:t>established</a:t>
            </a:r>
            <a:endParaRPr lang="en-GB" sz="1100" dirty="0">
              <a:solidFill>
                <a:srgbClr val="C00000"/>
              </a:solidFill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3879164" y="223811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 smtClean="0">
                <a:solidFill>
                  <a:srgbClr val="C00000"/>
                </a:solidFill>
              </a:rPr>
              <a:t>Release 1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5654231" y="223811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 smtClean="0">
                <a:solidFill>
                  <a:srgbClr val="C00000"/>
                </a:solidFill>
              </a:rPr>
              <a:t>Release 2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7745803" y="2237888"/>
            <a:ext cx="915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 smtClean="0">
                <a:solidFill>
                  <a:srgbClr val="C00000"/>
                </a:solidFill>
              </a:rPr>
              <a:t>Release 2A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8708417" y="223788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 smtClean="0">
                <a:solidFill>
                  <a:srgbClr val="C00000"/>
                </a:solidFill>
              </a:rPr>
              <a:t>Release 3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11242570" y="2101721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C00000"/>
                </a:solidFill>
              </a:rPr>
              <a:t>Release 4</a:t>
            </a:r>
            <a:br>
              <a:rPr lang="en-GB" sz="1100" dirty="0" smtClean="0">
                <a:solidFill>
                  <a:srgbClr val="C00000"/>
                </a:solidFill>
              </a:rPr>
            </a:br>
            <a:r>
              <a:rPr lang="en-GB" sz="1100" dirty="0" smtClean="0">
                <a:solidFill>
                  <a:srgbClr val="C00000"/>
                </a:solidFill>
              </a:rPr>
              <a:t>planned</a:t>
            </a:r>
            <a:endParaRPr lang="en-GB" sz="1100" dirty="0">
              <a:solidFill>
                <a:srgbClr val="C00000"/>
              </a:solidFill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429179" y="5666683"/>
            <a:ext cx="334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solidFill>
                  <a:srgbClr val="92D050"/>
                </a:solidFill>
              </a:rPr>
              <a:t>oneM2M Hack-a-Thon </a:t>
            </a:r>
            <a:r>
              <a:rPr lang="de-AT" b="1" dirty="0">
                <a:solidFill>
                  <a:srgbClr val="92D050"/>
                </a:solidFill>
              </a:rPr>
              <a:t>E</a:t>
            </a:r>
            <a:r>
              <a:rPr lang="de-AT" b="1" dirty="0" smtClean="0">
                <a:solidFill>
                  <a:srgbClr val="92D050"/>
                </a:solidFill>
              </a:rPr>
              <a:t>vent</a:t>
            </a:r>
            <a:endParaRPr lang="de-AT" b="1" dirty="0">
              <a:solidFill>
                <a:srgbClr val="92D050"/>
              </a:solidFill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4397062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5"/>
                </a:solidFill>
              </a:rPr>
              <a:t>Interop 1</a:t>
            </a:r>
            <a:endParaRPr lang="en-GB" sz="1100" dirty="0">
              <a:solidFill>
                <a:schemeClr val="accent5"/>
              </a:solidFill>
            </a:endParaRPr>
          </a:p>
        </p:txBody>
      </p:sp>
      <p:sp>
        <p:nvSpPr>
          <p:cNvPr id="145" name="Textfeld 144"/>
          <p:cNvSpPr txBox="1"/>
          <p:nvPr/>
        </p:nvSpPr>
        <p:spPr>
          <a:xfrm>
            <a:off x="5338509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5"/>
                </a:solidFill>
              </a:rPr>
              <a:t>Interop 2</a:t>
            </a:r>
            <a:endParaRPr lang="en-GB" sz="1100" dirty="0">
              <a:solidFill>
                <a:schemeClr val="accent5"/>
              </a:solidFill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5918789" y="172950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5"/>
                </a:solidFill>
              </a:rPr>
              <a:t>Interop 3</a:t>
            </a:r>
            <a:endParaRPr lang="en-GB" sz="1100" dirty="0">
              <a:solidFill>
                <a:schemeClr val="accent5"/>
              </a:solidFill>
            </a:endParaRPr>
          </a:p>
        </p:txBody>
      </p:sp>
      <p:sp>
        <p:nvSpPr>
          <p:cNvPr id="147" name="Textfeld 146"/>
          <p:cNvSpPr txBox="1"/>
          <p:nvPr/>
        </p:nvSpPr>
        <p:spPr>
          <a:xfrm>
            <a:off x="6613968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5"/>
                </a:solidFill>
              </a:rPr>
              <a:t>Interop 4</a:t>
            </a:r>
            <a:endParaRPr lang="en-GB" sz="1100" dirty="0">
              <a:solidFill>
                <a:schemeClr val="accent5"/>
              </a:solidFill>
            </a:endParaRPr>
          </a:p>
        </p:txBody>
      </p:sp>
      <p:sp>
        <p:nvSpPr>
          <p:cNvPr id="148" name="Textfeld 147"/>
          <p:cNvSpPr txBox="1"/>
          <p:nvPr/>
        </p:nvSpPr>
        <p:spPr>
          <a:xfrm>
            <a:off x="7259224" y="1742519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5"/>
                </a:solidFill>
              </a:rPr>
              <a:t>Interop 5</a:t>
            </a:r>
            <a:endParaRPr lang="en-GB" sz="1100" dirty="0">
              <a:solidFill>
                <a:schemeClr val="accent5"/>
              </a:solidFill>
            </a:endParaRPr>
          </a:p>
        </p:txBody>
      </p:sp>
      <p:sp>
        <p:nvSpPr>
          <p:cNvPr id="149" name="Textfeld 148"/>
          <p:cNvSpPr txBox="1"/>
          <p:nvPr/>
        </p:nvSpPr>
        <p:spPr>
          <a:xfrm>
            <a:off x="8257798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5"/>
                </a:solidFill>
              </a:rPr>
              <a:t>Interop 6</a:t>
            </a:r>
            <a:endParaRPr lang="en-GB" sz="1100" dirty="0">
              <a:solidFill>
                <a:schemeClr val="accent5"/>
              </a:solidFill>
            </a:endParaRPr>
          </a:p>
        </p:txBody>
      </p:sp>
      <p:pic>
        <p:nvPicPr>
          <p:cNvPr id="150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18" y="5519262"/>
            <a:ext cx="593953" cy="5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feld 150"/>
          <p:cNvSpPr txBox="1"/>
          <p:nvPr/>
        </p:nvSpPr>
        <p:spPr>
          <a:xfrm>
            <a:off x="6628793" y="5666683"/>
            <a:ext cx="930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3"/>
                </a:solidFill>
              </a:rPr>
              <a:t>oneM2M</a:t>
            </a:r>
          </a:p>
          <a:p>
            <a:pPr algn="ctr"/>
            <a:r>
              <a:rPr lang="en-GB" sz="1100" dirty="0" smtClean="0">
                <a:solidFill>
                  <a:schemeClr val="accent3"/>
                </a:solidFill>
              </a:rPr>
              <a:t>Certification</a:t>
            </a:r>
          </a:p>
          <a:p>
            <a:pPr algn="ctr"/>
            <a:r>
              <a:rPr lang="en-GB" sz="1100" dirty="0" smtClean="0">
                <a:solidFill>
                  <a:schemeClr val="accent3"/>
                </a:solidFill>
              </a:rPr>
              <a:t>launch</a:t>
            </a:r>
            <a:endParaRPr lang="en-GB" sz="1100" dirty="0">
              <a:solidFill>
                <a:schemeClr val="accent3"/>
              </a:solidFill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8446406" y="5666683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chemeClr val="accent3"/>
                </a:solidFill>
              </a:rPr>
              <a:t>15+ products </a:t>
            </a:r>
            <a:br>
              <a:rPr lang="en-GB" sz="1050" dirty="0" smtClean="0">
                <a:solidFill>
                  <a:schemeClr val="accent3"/>
                </a:solidFill>
              </a:rPr>
            </a:br>
            <a:r>
              <a:rPr lang="en-GB" sz="1050" dirty="0" smtClean="0">
                <a:solidFill>
                  <a:schemeClr val="accent3"/>
                </a:solidFill>
              </a:rPr>
              <a:t>certified</a:t>
            </a:r>
            <a:endParaRPr lang="en-GB" sz="1050" dirty="0">
              <a:solidFill>
                <a:schemeClr val="accent3"/>
              </a:solidFill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9164949" y="5695633"/>
            <a:ext cx="930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3"/>
                </a:solidFill>
              </a:rPr>
              <a:t>GCF</a:t>
            </a:r>
            <a:br>
              <a:rPr lang="en-GB" sz="1100" dirty="0" smtClean="0">
                <a:solidFill>
                  <a:schemeClr val="accent3"/>
                </a:solidFill>
              </a:rPr>
            </a:br>
            <a:r>
              <a:rPr lang="en-GB" sz="1100" dirty="0" smtClean="0">
                <a:solidFill>
                  <a:schemeClr val="accent3"/>
                </a:solidFill>
              </a:rPr>
              <a:t>oneM2M</a:t>
            </a:r>
          </a:p>
          <a:p>
            <a:pPr algn="ctr"/>
            <a:r>
              <a:rPr lang="en-GB" sz="1100" dirty="0" smtClean="0">
                <a:solidFill>
                  <a:schemeClr val="accent3"/>
                </a:solidFill>
              </a:rPr>
              <a:t>Certification</a:t>
            </a:r>
          </a:p>
          <a:p>
            <a:pPr algn="ctr"/>
            <a:r>
              <a:rPr lang="en-GB" sz="1100" dirty="0" smtClean="0">
                <a:solidFill>
                  <a:schemeClr val="accent3"/>
                </a:solidFill>
              </a:rPr>
              <a:t>launch</a:t>
            </a:r>
            <a:endParaRPr lang="en-GB" sz="1100" dirty="0">
              <a:solidFill>
                <a:schemeClr val="accent3"/>
              </a:solidFill>
            </a:endParaRPr>
          </a:p>
        </p:txBody>
      </p:sp>
      <p:grpSp>
        <p:nvGrpSpPr>
          <p:cNvPr id="156" name="Gruppieren 155"/>
          <p:cNvGrpSpPr/>
          <p:nvPr/>
        </p:nvGrpSpPr>
        <p:grpSpPr>
          <a:xfrm>
            <a:off x="9971588" y="3004044"/>
            <a:ext cx="190005" cy="510639"/>
            <a:chOff x="9621587" y="3003584"/>
            <a:chExt cx="190005" cy="510639"/>
          </a:xfrm>
        </p:grpSpPr>
        <p:sp>
          <p:nvSpPr>
            <p:cNvPr id="157" name="Ellipse 156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Gerader Verbinder 157"/>
            <p:cNvCxnSpPr>
              <a:stCxn id="157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uppieren 158"/>
          <p:cNvGrpSpPr/>
          <p:nvPr/>
        </p:nvGrpSpPr>
        <p:grpSpPr>
          <a:xfrm>
            <a:off x="10105545" y="2994836"/>
            <a:ext cx="190005" cy="510639"/>
            <a:chOff x="9621587" y="3003584"/>
            <a:chExt cx="190005" cy="510639"/>
          </a:xfrm>
        </p:grpSpPr>
        <p:sp>
          <p:nvSpPr>
            <p:cNvPr id="160" name="Ellipse 159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Gerader Verbinder 160"/>
            <p:cNvCxnSpPr>
              <a:stCxn id="160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uppieren 161"/>
          <p:cNvGrpSpPr/>
          <p:nvPr/>
        </p:nvGrpSpPr>
        <p:grpSpPr>
          <a:xfrm>
            <a:off x="10496382" y="2997580"/>
            <a:ext cx="190005" cy="510639"/>
            <a:chOff x="9621587" y="3003584"/>
            <a:chExt cx="190005" cy="510639"/>
          </a:xfrm>
        </p:grpSpPr>
        <p:sp>
          <p:nvSpPr>
            <p:cNvPr id="163" name="Ellipse 162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Gerader Verbinder 163"/>
            <p:cNvCxnSpPr>
              <a:stCxn id="163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uppieren 165"/>
          <p:cNvGrpSpPr/>
          <p:nvPr/>
        </p:nvGrpSpPr>
        <p:grpSpPr>
          <a:xfrm>
            <a:off x="10893875" y="1636040"/>
            <a:ext cx="739305" cy="1878643"/>
            <a:chOff x="10893875" y="1636040"/>
            <a:chExt cx="739305" cy="1878643"/>
          </a:xfrm>
        </p:grpSpPr>
        <p:sp>
          <p:nvSpPr>
            <p:cNvPr id="167" name="Ellipse 166"/>
            <p:cNvSpPr/>
            <p:nvPr/>
          </p:nvSpPr>
          <p:spPr>
            <a:xfrm>
              <a:off x="11167659" y="2018963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Gerader Verbinder 167"/>
            <p:cNvCxnSpPr>
              <a:stCxn id="167" idx="4"/>
            </p:cNvCxnSpPr>
            <p:nvPr/>
          </p:nvCxnSpPr>
          <p:spPr>
            <a:xfrm>
              <a:off x="11262662" y="2208968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feld 168"/>
            <p:cNvSpPr txBox="1"/>
            <p:nvPr/>
          </p:nvSpPr>
          <p:spPr>
            <a:xfrm>
              <a:off x="10893875" y="1636040"/>
              <a:ext cx="7393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accent5"/>
                  </a:solidFill>
                </a:rPr>
                <a:t>Interop 7</a:t>
              </a:r>
              <a:br>
                <a:rPr lang="en-GB" sz="1100" dirty="0" smtClean="0">
                  <a:solidFill>
                    <a:schemeClr val="accent5"/>
                  </a:solidFill>
                </a:rPr>
              </a:br>
              <a:r>
                <a:rPr lang="en-GB" sz="1100" dirty="0" smtClean="0">
                  <a:solidFill>
                    <a:schemeClr val="accent5"/>
                  </a:solidFill>
                </a:rPr>
                <a:t>planned</a:t>
              </a:r>
              <a:endParaRPr lang="en-GB" sz="11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2989B-2523-41F6-B6D4-8540C8B7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0"/>
            <a:ext cx="10528737" cy="1173570"/>
          </a:xfrm>
        </p:spPr>
        <p:txBody>
          <a:bodyPr>
            <a:noAutofit/>
          </a:bodyPr>
          <a:lstStyle/>
          <a:p>
            <a:r>
              <a:rPr lang="en-US" sz="4000" dirty="0"/>
              <a:t>oneM2M is an End-to-End IoT Technology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xmlns="" id="{30C2B359-5842-464B-8BF5-3A29255872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5488" y="4442880"/>
            <a:ext cx="5250" cy="999071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FA5EB-7BCF-4D16-A8BC-5910623E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29" y="3582837"/>
            <a:ext cx="1357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C5141B-9500-4A8C-8F74-A3B1835BE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484370"/>
            <a:ext cx="11731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26">
            <a:extLst>
              <a:ext uri="{FF2B5EF4-FFF2-40B4-BE49-F238E27FC236}">
                <a16:creationId xmlns:a16="http://schemas.microsoft.com/office/drawing/2014/main" xmlns="" id="{013BFCC8-DC02-4B24-ADA6-15F49C5FE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75369" y="4456113"/>
            <a:ext cx="5250" cy="999071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6AA828-3847-4B67-80C4-153F8B117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685926"/>
            <a:ext cx="571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B1141D-B51B-4301-B1AA-1DB7768BE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690688"/>
            <a:ext cx="863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556A2F-A8FE-41B3-8029-E79CFD8E07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98626"/>
            <a:ext cx="6127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AB5F90-2C90-48EB-8F3E-9BFA21620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52588"/>
            <a:ext cx="9318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8AA9D7-4A1B-4578-BCB8-C5A10F709C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776413"/>
            <a:ext cx="73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200701-40E4-4FDF-B39E-0573764D91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695451"/>
            <a:ext cx="8620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uppieren 44"/>
          <p:cNvGrpSpPr/>
          <p:nvPr/>
        </p:nvGrpSpPr>
        <p:grpSpPr>
          <a:xfrm>
            <a:off x="3162138" y="4326168"/>
            <a:ext cx="1066036" cy="430212"/>
            <a:chOff x="3162138" y="4326168"/>
            <a:chExt cx="1066036" cy="430212"/>
          </a:xfrm>
        </p:grpSpPr>
        <p:sp>
          <p:nvSpPr>
            <p:cNvPr id="16" name="Rounded Rectangle 23">
              <a:extLst>
                <a:ext uri="{FF2B5EF4-FFF2-40B4-BE49-F238E27FC236}">
                  <a16:creationId xmlns:a16="http://schemas.microsoft.com/office/drawing/2014/main" xmlns="" id="{F6F85A73-92E3-4842-8850-9E3B158E4F87}"/>
                </a:ext>
              </a:extLst>
            </p:cNvPr>
            <p:cNvSpPr/>
            <p:nvPr/>
          </p:nvSpPr>
          <p:spPr bwMode="auto">
            <a:xfrm>
              <a:off x="3162138" y="4326168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7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6B9DB278-737A-42A7-8DB0-A1BAE536F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547" y="4327607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uppieren 46"/>
          <p:cNvGrpSpPr/>
          <p:nvPr/>
        </p:nvGrpSpPr>
        <p:grpSpPr>
          <a:xfrm>
            <a:off x="5239899" y="4354777"/>
            <a:ext cx="1167437" cy="555923"/>
            <a:chOff x="5239899" y="4354777"/>
            <a:chExt cx="1167437" cy="555923"/>
          </a:xfrm>
        </p:grpSpPr>
        <p:sp>
          <p:nvSpPr>
            <p:cNvPr id="7" name="Rounded Rectangle 23">
              <a:extLst>
                <a:ext uri="{FF2B5EF4-FFF2-40B4-BE49-F238E27FC236}">
                  <a16:creationId xmlns:a16="http://schemas.microsoft.com/office/drawing/2014/main" xmlns="" id="{9D53C2D9-CEB1-4F0A-AD3D-1576D9F12710}"/>
                </a:ext>
              </a:extLst>
            </p:cNvPr>
            <p:cNvSpPr/>
            <p:nvPr/>
          </p:nvSpPr>
          <p:spPr bwMode="auto">
            <a:xfrm>
              <a:off x="5341300" y="4354777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8" name="Rounded Rectangle 23">
              <a:extLst>
                <a:ext uri="{FF2B5EF4-FFF2-40B4-BE49-F238E27FC236}">
                  <a16:creationId xmlns:a16="http://schemas.microsoft.com/office/drawing/2014/main" xmlns="" id="{40D2C7D8-4297-452A-ACCF-1C341555F8DC}"/>
                </a:ext>
              </a:extLst>
            </p:cNvPr>
            <p:cNvSpPr/>
            <p:nvPr/>
          </p:nvSpPr>
          <p:spPr bwMode="auto">
            <a:xfrm>
              <a:off x="5287991" y="4421723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xmlns="" id="{1D513C83-C36F-4050-81E4-469A4B7ED7E4}"/>
                </a:ext>
              </a:extLst>
            </p:cNvPr>
            <p:cNvSpPr/>
            <p:nvPr/>
          </p:nvSpPr>
          <p:spPr bwMode="auto">
            <a:xfrm>
              <a:off x="5239899" y="4480488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9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9918FE4D-74BE-4B00-8123-1E28FDEDC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257" y="4501636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CCCD8CCF-9513-443E-A835-FCACE11F2E9A}"/>
              </a:ext>
            </a:extLst>
          </p:cNvPr>
          <p:cNvGrpSpPr>
            <a:grpSpLocks/>
          </p:cNvGrpSpPr>
          <p:nvPr/>
        </p:nvGrpSpPr>
        <p:grpSpPr bwMode="auto">
          <a:xfrm>
            <a:off x="995184" y="2603701"/>
            <a:ext cx="6616879" cy="2905195"/>
            <a:chOff x="1672829" y="1404528"/>
            <a:chExt cx="7658308" cy="3414914"/>
          </a:xfrm>
        </p:grpSpPr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xmlns="" id="{AB3CFD06-9610-4DA5-8A9B-A19D728FD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2829" y="1404528"/>
              <a:ext cx="6822051" cy="1475511"/>
              <a:chOff x="1672829" y="1404528"/>
              <a:chExt cx="6822051" cy="1475511"/>
            </a:xfrm>
          </p:grpSpPr>
          <p:cxnSp>
            <p:nvCxnSpPr>
              <p:cNvPr id="24" name="Straight Connector 26">
                <a:extLst>
                  <a:ext uri="{FF2B5EF4-FFF2-40B4-BE49-F238E27FC236}">
                    <a16:creationId xmlns:a16="http://schemas.microsoft.com/office/drawing/2014/main" xmlns="" id="{67F3AFF8-C503-42FA-8DEB-22E710416DD1}"/>
                  </a:ext>
                </a:extLst>
              </p:cNvPr>
              <p:cNvCxnSpPr>
                <a:cxnSpLocks noChangeShapeType="1"/>
                <a:endCxn id="5" idx="0"/>
              </p:cNvCxnSpPr>
              <p:nvPr/>
            </p:nvCxnSpPr>
            <p:spPr bwMode="auto">
              <a:xfrm flipH="1">
                <a:off x="4797552" y="1517298"/>
                <a:ext cx="2840" cy="1038157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F3BDABBD-0F80-4C39-A429-0E88C9DB2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33620" y="1422782"/>
                <a:ext cx="0" cy="994428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7">
                <a:extLst>
                  <a:ext uri="{FF2B5EF4-FFF2-40B4-BE49-F238E27FC236}">
                    <a16:creationId xmlns:a16="http://schemas.microsoft.com/office/drawing/2014/main" xmlns="" id="{F1F39D9A-4969-434E-89D0-DC2137BF66A8}"/>
                  </a:ext>
                </a:extLst>
              </p:cNvPr>
              <p:cNvCxnSpPr>
                <a:cxnSpLocks noChangeShapeType="1"/>
                <a:stCxn id="44" idx="1"/>
              </p:cNvCxnSpPr>
              <p:nvPr/>
            </p:nvCxnSpPr>
            <p:spPr bwMode="auto">
              <a:xfrm>
                <a:off x="3529977" y="1430515"/>
                <a:ext cx="1038111" cy="1307883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8">
                <a:extLst>
                  <a:ext uri="{FF2B5EF4-FFF2-40B4-BE49-F238E27FC236}">
                    <a16:creationId xmlns:a16="http://schemas.microsoft.com/office/drawing/2014/main" xmlns="" id="{87210169-3961-4566-AA37-0ED64D150C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22162" y="1423071"/>
                <a:ext cx="1798691" cy="1456968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9">
                <a:extLst>
                  <a:ext uri="{FF2B5EF4-FFF2-40B4-BE49-F238E27FC236}">
                    <a16:creationId xmlns:a16="http://schemas.microsoft.com/office/drawing/2014/main" xmlns="" id="{4347D163-CA47-41A8-B4AF-3A8BBCB8B95B}"/>
                  </a:ext>
                </a:extLst>
              </p:cNvPr>
              <p:cNvCxnSpPr>
                <a:cxnSpLocks noChangeShapeType="1"/>
                <a:stCxn id="38" idx="1"/>
              </p:cNvCxnSpPr>
              <p:nvPr/>
            </p:nvCxnSpPr>
            <p:spPr bwMode="auto">
              <a:xfrm>
                <a:off x="1672829" y="1404528"/>
                <a:ext cx="2460408" cy="1402579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30">
                <a:extLst>
                  <a:ext uri="{FF2B5EF4-FFF2-40B4-BE49-F238E27FC236}">
                    <a16:creationId xmlns:a16="http://schemas.microsoft.com/office/drawing/2014/main" xmlns="" id="{23F2C96A-F8F4-4121-839C-DB2D5D97334D}"/>
                  </a:ext>
                </a:extLst>
              </p:cNvPr>
              <p:cNvCxnSpPr>
                <a:cxnSpLocks noChangeShapeType="1"/>
                <a:stCxn id="35" idx="2"/>
              </p:cNvCxnSpPr>
              <p:nvPr/>
            </p:nvCxnSpPr>
            <p:spPr bwMode="auto">
              <a:xfrm flipH="1">
                <a:off x="7795855" y="1537045"/>
                <a:ext cx="699025" cy="980317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" name="Straight Connector 12">
              <a:extLst>
                <a:ext uri="{FF2B5EF4-FFF2-40B4-BE49-F238E27FC236}">
                  <a16:creationId xmlns:a16="http://schemas.microsoft.com/office/drawing/2014/main" xmlns="" id="{D8A2BCD8-C6D1-4F04-96CE-28CB4A9ED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9051" y="3344067"/>
              <a:ext cx="1193929" cy="0"/>
            </a:xfrm>
            <a:prstGeom prst="line">
              <a:avLst/>
            </a:prstGeom>
            <a:noFill/>
            <a:ln w="38100" algn="ctr">
              <a:solidFill>
                <a:srgbClr val="B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le 58">
              <a:extLst>
                <a:ext uri="{FF2B5EF4-FFF2-40B4-BE49-F238E27FC236}">
                  <a16:creationId xmlns:a16="http://schemas.microsoft.com/office/drawing/2014/main" xmlns="" id="{B6CFB41C-9DF7-4B31-AF38-FEF9C26F8273}"/>
                </a:ext>
              </a:extLst>
            </p:cNvPr>
            <p:cNvSpPr/>
            <p:nvPr/>
          </p:nvSpPr>
          <p:spPr bwMode="auto">
            <a:xfrm>
              <a:off x="2108489" y="4313750"/>
              <a:ext cx="7222648" cy="505692"/>
            </a:xfrm>
            <a:prstGeom prst="roundRect">
              <a:avLst/>
            </a:prstGeom>
            <a:solidFill>
              <a:srgbClr val="A0A0A3"/>
            </a:solidFill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charset="0"/>
                </a:rPr>
                <a:t>Communication Network(s)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4DF1BD6-EF73-4C7C-9F21-A8AE3BBE1281}"/>
              </a:ext>
            </a:extLst>
          </p:cNvPr>
          <p:cNvGrpSpPr/>
          <p:nvPr/>
        </p:nvGrpSpPr>
        <p:grpSpPr>
          <a:xfrm>
            <a:off x="5319716" y="2725373"/>
            <a:ext cx="1066036" cy="430212"/>
            <a:chOff x="5319716" y="3063273"/>
            <a:chExt cx="1066036" cy="430212"/>
          </a:xfrm>
        </p:grpSpPr>
        <p:sp>
          <p:nvSpPr>
            <p:cNvPr id="31" name="Rounded Rectangle 23">
              <a:extLst>
                <a:ext uri="{FF2B5EF4-FFF2-40B4-BE49-F238E27FC236}">
                  <a16:creationId xmlns:a16="http://schemas.microsoft.com/office/drawing/2014/main" xmlns="" id="{DFFFDDC4-EB59-41C2-876C-5035B59DA2FF}"/>
                </a:ext>
              </a:extLst>
            </p:cNvPr>
            <p:cNvSpPr/>
            <p:nvPr/>
          </p:nvSpPr>
          <p:spPr bwMode="auto">
            <a:xfrm>
              <a:off x="5319716" y="3063273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2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7DF0074A-9A9D-40AA-AEC9-0594BE02C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841" y="3088808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BAB065C-C21F-42AA-83BB-4E89F4E44311}"/>
              </a:ext>
            </a:extLst>
          </p:cNvPr>
          <p:cNvGrpSpPr/>
          <p:nvPr/>
        </p:nvGrpSpPr>
        <p:grpSpPr>
          <a:xfrm>
            <a:off x="6569645" y="2490280"/>
            <a:ext cx="639763" cy="430212"/>
            <a:chOff x="6569645" y="2588031"/>
            <a:chExt cx="639763" cy="430212"/>
          </a:xfrm>
        </p:grpSpPr>
        <p:sp>
          <p:nvSpPr>
            <p:cNvPr id="34" name="Rounded Rectangle 87">
              <a:extLst>
                <a:ext uri="{FF2B5EF4-FFF2-40B4-BE49-F238E27FC236}">
                  <a16:creationId xmlns:a16="http://schemas.microsoft.com/office/drawing/2014/main" xmlns="" id="{79C70BD4-2C9A-43C3-AEEE-72D7F088C2F2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35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68C13876-6F3F-41A4-AF22-6FF6EFCFA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29CEFA5-CD59-4EAC-AE31-98856985F91A}"/>
              </a:ext>
            </a:extLst>
          </p:cNvPr>
          <p:cNvGrpSpPr/>
          <p:nvPr/>
        </p:nvGrpSpPr>
        <p:grpSpPr>
          <a:xfrm>
            <a:off x="859196" y="2487924"/>
            <a:ext cx="639763" cy="430212"/>
            <a:chOff x="6569645" y="2588031"/>
            <a:chExt cx="639763" cy="430212"/>
          </a:xfrm>
        </p:grpSpPr>
        <p:sp>
          <p:nvSpPr>
            <p:cNvPr id="37" name="Rounded Rectangle 87">
              <a:extLst>
                <a:ext uri="{FF2B5EF4-FFF2-40B4-BE49-F238E27FC236}">
                  <a16:creationId xmlns:a16="http://schemas.microsoft.com/office/drawing/2014/main" xmlns="" id="{4EEB62AF-C49F-4072-87C4-2EECBE7FF4C9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38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FCF54DA4-72CE-449B-8EA9-63047F632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7474F02-91D4-4E7C-8389-EB5E1721EDF1}"/>
              </a:ext>
            </a:extLst>
          </p:cNvPr>
          <p:cNvGrpSpPr/>
          <p:nvPr/>
        </p:nvGrpSpPr>
        <p:grpSpPr>
          <a:xfrm>
            <a:off x="1665574" y="2498976"/>
            <a:ext cx="639763" cy="430212"/>
            <a:chOff x="6569645" y="2588031"/>
            <a:chExt cx="639763" cy="430212"/>
          </a:xfrm>
        </p:grpSpPr>
        <p:sp>
          <p:nvSpPr>
            <p:cNvPr id="40" name="Rounded Rectangle 87">
              <a:extLst>
                <a:ext uri="{FF2B5EF4-FFF2-40B4-BE49-F238E27FC236}">
                  <a16:creationId xmlns:a16="http://schemas.microsoft.com/office/drawing/2014/main" xmlns="" id="{1A1ED687-9A6F-4383-846D-A0C55DDA39CF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41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52D98C6C-F2E5-45A2-9BF0-F1D065044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784C830-44AD-4647-92FF-05F8677FD9EA}"/>
              </a:ext>
            </a:extLst>
          </p:cNvPr>
          <p:cNvGrpSpPr/>
          <p:nvPr/>
        </p:nvGrpSpPr>
        <p:grpSpPr>
          <a:xfrm>
            <a:off x="2463796" y="2510028"/>
            <a:ext cx="639763" cy="430212"/>
            <a:chOff x="6569645" y="2588031"/>
            <a:chExt cx="639763" cy="430212"/>
          </a:xfrm>
        </p:grpSpPr>
        <p:sp>
          <p:nvSpPr>
            <p:cNvPr id="43" name="Rounded Rectangle 87">
              <a:extLst>
                <a:ext uri="{FF2B5EF4-FFF2-40B4-BE49-F238E27FC236}">
                  <a16:creationId xmlns:a16="http://schemas.microsoft.com/office/drawing/2014/main" xmlns="" id="{AAC7FB9D-6E9F-4F4D-8E5B-C7BE3407157D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44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8771577B-119E-4F5C-9AE8-53EAAB4A8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ounded Rectangle 87">
            <a:extLst>
              <a:ext uri="{FF2B5EF4-FFF2-40B4-BE49-F238E27FC236}">
                <a16:creationId xmlns:a16="http://schemas.microsoft.com/office/drawing/2014/main" xmlns="" id="{5EDE9E17-0F34-4333-AF45-F078495F7606}"/>
              </a:ext>
            </a:extLst>
          </p:cNvPr>
          <p:cNvSpPr/>
          <p:nvPr/>
        </p:nvSpPr>
        <p:spPr bwMode="auto">
          <a:xfrm>
            <a:off x="3377559" y="2473480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2B9D08E-C15F-4A72-91E7-4A0A2DD76546}"/>
              </a:ext>
            </a:extLst>
          </p:cNvPr>
          <p:cNvGrpSpPr/>
          <p:nvPr/>
        </p:nvGrpSpPr>
        <p:grpSpPr>
          <a:xfrm>
            <a:off x="5509138" y="2301303"/>
            <a:ext cx="639763" cy="430212"/>
            <a:chOff x="6569645" y="2588031"/>
            <a:chExt cx="639763" cy="430212"/>
          </a:xfrm>
        </p:grpSpPr>
        <p:sp>
          <p:nvSpPr>
            <p:cNvPr id="49" name="Rounded Rectangle 87">
              <a:extLst>
                <a:ext uri="{FF2B5EF4-FFF2-40B4-BE49-F238E27FC236}">
                  <a16:creationId xmlns:a16="http://schemas.microsoft.com/office/drawing/2014/main" xmlns="" id="{304F35BD-8C5E-40A0-B452-6FC2001472AA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50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xmlns="" id="{12684407-D423-4E49-A835-CE5BE10F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9983F30-FB42-4ACB-BFA2-22B24F47C7B4}"/>
              </a:ext>
            </a:extLst>
          </p:cNvPr>
          <p:cNvSpPr/>
          <p:nvPr/>
        </p:nvSpPr>
        <p:spPr>
          <a:xfrm>
            <a:off x="7493494" y="2171176"/>
            <a:ext cx="4798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Flexible Deployment Options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Cloud / Enterprise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Gateway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Edge Device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User Devices</a:t>
            </a:r>
          </a:p>
        </p:txBody>
      </p:sp>
    </p:spTree>
    <p:extLst>
      <p:ext uri="{BB962C8B-B14F-4D97-AF65-F5344CB8AC3E}">
        <p14:creationId xmlns:p14="http://schemas.microsoft.com/office/powerpoint/2010/main" val="6271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96" y="0"/>
            <a:ext cx="10370249" cy="1173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oneM2M’s </a:t>
            </a:r>
            <a:r>
              <a:rPr lang="en-US" dirty="0"/>
              <a:t>modular </a:t>
            </a:r>
            <a:r>
              <a:rPr lang="en-US" dirty="0" smtClean="0"/>
              <a:t>service functions </a:t>
            </a:r>
            <a:r>
              <a:rPr lang="en-US" dirty="0"/>
              <a:t>fit into a coherent framework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/>
          </a:p>
        </p:txBody>
      </p:sp>
      <p:grpSp>
        <p:nvGrpSpPr>
          <p:cNvPr id="57" name="Gruppieren 56"/>
          <p:cNvGrpSpPr/>
          <p:nvPr/>
        </p:nvGrpSpPr>
        <p:grpSpPr>
          <a:xfrm>
            <a:off x="334696" y="1592294"/>
            <a:ext cx="5863946" cy="3200635"/>
            <a:chOff x="334696" y="1592294"/>
            <a:chExt cx="5863946" cy="3200635"/>
          </a:xfrm>
        </p:grpSpPr>
        <p:cxnSp>
          <p:nvCxnSpPr>
            <p:cNvPr id="5" name="Straight Connector 26">
              <a:extLst>
                <a:ext uri="{FF2B5EF4-FFF2-40B4-BE49-F238E27FC236}">
                  <a16:creationId xmlns:a16="http://schemas.microsoft.com/office/drawing/2014/main" xmlns="" id="{30C2B359-5842-464B-8BF5-3A29255872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08030" y="3908164"/>
              <a:ext cx="4559" cy="829203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3F4FA5EB-7BCF-4D16-A8BC-5910623E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872" y="3194350"/>
              <a:ext cx="1178642" cy="646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xmlns="" id="{73C5141B-9500-4A8C-8F74-A3B1835BE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749" y="3112625"/>
              <a:ext cx="1018732" cy="10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26">
              <a:extLst>
                <a:ext uri="{FF2B5EF4-FFF2-40B4-BE49-F238E27FC236}">
                  <a16:creationId xmlns:a16="http://schemas.microsoft.com/office/drawing/2014/main" xmlns="" id="{013BFCC8-DC02-4B24-ADA6-15F49C5FE0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80159" y="3919147"/>
              <a:ext cx="4559" cy="829203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xmlns="" id="{3F6AA828-3847-4B67-80C4-153F8B117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18" y="1619964"/>
              <a:ext cx="496270" cy="69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xmlns="" id="{E7B1141D-B51B-4301-B1AA-1DB7768B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260" y="1623916"/>
              <a:ext cx="749919" cy="72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xmlns="" id="{78556A2F-A8FE-41B3-8029-E79CFD8E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28" y="1630504"/>
              <a:ext cx="532112" cy="71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xmlns="" id="{51AB5F90-2C90-48EB-8F3E-9BFA21620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713" y="1592294"/>
              <a:ext cx="809196" cy="773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xmlns="" id="{8F8AA9D7-4A1B-4578-BCB8-C5A10F70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625" y="1695066"/>
              <a:ext cx="639637" cy="612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xmlns="" id="{CC200701-40E4-4FDF-B39E-0573764D9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749" y="1627869"/>
              <a:ext cx="748540" cy="75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uppieren 14"/>
            <p:cNvGrpSpPr/>
            <p:nvPr/>
          </p:nvGrpSpPr>
          <p:grpSpPr>
            <a:xfrm>
              <a:off x="2334488" y="3811296"/>
              <a:ext cx="925707" cy="357065"/>
              <a:chOff x="3162138" y="4326168"/>
              <a:chExt cx="1066036" cy="430212"/>
            </a:xfrm>
          </p:grpSpPr>
          <p:sp>
            <p:nvSpPr>
              <p:cNvPr id="16" name="Rounded Rectangle 23">
                <a:extLst>
                  <a:ext uri="{FF2B5EF4-FFF2-40B4-BE49-F238E27FC236}">
                    <a16:creationId xmlns:a16="http://schemas.microsoft.com/office/drawing/2014/main" xmlns="" id="{F6F85A73-92E3-4842-8850-9E3B158E4F87}"/>
                  </a:ext>
                </a:extLst>
              </p:cNvPr>
              <p:cNvSpPr/>
              <p:nvPr/>
            </p:nvSpPr>
            <p:spPr bwMode="auto">
              <a:xfrm>
                <a:off x="3162138" y="4326168"/>
                <a:ext cx="1066036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Service Layer</a:t>
                </a:r>
                <a:endParaRPr lang="en-US" sz="9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pic>
            <p:nvPicPr>
              <p:cNvPr id="17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6B9DB278-737A-42A7-8DB0-A1BAE536F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3547" y="4327607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uppieren 17"/>
            <p:cNvGrpSpPr/>
            <p:nvPr/>
          </p:nvGrpSpPr>
          <p:grpSpPr>
            <a:xfrm>
              <a:off x="4138740" y="3835040"/>
              <a:ext cx="1013760" cy="461402"/>
              <a:chOff x="5239899" y="4354777"/>
              <a:chExt cx="1167437" cy="555923"/>
            </a:xfrm>
          </p:grpSpPr>
          <p:sp>
            <p:nvSpPr>
              <p:cNvPr id="19" name="Rounded Rectangle 23">
                <a:extLst>
                  <a:ext uri="{FF2B5EF4-FFF2-40B4-BE49-F238E27FC236}">
                    <a16:creationId xmlns:a16="http://schemas.microsoft.com/office/drawing/2014/main" xmlns="" id="{9D53C2D9-CEB1-4F0A-AD3D-1576D9F12710}"/>
                  </a:ext>
                </a:extLst>
              </p:cNvPr>
              <p:cNvSpPr/>
              <p:nvPr/>
            </p:nvSpPr>
            <p:spPr bwMode="auto">
              <a:xfrm>
                <a:off x="5341300" y="4354777"/>
                <a:ext cx="1066036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20" name="Rounded Rectangle 23">
                <a:extLst>
                  <a:ext uri="{FF2B5EF4-FFF2-40B4-BE49-F238E27FC236}">
                    <a16:creationId xmlns:a16="http://schemas.microsoft.com/office/drawing/2014/main" xmlns="" id="{40D2C7D8-4297-452A-ACCF-1C341555F8DC}"/>
                  </a:ext>
                </a:extLst>
              </p:cNvPr>
              <p:cNvSpPr/>
              <p:nvPr/>
            </p:nvSpPr>
            <p:spPr bwMode="auto">
              <a:xfrm>
                <a:off x="5287991" y="4421723"/>
                <a:ext cx="1066036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21" name="Rounded Rectangle 23">
                <a:extLst>
                  <a:ext uri="{FF2B5EF4-FFF2-40B4-BE49-F238E27FC236}">
                    <a16:creationId xmlns:a16="http://schemas.microsoft.com/office/drawing/2014/main" xmlns="" id="{1D513C83-C36F-4050-81E4-469A4B7ED7E4}"/>
                  </a:ext>
                </a:extLst>
              </p:cNvPr>
              <p:cNvSpPr/>
              <p:nvPr/>
            </p:nvSpPr>
            <p:spPr bwMode="auto">
              <a:xfrm>
                <a:off x="5239899" y="4480488"/>
                <a:ext cx="1066036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Service Layer</a:t>
                </a:r>
                <a:endParaRPr lang="en-US" sz="9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pic>
            <p:nvPicPr>
              <p:cNvPr id="22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9918FE4D-74BE-4B00-8123-1E28FDEDC3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1257" y="4501636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xmlns="" id="{CCCD8CCF-9513-443E-A835-FCACE11F2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783" y="2381693"/>
              <a:ext cx="5745859" cy="2411236"/>
              <a:chOff x="1672829" y="1404528"/>
              <a:chExt cx="7658308" cy="3414914"/>
            </a:xfrm>
          </p:grpSpPr>
          <p:grpSp>
            <p:nvGrpSpPr>
              <p:cNvPr id="24" name="Group 11">
                <a:extLst>
                  <a:ext uri="{FF2B5EF4-FFF2-40B4-BE49-F238E27FC236}">
                    <a16:creationId xmlns:a16="http://schemas.microsoft.com/office/drawing/2014/main" xmlns="" id="{AB3CFD06-9610-4DA5-8A9B-A19D728FD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2829" y="1404528"/>
                <a:ext cx="6822051" cy="1475511"/>
                <a:chOff x="1672829" y="1404528"/>
                <a:chExt cx="6822051" cy="1475511"/>
              </a:xfrm>
            </p:grpSpPr>
            <p:cxnSp>
              <p:nvCxnSpPr>
                <p:cNvPr id="28" name="Straight Connector 26">
                  <a:extLst>
                    <a:ext uri="{FF2B5EF4-FFF2-40B4-BE49-F238E27FC236}">
                      <a16:creationId xmlns:a16="http://schemas.microsoft.com/office/drawing/2014/main" xmlns="" id="{67F3AFF8-C503-42FA-8DEB-22E710416DD1}"/>
                    </a:ext>
                  </a:extLst>
                </p:cNvPr>
                <p:cNvCxnSpPr>
                  <a:cxnSpLocks noChangeShapeType="1"/>
                  <a:endCxn id="6" idx="0"/>
                </p:cNvCxnSpPr>
                <p:nvPr/>
              </p:nvCxnSpPr>
              <p:spPr bwMode="auto">
                <a:xfrm flipH="1">
                  <a:off x="4797552" y="1517298"/>
                  <a:ext cx="2840" cy="1038157"/>
                </a:xfrm>
                <a:prstGeom prst="line">
                  <a:avLst/>
                </a:prstGeom>
                <a:noFill/>
                <a:ln w="38100" algn="ctr">
                  <a:solidFill>
                    <a:srgbClr val="B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Straight Connector 24">
                  <a:extLst>
                    <a:ext uri="{FF2B5EF4-FFF2-40B4-BE49-F238E27FC236}">
                      <a16:creationId xmlns:a16="http://schemas.microsoft.com/office/drawing/2014/main" xmlns="" id="{F3BDABBD-0F80-4C39-A429-0E88C9DB270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233620" y="1422782"/>
                  <a:ext cx="0" cy="994428"/>
                </a:xfrm>
                <a:prstGeom prst="line">
                  <a:avLst/>
                </a:prstGeom>
                <a:noFill/>
                <a:ln w="38100" algn="ctr">
                  <a:solidFill>
                    <a:srgbClr val="B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Straight Connector 27">
                  <a:extLst>
                    <a:ext uri="{FF2B5EF4-FFF2-40B4-BE49-F238E27FC236}">
                      <a16:creationId xmlns:a16="http://schemas.microsoft.com/office/drawing/2014/main" xmlns="" id="{F1F39D9A-4969-434E-89D0-DC2137BF66A8}"/>
                    </a:ext>
                  </a:extLst>
                </p:cNvPr>
                <p:cNvCxnSpPr>
                  <a:cxnSpLocks noChangeShapeType="1"/>
                  <a:stCxn id="48" idx="1"/>
                </p:cNvCxnSpPr>
                <p:nvPr/>
              </p:nvCxnSpPr>
              <p:spPr bwMode="auto">
                <a:xfrm>
                  <a:off x="3529977" y="1430515"/>
                  <a:ext cx="1038111" cy="1307883"/>
                </a:xfrm>
                <a:prstGeom prst="line">
                  <a:avLst/>
                </a:prstGeom>
                <a:noFill/>
                <a:ln w="38100" algn="ctr">
                  <a:solidFill>
                    <a:srgbClr val="B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Straight Connector 28">
                  <a:extLst>
                    <a:ext uri="{FF2B5EF4-FFF2-40B4-BE49-F238E27FC236}">
                      <a16:creationId xmlns:a16="http://schemas.microsoft.com/office/drawing/2014/main" xmlns="" id="{87210169-3961-4566-AA37-0ED64D150CF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622162" y="1423071"/>
                  <a:ext cx="1798691" cy="1456968"/>
                </a:xfrm>
                <a:prstGeom prst="line">
                  <a:avLst/>
                </a:prstGeom>
                <a:noFill/>
                <a:ln w="38100" algn="ctr">
                  <a:solidFill>
                    <a:srgbClr val="B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Straight Connector 29">
                  <a:extLst>
                    <a:ext uri="{FF2B5EF4-FFF2-40B4-BE49-F238E27FC236}">
                      <a16:creationId xmlns:a16="http://schemas.microsoft.com/office/drawing/2014/main" xmlns="" id="{4347D163-CA47-41A8-B4AF-3A8BBCB8B95B}"/>
                    </a:ext>
                  </a:extLst>
                </p:cNvPr>
                <p:cNvCxnSpPr>
                  <a:cxnSpLocks noChangeShapeType="1"/>
                  <a:stCxn id="42" idx="1"/>
                </p:cNvCxnSpPr>
                <p:nvPr/>
              </p:nvCxnSpPr>
              <p:spPr bwMode="auto">
                <a:xfrm>
                  <a:off x="1672829" y="1404528"/>
                  <a:ext cx="2460408" cy="1402579"/>
                </a:xfrm>
                <a:prstGeom prst="line">
                  <a:avLst/>
                </a:prstGeom>
                <a:noFill/>
                <a:ln w="38100" algn="ctr">
                  <a:solidFill>
                    <a:srgbClr val="B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Straight Connector 30">
                  <a:extLst>
                    <a:ext uri="{FF2B5EF4-FFF2-40B4-BE49-F238E27FC236}">
                      <a16:creationId xmlns:a16="http://schemas.microsoft.com/office/drawing/2014/main" xmlns="" id="{23F2C96A-F8F4-4121-839C-DB2D5D97334D}"/>
                    </a:ext>
                  </a:extLst>
                </p:cNvPr>
                <p:cNvCxnSpPr>
                  <a:cxnSpLocks noChangeShapeType="1"/>
                  <a:stCxn id="39" idx="2"/>
                </p:cNvCxnSpPr>
                <p:nvPr/>
              </p:nvCxnSpPr>
              <p:spPr bwMode="auto">
                <a:xfrm flipH="1">
                  <a:off x="7795855" y="1537045"/>
                  <a:ext cx="699025" cy="980317"/>
                </a:xfrm>
                <a:prstGeom prst="line">
                  <a:avLst/>
                </a:prstGeom>
                <a:noFill/>
                <a:ln w="38100" algn="ctr">
                  <a:solidFill>
                    <a:srgbClr val="B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5" name="Straight Connector 12">
                <a:extLst>
                  <a:ext uri="{FF2B5EF4-FFF2-40B4-BE49-F238E27FC236}">
                    <a16:creationId xmlns:a16="http://schemas.microsoft.com/office/drawing/2014/main" xmlns="" id="{D8A2BCD8-C6D1-4F04-96CE-28CB4A9ED5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09051" y="3344067"/>
                <a:ext cx="1193929" cy="0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Rounded Rectangle 58">
                <a:extLst>
                  <a:ext uri="{FF2B5EF4-FFF2-40B4-BE49-F238E27FC236}">
                    <a16:creationId xmlns:a16="http://schemas.microsoft.com/office/drawing/2014/main" xmlns="" id="{B6CFB41C-9DF7-4B31-AF38-FEF9C26F8273}"/>
                  </a:ext>
                </a:extLst>
              </p:cNvPr>
              <p:cNvSpPr/>
              <p:nvPr/>
            </p:nvSpPr>
            <p:spPr bwMode="auto">
              <a:xfrm>
                <a:off x="2108489" y="4313750"/>
                <a:ext cx="7222648" cy="505692"/>
              </a:xfrm>
              <a:prstGeom prst="roundRect">
                <a:avLst/>
              </a:prstGeom>
              <a:solidFill>
                <a:srgbClr val="A0A0A3"/>
              </a:solidFill>
              <a:ln w="12700" cap="flat" cmpd="sng" algn="ctr">
                <a:noFill/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prstClr val="white"/>
                    </a:solidFill>
                    <a:cs typeface="Arial" charset="0"/>
                  </a:rPr>
                  <a:t>Communication Network(s)</a:t>
                </a:r>
              </a:p>
            </p:txBody>
          </p:sp>
        </p:grpSp>
        <p:grpSp>
          <p:nvGrpSpPr>
            <p:cNvPr id="34" name="Group 29">
              <a:extLst>
                <a:ext uri="{FF2B5EF4-FFF2-40B4-BE49-F238E27FC236}">
                  <a16:creationId xmlns:a16="http://schemas.microsoft.com/office/drawing/2014/main" xmlns="" id="{24DF1BD6-EF73-4C7C-9F21-A8AE3BBE1281}"/>
                </a:ext>
              </a:extLst>
            </p:cNvPr>
            <p:cNvGrpSpPr/>
            <p:nvPr/>
          </p:nvGrpSpPr>
          <p:grpSpPr>
            <a:xfrm>
              <a:off x="4208051" y="2482678"/>
              <a:ext cx="925707" cy="357065"/>
              <a:chOff x="5319716" y="3063273"/>
              <a:chExt cx="1066036" cy="430212"/>
            </a:xfrm>
          </p:grpSpPr>
          <p:sp>
            <p:nvSpPr>
              <p:cNvPr id="35" name="Rounded Rectangle 23">
                <a:extLst>
                  <a:ext uri="{FF2B5EF4-FFF2-40B4-BE49-F238E27FC236}">
                    <a16:creationId xmlns:a16="http://schemas.microsoft.com/office/drawing/2014/main" xmlns="" id="{DFFFDDC4-EB59-41C2-876C-5035B59DA2FF}"/>
                  </a:ext>
                </a:extLst>
              </p:cNvPr>
              <p:cNvSpPr/>
              <p:nvPr/>
            </p:nvSpPr>
            <p:spPr bwMode="auto">
              <a:xfrm>
                <a:off x="5319716" y="3063273"/>
                <a:ext cx="1066036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Service Layer</a:t>
                </a:r>
                <a:endParaRPr lang="en-US" sz="9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endParaRPr>
              </a:p>
            </p:txBody>
          </p:sp>
          <p:pic>
            <p:nvPicPr>
              <p:cNvPr id="36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7DF0074A-9A9D-40AA-AEC9-0594BE02C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8841" y="3088808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32">
              <a:extLst>
                <a:ext uri="{FF2B5EF4-FFF2-40B4-BE49-F238E27FC236}">
                  <a16:creationId xmlns:a16="http://schemas.microsoft.com/office/drawing/2014/main" xmlns="" id="{EBAB065C-C21F-42AA-83BB-4E89F4E44311}"/>
                </a:ext>
              </a:extLst>
            </p:cNvPr>
            <p:cNvGrpSpPr/>
            <p:nvPr/>
          </p:nvGrpSpPr>
          <p:grpSpPr>
            <a:xfrm>
              <a:off x="5293444" y="2287556"/>
              <a:ext cx="555547" cy="357065"/>
              <a:chOff x="6569645" y="2588031"/>
              <a:chExt cx="639763" cy="430212"/>
            </a:xfrm>
          </p:grpSpPr>
          <p:sp>
            <p:nvSpPr>
              <p:cNvPr id="38" name="Rounded Rectangle 87">
                <a:extLst>
                  <a:ext uri="{FF2B5EF4-FFF2-40B4-BE49-F238E27FC236}">
                    <a16:creationId xmlns:a16="http://schemas.microsoft.com/office/drawing/2014/main" xmlns="" id="{79C70BD4-2C9A-43C3-AEEE-72D7F088C2F2}"/>
                  </a:ext>
                </a:extLst>
              </p:cNvPr>
              <p:cNvSpPr/>
              <p:nvPr/>
            </p:nvSpPr>
            <p:spPr bwMode="auto">
              <a:xfrm>
                <a:off x="6569645" y="2588031"/>
                <a:ext cx="639763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App</a:t>
                </a:r>
              </a:p>
            </p:txBody>
          </p:sp>
          <p:pic>
            <p:nvPicPr>
              <p:cNvPr id="39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68C13876-6F3F-41A4-AF22-6FF6EFCFA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33" y="2593434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Group 35">
              <a:extLst>
                <a:ext uri="{FF2B5EF4-FFF2-40B4-BE49-F238E27FC236}">
                  <a16:creationId xmlns:a16="http://schemas.microsoft.com/office/drawing/2014/main" xmlns="" id="{329CEFA5-CD59-4EAC-AE31-98856985F91A}"/>
                </a:ext>
              </a:extLst>
            </p:cNvPr>
            <p:cNvGrpSpPr/>
            <p:nvPr/>
          </p:nvGrpSpPr>
          <p:grpSpPr>
            <a:xfrm>
              <a:off x="334696" y="2285601"/>
              <a:ext cx="555547" cy="357065"/>
              <a:chOff x="6569645" y="2588031"/>
              <a:chExt cx="639763" cy="430212"/>
            </a:xfrm>
          </p:grpSpPr>
          <p:sp>
            <p:nvSpPr>
              <p:cNvPr id="41" name="Rounded Rectangle 87">
                <a:extLst>
                  <a:ext uri="{FF2B5EF4-FFF2-40B4-BE49-F238E27FC236}">
                    <a16:creationId xmlns:a16="http://schemas.microsoft.com/office/drawing/2014/main" xmlns="" id="{4EEB62AF-C49F-4072-87C4-2EECBE7FF4C9}"/>
                  </a:ext>
                </a:extLst>
              </p:cNvPr>
              <p:cNvSpPr/>
              <p:nvPr/>
            </p:nvSpPr>
            <p:spPr bwMode="auto">
              <a:xfrm>
                <a:off x="6569645" y="2588031"/>
                <a:ext cx="639763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App</a:t>
                </a:r>
              </a:p>
            </p:txBody>
          </p:sp>
          <p:pic>
            <p:nvPicPr>
              <p:cNvPr id="42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FCF54DA4-72CE-449B-8EA9-63047F632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33" y="2593434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Group 38">
              <a:extLst>
                <a:ext uri="{FF2B5EF4-FFF2-40B4-BE49-F238E27FC236}">
                  <a16:creationId xmlns:a16="http://schemas.microsoft.com/office/drawing/2014/main" xmlns="" id="{87474F02-91D4-4E7C-8389-EB5E1721EDF1}"/>
                </a:ext>
              </a:extLst>
            </p:cNvPr>
            <p:cNvGrpSpPr/>
            <p:nvPr/>
          </p:nvGrpSpPr>
          <p:grpSpPr>
            <a:xfrm>
              <a:off x="1034926" y="2294774"/>
              <a:ext cx="555547" cy="357065"/>
              <a:chOff x="6569645" y="2588031"/>
              <a:chExt cx="639763" cy="430212"/>
            </a:xfrm>
          </p:grpSpPr>
          <p:sp>
            <p:nvSpPr>
              <p:cNvPr id="44" name="Rounded Rectangle 87">
                <a:extLst>
                  <a:ext uri="{FF2B5EF4-FFF2-40B4-BE49-F238E27FC236}">
                    <a16:creationId xmlns:a16="http://schemas.microsoft.com/office/drawing/2014/main" xmlns="" id="{1A1ED687-9A6F-4383-846D-A0C55DDA39CF}"/>
                  </a:ext>
                </a:extLst>
              </p:cNvPr>
              <p:cNvSpPr/>
              <p:nvPr/>
            </p:nvSpPr>
            <p:spPr bwMode="auto">
              <a:xfrm>
                <a:off x="6569645" y="2588031"/>
                <a:ext cx="639763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App</a:t>
                </a:r>
              </a:p>
            </p:txBody>
          </p:sp>
          <p:pic>
            <p:nvPicPr>
              <p:cNvPr id="45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52D98C6C-F2E5-45A2-9BF0-F1D0650442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33" y="2593434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xmlns="" id="{4784C830-44AD-4647-92FF-05F8677FD9EA}"/>
                </a:ext>
              </a:extLst>
            </p:cNvPr>
            <p:cNvGrpSpPr/>
            <p:nvPr/>
          </p:nvGrpSpPr>
          <p:grpSpPr>
            <a:xfrm>
              <a:off x="1728073" y="2303947"/>
              <a:ext cx="555547" cy="357065"/>
              <a:chOff x="6569645" y="2588031"/>
              <a:chExt cx="639763" cy="430212"/>
            </a:xfrm>
          </p:grpSpPr>
          <p:sp>
            <p:nvSpPr>
              <p:cNvPr id="47" name="Rounded Rectangle 87">
                <a:extLst>
                  <a:ext uri="{FF2B5EF4-FFF2-40B4-BE49-F238E27FC236}">
                    <a16:creationId xmlns:a16="http://schemas.microsoft.com/office/drawing/2014/main" xmlns="" id="{AAC7FB9D-6E9F-4F4D-8E5B-C7BE3407157D}"/>
                  </a:ext>
                </a:extLst>
              </p:cNvPr>
              <p:cNvSpPr/>
              <p:nvPr/>
            </p:nvSpPr>
            <p:spPr bwMode="auto">
              <a:xfrm>
                <a:off x="6569645" y="2588031"/>
                <a:ext cx="639763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App</a:t>
                </a:r>
              </a:p>
            </p:txBody>
          </p:sp>
          <p:pic>
            <p:nvPicPr>
              <p:cNvPr id="48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8771577B-119E-4F5C-9AE8-53EAAB4A81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33" y="2593434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Rounded Rectangle 87">
              <a:extLst>
                <a:ext uri="{FF2B5EF4-FFF2-40B4-BE49-F238E27FC236}">
                  <a16:creationId xmlns:a16="http://schemas.microsoft.com/office/drawing/2014/main" xmlns="" id="{5EDE9E17-0F34-4333-AF45-F078495F7606}"/>
                </a:ext>
              </a:extLst>
            </p:cNvPr>
            <p:cNvSpPr/>
            <p:nvPr/>
          </p:nvSpPr>
          <p:spPr bwMode="auto">
            <a:xfrm>
              <a:off x="2521552" y="2273613"/>
              <a:ext cx="555547" cy="35706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Non-oneM2M</a:t>
              </a:r>
            </a:p>
          </p:txBody>
        </p:sp>
        <p:grpSp>
          <p:nvGrpSpPr>
            <p:cNvPr id="50" name="Group 47">
              <a:extLst>
                <a:ext uri="{FF2B5EF4-FFF2-40B4-BE49-F238E27FC236}">
                  <a16:creationId xmlns:a16="http://schemas.microsoft.com/office/drawing/2014/main" xmlns="" id="{D2B9D08E-C15F-4A72-91E7-4A0A2DD76546}"/>
                </a:ext>
              </a:extLst>
            </p:cNvPr>
            <p:cNvGrpSpPr/>
            <p:nvPr/>
          </p:nvGrpSpPr>
          <p:grpSpPr>
            <a:xfrm>
              <a:off x="4372538" y="2130711"/>
              <a:ext cx="555547" cy="357065"/>
              <a:chOff x="6569645" y="2588031"/>
              <a:chExt cx="639763" cy="430212"/>
            </a:xfrm>
          </p:grpSpPr>
          <p:sp>
            <p:nvSpPr>
              <p:cNvPr id="51" name="Rounded Rectangle 87">
                <a:extLst>
                  <a:ext uri="{FF2B5EF4-FFF2-40B4-BE49-F238E27FC236}">
                    <a16:creationId xmlns:a16="http://schemas.microsoft.com/office/drawing/2014/main" xmlns="" id="{304F35BD-8C5E-40A0-B452-6FC2001472AA}"/>
                  </a:ext>
                </a:extLst>
              </p:cNvPr>
              <p:cNvSpPr/>
              <p:nvPr/>
            </p:nvSpPr>
            <p:spPr bwMode="auto">
              <a:xfrm>
                <a:off x="6569645" y="2588031"/>
                <a:ext cx="639763" cy="430212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B40000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bIns="0" anchor="b" anchorCtr="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rPr>
                  <a:t>App</a:t>
                </a:r>
              </a:p>
            </p:txBody>
          </p:sp>
          <p:pic>
            <p:nvPicPr>
              <p:cNvPr id="52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xmlns="" id="{12684407-D423-4E49-A835-CE5BE10FA6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33" y="2593434"/>
                <a:ext cx="367786" cy="22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8" name="Gruppieren 57"/>
          <p:cNvGrpSpPr/>
          <p:nvPr/>
        </p:nvGrpSpPr>
        <p:grpSpPr>
          <a:xfrm>
            <a:off x="5177419" y="2197703"/>
            <a:ext cx="6436654" cy="3555843"/>
            <a:chOff x="5316831" y="2001404"/>
            <a:chExt cx="6436654" cy="3555843"/>
          </a:xfrm>
        </p:grpSpPr>
        <p:pic>
          <p:nvPicPr>
            <p:cNvPr id="26" name="Picture 3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831" y="2001404"/>
              <a:ext cx="6436654" cy="3555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Textfeld 55"/>
            <p:cNvSpPr txBox="1"/>
            <p:nvPr/>
          </p:nvSpPr>
          <p:spPr>
            <a:xfrm>
              <a:off x="6074090" y="2062622"/>
              <a:ext cx="24425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</a:t>
              </a:r>
              <a:r>
                <a:rPr lang="en-US" sz="2400" b="1" kern="0" dirty="0" smtClean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Layer</a:t>
              </a:r>
              <a:endParaRPr lang="en-US" sz="14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5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66" y="1838325"/>
            <a:ext cx="11296184" cy="2387600"/>
          </a:xfrm>
        </p:spPr>
        <p:txBody>
          <a:bodyPr>
            <a:normAutofit/>
          </a:bodyPr>
          <a:lstStyle/>
          <a:p>
            <a:r>
              <a:rPr lang="en-US" sz="5400" dirty="0"/>
              <a:t>oneM2M enables vertical domains </a:t>
            </a:r>
            <a:br>
              <a:rPr lang="en-US" sz="5400" dirty="0"/>
            </a:br>
            <a:r>
              <a:rPr lang="en-US" sz="5400" dirty="0"/>
              <a:t>&amp; data interoperability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Shane HE, oneM2M RDM Working Group Chair</a:t>
            </a:r>
          </a:p>
          <a:p>
            <a:r>
              <a:rPr lang="en-US" dirty="0"/>
              <a:t>Nokia Bell 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neM2M_design Farben">
      <a:dk1>
        <a:srgbClr val="A0A0A3"/>
      </a:dk1>
      <a:lt1>
        <a:sysClr val="window" lastClr="FFFFFF"/>
      </a:lt1>
      <a:dk2>
        <a:srgbClr val="A0A0A3"/>
      </a:dk2>
      <a:lt2>
        <a:srgbClr val="E7E6E6"/>
      </a:lt2>
      <a:accent1>
        <a:srgbClr val="A0A0A3"/>
      </a:accent1>
      <a:accent2>
        <a:srgbClr val="B42025"/>
      </a:accent2>
      <a:accent3>
        <a:srgbClr val="F5921E"/>
      </a:accent3>
      <a:accent4>
        <a:srgbClr val="716896"/>
      </a:accent4>
      <a:accent5>
        <a:srgbClr val="005480"/>
      </a:accent5>
      <a:accent6>
        <a:srgbClr val="545054"/>
      </a:accent6>
      <a:hlink>
        <a:srgbClr val="668C97"/>
      </a:hlink>
      <a:folHlink>
        <a:srgbClr val="4454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991F.tmp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4114</Words>
  <Application>Microsoft Office PowerPoint</Application>
  <PresentationFormat>Breitbild</PresentationFormat>
  <Paragraphs>1197</Paragraphs>
  <Slides>54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54</vt:i4>
      </vt:variant>
    </vt:vector>
  </HeadingPairs>
  <TitlesOfParts>
    <vt:vector size="74" baseType="lpstr">
      <vt:lpstr>Gulim</vt:lpstr>
      <vt:lpstr>Gulim</vt:lpstr>
      <vt:lpstr>맑은 고딕</vt:lpstr>
      <vt:lpstr>MS PGothic</vt:lpstr>
      <vt:lpstr>黑体</vt:lpstr>
      <vt:lpstr>宋体</vt:lpstr>
      <vt:lpstr>Arial</vt:lpstr>
      <vt:lpstr>Arial Black</vt:lpstr>
      <vt:lpstr>Calibri</vt:lpstr>
      <vt:lpstr>Calibri Light</vt:lpstr>
      <vt:lpstr>Myriad Pro</vt:lpstr>
      <vt:lpstr>Myriad Pro Light</vt:lpstr>
      <vt:lpstr>Symbol</vt:lpstr>
      <vt:lpstr>Tahoma</vt:lpstr>
      <vt:lpstr>Times New Roman</vt:lpstr>
      <vt:lpstr>Trebuchet MS</vt:lpstr>
      <vt:lpstr>Wingdings</vt:lpstr>
      <vt:lpstr>Office Theme</vt:lpstr>
      <vt:lpstr>1_Office Theme</vt:lpstr>
      <vt:lpstr>ppt991F.tmp</vt:lpstr>
      <vt:lpstr> Development Status &amp; Preview of Release 4 features</vt:lpstr>
      <vt:lpstr>Content</vt:lpstr>
      <vt:lpstr>oneM2M Introduction</vt:lpstr>
      <vt:lpstr>oneM2M Partnership Project</vt:lpstr>
      <vt:lpstr>oneM2M Standard – Testing – Certification Program</vt:lpstr>
      <vt:lpstr>oneM2M Key-events Timeline</vt:lpstr>
      <vt:lpstr>oneM2M is an End-to-End IoT Technology</vt:lpstr>
      <vt:lpstr>oneM2M’s modular service functions fit into a coherent framework</vt:lpstr>
      <vt:lpstr>oneM2M enables vertical domains  &amp; data interoperability</vt:lpstr>
      <vt:lpstr>oneM2M Breaks Down the Silos </vt:lpstr>
      <vt:lpstr>Release 4 - More Vertical Domain Support</vt:lpstr>
      <vt:lpstr>Domain models enable data interoperability  </vt:lpstr>
      <vt:lpstr>Emerging technologies for Smart cities</vt:lpstr>
      <vt:lpstr>Public warning services enablement </vt:lpstr>
      <vt:lpstr>SDT 4.0: make it easy for IoT developers</vt:lpstr>
      <vt:lpstr>SDT based Information Models </vt:lpstr>
      <vt:lpstr>oneM2M Testing, Certification and Developers Outreach Program </vt:lpstr>
      <vt:lpstr>oneM2M Specification</vt:lpstr>
      <vt:lpstr>Collaboration for developing oneM2M Test Spec </vt:lpstr>
      <vt:lpstr>Testing Scope</vt:lpstr>
      <vt:lpstr>TS-0018 Test Purposes</vt:lpstr>
      <vt:lpstr>TS-0018 Test Groups (Rel-3)</vt:lpstr>
      <vt:lpstr>oneM2M Certification Goal</vt:lpstr>
      <vt:lpstr>oneM2M Certification Organization</vt:lpstr>
      <vt:lpstr>Product Type</vt:lpstr>
      <vt:lpstr>Certification Type</vt:lpstr>
      <vt:lpstr>Certification Process</vt:lpstr>
      <vt:lpstr>oneM2M Certification Websites</vt:lpstr>
      <vt:lpstr>oneM2M Certification Websites</vt:lpstr>
      <vt:lpstr>oneM2M Interop &amp; Hackathon 2020</vt:lpstr>
      <vt:lpstr>oneM2M Release 4  Preview of new features</vt:lpstr>
      <vt:lpstr>oneM2M Feature Summary by Release</vt:lpstr>
      <vt:lpstr>Quick Overview of oneM2M Entities</vt:lpstr>
      <vt:lpstr>Geo Query</vt:lpstr>
      <vt:lpstr>Process Management Services</vt:lpstr>
      <vt:lpstr>Message Primitive Profiles</vt:lpstr>
      <vt:lpstr>Time Management</vt:lpstr>
      <vt:lpstr>Software Campaigning</vt:lpstr>
      <vt:lpstr>Semantic Reasoning</vt:lpstr>
      <vt:lpstr>Modbus Interworking</vt:lpstr>
      <vt:lpstr>End-to-End QoS Session</vt:lpstr>
      <vt:lpstr>Network Congestion Monitoring</vt:lpstr>
      <vt:lpstr>Resource Synchronization</vt:lpstr>
      <vt:lpstr>Service Subscriber &amp; User Management</vt:lpstr>
      <vt:lpstr>Security Enhancements </vt:lpstr>
      <vt:lpstr>Group Anycast / Somecast</vt:lpstr>
      <vt:lpstr>Discovery-based Operations</vt:lpstr>
      <vt:lpstr>PowerPoint-Präsentation</vt:lpstr>
      <vt:lpstr>Q&amp;A</vt:lpstr>
      <vt:lpstr>Backup</vt:lpstr>
      <vt:lpstr>oneM2M Adoption is Global</vt:lpstr>
      <vt:lpstr>oneM2M Implementation Ecosystem</vt:lpstr>
      <vt:lpstr>Takeaways</vt:lpstr>
      <vt:lpstr>Publicly Accessible Links</vt:lpstr>
    </vt:vector>
  </TitlesOfParts>
  <Company>iconectiv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Roland Hechwartner</cp:lastModifiedBy>
  <cp:revision>159</cp:revision>
  <dcterms:created xsi:type="dcterms:W3CDTF">2017-09-21T15:46:31Z</dcterms:created>
  <dcterms:modified xsi:type="dcterms:W3CDTF">2020-06-19T10:45:17Z</dcterms:modified>
</cp:coreProperties>
</file>