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99" r:id="rId3"/>
    <p:sldId id="304" r:id="rId4"/>
    <p:sldId id="301" r:id="rId5"/>
    <p:sldId id="305" r:id="rId6"/>
    <p:sldId id="30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31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46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14.09.2021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881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30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81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758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04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2021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194733" y="6592129"/>
            <a:ext cx="54694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75000"/>
                  </a:schemeClr>
                </a:solidFill>
              </a:rPr>
              <a:t>RDM-2021-0065-Proposed_Way</a:t>
            </a:r>
            <a:r>
              <a:rPr lang="fr-FR" sz="900" baseline="0" dirty="0" smtClean="0">
                <a:solidFill>
                  <a:schemeClr val="tx1">
                    <a:lumMod val="75000"/>
                  </a:schemeClr>
                </a:solidFill>
              </a:rPr>
              <a:t>_Froward_with_Device_Management_and_WI-0099</a:t>
            </a:r>
            <a:endParaRPr lang="en-US" sz="9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Way Forward with Device Management and Work Item WI-0099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Marianne Mohali– Orange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Cyrille Bareau– Orange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=""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WI-0099 </a:t>
            </a:r>
            <a:r>
              <a:rPr lang="de-DE" dirty="0" err="1" smtClean="0"/>
              <a:t>Objective</a:t>
            </a:r>
            <a:r>
              <a:rPr lang="de-DE" dirty="0" smtClean="0"/>
              <a:t> </a:t>
            </a:r>
            <a:r>
              <a:rPr lang="de-DE" dirty="0" err="1" smtClean="0"/>
              <a:t>Reminder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=""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24236"/>
            <a:ext cx="11466779" cy="494734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After introduction of SDT Device Management with flexContainer, it had been decided to study </a:t>
            </a:r>
            <a:r>
              <a:rPr lang="en-GB" dirty="0"/>
              <a:t>the </a:t>
            </a:r>
            <a:r>
              <a:rPr lang="en-GB" dirty="0">
                <a:solidFill>
                  <a:schemeClr val="accent1"/>
                </a:solidFill>
              </a:rPr>
              <a:t>migration</a:t>
            </a:r>
            <a:r>
              <a:rPr lang="en-GB" dirty="0"/>
              <a:t> </a:t>
            </a:r>
            <a:r>
              <a:rPr lang="en-GB" dirty="0" smtClean="0"/>
              <a:t>of the Device </a:t>
            </a:r>
            <a:r>
              <a:rPr lang="en-GB" dirty="0"/>
              <a:t>Management model based on Management Object (&lt;</a:t>
            </a:r>
            <a:r>
              <a:rPr lang="en-GB" dirty="0" err="1"/>
              <a:t>mgmtObj</a:t>
            </a:r>
            <a:r>
              <a:rPr lang="en-GB" dirty="0"/>
              <a:t>&gt;) model </a:t>
            </a:r>
            <a:r>
              <a:rPr lang="en-GB" dirty="0" smtClean="0">
                <a:solidFill>
                  <a:srgbClr val="C00000"/>
                </a:solidFill>
              </a:rPr>
              <a:t>towards</a:t>
            </a:r>
            <a:r>
              <a:rPr lang="en-GB" dirty="0" smtClean="0"/>
              <a:t> </a:t>
            </a:r>
            <a:r>
              <a:rPr lang="en-GB" dirty="0"/>
              <a:t>SDT model. </a:t>
            </a:r>
            <a:endParaRPr lang="en-US" dirty="0"/>
          </a:p>
          <a:p>
            <a:r>
              <a:rPr lang="en-GB" dirty="0"/>
              <a:t>This action plan </a:t>
            </a:r>
            <a:r>
              <a:rPr lang="en-GB" dirty="0" smtClean="0"/>
              <a:t>included: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Provide a temporary TR with a mapping between &lt;</a:t>
            </a:r>
            <a:r>
              <a:rPr lang="en-GB" dirty="0" err="1"/>
              <a:t>mgmtObj</a:t>
            </a:r>
            <a:r>
              <a:rPr lang="en-GB" dirty="0"/>
              <a:t>&gt; and the SDT DM &lt;</a:t>
            </a:r>
            <a:r>
              <a:rPr lang="en-GB" dirty="0" err="1"/>
              <a:t>flexContainer</a:t>
            </a:r>
            <a:r>
              <a:rPr lang="en-GB" dirty="0"/>
              <a:t>&gt;;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List in this TR all the specifications and sections that will have to be updated when &lt;</a:t>
            </a:r>
            <a:r>
              <a:rPr lang="en-GB" dirty="0" err="1"/>
              <a:t>mgmtObj</a:t>
            </a:r>
            <a:r>
              <a:rPr lang="en-GB" dirty="0"/>
              <a:t>&gt; will be replaced by SDT;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List in this TR the issues to be resolved by removing the &lt;</a:t>
            </a:r>
            <a:r>
              <a:rPr lang="en-GB" dirty="0" err="1"/>
              <a:t>mgmtObj</a:t>
            </a:r>
            <a:r>
              <a:rPr lang="en-GB" dirty="0"/>
              <a:t>&gt; after migration and the proposed solutions;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/>
                </a:solidFill>
              </a:rPr>
              <a:t>Depending on the TR outcomes</a:t>
            </a:r>
            <a:r>
              <a:rPr lang="en-GB" dirty="0"/>
              <a:t>, decide whether &lt;</a:t>
            </a:r>
            <a:r>
              <a:rPr lang="en-GB" dirty="0" err="1"/>
              <a:t>mgmtObj</a:t>
            </a:r>
            <a:r>
              <a:rPr lang="en-GB" dirty="0"/>
              <a:t>&gt; should be removed or not in </a:t>
            </a:r>
            <a:r>
              <a:rPr lang="en-GB" dirty="0" smtClean="0"/>
              <a:t>oneM2M </a:t>
            </a:r>
            <a:r>
              <a:rPr lang="en-GB" dirty="0"/>
              <a:t>Release 4</a:t>
            </a:r>
            <a:r>
              <a:rPr lang="en-GB" dirty="0" smtClean="0"/>
              <a:t>.</a:t>
            </a:r>
          </a:p>
          <a:p>
            <a:r>
              <a:rPr lang="en-GB" dirty="0" smtClean="0"/>
              <a:t>TR-0067 intended </a:t>
            </a:r>
            <a:r>
              <a:rPr lang="en-GB" dirty="0"/>
              <a:t>to provide the study as part of the action plan above.</a:t>
            </a:r>
            <a:endParaRPr lang="en-US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A2EECBB-779E-44FA-9780-39E4B4F0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359562" cy="1173570"/>
          </a:xfrm>
        </p:spPr>
        <p:txBody>
          <a:bodyPr>
            <a:normAutofit/>
          </a:bodyPr>
          <a:lstStyle/>
          <a:p>
            <a:r>
              <a:rPr lang="de-DE" dirty="0" smtClean="0"/>
              <a:t>Work </a:t>
            </a:r>
            <a:r>
              <a:rPr lang="de-DE" dirty="0" err="1" smtClean="0"/>
              <a:t>progress</a:t>
            </a:r>
            <a:endParaRPr lang="de-DE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45690"/>
              </p:ext>
            </p:extLst>
          </p:nvPr>
        </p:nvGraphicFramePr>
        <p:xfrm>
          <a:off x="1140644" y="1565210"/>
          <a:ext cx="8842342" cy="4351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118"/>
                <a:gridCol w="4246123"/>
                <a:gridCol w="650450"/>
                <a:gridCol w="989814"/>
                <a:gridCol w="1630837"/>
              </a:tblGrid>
              <a:tr h="392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SHORT DOC NB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SHORTNAME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AGAINST TS/TR (VERSION)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MEETING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RDM-2020-0005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Presentation_of_Device_Management_in_SDT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Noted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TS-0023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RDM-2019-0127R03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TS0023 Device_Management_in_SDT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TS-0023 v4.3.0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TP-2020-0021R01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WI-Management Object Migration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Approved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RDM-2020-0081R01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New TR-0067 for Study on Management Object Migration to 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RDM-2021-0012R01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Updates related to other CRs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 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RDM-2021-0013R01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 Management_Object_Migration_to_SDT_ New baseline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TP-2021-0015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WI-0099 Update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WI-0099 v0.0.1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OMA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BBF TR-069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LwM2M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RDM-2021-0038R01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Proposed changes to general part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RDM-2021-0040R01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TS-0023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RDM-2021-0039R02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Proposed changes to annexes for TS-1 and TS-4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RDM-2021-0046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v0.2.0 new Baseline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Study on Management Object migration to 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0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C3F422B-2465-476D-805E-1FEA9D315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/>
          </a:bodyPr>
          <a:lstStyle/>
          <a:p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situation</a:t>
            </a:r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4696" y="1173570"/>
            <a:ext cx="11007634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altLang="en-US" sz="2200" dirty="0" err="1" smtClean="0"/>
              <a:t>After</a:t>
            </a:r>
            <a:r>
              <a:rPr lang="fr-FR" altLang="en-US" sz="2200" dirty="0" smtClean="0"/>
              <a:t> a full set of contributions for management </a:t>
            </a:r>
            <a:r>
              <a:rPr lang="fr-FR" altLang="en-US" sz="2200" dirty="0" err="1" smtClean="0"/>
              <a:t>object</a:t>
            </a:r>
            <a:r>
              <a:rPr lang="fr-FR" altLang="en-US" sz="2200" dirty="0" smtClean="0"/>
              <a:t> migration, </a:t>
            </a:r>
            <a:r>
              <a:rPr lang="fr-FR" altLang="en-US" sz="2200" dirty="0" err="1" smtClean="0"/>
              <a:t>we</a:t>
            </a:r>
            <a:r>
              <a:rPr lang="fr-FR" altLang="en-US" sz="2200" dirty="0" smtClean="0"/>
              <a:t> have </a:t>
            </a:r>
            <a:r>
              <a:rPr lang="fr-FR" altLang="en-US" sz="2200" dirty="0" err="1" smtClean="0"/>
              <a:t>reached</a:t>
            </a:r>
            <a:r>
              <a:rPr lang="fr-FR" altLang="en-US" sz="2200" dirty="0" smtClean="0"/>
              <a:t> a point </a:t>
            </a:r>
            <a:r>
              <a:rPr lang="fr-FR" altLang="en-US" sz="2200" dirty="0" err="1" smtClean="0"/>
              <a:t>where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we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identified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features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that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cannot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be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migrated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without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impacting</a:t>
            </a:r>
            <a:r>
              <a:rPr lang="fr-FR" altLang="en-US" sz="2200" dirty="0" smtClean="0"/>
              <a:t> the SDT </a:t>
            </a:r>
            <a:r>
              <a:rPr lang="fr-FR" altLang="en-US" sz="2200" dirty="0" err="1" smtClean="0"/>
              <a:t>principles</a:t>
            </a:r>
            <a:r>
              <a:rPr lang="fr-FR" altLang="en-US" sz="2200" dirty="0"/>
              <a:t>:</a:t>
            </a:r>
            <a:r>
              <a:rPr lang="fr-FR" altLang="en-US" sz="2200" dirty="0" smtClean="0"/>
              <a:t>  </a:t>
            </a:r>
            <a:endParaRPr lang="en-US" altLang="en-US" sz="22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&lt;</a:t>
            </a:r>
            <a:r>
              <a:rPr lang="en-GB" altLang="en-US" sz="2200" dirty="0" err="1"/>
              <a:t>mgmtObj</a:t>
            </a:r>
            <a:r>
              <a:rPr lang="en-GB" altLang="en-US" sz="2200" dirty="0"/>
              <a:t>&gt; mapping requires a one-to-one mapping with external DM technology data model, which is fine for DM technologies such as OMA DM/LwM2M or BBF/TR-181, but not adapted to other IoT standards.</a:t>
            </a:r>
            <a:endParaRPr lang="en-US" altLang="en-US" sz="22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&lt;</a:t>
            </a:r>
            <a:r>
              <a:rPr lang="en-GB" altLang="en-US" sz="2200" dirty="0" err="1"/>
              <a:t>mgmtObj</a:t>
            </a:r>
            <a:r>
              <a:rPr lang="en-GB" altLang="en-US" sz="2200" dirty="0"/>
              <a:t>&gt; are used in oneM2M security-related specifications (TS-0003, TS-0016, TS-0022, TS-0032), with specializations that are not purely DM constructs</a:t>
            </a:r>
            <a:r>
              <a:rPr lang="en-GB" altLang="en-US" sz="2200" dirty="0" smtClean="0"/>
              <a:t>.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This is a CSE-based model, not IPE-based.</a:t>
            </a:r>
            <a:endParaRPr lang="en-US" altLang="en-US" sz="22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It </a:t>
            </a:r>
            <a:r>
              <a:rPr lang="en-GB" altLang="en-US" sz="2200" dirty="0"/>
              <a:t>would </a:t>
            </a:r>
            <a:r>
              <a:rPr lang="en-GB" altLang="en-US" sz="2200" dirty="0" err="1"/>
              <a:t>complexify</a:t>
            </a:r>
            <a:r>
              <a:rPr lang="en-GB" altLang="en-US" sz="2200" dirty="0"/>
              <a:t> the </a:t>
            </a:r>
            <a:r>
              <a:rPr lang="en-GB" altLang="en-US" sz="2200" dirty="0" smtClean="0"/>
              <a:t>SDT model we </a:t>
            </a:r>
            <a:r>
              <a:rPr lang="en-GB" altLang="en-US" sz="2200" dirty="0"/>
              <a:t>want to propose, whereas we precisely want a simpler, </a:t>
            </a:r>
            <a:r>
              <a:rPr lang="en-GB" altLang="en-US" sz="2200" dirty="0" smtClean="0"/>
              <a:t>restrained, abstract, IPE-based </a:t>
            </a:r>
            <a:r>
              <a:rPr lang="en-GB" altLang="en-US" sz="2200" dirty="0"/>
              <a:t>approach sufficient to handle IoT networks.</a:t>
            </a:r>
            <a:endParaRPr lang="en-US" altLang="en-US" sz="22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200" b="1" dirty="0">
                <a:solidFill>
                  <a:schemeClr val="accent1"/>
                </a:solidFill>
              </a:rPr>
              <a:t>It </a:t>
            </a:r>
            <a:r>
              <a:rPr lang="en-GB" altLang="en-US" sz="2200" b="1" dirty="0" smtClean="0">
                <a:solidFill>
                  <a:schemeClr val="accent1"/>
                </a:solidFill>
              </a:rPr>
              <a:t>is not </a:t>
            </a:r>
            <a:r>
              <a:rPr lang="en-GB" altLang="en-US" sz="2200" b="1" dirty="0">
                <a:solidFill>
                  <a:schemeClr val="accent1"/>
                </a:solidFill>
              </a:rPr>
              <a:t>desirable to engage in a full migration of the current DMG CSF based on &lt;</a:t>
            </a:r>
            <a:r>
              <a:rPr lang="en-GB" altLang="en-US" sz="2200" b="1" dirty="0" err="1">
                <a:solidFill>
                  <a:schemeClr val="accent1"/>
                </a:solidFill>
              </a:rPr>
              <a:t>mgmtObj</a:t>
            </a:r>
            <a:r>
              <a:rPr lang="en-GB" altLang="en-US" sz="2200" b="1" dirty="0">
                <a:solidFill>
                  <a:schemeClr val="accent1"/>
                </a:solidFill>
              </a:rPr>
              <a:t>&gt; to a SDT-based DM </a:t>
            </a:r>
            <a:endParaRPr lang="en-GB" altLang="en-US" sz="22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C3F422B-2465-476D-805E-1FEA9D315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Conclusion to Management Object Migration Work Item</a:t>
            </a:r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152401" y="1173570"/>
            <a:ext cx="1184486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Provide the final analysis via a contribution to TR-0067.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Conclude that </a:t>
            </a:r>
            <a:r>
              <a:rPr lang="en-GB" sz="2400" dirty="0"/>
              <a:t>the </a:t>
            </a:r>
            <a:r>
              <a:rPr lang="en-GB" altLang="en-US" sz="2400" dirty="0"/>
              <a:t>&lt;</a:t>
            </a:r>
            <a:r>
              <a:rPr lang="en-GB" altLang="en-US" sz="2400" dirty="0" err="1"/>
              <a:t>mgmtObj</a:t>
            </a:r>
            <a:r>
              <a:rPr lang="en-GB" altLang="en-US" sz="2400" dirty="0"/>
              <a:t>&gt; </a:t>
            </a:r>
            <a:r>
              <a:rPr lang="en-GB" sz="2400" dirty="0" smtClean="0"/>
              <a:t>migration </a:t>
            </a:r>
            <a:r>
              <a:rPr lang="en-GB" sz="2400" dirty="0"/>
              <a:t>is a dead end due to some features that cannot be mapped in a useful </a:t>
            </a:r>
            <a:r>
              <a:rPr lang="en-GB" sz="2400" dirty="0" smtClean="0"/>
              <a:t>way and then &lt;</a:t>
            </a:r>
            <a:r>
              <a:rPr lang="en-GB" sz="2400" dirty="0" err="1" smtClean="0"/>
              <a:t>mgmtObj</a:t>
            </a:r>
            <a:r>
              <a:rPr lang="en-GB" sz="2400" dirty="0"/>
              <a:t>&gt; should </a:t>
            </a:r>
            <a:r>
              <a:rPr lang="en-GB" sz="2400" dirty="0" smtClean="0"/>
              <a:t>not be </a:t>
            </a:r>
            <a:r>
              <a:rPr lang="en-GB" sz="2400" dirty="0"/>
              <a:t>removed </a:t>
            </a:r>
            <a:r>
              <a:rPr lang="en-GB" sz="2400" dirty="0" smtClean="0"/>
              <a:t>from </a:t>
            </a:r>
            <a:r>
              <a:rPr lang="en-GB" sz="2400" dirty="0"/>
              <a:t>o</a:t>
            </a:r>
            <a:r>
              <a:rPr lang="en-GB" sz="2400" dirty="0" smtClean="0"/>
              <a:t>neM2M </a:t>
            </a:r>
            <a:r>
              <a:rPr lang="en-GB" sz="2400" dirty="0"/>
              <a:t>Release 4</a:t>
            </a:r>
            <a:r>
              <a:rPr lang="en-GB" sz="2400" dirty="0" smtClean="0"/>
              <a:t>.</a:t>
            </a:r>
            <a:endParaRPr lang="en-GB" sz="2400" dirty="0"/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Move WI-0099 to </a:t>
            </a:r>
            <a:r>
              <a:rPr lang="en-GB" sz="2400" dirty="0"/>
              <a:t>100% completed at this TP </a:t>
            </a:r>
            <a:r>
              <a:rPr lang="en-GB" sz="2400" dirty="0" smtClean="0"/>
              <a:t>51.</a:t>
            </a:r>
            <a:endParaRPr lang="en-GB" sz="2400" dirty="0"/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Create a new </a:t>
            </a:r>
            <a:r>
              <a:rPr lang="en-GB" sz="2400" dirty="0"/>
              <a:t>rel-5 </a:t>
            </a:r>
            <a:r>
              <a:rPr lang="en-GB" sz="2400" dirty="0" smtClean="0"/>
              <a:t>Work Item with the following objectives: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sz="2000" dirty="0" smtClean="0"/>
              <a:t>Extend the SDT </a:t>
            </a:r>
            <a:r>
              <a:rPr lang="en-GB" altLang="en-US" sz="2000" dirty="0" smtClean="0"/>
              <a:t>model, </a:t>
            </a:r>
            <a:r>
              <a:rPr lang="en-GB" altLang="en-US" sz="2000" dirty="0"/>
              <a:t>based on the IPE </a:t>
            </a:r>
            <a:r>
              <a:rPr lang="en-GB" altLang="en-US" sz="2000" dirty="0" smtClean="0"/>
              <a:t>guidelines, </a:t>
            </a:r>
            <a:r>
              <a:rPr lang="en-GB" altLang="en-US" sz="2000" dirty="0"/>
              <a:t>less ambitious but more flexible and easier to </a:t>
            </a:r>
            <a:r>
              <a:rPr lang="en-GB" altLang="en-US" sz="2000" dirty="0" smtClean="0"/>
              <a:t>use.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altLang="en-US" sz="2000" dirty="0" smtClean="0"/>
              <a:t>Define more </a:t>
            </a:r>
            <a:r>
              <a:rPr lang="en-GB" altLang="en-US" sz="2000" dirty="0"/>
              <a:t>abstract Device Management </a:t>
            </a:r>
            <a:r>
              <a:rPr lang="en-GB" altLang="en-US" sz="2000" dirty="0" smtClean="0"/>
              <a:t>APIs independent </a:t>
            </a:r>
            <a:r>
              <a:rPr lang="en-GB" altLang="en-US" sz="2000" dirty="0"/>
              <a:t>from any external DM </a:t>
            </a:r>
            <a:r>
              <a:rPr lang="en-GB" altLang="en-US" sz="2000" dirty="0" smtClean="0"/>
              <a:t>technology.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altLang="en-US" sz="2000" dirty="0" smtClean="0">
                <a:solidFill>
                  <a:schemeClr val="accent1"/>
                </a:solidFill>
              </a:rPr>
              <a:t>Specify this solution in </a:t>
            </a:r>
            <a:r>
              <a:rPr lang="en-GB" altLang="en-US" sz="2000" dirty="0">
                <a:solidFill>
                  <a:schemeClr val="accent1"/>
                </a:solidFill>
              </a:rPr>
              <a:t>a </a:t>
            </a:r>
            <a:r>
              <a:rPr lang="en-GB" altLang="en-US" sz="2000" dirty="0" smtClean="0">
                <a:solidFill>
                  <a:schemeClr val="accent1"/>
                </a:solidFill>
              </a:rPr>
              <a:t>new specific </a:t>
            </a:r>
            <a:r>
              <a:rPr lang="en-GB" altLang="en-US" sz="2000" dirty="0">
                <a:solidFill>
                  <a:schemeClr val="accent1"/>
                </a:solidFill>
              </a:rPr>
              <a:t>TS</a:t>
            </a:r>
            <a:r>
              <a:rPr lang="en-GB" altLang="en-US" sz="2000" dirty="0"/>
              <a:t>, that would be referenced in the IPE guidelines defined in TS-0033 (Interworking Framework) so that it could be easily extended in existing interworking specifications such as TS-0021 (AllJoyn), TS-0024 (OCF), TS-0030 (Ontology-based), TS-0035 (</a:t>
            </a:r>
            <a:r>
              <a:rPr lang="en-GB" altLang="en-US" sz="2000" dirty="0" err="1"/>
              <a:t>OSGi</a:t>
            </a:r>
            <a:r>
              <a:rPr lang="en-GB" altLang="en-US" sz="2000" dirty="0"/>
              <a:t>) and TS-0040 (Modbus), or to come such as TR-0042 (</a:t>
            </a:r>
            <a:r>
              <a:rPr lang="en-GB" altLang="en-US" sz="2000" dirty="0" err="1"/>
              <a:t>WoT</a:t>
            </a:r>
            <a:r>
              <a:rPr lang="en-GB" altLang="en-US" sz="2000" dirty="0"/>
              <a:t>), TR-0064 (ZigBee) or TR-0065 (</a:t>
            </a:r>
            <a:r>
              <a:rPr lang="en-GB" altLang="en-US" sz="2000" dirty="0" err="1"/>
              <a:t>SensorThings</a:t>
            </a:r>
            <a:r>
              <a:rPr lang="en-GB" altLang="en-US" sz="2000" dirty="0" smtClean="0"/>
              <a:t>), etc.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4026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10000" y="2785533"/>
            <a:ext cx="482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err="1" smtClean="0">
                <a:solidFill>
                  <a:schemeClr val="accent1"/>
                </a:solidFill>
              </a:rPr>
              <a:t>Thanks</a:t>
            </a:r>
            <a:r>
              <a:rPr lang="fr-FR" sz="8800" dirty="0" smtClean="0">
                <a:solidFill>
                  <a:schemeClr val="accent1"/>
                </a:solidFill>
              </a:rPr>
              <a:t>!</a:t>
            </a:r>
            <a:endParaRPr lang="en-US" sz="8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695</Words>
  <Application>Microsoft Office PowerPoint</Application>
  <PresentationFormat>Grand écran</PresentationFormat>
  <Paragraphs>111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Myriad Pro</vt:lpstr>
      <vt:lpstr>Myriad Pro Light</vt:lpstr>
      <vt:lpstr>Wingdings</vt:lpstr>
      <vt:lpstr>Office Theme</vt:lpstr>
      <vt:lpstr>Proposed Way Forward with Device Management and Work Item WI-0099</vt:lpstr>
      <vt:lpstr>WI-0099 Objective Reminder</vt:lpstr>
      <vt:lpstr>Work progress</vt:lpstr>
      <vt:lpstr>Current situation</vt:lpstr>
      <vt:lpstr>Proposed Conclusion to Management Object Migration Work Item</vt:lpstr>
      <vt:lpstr>Présentation PowerPoint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Mohali</dc:creator>
  <cp:lastModifiedBy>Orange</cp:lastModifiedBy>
  <cp:revision>144</cp:revision>
  <dcterms:created xsi:type="dcterms:W3CDTF">2017-09-21T15:46:31Z</dcterms:created>
  <dcterms:modified xsi:type="dcterms:W3CDTF">2021-09-14T09:51:25Z</dcterms:modified>
</cp:coreProperties>
</file>