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72" r:id="rId3"/>
    <p:sldId id="284" r:id="rId4"/>
    <p:sldId id="282" r:id="rId5"/>
    <p:sldId id="283" r:id="rId6"/>
    <p:sldId id="286" r:id="rId7"/>
    <p:sldId id="275"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snapToGrid="0">
      <p:cViewPr varScale="1">
        <p:scale>
          <a:sx n="106" d="100"/>
          <a:sy n="106" d="100"/>
        </p:scale>
        <p:origin x="94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17.01.2022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‹N°›</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‹N°›</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Slide Number Placeholder 5">
            <a:extLst>
              <a:ext uri="{FF2B5EF4-FFF2-40B4-BE49-F238E27FC236}">
                <a16:creationId xmlns:a16="http://schemas.microsoft.com/office/drawing/2014/main" id="{1FD45070-259E-404F-9D6F-F61BB975AB3B}"/>
              </a:ext>
            </a:extLst>
          </p:cNvPr>
          <p:cNvSpPr txBox="1">
            <a:spLocks/>
          </p:cNvSpPr>
          <p:nvPr userDrawn="1"/>
        </p:nvSpPr>
        <p:spPr>
          <a:xfrm>
            <a:off x="-1" y="6492875"/>
            <a:ext cx="527124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solidFill>
                  <a:schemeClr val="tx2"/>
                </a:solidFill>
              </a:rPr>
              <a:t>RDM-2022-0002-Work_Plan_for_WI-109_IPE-based_DM_with_FCs</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‹N°›</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‹N°›</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1/17/2022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‹N°›</a:t>
            </a:fld>
            <a:endParaRPr lang="en-US" dirty="0"/>
          </a:p>
        </p:txBody>
      </p:sp>
      <p:sp>
        <p:nvSpPr>
          <p:cNvPr id="7" name="Slide Number Placeholder 5">
            <a:extLst>
              <a:ext uri="{FF2B5EF4-FFF2-40B4-BE49-F238E27FC236}">
                <a16:creationId xmlns:a16="http://schemas.microsoft.com/office/drawing/2014/main" id="{0E74D756-3472-4FB5-8A1A-C1431510B46B}"/>
              </a:ext>
            </a:extLst>
          </p:cNvPr>
          <p:cNvSpPr txBox="1">
            <a:spLocks/>
          </p:cNvSpPr>
          <p:nvPr userDrawn="1"/>
        </p:nvSpPr>
        <p:spPr>
          <a:xfrm>
            <a:off x="7467599" y="-46038"/>
            <a:ext cx="479611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solidFill>
                  <a:schemeClr val="tx2"/>
                </a:solidFill>
              </a:rPr>
              <a:t>RDM-2022-0002-Work_Plan_for_WI-109_IPE-based_DM_with_FCs</a:t>
            </a:r>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1/17/2022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1/17/2022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‹N°›</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1/17/2022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‹N°›</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1/17/2022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‹N°›</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‹N°›</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158754" y="6492875"/>
            <a:ext cx="6033246"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atin typeface="+mn-lt"/>
              </a:rPr>
              <a:t>RDM-2022-0002-Work_Plan_for_WI-109_IPE-based_DM_with_FCs</a:t>
            </a:r>
            <a:endParaRPr lang="en-US" dirty="0">
              <a:latin typeface="+mn-lt"/>
            </a:endParaRPr>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2303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2022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fontScale="90000"/>
          </a:bodyPr>
          <a:lstStyle/>
          <a:p>
            <a:r>
              <a:rPr lang="en-GB" dirty="0"/>
              <a:t>Work Item 109</a:t>
            </a:r>
            <a:br>
              <a:rPr lang="en-GB" dirty="0"/>
            </a:br>
            <a:r>
              <a:rPr lang="en-GB" dirty="0"/>
              <a:t>IPE-based DM with FCs</a:t>
            </a:r>
            <a:br>
              <a:rPr lang="en-GB" dirty="0"/>
            </a:br>
            <a:r>
              <a:rPr lang="en-GB" dirty="0">
                <a:solidFill>
                  <a:schemeClr val="tx2">
                    <a:lumMod val="65000"/>
                    <a:lumOff val="35000"/>
                  </a:schemeClr>
                </a:solidFill>
              </a:rPr>
              <a:t>Work Plan</a:t>
            </a:r>
            <a:endParaRPr lang="en-US" dirty="0">
              <a:solidFill>
                <a:schemeClr val="tx2">
                  <a:lumMod val="65000"/>
                  <a:lumOff val="35000"/>
                </a:schemeClr>
              </a:solidFill>
            </a:endParaRPr>
          </a:p>
        </p:txBody>
      </p:sp>
      <p:sp>
        <p:nvSpPr>
          <p:cNvPr id="3" name="Text Placeholder 2"/>
          <p:cNvSpPr>
            <a:spLocks noGrp="1"/>
          </p:cNvSpPr>
          <p:nvPr>
            <p:ph type="subTitle" idx="1"/>
          </p:nvPr>
        </p:nvSpPr>
        <p:spPr>
          <a:xfrm>
            <a:off x="67377" y="5019675"/>
            <a:ext cx="11954577" cy="1037093"/>
          </a:xfrm>
        </p:spPr>
        <p:txBody>
          <a:bodyPr>
            <a:normAutofit/>
          </a:bodyPr>
          <a:lstStyle/>
          <a:p>
            <a:r>
              <a:rPr lang="en-US" dirty="0">
                <a:latin typeface="+mn-lt"/>
              </a:rPr>
              <a:t>Cyrille Bareau – Orange</a:t>
            </a:r>
          </a:p>
          <a:p>
            <a:r>
              <a:rPr lang="en-US" dirty="0">
                <a:latin typeface="+mn-lt"/>
              </a:rPr>
              <a:t>Marianne Mohali – Orange</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9F405-6B28-4E83-92C3-789AC28DB2E4}"/>
              </a:ext>
            </a:extLst>
          </p:cNvPr>
          <p:cNvSpPr>
            <a:spLocks noGrp="1"/>
          </p:cNvSpPr>
          <p:nvPr>
            <p:ph type="title"/>
          </p:nvPr>
        </p:nvSpPr>
        <p:spPr>
          <a:xfrm>
            <a:off x="334696" y="75415"/>
            <a:ext cx="7734648" cy="1018095"/>
          </a:xfrm>
        </p:spPr>
        <p:txBody>
          <a:bodyPr>
            <a:normAutofit/>
          </a:bodyPr>
          <a:lstStyle/>
          <a:p>
            <a:r>
              <a:rPr lang="de-DE" sz="4000" dirty="0"/>
              <a:t>DM &lt;</a:t>
            </a:r>
            <a:r>
              <a:rPr lang="de-DE" sz="4000" dirty="0" err="1"/>
              <a:t>mgmtObj</a:t>
            </a:r>
            <a:r>
              <a:rPr lang="de-DE" sz="4000" dirty="0"/>
              <a:t>&gt;</a:t>
            </a:r>
          </a:p>
        </p:txBody>
      </p:sp>
      <p:sp>
        <p:nvSpPr>
          <p:cNvPr id="3" name="Inhaltsplatzhalter 2">
            <a:extLst>
              <a:ext uri="{FF2B5EF4-FFF2-40B4-BE49-F238E27FC236}">
                <a16:creationId xmlns:a16="http://schemas.microsoft.com/office/drawing/2014/main" id="{BC294644-BDB8-4AE0-BC02-675A1B40B577}"/>
              </a:ext>
            </a:extLst>
          </p:cNvPr>
          <p:cNvSpPr>
            <a:spLocks noGrp="1"/>
          </p:cNvSpPr>
          <p:nvPr>
            <p:ph idx="1"/>
          </p:nvPr>
        </p:nvSpPr>
        <p:spPr>
          <a:xfrm>
            <a:off x="334696" y="1493918"/>
            <a:ext cx="10515600" cy="4673799"/>
          </a:xfrm>
        </p:spPr>
        <p:txBody>
          <a:bodyPr>
            <a:normAutofit fontScale="92500" lnSpcReduction="10000"/>
          </a:bodyPr>
          <a:lstStyle/>
          <a:p>
            <a:pPr>
              <a:lnSpc>
                <a:spcPct val="110000"/>
              </a:lnSpc>
            </a:pPr>
            <a:r>
              <a:rPr lang="en-US" sz="2400" dirty="0"/>
              <a:t>TS-0001, TS-0004</a:t>
            </a:r>
          </a:p>
          <a:p>
            <a:pPr lvl="1">
              <a:lnSpc>
                <a:spcPct val="110000"/>
              </a:lnSpc>
            </a:pPr>
            <a:r>
              <a:rPr lang="en-US" sz="2000" dirty="0"/>
              <a:t>Add [</a:t>
            </a:r>
            <a:r>
              <a:rPr lang="en-US" sz="2000" dirty="0" err="1"/>
              <a:t>flexNode</a:t>
            </a:r>
            <a:r>
              <a:rPr lang="en-US" sz="2000" dirty="0"/>
              <a:t>] as child of &lt;node&gt;</a:t>
            </a:r>
          </a:p>
          <a:p>
            <a:pPr lvl="1">
              <a:lnSpc>
                <a:spcPct val="110000"/>
              </a:lnSpc>
            </a:pPr>
            <a:r>
              <a:rPr lang="en-US" sz="2000" dirty="0"/>
              <a:t>Explain that the current DMG architecture was designed for monolithic, CSE-based DM for server-centric DM protocols (OMA DM, BBF TR-069)</a:t>
            </a:r>
          </a:p>
          <a:p>
            <a:pPr lvl="1">
              <a:lnSpc>
                <a:spcPct val="110000"/>
              </a:lnSpc>
            </a:pPr>
            <a:r>
              <a:rPr lang="en-US" sz="2000" dirty="0"/>
              <a:t>For DM of IoT networks, refer to TS-0033</a:t>
            </a:r>
          </a:p>
          <a:p>
            <a:pPr>
              <a:lnSpc>
                <a:spcPct val="110000"/>
              </a:lnSpc>
            </a:pPr>
            <a:r>
              <a:rPr lang="en-US" sz="2400" dirty="0"/>
              <a:t>TS-0023</a:t>
            </a:r>
          </a:p>
          <a:p>
            <a:pPr lvl="1">
              <a:lnSpc>
                <a:spcPct val="110000"/>
              </a:lnSpc>
            </a:pPr>
            <a:r>
              <a:rPr lang="en-US" sz="2000" dirty="0"/>
              <a:t>maintain </a:t>
            </a:r>
            <a:r>
              <a:rPr lang="en-US" sz="2000" dirty="0" err="1"/>
              <a:t>flexNode</a:t>
            </a:r>
            <a:r>
              <a:rPr lang="en-US" sz="2000" dirty="0"/>
              <a:t>/modules definitions (</a:t>
            </a:r>
            <a:r>
              <a:rPr lang="en-US" sz="2000" dirty="0" err="1"/>
              <a:t>cf</a:t>
            </a:r>
            <a:r>
              <a:rPr lang="en-US" sz="2000" dirty="0"/>
              <a:t> Public Safety Domain </a:t>
            </a:r>
            <a:r>
              <a:rPr lang="en-US" sz="2000" dirty="0" err="1"/>
              <a:t>pb</a:t>
            </a:r>
            <a:r>
              <a:rPr lang="en-US" sz="2000" dirty="0"/>
              <a:t>)</a:t>
            </a:r>
          </a:p>
          <a:p>
            <a:pPr lvl="1">
              <a:lnSpc>
                <a:spcPct val="110000"/>
              </a:lnSpc>
            </a:pPr>
            <a:r>
              <a:rPr lang="en-US" sz="2000" dirty="0"/>
              <a:t>Refer to TS-0033 for CRUD operations</a:t>
            </a:r>
          </a:p>
          <a:p>
            <a:pPr>
              <a:lnSpc>
                <a:spcPct val="110000"/>
              </a:lnSpc>
            </a:pPr>
            <a:r>
              <a:rPr lang="en-US" sz="2400" dirty="0"/>
              <a:t>TS-0033: Interworking Framework (overall design of IPEs for “Proximal IoT networks”)</a:t>
            </a:r>
          </a:p>
          <a:p>
            <a:pPr lvl="1">
              <a:lnSpc>
                <a:spcPct val="110000"/>
              </a:lnSpc>
            </a:pPr>
            <a:r>
              <a:rPr lang="en-US" sz="2000" dirty="0"/>
              <a:t>Replace &lt;</a:t>
            </a:r>
            <a:r>
              <a:rPr lang="en-US" sz="2000" dirty="0" err="1"/>
              <a:t>mgmtObj</a:t>
            </a:r>
            <a:r>
              <a:rPr lang="en-US" sz="2000" dirty="0"/>
              <a:t>&gt;s with DM FCs</a:t>
            </a:r>
          </a:p>
          <a:p>
            <a:pPr lvl="1">
              <a:lnSpc>
                <a:spcPct val="110000"/>
              </a:lnSpc>
            </a:pPr>
            <a:r>
              <a:rPr lang="en-US" sz="2000" dirty="0"/>
              <a:t>Detail CRUD operations on DM FCs</a:t>
            </a:r>
          </a:p>
        </p:txBody>
      </p:sp>
    </p:spTree>
    <p:extLst>
      <p:ext uri="{BB962C8B-B14F-4D97-AF65-F5344CB8AC3E}">
        <p14:creationId xmlns:p14="http://schemas.microsoft.com/office/powerpoint/2010/main" val="166742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TS-0033</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695635297"/>
              </p:ext>
            </p:extLst>
          </p:nvPr>
        </p:nvGraphicFramePr>
        <p:xfrm>
          <a:off x="1070928" y="1614050"/>
          <a:ext cx="9177972" cy="4212590"/>
        </p:xfrm>
        <a:graphic>
          <a:graphicData uri="http://schemas.openxmlformats.org/drawingml/2006/table">
            <a:tbl>
              <a:tblPr>
                <a:tableStyleId>{5C22544A-7EE6-4342-B048-85BDC9FD1C3A}</a:tableStyleId>
              </a:tblPr>
              <a:tblGrid>
                <a:gridCol w="9177972">
                  <a:extLst>
                    <a:ext uri="{9D8B030D-6E8A-4147-A177-3AD203B41FA5}">
                      <a16:colId xmlns:a16="http://schemas.microsoft.com/office/drawing/2014/main" val="20000"/>
                    </a:ext>
                  </a:extLst>
                </a:gridCol>
              </a:tblGrid>
              <a:tr h="3468489">
                <a:tc>
                  <a:txBody>
                    <a:bodyPr/>
                    <a:lstStyle/>
                    <a:p>
                      <a:pPr marR="6350" fontAlgn="auto" hangingPunct="1">
                        <a:spcBef>
                          <a:spcPts val="300"/>
                        </a:spcBef>
                        <a:spcAft>
                          <a:spcPts val="300"/>
                        </a:spcAft>
                      </a:pPr>
                      <a:r>
                        <a:rPr lang="en-GB" sz="2400" dirty="0">
                          <a:effectLst/>
                        </a:rPr>
                        <a:t>This document is the specification describing interworking methodologies that are defined by oneM2M for the purpose of representing interactions</a:t>
                      </a:r>
                      <a:r>
                        <a:rPr lang="en-GB" sz="2400" baseline="0" dirty="0">
                          <a:effectLst/>
                        </a:rPr>
                        <a:t> </a:t>
                      </a:r>
                      <a:r>
                        <a:rPr lang="en-GB" sz="2400" dirty="0">
                          <a:effectLst/>
                        </a:rPr>
                        <a:t>with devices or functions in Proximal IoT networks that are not aware of oneM2M. </a:t>
                      </a:r>
                    </a:p>
                    <a:p>
                      <a:pPr marR="6350" fontAlgn="auto" hangingPunct="1">
                        <a:spcBef>
                          <a:spcPts val="300"/>
                        </a:spcBef>
                        <a:spcAft>
                          <a:spcPts val="300"/>
                        </a:spcAft>
                      </a:pPr>
                      <a:r>
                        <a:rPr lang="en-GB" sz="2400" dirty="0">
                          <a:effectLst/>
                        </a:rPr>
                        <a:t>This includes exposing non-oneM2M devices, applications and services to oneM2M entities via the oneM2M resource architecture, as well as exposing oneM2M functions and services to Proximal IoT networks that are not aware of oneM2M. </a:t>
                      </a:r>
                    </a:p>
                    <a:p>
                      <a:pPr marR="6350" fontAlgn="auto" hangingPunct="1">
                        <a:spcBef>
                          <a:spcPts val="300"/>
                        </a:spcBef>
                        <a:spcAft>
                          <a:spcPts val="300"/>
                        </a:spcAft>
                      </a:pPr>
                      <a:r>
                        <a:rPr lang="en-GB" sz="2400" dirty="0">
                          <a:effectLst/>
                        </a:rPr>
                        <a:t>This present document is independent of any specific Proximal IoT technology. Details for interworking with specific Proximal IoT Technologies are contained in other Technical Specifications.</a:t>
                      </a:r>
                      <a:endParaRPr lang="fr-FR" sz="1800" dirty="0">
                        <a:effectLst/>
                        <a:latin typeface="Times New Roman" panose="02020603050405020304" pitchFamily="18" charset="0"/>
                        <a:ea typeface="Times New Roman" panose="02020603050405020304" pitchFamily="18" charset="0"/>
                      </a:endParaRPr>
                    </a:p>
                  </a:txBody>
                  <a:tcPr marL="73025" marR="73025" marT="18415" marB="18415"/>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6942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9F405-6B28-4E83-92C3-789AC28DB2E4}"/>
              </a:ext>
            </a:extLst>
          </p:cNvPr>
          <p:cNvSpPr>
            <a:spLocks noGrp="1"/>
          </p:cNvSpPr>
          <p:nvPr>
            <p:ph type="title"/>
          </p:nvPr>
        </p:nvSpPr>
        <p:spPr>
          <a:xfrm>
            <a:off x="334696" y="75415"/>
            <a:ext cx="7734648" cy="1018095"/>
          </a:xfrm>
        </p:spPr>
        <p:txBody>
          <a:bodyPr>
            <a:normAutofit/>
          </a:bodyPr>
          <a:lstStyle/>
          <a:p>
            <a:r>
              <a:rPr lang="de-DE" sz="3600" dirty="0"/>
              <a:t>DM &lt;</a:t>
            </a:r>
            <a:r>
              <a:rPr lang="de-DE" sz="3600" dirty="0" err="1"/>
              <a:t>mgmtObj</a:t>
            </a:r>
            <a:r>
              <a:rPr lang="de-DE" sz="3600" dirty="0"/>
              <a:t>&gt; (</a:t>
            </a:r>
            <a:r>
              <a:rPr lang="de-DE" sz="3600" dirty="0" err="1"/>
              <a:t>cont</a:t>
            </a:r>
            <a:r>
              <a:rPr lang="de-DE" sz="3600" dirty="0"/>
              <a:t>.)</a:t>
            </a:r>
          </a:p>
        </p:txBody>
      </p:sp>
      <p:sp>
        <p:nvSpPr>
          <p:cNvPr id="3" name="Inhaltsplatzhalter 2">
            <a:extLst>
              <a:ext uri="{FF2B5EF4-FFF2-40B4-BE49-F238E27FC236}">
                <a16:creationId xmlns:a16="http://schemas.microsoft.com/office/drawing/2014/main" id="{BC294644-BDB8-4AE0-BC02-675A1B40B577}"/>
              </a:ext>
            </a:extLst>
          </p:cNvPr>
          <p:cNvSpPr>
            <a:spLocks noGrp="1"/>
          </p:cNvSpPr>
          <p:nvPr>
            <p:ph idx="1"/>
          </p:nvPr>
        </p:nvSpPr>
        <p:spPr>
          <a:xfrm>
            <a:off x="334696" y="1493918"/>
            <a:ext cx="10515600" cy="4673799"/>
          </a:xfrm>
        </p:spPr>
        <p:txBody>
          <a:bodyPr>
            <a:normAutofit/>
          </a:bodyPr>
          <a:lstStyle/>
          <a:p>
            <a:pPr>
              <a:lnSpc>
                <a:spcPct val="110000"/>
              </a:lnSpc>
            </a:pPr>
            <a:r>
              <a:rPr lang="en-US" sz="2400" dirty="0"/>
              <a:t>TR-0035: Developer’s Guide of DM</a:t>
            </a:r>
          </a:p>
          <a:p>
            <a:pPr lvl="1">
              <a:lnSpc>
                <a:spcPct val="110000"/>
              </a:lnSpc>
            </a:pPr>
            <a:r>
              <a:rPr lang="en-US" sz="2000" dirty="0"/>
              <a:t>Refer to TS-0033</a:t>
            </a:r>
          </a:p>
          <a:p>
            <a:pPr lvl="1">
              <a:lnSpc>
                <a:spcPct val="110000"/>
              </a:lnSpc>
            </a:pPr>
            <a:r>
              <a:rPr lang="en-US" sz="2000" dirty="0"/>
              <a:t>Replace / Add &lt;</a:t>
            </a:r>
            <a:r>
              <a:rPr lang="en-US" sz="2000" dirty="0" err="1"/>
              <a:t>mgmtObj</a:t>
            </a:r>
            <a:r>
              <a:rPr lang="en-US" sz="2000" dirty="0"/>
              <a:t>&gt;s with DM FCs</a:t>
            </a:r>
          </a:p>
          <a:p>
            <a:pPr lvl="1">
              <a:lnSpc>
                <a:spcPct val="110000"/>
              </a:lnSpc>
            </a:pPr>
            <a:endParaRPr lang="en-US" sz="2000" dirty="0"/>
          </a:p>
          <a:p>
            <a:pPr>
              <a:lnSpc>
                <a:spcPct val="110000"/>
              </a:lnSpc>
            </a:pPr>
            <a:r>
              <a:rPr lang="en-US" sz="2400" dirty="0"/>
              <a:t>TR-0039: Developer’s SDT-based implementation</a:t>
            </a:r>
          </a:p>
          <a:p>
            <a:pPr lvl="1">
              <a:lnSpc>
                <a:spcPct val="110000"/>
              </a:lnSpc>
            </a:pPr>
            <a:r>
              <a:rPr lang="en-US" sz="2000" dirty="0"/>
              <a:t>Refer to TS-0033</a:t>
            </a:r>
          </a:p>
          <a:p>
            <a:pPr lvl="1">
              <a:lnSpc>
                <a:spcPct val="110000"/>
              </a:lnSpc>
            </a:pPr>
            <a:r>
              <a:rPr lang="en-US" sz="2000" dirty="0"/>
              <a:t>Add DM FCs</a:t>
            </a:r>
          </a:p>
          <a:p>
            <a:pPr marL="457200" lvl="1" indent="0">
              <a:lnSpc>
                <a:spcPct val="110000"/>
              </a:lnSpc>
              <a:buNone/>
            </a:pPr>
            <a:endParaRPr lang="en-US" sz="2000" dirty="0"/>
          </a:p>
        </p:txBody>
      </p:sp>
    </p:spTree>
    <p:extLst>
      <p:ext uri="{BB962C8B-B14F-4D97-AF65-F5344CB8AC3E}">
        <p14:creationId xmlns:p14="http://schemas.microsoft.com/office/powerpoint/2010/main" val="30344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9F405-6B28-4E83-92C3-789AC28DB2E4}"/>
              </a:ext>
            </a:extLst>
          </p:cNvPr>
          <p:cNvSpPr>
            <a:spLocks noGrp="1"/>
          </p:cNvSpPr>
          <p:nvPr>
            <p:ph type="title"/>
          </p:nvPr>
        </p:nvSpPr>
        <p:spPr>
          <a:xfrm>
            <a:off x="334696" y="75415"/>
            <a:ext cx="7734648" cy="1018095"/>
          </a:xfrm>
        </p:spPr>
        <p:txBody>
          <a:bodyPr>
            <a:normAutofit/>
          </a:bodyPr>
          <a:lstStyle/>
          <a:p>
            <a:r>
              <a:rPr lang="de-DE" sz="3600" dirty="0"/>
              <a:t>DM &lt;</a:t>
            </a:r>
            <a:r>
              <a:rPr lang="de-DE" sz="3600" dirty="0" err="1"/>
              <a:t>mgmtObj</a:t>
            </a:r>
            <a:r>
              <a:rPr lang="de-DE" sz="3600" dirty="0"/>
              <a:t>&gt; (</a:t>
            </a:r>
            <a:r>
              <a:rPr lang="de-DE" sz="3600" dirty="0" err="1"/>
              <a:t>cont</a:t>
            </a:r>
            <a:r>
              <a:rPr lang="de-DE" sz="3600" dirty="0"/>
              <a:t>.)</a:t>
            </a:r>
          </a:p>
        </p:txBody>
      </p:sp>
      <p:sp>
        <p:nvSpPr>
          <p:cNvPr id="3" name="Inhaltsplatzhalter 2">
            <a:extLst>
              <a:ext uri="{FF2B5EF4-FFF2-40B4-BE49-F238E27FC236}">
                <a16:creationId xmlns:a16="http://schemas.microsoft.com/office/drawing/2014/main" id="{BC294644-BDB8-4AE0-BC02-675A1B40B577}"/>
              </a:ext>
            </a:extLst>
          </p:cNvPr>
          <p:cNvSpPr>
            <a:spLocks noGrp="1"/>
          </p:cNvSpPr>
          <p:nvPr>
            <p:ph idx="1"/>
          </p:nvPr>
        </p:nvSpPr>
        <p:spPr>
          <a:xfrm>
            <a:off x="334696" y="1493918"/>
            <a:ext cx="10515600" cy="4673799"/>
          </a:xfrm>
        </p:spPr>
        <p:txBody>
          <a:bodyPr>
            <a:normAutofit/>
          </a:bodyPr>
          <a:lstStyle/>
          <a:p>
            <a:pPr>
              <a:lnSpc>
                <a:spcPct val="110000"/>
              </a:lnSpc>
            </a:pPr>
            <a:r>
              <a:rPr lang="en-US" sz="2400" dirty="0"/>
              <a:t>TS-0005, TS-0014: </a:t>
            </a:r>
          </a:p>
          <a:p>
            <a:pPr lvl="1">
              <a:lnSpc>
                <a:spcPct val="110000"/>
              </a:lnSpc>
            </a:pPr>
            <a:r>
              <a:rPr lang="en-US" sz="2000" dirty="0"/>
              <a:t>define mapping LwM2M objects / DM FCs</a:t>
            </a:r>
          </a:p>
          <a:p>
            <a:pPr lvl="1">
              <a:lnSpc>
                <a:spcPct val="110000"/>
              </a:lnSpc>
            </a:pPr>
            <a:r>
              <a:rPr lang="en-US" sz="2000" dirty="0"/>
              <a:t>refer to TS-0033</a:t>
            </a:r>
          </a:p>
          <a:p>
            <a:pPr lvl="1">
              <a:lnSpc>
                <a:spcPct val="110000"/>
              </a:lnSpc>
            </a:pPr>
            <a:endParaRPr lang="en-US" sz="2000" dirty="0"/>
          </a:p>
          <a:p>
            <a:pPr>
              <a:lnSpc>
                <a:spcPct val="110000"/>
              </a:lnSpc>
            </a:pPr>
            <a:r>
              <a:rPr lang="en-US" sz="2400" dirty="0"/>
              <a:t>TS-0006 (TR-069), TS-0024 (OCF), TS-0021 (AllJoyn), TS-0040 (Modbus)…</a:t>
            </a:r>
          </a:p>
          <a:p>
            <a:pPr lvl="1">
              <a:lnSpc>
                <a:spcPct val="110000"/>
              </a:lnSpc>
            </a:pPr>
            <a:r>
              <a:rPr lang="en-US" sz="2000" dirty="0"/>
              <a:t>refer to TS-0033</a:t>
            </a:r>
          </a:p>
          <a:p>
            <a:pPr lvl="1">
              <a:lnSpc>
                <a:spcPct val="110000"/>
              </a:lnSpc>
            </a:pPr>
            <a:r>
              <a:rPr lang="en-US" sz="2000" dirty="0"/>
              <a:t>sketch mapping</a:t>
            </a:r>
            <a:endParaRPr lang="en-US" sz="1800" dirty="0"/>
          </a:p>
          <a:p>
            <a:pPr lvl="1">
              <a:lnSpc>
                <a:spcPct val="110000"/>
              </a:lnSpc>
            </a:pPr>
            <a:endParaRPr lang="en-US" sz="2000" dirty="0"/>
          </a:p>
        </p:txBody>
      </p:sp>
    </p:spTree>
    <p:extLst>
      <p:ext uri="{BB962C8B-B14F-4D97-AF65-F5344CB8AC3E}">
        <p14:creationId xmlns:p14="http://schemas.microsoft.com/office/powerpoint/2010/main" val="202189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D8BA14-1D6A-4AF6-A482-37C880EC0BDB}"/>
              </a:ext>
            </a:extLst>
          </p:cNvPr>
          <p:cNvSpPr>
            <a:spLocks noGrp="1"/>
          </p:cNvSpPr>
          <p:nvPr>
            <p:ph type="title"/>
          </p:nvPr>
        </p:nvSpPr>
        <p:spPr/>
        <p:txBody>
          <a:bodyPr/>
          <a:lstStyle/>
          <a:p>
            <a:r>
              <a:rPr lang="fr-FR" dirty="0"/>
              <a:t>Work Plan </a:t>
            </a:r>
            <a:r>
              <a:rPr lang="fr-FR" dirty="0" err="1"/>
              <a:t>Summary</a:t>
            </a:r>
            <a:endParaRPr lang="fr-FR" dirty="0"/>
          </a:p>
        </p:txBody>
      </p:sp>
      <p:graphicFrame>
        <p:nvGraphicFramePr>
          <p:cNvPr id="4" name="Espace réservé du contenu 3">
            <a:extLst>
              <a:ext uri="{FF2B5EF4-FFF2-40B4-BE49-F238E27FC236}">
                <a16:creationId xmlns:a16="http://schemas.microsoft.com/office/drawing/2014/main" id="{5C42BCAC-8669-4315-B6BC-AB5C524AD5C0}"/>
              </a:ext>
            </a:extLst>
          </p:cNvPr>
          <p:cNvGraphicFramePr>
            <a:graphicFrameLocks noGrp="1"/>
          </p:cNvGraphicFramePr>
          <p:nvPr>
            <p:ph idx="1"/>
            <p:extLst>
              <p:ext uri="{D42A27DB-BD31-4B8C-83A1-F6EECF244321}">
                <p14:modId xmlns:p14="http://schemas.microsoft.com/office/powerpoint/2010/main" val="1074896057"/>
              </p:ext>
            </p:extLst>
          </p:nvPr>
        </p:nvGraphicFramePr>
        <p:xfrm>
          <a:off x="551980" y="1173570"/>
          <a:ext cx="11443863" cy="5601323"/>
        </p:xfrm>
        <a:graphic>
          <a:graphicData uri="http://schemas.openxmlformats.org/drawingml/2006/table">
            <a:tbl>
              <a:tblPr firstRow="1" firstCol="1" lastRow="1" lastCol="1" bandRow="1" bandCol="1">
                <a:tableStyleId>{5C22544A-7EE6-4342-B048-85BDC9FD1C3A}</a:tableStyleId>
              </a:tblPr>
              <a:tblGrid>
                <a:gridCol w="2300796">
                  <a:extLst>
                    <a:ext uri="{9D8B030D-6E8A-4147-A177-3AD203B41FA5}">
                      <a16:colId xmlns:a16="http://schemas.microsoft.com/office/drawing/2014/main" val="3383068580"/>
                    </a:ext>
                  </a:extLst>
                </a:gridCol>
                <a:gridCol w="6307565">
                  <a:extLst>
                    <a:ext uri="{9D8B030D-6E8A-4147-A177-3AD203B41FA5}">
                      <a16:colId xmlns:a16="http://schemas.microsoft.com/office/drawing/2014/main" val="1588685004"/>
                    </a:ext>
                  </a:extLst>
                </a:gridCol>
                <a:gridCol w="1568333">
                  <a:extLst>
                    <a:ext uri="{9D8B030D-6E8A-4147-A177-3AD203B41FA5}">
                      <a16:colId xmlns:a16="http://schemas.microsoft.com/office/drawing/2014/main" val="1733420880"/>
                    </a:ext>
                  </a:extLst>
                </a:gridCol>
                <a:gridCol w="1267169">
                  <a:extLst>
                    <a:ext uri="{9D8B030D-6E8A-4147-A177-3AD203B41FA5}">
                      <a16:colId xmlns:a16="http://schemas.microsoft.com/office/drawing/2014/main" val="889107732"/>
                    </a:ext>
                  </a:extLst>
                </a:gridCol>
              </a:tblGrid>
              <a:tr h="454375">
                <a:tc>
                  <a:txBody>
                    <a:bodyPr/>
                    <a:lstStyle/>
                    <a:p>
                      <a:pPr algn="ctr">
                        <a:spcAft>
                          <a:spcPts val="300"/>
                        </a:spcAft>
                      </a:pPr>
                      <a:r>
                        <a:rPr lang="en-US" sz="1200" dirty="0">
                          <a:effectLst/>
                          <a:latin typeface="+mj-lt"/>
                          <a:ea typeface="MS Mincho" panose="02020609040205080304" pitchFamily="49" charset="-128"/>
                        </a:rPr>
                        <a:t>ONEM2M DOCUMENT</a:t>
                      </a:r>
                      <a:endParaRPr lang="fr-FR" sz="1200" dirty="0">
                        <a:effectLst/>
                        <a:latin typeface="+mj-lt"/>
                        <a:ea typeface="MS Mincho" panose="02020609040205080304" pitchFamily="49" charset="-128"/>
                      </a:endParaRPr>
                    </a:p>
                  </a:txBody>
                  <a:tcPr marL="68580" marR="68580" marT="0" marB="0" anchor="ctr"/>
                </a:tc>
                <a:tc>
                  <a:txBody>
                    <a:bodyPr/>
                    <a:lstStyle/>
                    <a:p>
                      <a:pPr algn="ctr">
                        <a:spcAft>
                          <a:spcPts val="300"/>
                        </a:spcAft>
                      </a:pPr>
                      <a:r>
                        <a:rPr lang="fr-FR" sz="1200" dirty="0">
                          <a:effectLst/>
                          <a:latin typeface="+mj-lt"/>
                        </a:rPr>
                        <a:t>TO DO LIST</a:t>
                      </a:r>
                      <a:endParaRPr lang="fr-FR" sz="1200" dirty="0">
                        <a:effectLst/>
                        <a:latin typeface="+mj-lt"/>
                        <a:ea typeface="MS Mincho" panose="02020609040205080304" pitchFamily="49" charset="-128"/>
                      </a:endParaRPr>
                    </a:p>
                  </a:txBody>
                  <a:tcPr marL="68580" marR="68580" marT="0" marB="0" anchor="ctr"/>
                </a:tc>
                <a:tc>
                  <a:txBody>
                    <a:bodyPr/>
                    <a:lstStyle/>
                    <a:p>
                      <a:pPr algn="ctr">
                        <a:spcAft>
                          <a:spcPts val="300"/>
                        </a:spcAft>
                      </a:pPr>
                      <a:r>
                        <a:rPr lang="en-US" sz="1200" dirty="0">
                          <a:effectLst/>
                          <a:latin typeface="+mj-lt"/>
                        </a:rPr>
                        <a:t>WORKING GROUP IN CHARGE</a:t>
                      </a:r>
                      <a:endParaRPr lang="fr-FR" sz="1200" dirty="0">
                        <a:effectLst/>
                        <a:latin typeface="+mj-lt"/>
                        <a:ea typeface="MS Mincho" panose="02020609040205080304" pitchFamily="49" charset="-128"/>
                      </a:endParaRPr>
                    </a:p>
                  </a:txBody>
                  <a:tcPr marL="68580" marR="68580" marT="0" marB="0" anchor="ctr"/>
                </a:tc>
                <a:tc>
                  <a:txBody>
                    <a:bodyPr/>
                    <a:lstStyle/>
                    <a:p>
                      <a:pPr algn="ctr">
                        <a:spcAft>
                          <a:spcPts val="300"/>
                        </a:spcAft>
                      </a:pPr>
                      <a:r>
                        <a:rPr lang="fr-FR" sz="1200" dirty="0">
                          <a:effectLst/>
                          <a:latin typeface="+mj-lt"/>
                          <a:ea typeface="MS Mincho" panose="02020609040205080304" pitchFamily="49" charset="-128"/>
                        </a:rPr>
                        <a:t>VOLONTEER? </a:t>
                      </a:r>
                    </a:p>
                  </a:txBody>
                  <a:tcPr marL="68580" marR="68580" marT="0" marB="0" anchor="ctr"/>
                </a:tc>
                <a:extLst>
                  <a:ext uri="{0D108BD9-81ED-4DB2-BD59-A6C34878D82A}">
                    <a16:rowId xmlns:a16="http://schemas.microsoft.com/office/drawing/2014/main" val="261865466"/>
                  </a:ext>
                </a:extLst>
              </a:tr>
              <a:tr h="502043">
                <a:tc>
                  <a:txBody>
                    <a:bodyPr/>
                    <a:lstStyle/>
                    <a:p>
                      <a:pPr>
                        <a:spcAft>
                          <a:spcPts val="300"/>
                        </a:spcAft>
                      </a:pPr>
                      <a:r>
                        <a:rPr lang="en-US" sz="1000" dirty="0">
                          <a:effectLst/>
                        </a:rPr>
                        <a:t>TS-0001, TS-0004</a:t>
                      </a:r>
                      <a:endParaRPr lang="fr-FR" sz="10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dirty="0">
                          <a:solidFill>
                            <a:schemeClr val="bg2">
                              <a:lumMod val="25000"/>
                            </a:schemeClr>
                          </a:solidFill>
                          <a:effectLst/>
                        </a:rPr>
                        <a:t>Allow [</a:t>
                      </a:r>
                      <a:r>
                        <a:rPr lang="en-US" sz="1600" dirty="0" err="1">
                          <a:solidFill>
                            <a:schemeClr val="bg2">
                              <a:lumMod val="25000"/>
                            </a:schemeClr>
                          </a:solidFill>
                          <a:effectLst/>
                        </a:rPr>
                        <a:t>flexNode</a:t>
                      </a:r>
                      <a:r>
                        <a:rPr lang="en-US" sz="1600" dirty="0">
                          <a:solidFill>
                            <a:schemeClr val="bg2">
                              <a:lumMod val="25000"/>
                            </a:schemeClr>
                          </a:solidFill>
                          <a:effectLst/>
                        </a:rPr>
                        <a:t>] child to &lt;node&gt;</a:t>
                      </a:r>
                      <a:r>
                        <a:rPr lang="en-US" sz="1600" strike="sngStrike" dirty="0">
                          <a:solidFill>
                            <a:schemeClr val="bg2">
                              <a:lumMod val="25000"/>
                            </a:schemeClr>
                          </a:solidFill>
                          <a:effectLst/>
                        </a:rPr>
                        <a:t>,</a:t>
                      </a:r>
                      <a:endParaRPr lang="fr-FR" sz="1600" strike="sngStrike" dirty="0">
                        <a:solidFill>
                          <a:schemeClr val="bg2">
                            <a:lumMod val="25000"/>
                          </a:schemeClr>
                        </a:solidFill>
                        <a:effectLst/>
                      </a:endParaRPr>
                    </a:p>
                    <a:p>
                      <a:pPr>
                        <a:spcAft>
                          <a:spcPts val="300"/>
                        </a:spcAft>
                      </a:pPr>
                      <a:r>
                        <a:rPr lang="en-US" sz="1600" strike="sngStrike" dirty="0">
                          <a:solidFill>
                            <a:schemeClr val="bg2">
                              <a:lumMod val="25000"/>
                            </a:schemeClr>
                          </a:solidFill>
                          <a:effectLst/>
                        </a:rPr>
                        <a:t>Add </a:t>
                      </a:r>
                      <a:r>
                        <a:rPr lang="en-US" sz="1600" strike="sngStrike" dirty="0" err="1">
                          <a:solidFill>
                            <a:schemeClr val="bg2">
                              <a:lumMod val="25000"/>
                            </a:schemeClr>
                          </a:solidFill>
                          <a:effectLst/>
                        </a:rPr>
                        <a:t>flexContainer</a:t>
                      </a:r>
                      <a:r>
                        <a:rPr lang="en-US" sz="1600" strike="sngStrike" dirty="0">
                          <a:solidFill>
                            <a:schemeClr val="bg2">
                              <a:lumMod val="25000"/>
                            </a:schemeClr>
                          </a:solidFill>
                          <a:effectLst/>
                        </a:rPr>
                        <a:t> based CMDH </a:t>
                      </a:r>
                      <a:endParaRPr lang="fr-FR" sz="1600" strike="sngStrike"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dirty="0">
                          <a:solidFill>
                            <a:schemeClr val="bg2">
                              <a:lumMod val="25000"/>
                            </a:schemeClr>
                          </a:solidFill>
                          <a:effectLst/>
                        </a:rPr>
                        <a:t>SDS</a:t>
                      </a:r>
                      <a:endParaRPr lang="fr-FR" sz="160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2249145133"/>
                  </a:ext>
                </a:extLst>
              </a:tr>
              <a:tr h="502043">
                <a:tc>
                  <a:txBody>
                    <a:bodyPr/>
                    <a:lstStyle/>
                    <a:p>
                      <a:pPr>
                        <a:spcAft>
                          <a:spcPts val="300"/>
                        </a:spcAft>
                      </a:pPr>
                      <a:r>
                        <a:rPr lang="en-US" sz="1000">
                          <a:effectLst/>
                        </a:rPr>
                        <a:t>TS-0023</a:t>
                      </a:r>
                      <a:endParaRPr lang="fr-FR" sz="10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strike="sngStrike" dirty="0">
                          <a:solidFill>
                            <a:schemeClr val="bg2">
                              <a:lumMod val="25000"/>
                            </a:schemeClr>
                          </a:solidFill>
                          <a:effectLst/>
                        </a:rPr>
                        <a:t>Move DM (§5.8) to TS-</a:t>
                      </a:r>
                      <a:r>
                        <a:rPr lang="en-US" sz="1600" strike="sngStrike" dirty="0" err="1">
                          <a:solidFill>
                            <a:schemeClr val="bg2">
                              <a:lumMod val="25000"/>
                            </a:schemeClr>
                          </a:solidFill>
                          <a:effectLst/>
                        </a:rPr>
                        <a:t>aaaa</a:t>
                      </a:r>
                      <a:r>
                        <a:rPr lang="en-US" sz="1600" strike="sngStrike" dirty="0">
                          <a:solidFill>
                            <a:schemeClr val="bg2">
                              <a:lumMod val="25000"/>
                            </a:schemeClr>
                          </a:solidFill>
                          <a:effectLst/>
                        </a:rPr>
                        <a:t> </a:t>
                      </a:r>
                    </a:p>
                    <a:p>
                      <a:pPr>
                        <a:spcAft>
                          <a:spcPts val="300"/>
                        </a:spcAft>
                      </a:pPr>
                      <a:r>
                        <a:rPr lang="en-US" sz="1600" strike="noStrike" dirty="0">
                          <a:solidFill>
                            <a:srgbClr val="00B050"/>
                          </a:solidFill>
                          <a:effectLst/>
                        </a:rPr>
                        <a:t>Add reference to TS-0033</a:t>
                      </a:r>
                      <a:endParaRPr lang="fr-FR" sz="1600" strike="noStrike" dirty="0">
                        <a:solidFill>
                          <a:srgbClr val="00B050"/>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b="1" dirty="0">
                          <a:solidFill>
                            <a:schemeClr val="bg2">
                              <a:lumMod val="25000"/>
                            </a:schemeClr>
                          </a:solidFill>
                          <a:effectLst/>
                        </a:rPr>
                        <a:t>RDM</a:t>
                      </a:r>
                      <a:r>
                        <a:rPr lang="en-US" sz="1600" dirty="0">
                          <a:solidFill>
                            <a:schemeClr val="bg2">
                              <a:lumMod val="25000"/>
                            </a:schemeClr>
                          </a:solidFill>
                          <a:effectLst/>
                        </a:rPr>
                        <a:t>, SDS</a:t>
                      </a:r>
                      <a:endParaRPr lang="fr-FR" sz="160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4179315447"/>
                  </a:ext>
                </a:extLst>
              </a:tr>
              <a:tr h="299448">
                <a:tc>
                  <a:txBody>
                    <a:bodyPr/>
                    <a:lstStyle/>
                    <a:p>
                      <a:pPr>
                        <a:spcAft>
                          <a:spcPts val="300"/>
                        </a:spcAft>
                      </a:pPr>
                      <a:r>
                        <a:rPr lang="en-US" sz="1000" strike="sngStrike" dirty="0">
                          <a:effectLst/>
                        </a:rPr>
                        <a:t>TS-</a:t>
                      </a:r>
                      <a:r>
                        <a:rPr lang="en-US" sz="1000" strike="sngStrike" dirty="0" err="1">
                          <a:effectLst/>
                        </a:rPr>
                        <a:t>aaaa</a:t>
                      </a:r>
                      <a:endParaRPr lang="fr-FR" sz="1000" strike="sngStrike"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Bef>
                          <a:spcPts val="600"/>
                        </a:spcBef>
                        <a:tabLst>
                          <a:tab pos="180340" algn="l"/>
                        </a:tabLst>
                      </a:pPr>
                      <a:r>
                        <a:rPr lang="en-GB" sz="1600" strike="sngStrike">
                          <a:solidFill>
                            <a:schemeClr val="bg2">
                              <a:lumMod val="25000"/>
                            </a:schemeClr>
                          </a:solidFill>
                          <a:effectLst/>
                        </a:rPr>
                        <a:t>Include DM basic features </a:t>
                      </a:r>
                      <a:endParaRPr lang="fr-FR" sz="1600" strike="sngStrike">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a:spcAft>
                          <a:spcPts val="300"/>
                        </a:spcAft>
                      </a:pPr>
                      <a:r>
                        <a:rPr lang="en-US" sz="1600" strike="sngStrike" dirty="0">
                          <a:solidFill>
                            <a:schemeClr val="bg2">
                              <a:lumMod val="25000"/>
                            </a:schemeClr>
                          </a:solidFill>
                          <a:effectLst/>
                        </a:rPr>
                        <a:t>RDM, SDS</a:t>
                      </a:r>
                      <a:endParaRPr lang="fr-FR" sz="1600" strike="sngStrike"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2113183146"/>
                  </a:ext>
                </a:extLst>
              </a:tr>
              <a:tr h="403889">
                <a:tc>
                  <a:txBody>
                    <a:bodyPr/>
                    <a:lstStyle/>
                    <a:p>
                      <a:pPr>
                        <a:spcAft>
                          <a:spcPts val="300"/>
                        </a:spcAft>
                      </a:pPr>
                      <a:r>
                        <a:rPr lang="en-US" sz="1000">
                          <a:effectLst/>
                        </a:rPr>
                        <a:t>TS-0003</a:t>
                      </a:r>
                      <a:endParaRPr lang="fr-FR" sz="1000">
                        <a:effectLst/>
                      </a:endParaRPr>
                    </a:p>
                    <a:p>
                      <a:pPr>
                        <a:spcAft>
                          <a:spcPts val="300"/>
                        </a:spcAft>
                      </a:pPr>
                      <a:r>
                        <a:rPr lang="en-US" sz="1000">
                          <a:effectLst/>
                        </a:rPr>
                        <a:t>TS-0022</a:t>
                      </a:r>
                      <a:endParaRPr lang="fr-FR" sz="10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a:solidFill>
                            <a:schemeClr val="bg2">
                              <a:lumMod val="25000"/>
                            </a:schemeClr>
                          </a:solidFill>
                          <a:effectLst/>
                        </a:rPr>
                        <a:t>Extend to include Device Field Configuration with the IPE-based DM </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a:solidFill>
                            <a:schemeClr val="bg2">
                              <a:lumMod val="25000"/>
                            </a:schemeClr>
                          </a:solidFill>
                          <a:effectLst/>
                        </a:rPr>
                        <a:t>SDS</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2681813709"/>
                  </a:ext>
                </a:extLst>
              </a:tr>
              <a:tr h="711188">
                <a:tc>
                  <a:txBody>
                    <a:bodyPr/>
                    <a:lstStyle/>
                    <a:p>
                      <a:pPr>
                        <a:spcAft>
                          <a:spcPts val="300"/>
                        </a:spcAft>
                      </a:pPr>
                      <a:r>
                        <a:rPr lang="en-US" sz="1000">
                          <a:effectLst/>
                        </a:rPr>
                        <a:t>TS-0005</a:t>
                      </a:r>
                      <a:endParaRPr lang="fr-FR" sz="1000">
                        <a:effectLst/>
                      </a:endParaRPr>
                    </a:p>
                    <a:p>
                      <a:pPr>
                        <a:spcAft>
                          <a:spcPts val="300"/>
                        </a:spcAft>
                      </a:pPr>
                      <a:r>
                        <a:rPr lang="en-US" sz="1000">
                          <a:effectLst/>
                        </a:rPr>
                        <a:t>TS-0006</a:t>
                      </a:r>
                      <a:endParaRPr lang="fr-FR" sz="1000">
                        <a:effectLst/>
                      </a:endParaRPr>
                    </a:p>
                    <a:p>
                      <a:pPr>
                        <a:spcAft>
                          <a:spcPts val="300"/>
                        </a:spcAft>
                      </a:pPr>
                      <a:r>
                        <a:rPr lang="en-US" sz="1000">
                          <a:effectLst/>
                        </a:rPr>
                        <a:t>TS-0014</a:t>
                      </a:r>
                      <a:endParaRPr lang="fr-FR" sz="1000">
                        <a:effectLst/>
                      </a:endParaRPr>
                    </a:p>
                    <a:p>
                      <a:pPr>
                        <a:spcAft>
                          <a:spcPts val="300"/>
                        </a:spcAft>
                      </a:pPr>
                      <a:r>
                        <a:rPr lang="en-US" sz="1000">
                          <a:effectLst/>
                        </a:rPr>
                        <a:t>TR-0035</a:t>
                      </a:r>
                      <a:endParaRPr lang="fr-FR" sz="10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a:solidFill>
                            <a:schemeClr val="bg2">
                              <a:lumMod val="25000"/>
                            </a:schemeClr>
                          </a:solidFill>
                          <a:effectLst/>
                        </a:rPr>
                        <a:t>Extend to include interworking with the IPE-based DM</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dirty="0">
                          <a:solidFill>
                            <a:schemeClr val="bg2">
                              <a:lumMod val="25000"/>
                            </a:schemeClr>
                          </a:solidFill>
                          <a:effectLst/>
                        </a:rPr>
                        <a:t>SDS, </a:t>
                      </a:r>
                      <a:r>
                        <a:rPr lang="en-US" sz="1600" b="1" dirty="0">
                          <a:solidFill>
                            <a:schemeClr val="bg2">
                              <a:lumMod val="25000"/>
                            </a:schemeClr>
                          </a:solidFill>
                          <a:effectLst/>
                        </a:rPr>
                        <a:t>RDM</a:t>
                      </a:r>
                      <a:endParaRPr lang="fr-FR" sz="1600" b="1"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2304585174"/>
                  </a:ext>
                </a:extLst>
              </a:tr>
              <a:tr h="299448">
                <a:tc>
                  <a:txBody>
                    <a:bodyPr/>
                    <a:lstStyle/>
                    <a:p>
                      <a:pPr>
                        <a:spcAft>
                          <a:spcPts val="300"/>
                        </a:spcAft>
                      </a:pPr>
                      <a:r>
                        <a:rPr lang="en-US" sz="1000">
                          <a:effectLst/>
                        </a:rPr>
                        <a:t>TS-0026</a:t>
                      </a:r>
                      <a:endParaRPr lang="fr-FR" sz="10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dirty="0">
                          <a:solidFill>
                            <a:schemeClr val="bg2">
                              <a:lumMod val="25000"/>
                            </a:schemeClr>
                          </a:solidFill>
                          <a:effectLst/>
                        </a:rPr>
                        <a:t>Extend to include CMDH with the IPE-based DM</a:t>
                      </a:r>
                      <a:endParaRPr lang="fr-FR" sz="160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a:solidFill>
                            <a:schemeClr val="bg2">
                              <a:lumMod val="25000"/>
                            </a:schemeClr>
                          </a:solidFill>
                          <a:effectLst/>
                        </a:rPr>
                        <a:t>SDS</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3081594900"/>
                  </a:ext>
                </a:extLst>
              </a:tr>
              <a:tr h="734875">
                <a:tc>
                  <a:txBody>
                    <a:bodyPr/>
                    <a:lstStyle/>
                    <a:p>
                      <a:pPr>
                        <a:spcAft>
                          <a:spcPts val="300"/>
                        </a:spcAft>
                      </a:pPr>
                      <a:r>
                        <a:rPr lang="en-US" sz="1000">
                          <a:effectLst/>
                        </a:rPr>
                        <a:t>TS-0033</a:t>
                      </a:r>
                      <a:endParaRPr lang="fr-FR" sz="10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600" strike="noStrike" dirty="0">
                          <a:solidFill>
                            <a:schemeClr val="bg2">
                              <a:lumMod val="25000"/>
                            </a:schemeClr>
                          </a:solidFill>
                          <a:effectLst/>
                        </a:rPr>
                        <a:t>Extend guidelines </a:t>
                      </a:r>
                      <a:r>
                        <a:rPr lang="en-US" sz="1600" strike="sngStrike" dirty="0">
                          <a:solidFill>
                            <a:schemeClr val="bg2">
                              <a:lumMod val="25000"/>
                            </a:schemeClr>
                          </a:solidFill>
                          <a:effectLst/>
                        </a:rPr>
                        <a:t>with TS-</a:t>
                      </a:r>
                      <a:r>
                        <a:rPr lang="en-US" sz="1600" strike="sngStrike" dirty="0" err="1">
                          <a:solidFill>
                            <a:schemeClr val="bg2">
                              <a:lumMod val="25000"/>
                            </a:schemeClr>
                          </a:solidFill>
                          <a:effectLst/>
                        </a:rPr>
                        <a:t>aaaa</a:t>
                      </a:r>
                      <a:r>
                        <a:rPr lang="en-US" sz="1600" strike="sngStrike">
                          <a:solidFill>
                            <a:schemeClr val="bg2">
                              <a:lumMod val="25000"/>
                            </a:schemeClr>
                          </a:solidFill>
                          <a:effectLst/>
                        </a:rPr>
                        <a:t> Dm</a:t>
                      </a:r>
                    </a:p>
                    <a:p>
                      <a:pPr marL="0" marR="0" lvl="0" indent="0" algn="l" defTabSz="914400" rtl="0" eaLnBrk="1" fontAlgn="auto" latinLnBrk="0" hangingPunct="1">
                        <a:lnSpc>
                          <a:spcPct val="100000"/>
                        </a:lnSpc>
                        <a:spcBef>
                          <a:spcPts val="0"/>
                        </a:spcBef>
                        <a:spcAft>
                          <a:spcPts val="300"/>
                        </a:spcAft>
                        <a:buClrTx/>
                        <a:buSzTx/>
                        <a:buFontTx/>
                        <a:buNone/>
                        <a:tabLst/>
                        <a:defRPr/>
                      </a:pPr>
                      <a:r>
                        <a:rPr lang="fr-FR" sz="1600" kern="1200" dirty="0">
                          <a:solidFill>
                            <a:srgbClr val="00B050"/>
                          </a:solidFill>
                          <a:effectLst/>
                          <a:latin typeface="+mn-lt"/>
                          <a:ea typeface="+mn-ea"/>
                          <a:cs typeface="+mn-cs"/>
                        </a:rPr>
                        <a:t>for </a:t>
                      </a:r>
                      <a:r>
                        <a:rPr lang="fr-FR" sz="1600" kern="1200" dirty="0" err="1">
                          <a:solidFill>
                            <a:srgbClr val="00B050"/>
                          </a:solidFill>
                          <a:effectLst/>
                          <a:latin typeface="+mn-lt"/>
                          <a:ea typeface="+mn-ea"/>
                          <a:cs typeface="+mn-cs"/>
                        </a:rPr>
                        <a:t>Device</a:t>
                      </a:r>
                      <a:r>
                        <a:rPr lang="fr-FR" sz="1600" kern="1200" dirty="0">
                          <a:solidFill>
                            <a:srgbClr val="00B050"/>
                          </a:solidFill>
                          <a:effectLst/>
                          <a:latin typeface="+mn-lt"/>
                          <a:ea typeface="+mn-ea"/>
                          <a:cs typeface="+mn-cs"/>
                        </a:rPr>
                        <a:t> Management </a:t>
                      </a:r>
                      <a:r>
                        <a:rPr lang="fr-FR" sz="1600" kern="1200" dirty="0" err="1">
                          <a:solidFill>
                            <a:srgbClr val="00B050"/>
                          </a:solidFill>
                          <a:effectLst/>
                          <a:latin typeface="+mn-lt"/>
                          <a:ea typeface="+mn-ea"/>
                          <a:cs typeface="+mn-cs"/>
                        </a:rPr>
                        <a:t>with</a:t>
                      </a:r>
                      <a:r>
                        <a:rPr lang="fr-FR" sz="1600" kern="1200" dirty="0">
                          <a:solidFill>
                            <a:srgbClr val="00B050"/>
                          </a:solidFill>
                          <a:effectLst/>
                          <a:latin typeface="+mn-lt"/>
                          <a:ea typeface="+mn-ea"/>
                          <a:cs typeface="+mn-cs"/>
                        </a:rPr>
                        <a:t> </a:t>
                      </a:r>
                      <a:r>
                        <a:rPr lang="fr-FR" sz="1600" kern="1200" dirty="0" err="1">
                          <a:solidFill>
                            <a:srgbClr val="00B050"/>
                          </a:solidFill>
                          <a:effectLst/>
                          <a:latin typeface="+mn-lt"/>
                          <a:ea typeface="+mn-ea"/>
                          <a:cs typeface="+mn-cs"/>
                        </a:rPr>
                        <a:t>FlexContainers</a:t>
                      </a:r>
                      <a:r>
                        <a:rPr lang="fr-FR" sz="1600" kern="1200" dirty="0">
                          <a:solidFill>
                            <a:srgbClr val="00B050"/>
                          </a:solidFill>
                          <a:effectLst/>
                          <a:latin typeface="+mn-lt"/>
                          <a:ea typeface="+mn-ea"/>
                          <a:cs typeface="+mn-cs"/>
                        </a:rPr>
                        <a:t> of TS-0023 §5.8</a:t>
                      </a:r>
                    </a:p>
                    <a:p>
                      <a:pPr>
                        <a:spcAft>
                          <a:spcPts val="300"/>
                        </a:spcAft>
                      </a:pPr>
                      <a:endParaRPr lang="fr-FR" sz="1600" strike="sngStrike"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a:solidFill>
                            <a:schemeClr val="bg2">
                              <a:lumMod val="25000"/>
                            </a:schemeClr>
                          </a:solidFill>
                          <a:effectLst/>
                        </a:rPr>
                        <a:t>RDM</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44597572"/>
                  </a:ext>
                </a:extLst>
              </a:tr>
              <a:tr h="363191">
                <a:tc>
                  <a:txBody>
                    <a:bodyPr/>
                    <a:lstStyle/>
                    <a:p>
                      <a:pPr>
                        <a:spcAft>
                          <a:spcPts val="300"/>
                        </a:spcAft>
                      </a:pPr>
                      <a:r>
                        <a:rPr lang="en-US" sz="1000">
                          <a:effectLst/>
                        </a:rPr>
                        <a:t>TR-0039 or new TR</a:t>
                      </a:r>
                      <a:endParaRPr lang="fr-FR" sz="10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a:solidFill>
                            <a:schemeClr val="bg2">
                              <a:lumMod val="25000"/>
                            </a:schemeClr>
                          </a:solidFill>
                          <a:effectLst/>
                        </a:rPr>
                        <a:t>Developer guide for IPE-based DM</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a:solidFill>
                            <a:schemeClr val="bg2">
                              <a:lumMod val="25000"/>
                            </a:schemeClr>
                          </a:solidFill>
                          <a:effectLst/>
                        </a:rPr>
                        <a:t>TDE</a:t>
                      </a:r>
                      <a:endParaRPr lang="fr-FR" sz="16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540821030"/>
                  </a:ext>
                </a:extLst>
              </a:tr>
              <a:tr h="1197792">
                <a:tc>
                  <a:txBody>
                    <a:bodyPr/>
                    <a:lstStyle/>
                    <a:p>
                      <a:pPr>
                        <a:spcAft>
                          <a:spcPts val="300"/>
                        </a:spcAft>
                      </a:pPr>
                      <a:r>
                        <a:rPr lang="en-US" sz="1000" dirty="0">
                          <a:effectLst/>
                        </a:rPr>
                        <a:t>TS-0021, TS-0024, TS-0030, TS-0035, TS-0040, TR-0042, TR-0064, TR-0065</a:t>
                      </a:r>
                      <a:endParaRPr lang="fr-FR" sz="10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spcAft>
                          <a:spcPts val="300"/>
                        </a:spcAft>
                      </a:pPr>
                      <a:r>
                        <a:rPr lang="en-US" sz="1600" b="0" dirty="0">
                          <a:solidFill>
                            <a:schemeClr val="bg2">
                              <a:lumMod val="25000"/>
                            </a:schemeClr>
                          </a:solidFill>
                          <a:effectLst/>
                        </a:rPr>
                        <a:t>Extend the interworking specifications with reference to </a:t>
                      </a:r>
                      <a:r>
                        <a:rPr lang="en-US" sz="1600" b="0" strike="sngStrike" dirty="0">
                          <a:solidFill>
                            <a:schemeClr val="bg2">
                              <a:lumMod val="25000"/>
                            </a:schemeClr>
                          </a:solidFill>
                          <a:effectLst/>
                        </a:rPr>
                        <a:t>TS-aaaa</a:t>
                      </a:r>
                      <a:r>
                        <a:rPr lang="en-US" sz="1600" b="0" dirty="0">
                          <a:solidFill>
                            <a:srgbClr val="00B050"/>
                          </a:solidFill>
                          <a:effectLst/>
                        </a:rPr>
                        <a:t>TS-0033</a:t>
                      </a:r>
                      <a:r>
                        <a:rPr lang="en-US" sz="1600" b="0" dirty="0">
                          <a:solidFill>
                            <a:schemeClr val="bg2">
                              <a:lumMod val="25000"/>
                            </a:schemeClr>
                          </a:solidFill>
                          <a:effectLst/>
                        </a:rPr>
                        <a:t> DM</a:t>
                      </a:r>
                      <a:endParaRPr lang="fr-FR" sz="1600" b="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r>
                        <a:rPr lang="en-US" sz="1600" b="1" dirty="0">
                          <a:solidFill>
                            <a:schemeClr val="bg2">
                              <a:lumMod val="25000"/>
                            </a:schemeClr>
                          </a:solidFill>
                          <a:effectLst/>
                        </a:rPr>
                        <a:t>RDM</a:t>
                      </a:r>
                      <a:r>
                        <a:rPr lang="en-US" sz="1600" b="0" dirty="0">
                          <a:solidFill>
                            <a:schemeClr val="bg2">
                              <a:lumMod val="25000"/>
                            </a:schemeClr>
                          </a:solidFill>
                          <a:effectLst/>
                        </a:rPr>
                        <a:t>, SDS</a:t>
                      </a:r>
                      <a:endParaRPr lang="fr-FR" sz="1600" b="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tc>
                  <a:txBody>
                    <a:bodyPr/>
                    <a:lstStyle/>
                    <a:p>
                      <a:pPr>
                        <a:spcAft>
                          <a:spcPts val="300"/>
                        </a:spcAft>
                      </a:pPr>
                      <a:endParaRPr lang="fr-FR" sz="1000" dirty="0">
                        <a:solidFill>
                          <a:schemeClr val="bg2">
                            <a:lumMod val="25000"/>
                          </a:schemeClr>
                        </a:solidFill>
                        <a:effectLst/>
                        <a:latin typeface="Times New Roman" panose="02020603050405020304" pitchFamily="18" charset="0"/>
                        <a:ea typeface="MS Mincho" panose="02020609040205080304" pitchFamily="49" charset="-128"/>
                      </a:endParaRPr>
                    </a:p>
                  </a:txBody>
                  <a:tcPr marL="68580" marR="68580" marT="0" marB="0">
                    <a:solidFill>
                      <a:schemeClr val="accent1">
                        <a:lumMod val="20000"/>
                        <a:lumOff val="80000"/>
                      </a:schemeClr>
                    </a:solidFill>
                  </a:tcPr>
                </a:tc>
                <a:extLst>
                  <a:ext uri="{0D108BD9-81ED-4DB2-BD59-A6C34878D82A}">
                    <a16:rowId xmlns:a16="http://schemas.microsoft.com/office/drawing/2014/main" val="2813007982"/>
                  </a:ext>
                </a:extLst>
              </a:tr>
            </a:tbl>
          </a:graphicData>
        </a:graphic>
      </p:graphicFrame>
    </p:spTree>
    <p:extLst>
      <p:ext uri="{BB962C8B-B14F-4D97-AF65-F5344CB8AC3E}">
        <p14:creationId xmlns:p14="http://schemas.microsoft.com/office/powerpoint/2010/main" val="239223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9F405-6B28-4E83-92C3-789AC28DB2E4}"/>
              </a:ext>
            </a:extLst>
          </p:cNvPr>
          <p:cNvSpPr>
            <a:spLocks noGrp="1"/>
          </p:cNvSpPr>
          <p:nvPr>
            <p:ph type="title"/>
          </p:nvPr>
        </p:nvSpPr>
        <p:spPr/>
        <p:txBody>
          <a:bodyPr>
            <a:normAutofit fontScale="90000"/>
          </a:bodyPr>
          <a:lstStyle/>
          <a:p>
            <a:r>
              <a:rPr lang="de-DE" sz="4000" dirty="0" err="1"/>
              <a:t>Coordination</a:t>
            </a:r>
            <a:r>
              <a:rPr lang="de-DE" sz="4000" dirty="0"/>
              <a:t> </a:t>
            </a:r>
            <a:r>
              <a:rPr lang="de-DE" sz="4000" dirty="0" err="1"/>
              <a:t>proposal</a:t>
            </a:r>
            <a:r>
              <a:rPr lang="de-DE" sz="4000" dirty="0"/>
              <a:t> </a:t>
            </a:r>
            <a:r>
              <a:rPr lang="de-DE" sz="4000" dirty="0" err="1"/>
              <a:t>with</a:t>
            </a:r>
            <a:r>
              <a:rPr lang="de-DE" sz="4000" dirty="0"/>
              <a:t> SDS</a:t>
            </a:r>
          </a:p>
        </p:txBody>
      </p:sp>
      <p:sp>
        <p:nvSpPr>
          <p:cNvPr id="3" name="Inhaltsplatzhalter 2">
            <a:extLst>
              <a:ext uri="{FF2B5EF4-FFF2-40B4-BE49-F238E27FC236}">
                <a16:creationId xmlns:a16="http://schemas.microsoft.com/office/drawing/2014/main" id="{BC294644-BDB8-4AE0-BC02-675A1B40B577}"/>
              </a:ext>
            </a:extLst>
          </p:cNvPr>
          <p:cNvSpPr>
            <a:spLocks noGrp="1"/>
          </p:cNvSpPr>
          <p:nvPr>
            <p:ph idx="1"/>
          </p:nvPr>
        </p:nvSpPr>
        <p:spPr>
          <a:xfrm>
            <a:off x="334696" y="2109457"/>
            <a:ext cx="10515600" cy="4009332"/>
          </a:xfrm>
        </p:spPr>
        <p:txBody>
          <a:bodyPr wrap="square">
            <a:normAutofit/>
          </a:bodyPr>
          <a:lstStyle/>
          <a:p>
            <a:pPr>
              <a:lnSpc>
                <a:spcPct val="200000"/>
              </a:lnSpc>
            </a:pPr>
            <a:r>
              <a:rPr lang="en-US" sz="2400" dirty="0"/>
              <a:t>Main work done in RDM group (inside dedicated specifications)</a:t>
            </a:r>
          </a:p>
          <a:p>
            <a:pPr>
              <a:lnSpc>
                <a:spcPct val="200000"/>
              </a:lnSpc>
            </a:pPr>
            <a:r>
              <a:rPr lang="en-US" sz="2400" dirty="0"/>
              <a:t>Send regular status update and CR package to SDS group before plenary approval</a:t>
            </a:r>
          </a:p>
          <a:p>
            <a:pPr>
              <a:lnSpc>
                <a:spcPct val="120000"/>
              </a:lnSpc>
            </a:pPr>
            <a:endParaRPr lang="en-US" dirty="0"/>
          </a:p>
        </p:txBody>
      </p:sp>
    </p:spTree>
    <p:extLst>
      <p:ext uri="{BB962C8B-B14F-4D97-AF65-F5344CB8AC3E}">
        <p14:creationId xmlns:p14="http://schemas.microsoft.com/office/powerpoint/2010/main" val="2507649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el 3"/>
          <p:cNvSpPr txBox="1">
            <a:spLocks noGrp="1"/>
          </p:cNvSpPr>
          <p:nvPr>
            <p:ph type="title"/>
          </p:nvPr>
        </p:nvSpPr>
        <p:spPr>
          <a:xfrm>
            <a:off x="831850" y="1709738"/>
            <a:ext cx="10515600" cy="2852738"/>
          </a:xfrm>
          <a:prstGeom prst="rect">
            <a:avLst/>
          </a:prstGeom>
        </p:spPr>
        <p:txBody>
          <a:bodyPr/>
          <a:lstStyle/>
          <a:p>
            <a:r>
              <a:rPr dirty="0"/>
              <a:t>Thank you</a:t>
            </a:r>
          </a:p>
        </p:txBody>
      </p:sp>
    </p:spTree>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471</Words>
  <Application>Microsoft Office PowerPoint</Application>
  <PresentationFormat>Grand écran</PresentationFormat>
  <Paragraphs>78</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Myriad Pro</vt:lpstr>
      <vt:lpstr>Myriad Pro Light</vt:lpstr>
      <vt:lpstr>Times New Roman</vt:lpstr>
      <vt:lpstr>Office Theme</vt:lpstr>
      <vt:lpstr>Work Item 109 IPE-based DM with FCs Work Plan</vt:lpstr>
      <vt:lpstr>DM &lt;mgmtObj&gt;</vt:lpstr>
      <vt:lpstr>TS-0033</vt:lpstr>
      <vt:lpstr>DM &lt;mgmtObj&gt; (cont.)</vt:lpstr>
      <vt:lpstr>DM &lt;mgmtObj&gt; (cont.)</vt:lpstr>
      <vt:lpstr>Work Plan Summary</vt:lpstr>
      <vt:lpstr>Coordination proposal with SDS</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Orange</dc:creator>
  <cp:lastModifiedBy>Orange-R2</cp:lastModifiedBy>
  <cp:revision>265</cp:revision>
  <dcterms:created xsi:type="dcterms:W3CDTF">2017-09-21T15:46:31Z</dcterms:created>
  <dcterms:modified xsi:type="dcterms:W3CDTF">2022-01-17T11:04:35Z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7222825-62ea-40f3-96b5-5375c07996e2_Enabled">
    <vt:lpwstr>true</vt:lpwstr>
  </property>
  <property fmtid="{D5CDD505-2E9C-101B-9397-08002B2CF9AE}" pid="3" name="MSIP_Label_07222825-62ea-40f3-96b5-5375c07996e2_SetDate">
    <vt:lpwstr>2022-01-17T10:20:18Z</vt:lpwstr>
  </property>
  <property fmtid="{D5CDD505-2E9C-101B-9397-08002B2CF9AE}" pid="4" name="MSIP_Label_07222825-62ea-40f3-96b5-5375c07996e2_Method">
    <vt:lpwstr>Privileged</vt:lpwstr>
  </property>
  <property fmtid="{D5CDD505-2E9C-101B-9397-08002B2CF9AE}" pid="5" name="MSIP_Label_07222825-62ea-40f3-96b5-5375c07996e2_Name">
    <vt:lpwstr>unrestricted_parent.2</vt:lpwstr>
  </property>
  <property fmtid="{D5CDD505-2E9C-101B-9397-08002B2CF9AE}" pid="6" name="MSIP_Label_07222825-62ea-40f3-96b5-5375c07996e2_SiteId">
    <vt:lpwstr>90c7a20a-f34b-40bf-bc48-b9253b6f5d20</vt:lpwstr>
  </property>
  <property fmtid="{D5CDD505-2E9C-101B-9397-08002B2CF9AE}" pid="7" name="MSIP_Label_07222825-62ea-40f3-96b5-5375c07996e2_ActionId">
    <vt:lpwstr>c5988f26-17ff-41cd-834e-aa4e79c280e1</vt:lpwstr>
  </property>
  <property fmtid="{D5CDD505-2E9C-101B-9397-08002B2CF9AE}" pid="8" name="MSIP_Label_07222825-62ea-40f3-96b5-5375c07996e2_ContentBits">
    <vt:lpwstr>0</vt:lpwstr>
  </property>
</Properties>
</file>