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66" r:id="rId3"/>
    <p:sldId id="262" r:id="rId4"/>
    <p:sldId id="264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7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aft, Andreas" initials="K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63133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53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7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0254D-5613-44FF-9259-FDC7F75D1DAC}" type="datetimeFigureOut">
              <a:rPr lang="de-DE" smtClean="0"/>
              <a:t>12.05.22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A60F4-66CC-4911-AF3C-563E2420F8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32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44" y="305687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2D477-F452-4B7E-BECA-79032AFDBF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5/12/22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5/12/22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41" y="105845"/>
            <a:ext cx="1325890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2019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631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oommooya@gmail.com" TargetMode="External"/><Relationship Id="rId2" Type="http://schemas.openxmlformats.org/officeDocument/2006/relationships/hyperlink" Target="mailto:gregmj@naver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hackster.io/meta-express-bus/virtual-store-system-using-digital-twins-and-onem2m-22d0ac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792923"/>
            <a:ext cx="11296184" cy="2387600"/>
          </a:xfrm>
        </p:spPr>
        <p:txBody>
          <a:bodyPr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oneM2M Virtual Store AI/ML data functions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67377" y="5019675"/>
            <a:ext cx="11954577" cy="165576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JaeSeung Song (KETI) t</a:t>
            </a:r>
            <a:r>
              <a:rPr lang="en-US" dirty="0"/>
              <a:t>ogether with 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Min</a:t>
            </a:r>
            <a:r>
              <a:rPr lang="en-US" altLang="ko-KR" dirty="0">
                <a:latin typeface="+mn-lt"/>
              </a:rPr>
              <a:t>jun Kim (Sejong University, </a:t>
            </a:r>
            <a:r>
              <a:rPr lang="en-US" dirty="0">
                <a:hlinkClick r:id="rId2"/>
              </a:rPr>
              <a:t>gregmj@naver.com</a:t>
            </a:r>
            <a:r>
              <a:rPr lang="en-US" dirty="0"/>
              <a:t>) &amp; </a:t>
            </a:r>
          </a:p>
          <a:p>
            <a:r>
              <a:rPr lang="en-US" dirty="0" err="1"/>
              <a:t>Yoonmi</a:t>
            </a:r>
            <a:r>
              <a:rPr lang="en-US" dirty="0"/>
              <a:t> Park (Sejong University, </a:t>
            </a:r>
            <a:r>
              <a:rPr lang="en-US" dirty="0">
                <a:hlinkClick r:id="rId3"/>
              </a:rPr>
              <a:t>yoommooya@gmail.com</a:t>
            </a:r>
            <a:r>
              <a:rPr lang="en-US" dirty="0"/>
              <a:t>)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449A89-BCEA-B24C-BA96-62D36F167667}"/>
              </a:ext>
            </a:extLst>
          </p:cNvPr>
          <p:cNvSpPr/>
          <p:nvPr/>
        </p:nvSpPr>
        <p:spPr>
          <a:xfrm>
            <a:off x="67377" y="0"/>
            <a:ext cx="8559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RDM-2022-0042-Virtual_store_use_case_with_data_augmentation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071850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723704" cy="11735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ko" dirty="0"/>
              <a:t>Step 1: request data augmentation</a:t>
            </a:r>
            <a:endParaRPr lang="en-US" dirty="0"/>
          </a:p>
        </p:txBody>
      </p:sp>
      <p:sp>
        <p:nvSpPr>
          <p:cNvPr id="38" name="Google Shape;229;p21">
            <a:extLst>
              <a:ext uri="{FF2B5EF4-FFF2-40B4-BE49-F238E27FC236}">
                <a16:creationId xmlns:a16="http://schemas.microsoft.com/office/drawing/2014/main" id="{5FEE1EE9-2999-EE01-5CD2-74F55520659A}"/>
              </a:ext>
            </a:extLst>
          </p:cNvPr>
          <p:cNvSpPr txBox="1"/>
          <p:nvPr/>
        </p:nvSpPr>
        <p:spPr>
          <a:xfrm>
            <a:off x="5593261" y="2100491"/>
            <a:ext cx="4295700" cy="32316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POST /Mobius/AI HTTP/1.1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Host: xxx.xxx.xxx.xxx:7579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Accept: application/json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X-M2M-RI: 12345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X-M2M-Origin: SvirtualStore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Content-Type: application/vnd.onem2m-res+json; ty=50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altLang="ko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"m2m:da": {</a:t>
            </a:r>
            <a:endParaRPr lang="en-US" altLang="ko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"rn": "rotate_water_img1",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"augty": "rotate",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"srsrc": "/virtualStore/classifier/target/water_img1",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"augprm": {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alt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"max_left_rotation": "20",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"max_right_rotation": "20",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"sample": "20",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"label": "water"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},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"trgrsrc": "/virtualStore/classifier/target”</a:t>
            </a:r>
            <a:endParaRPr lang="en-US" altLang="ko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" name="Google Shape;230;p21">
            <a:extLst>
              <a:ext uri="{FF2B5EF4-FFF2-40B4-BE49-F238E27FC236}">
                <a16:creationId xmlns:a16="http://schemas.microsoft.com/office/drawing/2014/main" id="{E9B4A8D5-F4E9-9D13-67B4-1F3BB0E893BE}"/>
              </a:ext>
            </a:extLst>
          </p:cNvPr>
          <p:cNvSpPr/>
          <p:nvPr/>
        </p:nvSpPr>
        <p:spPr>
          <a:xfrm>
            <a:off x="1252286" y="1610066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virtualStore</a:t>
            </a:r>
            <a:endParaRPr sz="1000"/>
          </a:p>
        </p:txBody>
      </p:sp>
      <p:cxnSp>
        <p:nvCxnSpPr>
          <p:cNvPr id="40" name="Google Shape;231;p21">
            <a:extLst>
              <a:ext uri="{FF2B5EF4-FFF2-40B4-BE49-F238E27FC236}">
                <a16:creationId xmlns:a16="http://schemas.microsoft.com/office/drawing/2014/main" id="{62828603-A352-9674-9DD5-33BCE7C97443}"/>
              </a:ext>
            </a:extLst>
          </p:cNvPr>
          <p:cNvCxnSpPr>
            <a:stCxn id="39" idx="2"/>
            <a:endCxn id="41" idx="1"/>
          </p:cNvCxnSpPr>
          <p:nvPr/>
        </p:nvCxnSpPr>
        <p:spPr>
          <a:xfrm rot="-5400000" flipH="1">
            <a:off x="1957886" y="1899266"/>
            <a:ext cx="250500" cy="352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232;p21">
            <a:extLst>
              <a:ext uri="{FF2B5EF4-FFF2-40B4-BE49-F238E27FC236}">
                <a16:creationId xmlns:a16="http://schemas.microsoft.com/office/drawing/2014/main" id="{28397DC2-8949-4C13-4AAE-DE15800B311D}"/>
              </a:ext>
            </a:extLst>
          </p:cNvPr>
          <p:cNvSpPr/>
          <p:nvPr/>
        </p:nvSpPr>
        <p:spPr>
          <a:xfrm>
            <a:off x="2259486" y="2030766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classifier</a:t>
            </a:r>
            <a:endParaRPr sz="1000"/>
          </a:p>
        </p:txBody>
      </p:sp>
      <p:sp>
        <p:nvSpPr>
          <p:cNvPr id="42" name="Google Shape;233;p21">
            <a:extLst>
              <a:ext uri="{FF2B5EF4-FFF2-40B4-BE49-F238E27FC236}">
                <a16:creationId xmlns:a16="http://schemas.microsoft.com/office/drawing/2014/main" id="{F4F5EC5E-C6F3-A2B3-E7B1-C2423E333A6A}"/>
              </a:ext>
            </a:extLst>
          </p:cNvPr>
          <p:cNvSpPr/>
          <p:nvPr/>
        </p:nvSpPr>
        <p:spPr>
          <a:xfrm>
            <a:off x="3157611" y="2467585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target</a:t>
            </a:r>
            <a:endParaRPr sz="1000"/>
          </a:p>
        </p:txBody>
      </p:sp>
      <p:cxnSp>
        <p:nvCxnSpPr>
          <p:cNvPr id="43" name="Google Shape;234;p21">
            <a:extLst>
              <a:ext uri="{FF2B5EF4-FFF2-40B4-BE49-F238E27FC236}">
                <a16:creationId xmlns:a16="http://schemas.microsoft.com/office/drawing/2014/main" id="{0FF3BDB5-5CC9-6ABF-B4F3-12D091E18232}"/>
              </a:ext>
            </a:extLst>
          </p:cNvPr>
          <p:cNvCxnSpPr>
            <a:stCxn id="41" idx="2"/>
            <a:endCxn id="42" idx="1"/>
          </p:cNvCxnSpPr>
          <p:nvPr/>
        </p:nvCxnSpPr>
        <p:spPr>
          <a:xfrm rot="-5400000" flipH="1">
            <a:off x="2902536" y="2382516"/>
            <a:ext cx="266700" cy="243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235;p21">
            <a:extLst>
              <a:ext uri="{FF2B5EF4-FFF2-40B4-BE49-F238E27FC236}">
                <a16:creationId xmlns:a16="http://schemas.microsoft.com/office/drawing/2014/main" id="{6759CF1C-6D66-3403-B1BE-57D5F99E8E89}"/>
              </a:ext>
            </a:extLst>
          </p:cNvPr>
          <p:cNvSpPr/>
          <p:nvPr/>
        </p:nvSpPr>
        <p:spPr>
          <a:xfrm>
            <a:off x="2561486" y="3976841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rotate_water_img1</a:t>
            </a:r>
            <a:endParaRPr sz="1000"/>
          </a:p>
        </p:txBody>
      </p:sp>
      <p:cxnSp>
        <p:nvCxnSpPr>
          <p:cNvPr id="45" name="Google Shape;236;p21">
            <a:extLst>
              <a:ext uri="{FF2B5EF4-FFF2-40B4-BE49-F238E27FC236}">
                <a16:creationId xmlns:a16="http://schemas.microsoft.com/office/drawing/2014/main" id="{E4A59C8F-6C3B-5B24-296F-ADD15F282587}"/>
              </a:ext>
            </a:extLst>
          </p:cNvPr>
          <p:cNvCxnSpPr>
            <a:stCxn id="39" idx="2"/>
            <a:endCxn id="44" idx="1"/>
          </p:cNvCxnSpPr>
          <p:nvPr/>
        </p:nvCxnSpPr>
        <p:spPr>
          <a:xfrm rot="-5400000" flipH="1">
            <a:off x="1135886" y="2721266"/>
            <a:ext cx="21966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7;p21">
            <a:extLst>
              <a:ext uri="{FF2B5EF4-FFF2-40B4-BE49-F238E27FC236}">
                <a16:creationId xmlns:a16="http://schemas.microsoft.com/office/drawing/2014/main" id="{EDA91B3B-28CD-8776-F99A-E9EC4C5510EF}"/>
              </a:ext>
            </a:extLst>
          </p:cNvPr>
          <p:cNvSpPr/>
          <p:nvPr/>
        </p:nvSpPr>
        <p:spPr>
          <a:xfrm>
            <a:off x="3870686" y="4405631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augmentType</a:t>
            </a:r>
            <a:endParaRPr sz="1000"/>
          </a:p>
        </p:txBody>
      </p:sp>
      <p:cxnSp>
        <p:nvCxnSpPr>
          <p:cNvPr id="47" name="Google Shape;238;p21">
            <a:extLst>
              <a:ext uri="{FF2B5EF4-FFF2-40B4-BE49-F238E27FC236}">
                <a16:creationId xmlns:a16="http://schemas.microsoft.com/office/drawing/2014/main" id="{F02C69DA-25E4-E63B-866F-76E52D0567A1}"/>
              </a:ext>
            </a:extLst>
          </p:cNvPr>
          <p:cNvCxnSpPr>
            <a:stCxn id="44" idx="2"/>
            <a:endCxn id="46" idx="1"/>
          </p:cNvCxnSpPr>
          <p:nvPr/>
        </p:nvCxnSpPr>
        <p:spPr>
          <a:xfrm rot="-5400000" flipH="1">
            <a:off x="3414086" y="4119041"/>
            <a:ext cx="2586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239;p21">
            <a:extLst>
              <a:ext uri="{FF2B5EF4-FFF2-40B4-BE49-F238E27FC236}">
                <a16:creationId xmlns:a16="http://schemas.microsoft.com/office/drawing/2014/main" id="{4B4584EE-1C15-A68F-8297-5D4D6376AB61}"/>
              </a:ext>
            </a:extLst>
          </p:cNvPr>
          <p:cNvSpPr/>
          <p:nvPr/>
        </p:nvSpPr>
        <p:spPr>
          <a:xfrm>
            <a:off x="3870686" y="4818672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sourceResource</a:t>
            </a:r>
            <a:endParaRPr sz="1000"/>
          </a:p>
        </p:txBody>
      </p:sp>
      <p:cxnSp>
        <p:nvCxnSpPr>
          <p:cNvPr id="49" name="Google Shape;240;p21">
            <a:extLst>
              <a:ext uri="{FF2B5EF4-FFF2-40B4-BE49-F238E27FC236}">
                <a16:creationId xmlns:a16="http://schemas.microsoft.com/office/drawing/2014/main" id="{11E3216A-D126-9B46-0DC9-D7F17992172F}"/>
              </a:ext>
            </a:extLst>
          </p:cNvPr>
          <p:cNvCxnSpPr>
            <a:stCxn id="44" idx="2"/>
            <a:endCxn id="48" idx="1"/>
          </p:cNvCxnSpPr>
          <p:nvPr/>
        </p:nvCxnSpPr>
        <p:spPr>
          <a:xfrm rot="-5400000" flipH="1">
            <a:off x="3207536" y="4325591"/>
            <a:ext cx="6717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241;p21">
            <a:extLst>
              <a:ext uri="{FF2B5EF4-FFF2-40B4-BE49-F238E27FC236}">
                <a16:creationId xmlns:a16="http://schemas.microsoft.com/office/drawing/2014/main" id="{370E2E05-D373-25FB-124E-BA28453FC0A3}"/>
              </a:ext>
            </a:extLst>
          </p:cNvPr>
          <p:cNvSpPr/>
          <p:nvPr/>
        </p:nvSpPr>
        <p:spPr>
          <a:xfrm>
            <a:off x="3870686" y="5231691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augmentParameter</a:t>
            </a:r>
            <a:endParaRPr sz="1000"/>
          </a:p>
        </p:txBody>
      </p:sp>
      <p:sp>
        <p:nvSpPr>
          <p:cNvPr id="51" name="Google Shape;242;p21">
            <a:extLst>
              <a:ext uri="{FF2B5EF4-FFF2-40B4-BE49-F238E27FC236}">
                <a16:creationId xmlns:a16="http://schemas.microsoft.com/office/drawing/2014/main" id="{980B1C59-01E2-2132-3514-A908FA869BF1}"/>
              </a:ext>
            </a:extLst>
          </p:cNvPr>
          <p:cNvSpPr/>
          <p:nvPr/>
        </p:nvSpPr>
        <p:spPr>
          <a:xfrm>
            <a:off x="3870686" y="5644716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targetResource</a:t>
            </a:r>
            <a:endParaRPr sz="1000"/>
          </a:p>
        </p:txBody>
      </p:sp>
      <p:cxnSp>
        <p:nvCxnSpPr>
          <p:cNvPr id="52" name="Google Shape;243;p21">
            <a:extLst>
              <a:ext uri="{FF2B5EF4-FFF2-40B4-BE49-F238E27FC236}">
                <a16:creationId xmlns:a16="http://schemas.microsoft.com/office/drawing/2014/main" id="{24917574-7696-0903-A20E-43C86C663B3C}"/>
              </a:ext>
            </a:extLst>
          </p:cNvPr>
          <p:cNvCxnSpPr>
            <a:stCxn id="44" idx="2"/>
            <a:endCxn id="50" idx="1"/>
          </p:cNvCxnSpPr>
          <p:nvPr/>
        </p:nvCxnSpPr>
        <p:spPr>
          <a:xfrm rot="-5400000" flipH="1">
            <a:off x="3000986" y="4532141"/>
            <a:ext cx="10848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244;p21">
            <a:extLst>
              <a:ext uri="{FF2B5EF4-FFF2-40B4-BE49-F238E27FC236}">
                <a16:creationId xmlns:a16="http://schemas.microsoft.com/office/drawing/2014/main" id="{C39E0C4C-AE4D-D8B5-4F28-38E1604597C0}"/>
              </a:ext>
            </a:extLst>
          </p:cNvPr>
          <p:cNvCxnSpPr>
            <a:stCxn id="44" idx="2"/>
            <a:endCxn id="51" idx="1"/>
          </p:cNvCxnSpPr>
          <p:nvPr/>
        </p:nvCxnSpPr>
        <p:spPr>
          <a:xfrm rot="-5400000" flipH="1">
            <a:off x="2794436" y="4738691"/>
            <a:ext cx="14979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245;p21">
            <a:extLst>
              <a:ext uri="{FF2B5EF4-FFF2-40B4-BE49-F238E27FC236}">
                <a16:creationId xmlns:a16="http://schemas.microsoft.com/office/drawing/2014/main" id="{33EBB444-3D01-8ACD-C404-05B4C7716C2A}"/>
              </a:ext>
            </a:extLst>
          </p:cNvPr>
          <p:cNvSpPr txBox="1"/>
          <p:nvPr/>
        </p:nvSpPr>
        <p:spPr>
          <a:xfrm>
            <a:off x="1915436" y="1940666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5" name="Google Shape;246;p21">
            <a:extLst>
              <a:ext uri="{FF2B5EF4-FFF2-40B4-BE49-F238E27FC236}">
                <a16:creationId xmlns:a16="http://schemas.microsoft.com/office/drawing/2014/main" id="{22E69208-2BD9-7CF3-1A45-B7DA42BEAD72}"/>
              </a:ext>
            </a:extLst>
          </p:cNvPr>
          <p:cNvSpPr txBox="1"/>
          <p:nvPr/>
        </p:nvSpPr>
        <p:spPr>
          <a:xfrm>
            <a:off x="3224636" y="2370966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6" name="Google Shape;247;p21">
            <a:extLst>
              <a:ext uri="{FF2B5EF4-FFF2-40B4-BE49-F238E27FC236}">
                <a16:creationId xmlns:a16="http://schemas.microsoft.com/office/drawing/2014/main" id="{A9311560-F4CD-A498-46CC-F6C156889D6E}"/>
              </a:ext>
            </a:extLst>
          </p:cNvPr>
          <p:cNvSpPr txBox="1"/>
          <p:nvPr/>
        </p:nvSpPr>
        <p:spPr>
          <a:xfrm>
            <a:off x="1915436" y="3879093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0...n</a:t>
            </a:r>
            <a:endParaRPr sz="1000"/>
          </a:p>
        </p:txBody>
      </p:sp>
      <p:sp>
        <p:nvSpPr>
          <p:cNvPr id="57" name="Google Shape;248;p21">
            <a:extLst>
              <a:ext uri="{FF2B5EF4-FFF2-40B4-BE49-F238E27FC236}">
                <a16:creationId xmlns:a16="http://schemas.microsoft.com/office/drawing/2014/main" id="{483BAB60-E3B3-C557-3B80-8B77D0BB2AC4}"/>
              </a:ext>
            </a:extLst>
          </p:cNvPr>
          <p:cNvSpPr txBox="1"/>
          <p:nvPr/>
        </p:nvSpPr>
        <p:spPr>
          <a:xfrm>
            <a:off x="3224636" y="4317041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1</a:t>
            </a:r>
            <a:endParaRPr sz="1000"/>
          </a:p>
        </p:txBody>
      </p:sp>
      <p:sp>
        <p:nvSpPr>
          <p:cNvPr id="58" name="Google Shape;249;p21">
            <a:extLst>
              <a:ext uri="{FF2B5EF4-FFF2-40B4-BE49-F238E27FC236}">
                <a16:creationId xmlns:a16="http://schemas.microsoft.com/office/drawing/2014/main" id="{89E3DEB7-651E-511C-669C-5995D8045017}"/>
              </a:ext>
            </a:extLst>
          </p:cNvPr>
          <p:cNvSpPr txBox="1"/>
          <p:nvPr/>
        </p:nvSpPr>
        <p:spPr>
          <a:xfrm>
            <a:off x="3224636" y="4716641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1</a:t>
            </a:r>
            <a:endParaRPr sz="1000"/>
          </a:p>
        </p:txBody>
      </p:sp>
      <p:sp>
        <p:nvSpPr>
          <p:cNvPr id="59" name="Google Shape;250;p21">
            <a:extLst>
              <a:ext uri="{FF2B5EF4-FFF2-40B4-BE49-F238E27FC236}">
                <a16:creationId xmlns:a16="http://schemas.microsoft.com/office/drawing/2014/main" id="{AD214028-60F8-A7F3-15AE-0EEC1D712FEC}"/>
              </a:ext>
            </a:extLst>
          </p:cNvPr>
          <p:cNvSpPr txBox="1"/>
          <p:nvPr/>
        </p:nvSpPr>
        <p:spPr>
          <a:xfrm>
            <a:off x="3224636" y="5146448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1</a:t>
            </a:r>
            <a:endParaRPr sz="1000"/>
          </a:p>
        </p:txBody>
      </p:sp>
      <p:sp>
        <p:nvSpPr>
          <p:cNvPr id="60" name="Google Shape;251;p21">
            <a:extLst>
              <a:ext uri="{FF2B5EF4-FFF2-40B4-BE49-F238E27FC236}">
                <a16:creationId xmlns:a16="http://schemas.microsoft.com/office/drawing/2014/main" id="{1F5A3E72-54D7-4A01-D638-921260E01D7D}"/>
              </a:ext>
            </a:extLst>
          </p:cNvPr>
          <p:cNvSpPr txBox="1"/>
          <p:nvPr/>
        </p:nvSpPr>
        <p:spPr>
          <a:xfrm>
            <a:off x="3224636" y="5558012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1</a:t>
            </a:r>
            <a:endParaRPr sz="1000"/>
          </a:p>
        </p:txBody>
      </p:sp>
      <p:sp>
        <p:nvSpPr>
          <p:cNvPr id="61" name="Google Shape;252;p21">
            <a:extLst>
              <a:ext uri="{FF2B5EF4-FFF2-40B4-BE49-F238E27FC236}">
                <a16:creationId xmlns:a16="http://schemas.microsoft.com/office/drawing/2014/main" id="{D347AB71-FF14-E8B0-0C0C-43CCAE2AC51D}"/>
              </a:ext>
            </a:extLst>
          </p:cNvPr>
          <p:cNvSpPr/>
          <p:nvPr/>
        </p:nvSpPr>
        <p:spPr>
          <a:xfrm>
            <a:off x="5593236" y="1650554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" name="Google Shape;253;p21">
            <a:extLst>
              <a:ext uri="{FF2B5EF4-FFF2-40B4-BE49-F238E27FC236}">
                <a16:creationId xmlns:a16="http://schemas.microsoft.com/office/drawing/2014/main" id="{5202FD1D-4F76-DBA0-D96F-2835C707C0CE}"/>
              </a:ext>
            </a:extLst>
          </p:cNvPr>
          <p:cNvSpPr txBox="1"/>
          <p:nvPr/>
        </p:nvSpPr>
        <p:spPr>
          <a:xfrm>
            <a:off x="5953536" y="1610054"/>
            <a:ext cx="237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/>
              <a:t>Request data augmentation</a:t>
            </a:r>
            <a:endParaRPr sz="1200" b="1"/>
          </a:p>
        </p:txBody>
      </p:sp>
      <p:sp>
        <p:nvSpPr>
          <p:cNvPr id="63" name="Google Shape;254;p21">
            <a:extLst>
              <a:ext uri="{FF2B5EF4-FFF2-40B4-BE49-F238E27FC236}">
                <a16:creationId xmlns:a16="http://schemas.microsoft.com/office/drawing/2014/main" id="{4A88D5DD-80AA-D4ED-1E5E-50EC322D6809}"/>
              </a:ext>
            </a:extLst>
          </p:cNvPr>
          <p:cNvSpPr/>
          <p:nvPr/>
        </p:nvSpPr>
        <p:spPr>
          <a:xfrm>
            <a:off x="4114286" y="2904410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water_img1</a:t>
            </a:r>
            <a:endParaRPr sz="1000"/>
          </a:p>
        </p:txBody>
      </p:sp>
      <p:cxnSp>
        <p:nvCxnSpPr>
          <p:cNvPr id="64" name="Google Shape;255;p21">
            <a:extLst>
              <a:ext uri="{FF2B5EF4-FFF2-40B4-BE49-F238E27FC236}">
                <a16:creationId xmlns:a16="http://schemas.microsoft.com/office/drawing/2014/main" id="{34CB256A-3CD1-6E34-E773-3C5B09E391A9}"/>
              </a:ext>
            </a:extLst>
          </p:cNvPr>
          <p:cNvCxnSpPr>
            <a:endCxn id="63" idx="1"/>
          </p:cNvCxnSpPr>
          <p:nvPr/>
        </p:nvCxnSpPr>
        <p:spPr>
          <a:xfrm rot="-5400000" flipH="1">
            <a:off x="3859136" y="2819360"/>
            <a:ext cx="266700" cy="243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256;p21">
            <a:extLst>
              <a:ext uri="{FF2B5EF4-FFF2-40B4-BE49-F238E27FC236}">
                <a16:creationId xmlns:a16="http://schemas.microsoft.com/office/drawing/2014/main" id="{60CC1EC8-618E-3C50-032F-0D6CC58564EF}"/>
              </a:ext>
            </a:extLst>
          </p:cNvPr>
          <p:cNvSpPr txBox="1"/>
          <p:nvPr/>
        </p:nvSpPr>
        <p:spPr>
          <a:xfrm>
            <a:off x="4181311" y="2807791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45651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723704" cy="11735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ko" dirty="0"/>
              <a:t>Step 2: perform data augmentation</a:t>
            </a:r>
            <a:endParaRPr lang="en-US" dirty="0"/>
          </a:p>
        </p:txBody>
      </p:sp>
      <p:sp>
        <p:nvSpPr>
          <p:cNvPr id="87" name="Google Shape;261;p22">
            <a:extLst>
              <a:ext uri="{FF2B5EF4-FFF2-40B4-BE49-F238E27FC236}">
                <a16:creationId xmlns:a16="http://schemas.microsoft.com/office/drawing/2014/main" id="{AEE8110D-DE53-2021-FE88-4FE25F51FBCF}"/>
              </a:ext>
            </a:extLst>
          </p:cNvPr>
          <p:cNvSpPr/>
          <p:nvPr/>
        </p:nvSpPr>
        <p:spPr>
          <a:xfrm>
            <a:off x="777531" y="1620031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8" name="Google Shape;262;p22">
            <a:extLst>
              <a:ext uri="{FF2B5EF4-FFF2-40B4-BE49-F238E27FC236}">
                <a16:creationId xmlns:a16="http://schemas.microsoft.com/office/drawing/2014/main" id="{C13D012B-F6A1-034C-55FC-238E3A602A23}"/>
              </a:ext>
            </a:extLst>
          </p:cNvPr>
          <p:cNvSpPr txBox="1"/>
          <p:nvPr/>
        </p:nvSpPr>
        <p:spPr>
          <a:xfrm>
            <a:off x="1137835" y="1579519"/>
            <a:ext cx="237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/>
              <a:t>Perform data augmentation </a:t>
            </a:r>
            <a:endParaRPr sz="1200" b="1"/>
          </a:p>
        </p:txBody>
      </p:sp>
      <p:pic>
        <p:nvPicPr>
          <p:cNvPr id="89" name="Google Shape;263;p22">
            <a:extLst>
              <a:ext uri="{FF2B5EF4-FFF2-40B4-BE49-F238E27FC236}">
                <a16:creationId xmlns:a16="http://schemas.microsoft.com/office/drawing/2014/main" id="{C1C90D7B-352E-0A6A-45FB-F49BB3C47F9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41831" y="1654594"/>
            <a:ext cx="688657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264;p22">
            <a:extLst>
              <a:ext uri="{FF2B5EF4-FFF2-40B4-BE49-F238E27FC236}">
                <a16:creationId xmlns:a16="http://schemas.microsoft.com/office/drawing/2014/main" id="{4F88C2D0-D8FE-A6FC-C858-58EDD3F3F2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916" y="3999532"/>
            <a:ext cx="3804404" cy="2407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39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723704" cy="11735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ko" dirty="0"/>
              <a:t>Step 3: data augmentation results</a:t>
            </a:r>
            <a:endParaRPr lang="en-US" dirty="0"/>
          </a:p>
        </p:txBody>
      </p:sp>
      <p:sp>
        <p:nvSpPr>
          <p:cNvPr id="38" name="Google Shape;269;p23">
            <a:extLst>
              <a:ext uri="{FF2B5EF4-FFF2-40B4-BE49-F238E27FC236}">
                <a16:creationId xmlns:a16="http://schemas.microsoft.com/office/drawing/2014/main" id="{5D814EAF-76E3-6AF4-7DB8-C5A5B12A1538}"/>
              </a:ext>
            </a:extLst>
          </p:cNvPr>
          <p:cNvSpPr txBox="1"/>
          <p:nvPr/>
        </p:nvSpPr>
        <p:spPr>
          <a:xfrm>
            <a:off x="5288340" y="2120253"/>
            <a:ext cx="4496470" cy="19851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POST /Mobius/AI/trainingData HTTP/1.1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Host: xxx.xxx.xxx.xxx:7579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Accept: application/json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X-M2M-RI: 12345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X-M2M-Origin: SvirtualStore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Content-Type: application/vnd.onem2m-res+json; ty=4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"m2m:cin": {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"rn": "water_aug1",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“con”: “XXXXXXXXXXXX...”,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“auginfo”: “/Mobuis/virtualStore/classifier/target”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" name="Google Shape;270;p23">
            <a:extLst>
              <a:ext uri="{FF2B5EF4-FFF2-40B4-BE49-F238E27FC236}">
                <a16:creationId xmlns:a16="http://schemas.microsoft.com/office/drawing/2014/main" id="{DF94F6E0-6EF8-F948-9E91-6DC920245525}"/>
              </a:ext>
            </a:extLst>
          </p:cNvPr>
          <p:cNvSpPr/>
          <p:nvPr/>
        </p:nvSpPr>
        <p:spPr>
          <a:xfrm>
            <a:off x="5288340" y="1572033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0" name="Google Shape;271;p23">
            <a:extLst>
              <a:ext uri="{FF2B5EF4-FFF2-40B4-BE49-F238E27FC236}">
                <a16:creationId xmlns:a16="http://schemas.microsoft.com/office/drawing/2014/main" id="{16BCAE63-01BB-8735-3FFE-F41F5FAE3883}"/>
              </a:ext>
            </a:extLst>
          </p:cNvPr>
          <p:cNvSpPr txBox="1"/>
          <p:nvPr/>
        </p:nvSpPr>
        <p:spPr>
          <a:xfrm>
            <a:off x="5648640" y="1541378"/>
            <a:ext cx="479077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 b="1" dirty="0">
                <a:solidFill>
                  <a:schemeClr val="dk1"/>
                </a:solidFill>
              </a:rPr>
              <a:t>Return data augmentation results &amp;</a:t>
            </a:r>
            <a:r>
              <a:rPr lang="en-US" altLang="ko" sz="1200" b="1" dirty="0">
                <a:solidFill>
                  <a:schemeClr val="dk1"/>
                </a:solidFill>
              </a:rPr>
              <a:t> </a:t>
            </a:r>
            <a:r>
              <a:rPr lang="ko" sz="1200" b="1" dirty="0">
                <a:solidFill>
                  <a:schemeClr val="dk1"/>
                </a:solidFill>
              </a:rPr>
              <a:t>Train AI model</a:t>
            </a:r>
            <a:endParaRPr sz="1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</p:txBody>
      </p:sp>
      <p:sp>
        <p:nvSpPr>
          <p:cNvPr id="41" name="Google Shape;272;p23">
            <a:extLst>
              <a:ext uri="{FF2B5EF4-FFF2-40B4-BE49-F238E27FC236}">
                <a16:creationId xmlns:a16="http://schemas.microsoft.com/office/drawing/2014/main" id="{59E380B5-D6F4-192C-251C-2FDECD5F7A48}"/>
              </a:ext>
            </a:extLst>
          </p:cNvPr>
          <p:cNvSpPr/>
          <p:nvPr/>
        </p:nvSpPr>
        <p:spPr>
          <a:xfrm>
            <a:off x="745390" y="1689578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virtualStore</a:t>
            </a:r>
            <a:endParaRPr sz="1000"/>
          </a:p>
        </p:txBody>
      </p:sp>
      <p:cxnSp>
        <p:nvCxnSpPr>
          <p:cNvPr id="42" name="Google Shape;273;p23">
            <a:extLst>
              <a:ext uri="{FF2B5EF4-FFF2-40B4-BE49-F238E27FC236}">
                <a16:creationId xmlns:a16="http://schemas.microsoft.com/office/drawing/2014/main" id="{01EE902F-FCE1-11BC-A3D1-1103BCD54FE5}"/>
              </a:ext>
            </a:extLst>
          </p:cNvPr>
          <p:cNvCxnSpPr>
            <a:stCxn id="41" idx="2"/>
            <a:endCxn id="43" idx="1"/>
          </p:cNvCxnSpPr>
          <p:nvPr/>
        </p:nvCxnSpPr>
        <p:spPr>
          <a:xfrm rot="-5400000" flipH="1">
            <a:off x="1450990" y="1978778"/>
            <a:ext cx="250500" cy="352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274;p23">
            <a:extLst>
              <a:ext uri="{FF2B5EF4-FFF2-40B4-BE49-F238E27FC236}">
                <a16:creationId xmlns:a16="http://schemas.microsoft.com/office/drawing/2014/main" id="{381EF7BB-9BAE-CFF0-0BFF-BF9C58FFBF25}"/>
              </a:ext>
            </a:extLst>
          </p:cNvPr>
          <p:cNvSpPr/>
          <p:nvPr/>
        </p:nvSpPr>
        <p:spPr>
          <a:xfrm>
            <a:off x="1752590" y="2110278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classifier</a:t>
            </a:r>
            <a:endParaRPr sz="1000"/>
          </a:p>
        </p:txBody>
      </p:sp>
      <p:sp>
        <p:nvSpPr>
          <p:cNvPr id="44" name="Google Shape;275;p23">
            <a:extLst>
              <a:ext uri="{FF2B5EF4-FFF2-40B4-BE49-F238E27FC236}">
                <a16:creationId xmlns:a16="http://schemas.microsoft.com/office/drawing/2014/main" id="{46C94AF6-C45C-6B30-76C0-557A5BAED425}"/>
              </a:ext>
            </a:extLst>
          </p:cNvPr>
          <p:cNvSpPr/>
          <p:nvPr/>
        </p:nvSpPr>
        <p:spPr>
          <a:xfrm>
            <a:off x="2650715" y="2547097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target</a:t>
            </a:r>
            <a:endParaRPr sz="1000"/>
          </a:p>
        </p:txBody>
      </p:sp>
      <p:cxnSp>
        <p:nvCxnSpPr>
          <p:cNvPr id="45" name="Google Shape;276;p23">
            <a:extLst>
              <a:ext uri="{FF2B5EF4-FFF2-40B4-BE49-F238E27FC236}">
                <a16:creationId xmlns:a16="http://schemas.microsoft.com/office/drawing/2014/main" id="{C8B2FC8C-8B5E-5C38-FB33-AC050538403E}"/>
              </a:ext>
            </a:extLst>
          </p:cNvPr>
          <p:cNvCxnSpPr>
            <a:stCxn id="43" idx="2"/>
            <a:endCxn id="44" idx="1"/>
          </p:cNvCxnSpPr>
          <p:nvPr/>
        </p:nvCxnSpPr>
        <p:spPr>
          <a:xfrm rot="-5400000" flipH="1">
            <a:off x="2395640" y="2462028"/>
            <a:ext cx="266700" cy="243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77;p23">
            <a:extLst>
              <a:ext uri="{FF2B5EF4-FFF2-40B4-BE49-F238E27FC236}">
                <a16:creationId xmlns:a16="http://schemas.microsoft.com/office/drawing/2014/main" id="{5FF4B6EF-D6F8-F1C6-F43F-4435E41F0088}"/>
              </a:ext>
            </a:extLst>
          </p:cNvPr>
          <p:cNvSpPr/>
          <p:nvPr/>
        </p:nvSpPr>
        <p:spPr>
          <a:xfrm>
            <a:off x="2054590" y="4056353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rotate_water_img1</a:t>
            </a:r>
            <a:endParaRPr sz="1000"/>
          </a:p>
        </p:txBody>
      </p:sp>
      <p:cxnSp>
        <p:nvCxnSpPr>
          <p:cNvPr id="47" name="Google Shape;278;p23">
            <a:extLst>
              <a:ext uri="{FF2B5EF4-FFF2-40B4-BE49-F238E27FC236}">
                <a16:creationId xmlns:a16="http://schemas.microsoft.com/office/drawing/2014/main" id="{8ABAEA06-54E1-4F5E-86ED-86E99B22E5D9}"/>
              </a:ext>
            </a:extLst>
          </p:cNvPr>
          <p:cNvCxnSpPr>
            <a:stCxn id="41" idx="2"/>
            <a:endCxn id="46" idx="1"/>
          </p:cNvCxnSpPr>
          <p:nvPr/>
        </p:nvCxnSpPr>
        <p:spPr>
          <a:xfrm rot="-5400000" flipH="1">
            <a:off x="628990" y="2800778"/>
            <a:ext cx="21966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279;p23">
            <a:extLst>
              <a:ext uri="{FF2B5EF4-FFF2-40B4-BE49-F238E27FC236}">
                <a16:creationId xmlns:a16="http://schemas.microsoft.com/office/drawing/2014/main" id="{0A2D2479-8EB7-24D6-512B-15A05E9DEE07}"/>
              </a:ext>
            </a:extLst>
          </p:cNvPr>
          <p:cNvSpPr/>
          <p:nvPr/>
        </p:nvSpPr>
        <p:spPr>
          <a:xfrm>
            <a:off x="3363790" y="4485143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augmentType</a:t>
            </a:r>
            <a:endParaRPr sz="1000"/>
          </a:p>
        </p:txBody>
      </p:sp>
      <p:cxnSp>
        <p:nvCxnSpPr>
          <p:cNvPr id="49" name="Google Shape;280;p23">
            <a:extLst>
              <a:ext uri="{FF2B5EF4-FFF2-40B4-BE49-F238E27FC236}">
                <a16:creationId xmlns:a16="http://schemas.microsoft.com/office/drawing/2014/main" id="{139A65C8-34CD-DC22-BA06-D796FC6DC5CE}"/>
              </a:ext>
            </a:extLst>
          </p:cNvPr>
          <p:cNvCxnSpPr>
            <a:stCxn id="46" idx="2"/>
            <a:endCxn id="48" idx="1"/>
          </p:cNvCxnSpPr>
          <p:nvPr/>
        </p:nvCxnSpPr>
        <p:spPr>
          <a:xfrm rot="-5400000" flipH="1">
            <a:off x="2907190" y="4198553"/>
            <a:ext cx="2586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281;p23">
            <a:extLst>
              <a:ext uri="{FF2B5EF4-FFF2-40B4-BE49-F238E27FC236}">
                <a16:creationId xmlns:a16="http://schemas.microsoft.com/office/drawing/2014/main" id="{C045B543-9069-8A0A-4906-90893E9C88FA}"/>
              </a:ext>
            </a:extLst>
          </p:cNvPr>
          <p:cNvSpPr/>
          <p:nvPr/>
        </p:nvSpPr>
        <p:spPr>
          <a:xfrm>
            <a:off x="3363790" y="4898184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sourceResource</a:t>
            </a:r>
            <a:endParaRPr sz="1000"/>
          </a:p>
        </p:txBody>
      </p:sp>
      <p:cxnSp>
        <p:nvCxnSpPr>
          <p:cNvPr id="51" name="Google Shape;282;p23">
            <a:extLst>
              <a:ext uri="{FF2B5EF4-FFF2-40B4-BE49-F238E27FC236}">
                <a16:creationId xmlns:a16="http://schemas.microsoft.com/office/drawing/2014/main" id="{D9C45C31-735A-F5CF-369C-82945B1A9648}"/>
              </a:ext>
            </a:extLst>
          </p:cNvPr>
          <p:cNvCxnSpPr>
            <a:stCxn id="46" idx="2"/>
            <a:endCxn id="50" idx="1"/>
          </p:cNvCxnSpPr>
          <p:nvPr/>
        </p:nvCxnSpPr>
        <p:spPr>
          <a:xfrm rot="-5400000" flipH="1">
            <a:off x="2700640" y="4405103"/>
            <a:ext cx="6717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83;p23">
            <a:extLst>
              <a:ext uri="{FF2B5EF4-FFF2-40B4-BE49-F238E27FC236}">
                <a16:creationId xmlns:a16="http://schemas.microsoft.com/office/drawing/2014/main" id="{A3BD352E-7C5A-9958-3C0E-FB2178A981A9}"/>
              </a:ext>
            </a:extLst>
          </p:cNvPr>
          <p:cNvSpPr/>
          <p:nvPr/>
        </p:nvSpPr>
        <p:spPr>
          <a:xfrm>
            <a:off x="3363790" y="5311203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augmentParameter</a:t>
            </a:r>
            <a:endParaRPr sz="1000"/>
          </a:p>
        </p:txBody>
      </p:sp>
      <p:sp>
        <p:nvSpPr>
          <p:cNvPr id="53" name="Google Shape;284;p23">
            <a:extLst>
              <a:ext uri="{FF2B5EF4-FFF2-40B4-BE49-F238E27FC236}">
                <a16:creationId xmlns:a16="http://schemas.microsoft.com/office/drawing/2014/main" id="{9E3C2440-A790-A8DC-C2FD-30C2CAF2F6DB}"/>
              </a:ext>
            </a:extLst>
          </p:cNvPr>
          <p:cNvSpPr/>
          <p:nvPr/>
        </p:nvSpPr>
        <p:spPr>
          <a:xfrm>
            <a:off x="3363790" y="5724228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targetResource</a:t>
            </a:r>
            <a:endParaRPr sz="1000"/>
          </a:p>
        </p:txBody>
      </p:sp>
      <p:cxnSp>
        <p:nvCxnSpPr>
          <p:cNvPr id="54" name="Google Shape;285;p23">
            <a:extLst>
              <a:ext uri="{FF2B5EF4-FFF2-40B4-BE49-F238E27FC236}">
                <a16:creationId xmlns:a16="http://schemas.microsoft.com/office/drawing/2014/main" id="{4F526E73-16C1-C8B2-83A7-D342DE4E4F80}"/>
              </a:ext>
            </a:extLst>
          </p:cNvPr>
          <p:cNvCxnSpPr>
            <a:stCxn id="46" idx="2"/>
            <a:endCxn id="52" idx="1"/>
          </p:cNvCxnSpPr>
          <p:nvPr/>
        </p:nvCxnSpPr>
        <p:spPr>
          <a:xfrm rot="-5400000" flipH="1">
            <a:off x="2494090" y="4611653"/>
            <a:ext cx="10848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86;p23">
            <a:extLst>
              <a:ext uri="{FF2B5EF4-FFF2-40B4-BE49-F238E27FC236}">
                <a16:creationId xmlns:a16="http://schemas.microsoft.com/office/drawing/2014/main" id="{C67C8C16-4142-E4CA-993A-03EA295D697D}"/>
              </a:ext>
            </a:extLst>
          </p:cNvPr>
          <p:cNvCxnSpPr>
            <a:stCxn id="46" idx="2"/>
            <a:endCxn id="53" idx="1"/>
          </p:cNvCxnSpPr>
          <p:nvPr/>
        </p:nvCxnSpPr>
        <p:spPr>
          <a:xfrm rot="-5400000" flipH="1">
            <a:off x="2287540" y="4818203"/>
            <a:ext cx="1497900" cy="654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87;p23">
            <a:extLst>
              <a:ext uri="{FF2B5EF4-FFF2-40B4-BE49-F238E27FC236}">
                <a16:creationId xmlns:a16="http://schemas.microsoft.com/office/drawing/2014/main" id="{6F020170-B1A8-EDCB-1401-66ED221BE646}"/>
              </a:ext>
            </a:extLst>
          </p:cNvPr>
          <p:cNvSpPr txBox="1"/>
          <p:nvPr/>
        </p:nvSpPr>
        <p:spPr>
          <a:xfrm>
            <a:off x="1408540" y="2020178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7" name="Google Shape;288;p23">
            <a:extLst>
              <a:ext uri="{FF2B5EF4-FFF2-40B4-BE49-F238E27FC236}">
                <a16:creationId xmlns:a16="http://schemas.microsoft.com/office/drawing/2014/main" id="{3648C304-FCF6-6D31-5E90-401A14078232}"/>
              </a:ext>
            </a:extLst>
          </p:cNvPr>
          <p:cNvSpPr txBox="1"/>
          <p:nvPr/>
        </p:nvSpPr>
        <p:spPr>
          <a:xfrm>
            <a:off x="2717740" y="2450478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8" name="Google Shape;289;p23">
            <a:extLst>
              <a:ext uri="{FF2B5EF4-FFF2-40B4-BE49-F238E27FC236}">
                <a16:creationId xmlns:a16="http://schemas.microsoft.com/office/drawing/2014/main" id="{9D3029EE-050B-4F49-3474-2845D4F9E3CC}"/>
              </a:ext>
            </a:extLst>
          </p:cNvPr>
          <p:cNvSpPr txBox="1"/>
          <p:nvPr/>
        </p:nvSpPr>
        <p:spPr>
          <a:xfrm>
            <a:off x="1408540" y="3958605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0...n</a:t>
            </a:r>
            <a:endParaRPr sz="1000"/>
          </a:p>
        </p:txBody>
      </p:sp>
      <p:sp>
        <p:nvSpPr>
          <p:cNvPr id="59" name="Google Shape;290;p23">
            <a:extLst>
              <a:ext uri="{FF2B5EF4-FFF2-40B4-BE49-F238E27FC236}">
                <a16:creationId xmlns:a16="http://schemas.microsoft.com/office/drawing/2014/main" id="{4673864B-EBD1-9B96-1D4A-205327DCDAAC}"/>
              </a:ext>
            </a:extLst>
          </p:cNvPr>
          <p:cNvSpPr txBox="1"/>
          <p:nvPr/>
        </p:nvSpPr>
        <p:spPr>
          <a:xfrm>
            <a:off x="2717740" y="4396553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1</a:t>
            </a:r>
            <a:endParaRPr sz="1000"/>
          </a:p>
        </p:txBody>
      </p:sp>
      <p:sp>
        <p:nvSpPr>
          <p:cNvPr id="60" name="Google Shape;291;p23">
            <a:extLst>
              <a:ext uri="{FF2B5EF4-FFF2-40B4-BE49-F238E27FC236}">
                <a16:creationId xmlns:a16="http://schemas.microsoft.com/office/drawing/2014/main" id="{F4FD023B-FD6C-1749-BC0E-EAFAA8681705}"/>
              </a:ext>
            </a:extLst>
          </p:cNvPr>
          <p:cNvSpPr txBox="1"/>
          <p:nvPr/>
        </p:nvSpPr>
        <p:spPr>
          <a:xfrm>
            <a:off x="2717740" y="4796153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1</a:t>
            </a:r>
            <a:endParaRPr sz="1000"/>
          </a:p>
        </p:txBody>
      </p:sp>
      <p:sp>
        <p:nvSpPr>
          <p:cNvPr id="61" name="Google Shape;292;p23">
            <a:extLst>
              <a:ext uri="{FF2B5EF4-FFF2-40B4-BE49-F238E27FC236}">
                <a16:creationId xmlns:a16="http://schemas.microsoft.com/office/drawing/2014/main" id="{CCE3B481-4974-0A62-8C24-C929FE0F0064}"/>
              </a:ext>
            </a:extLst>
          </p:cNvPr>
          <p:cNvSpPr txBox="1"/>
          <p:nvPr/>
        </p:nvSpPr>
        <p:spPr>
          <a:xfrm>
            <a:off x="2717740" y="5225960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1</a:t>
            </a:r>
            <a:endParaRPr sz="1000"/>
          </a:p>
        </p:txBody>
      </p:sp>
      <p:sp>
        <p:nvSpPr>
          <p:cNvPr id="62" name="Google Shape;293;p23">
            <a:extLst>
              <a:ext uri="{FF2B5EF4-FFF2-40B4-BE49-F238E27FC236}">
                <a16:creationId xmlns:a16="http://schemas.microsoft.com/office/drawing/2014/main" id="{92AA8035-3822-DD02-CFB3-4C6E47276002}"/>
              </a:ext>
            </a:extLst>
          </p:cNvPr>
          <p:cNvSpPr txBox="1"/>
          <p:nvPr/>
        </p:nvSpPr>
        <p:spPr>
          <a:xfrm>
            <a:off x="2717740" y="5637524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1</a:t>
            </a:r>
            <a:endParaRPr sz="1000"/>
          </a:p>
        </p:txBody>
      </p:sp>
      <p:sp>
        <p:nvSpPr>
          <p:cNvPr id="63" name="Google Shape;294;p23">
            <a:extLst>
              <a:ext uri="{FF2B5EF4-FFF2-40B4-BE49-F238E27FC236}">
                <a16:creationId xmlns:a16="http://schemas.microsoft.com/office/drawing/2014/main" id="{6F817343-B0CB-3622-824F-5B2F625E9118}"/>
              </a:ext>
            </a:extLst>
          </p:cNvPr>
          <p:cNvSpPr/>
          <p:nvPr/>
        </p:nvSpPr>
        <p:spPr>
          <a:xfrm>
            <a:off x="3660365" y="2983922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water_img1</a:t>
            </a:r>
            <a:endParaRPr sz="1000"/>
          </a:p>
        </p:txBody>
      </p:sp>
      <p:cxnSp>
        <p:nvCxnSpPr>
          <p:cNvPr id="64" name="Google Shape;295;p23">
            <a:extLst>
              <a:ext uri="{FF2B5EF4-FFF2-40B4-BE49-F238E27FC236}">
                <a16:creationId xmlns:a16="http://schemas.microsoft.com/office/drawing/2014/main" id="{E21CCE83-0D20-B1D6-D164-C28DCA8031F8}"/>
              </a:ext>
            </a:extLst>
          </p:cNvPr>
          <p:cNvCxnSpPr>
            <a:stCxn id="44" idx="2"/>
            <a:endCxn id="63" idx="1"/>
          </p:cNvCxnSpPr>
          <p:nvPr/>
        </p:nvCxnSpPr>
        <p:spPr>
          <a:xfrm rot="-5400000" flipH="1">
            <a:off x="3349565" y="2843047"/>
            <a:ext cx="266700" cy="355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296;p23">
            <a:extLst>
              <a:ext uri="{FF2B5EF4-FFF2-40B4-BE49-F238E27FC236}">
                <a16:creationId xmlns:a16="http://schemas.microsoft.com/office/drawing/2014/main" id="{B5A49472-4074-77E1-9961-9279926F6A87}"/>
              </a:ext>
            </a:extLst>
          </p:cNvPr>
          <p:cNvSpPr txBox="1"/>
          <p:nvPr/>
        </p:nvSpPr>
        <p:spPr>
          <a:xfrm>
            <a:off x="3164153" y="3302478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0…n</a:t>
            </a:r>
            <a:endParaRPr sz="1000"/>
          </a:p>
        </p:txBody>
      </p:sp>
      <p:sp>
        <p:nvSpPr>
          <p:cNvPr id="66" name="Google Shape;297;p23">
            <a:extLst>
              <a:ext uri="{FF2B5EF4-FFF2-40B4-BE49-F238E27FC236}">
                <a16:creationId xmlns:a16="http://schemas.microsoft.com/office/drawing/2014/main" id="{8DE0C046-E5E7-BE7A-2F09-EB008D4F058B}"/>
              </a:ext>
            </a:extLst>
          </p:cNvPr>
          <p:cNvSpPr/>
          <p:nvPr/>
        </p:nvSpPr>
        <p:spPr>
          <a:xfrm>
            <a:off x="3660365" y="3420747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water_augN</a:t>
            </a:r>
            <a:endParaRPr sz="1000"/>
          </a:p>
        </p:txBody>
      </p:sp>
      <p:cxnSp>
        <p:nvCxnSpPr>
          <p:cNvPr id="67" name="Google Shape;298;p23">
            <a:extLst>
              <a:ext uri="{FF2B5EF4-FFF2-40B4-BE49-F238E27FC236}">
                <a16:creationId xmlns:a16="http://schemas.microsoft.com/office/drawing/2014/main" id="{6F47B934-4373-49BD-96E0-6AF9A43367A1}"/>
              </a:ext>
            </a:extLst>
          </p:cNvPr>
          <p:cNvCxnSpPr>
            <a:stCxn id="44" idx="2"/>
            <a:endCxn id="66" idx="1"/>
          </p:cNvCxnSpPr>
          <p:nvPr/>
        </p:nvCxnSpPr>
        <p:spPr>
          <a:xfrm rot="-5400000" flipH="1">
            <a:off x="3131165" y="3061447"/>
            <a:ext cx="703500" cy="355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" name="Google Shape;299;p23">
            <a:extLst>
              <a:ext uri="{FF2B5EF4-FFF2-40B4-BE49-F238E27FC236}">
                <a16:creationId xmlns:a16="http://schemas.microsoft.com/office/drawing/2014/main" id="{03BFABBE-FC96-6E18-8628-591266B3790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88339" y="4396553"/>
            <a:ext cx="5445922" cy="132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48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F5C8FB5-CBA3-4CF5-BE06-6B740F8F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Demo</a:t>
            </a:r>
          </a:p>
        </p:txBody>
      </p:sp>
      <p:pic>
        <p:nvPicPr>
          <p:cNvPr id="6" name="KakaoTalk_Video_2022-05-12-19-17-57" descr="KakaoTalk_Video_2022-05-12-19-17-57">
            <a:hlinkClick r:id="" action="ppaction://media"/>
            <a:extLst>
              <a:ext uri="{FF2B5EF4-FFF2-40B4-BE49-F238E27FC236}">
                <a16:creationId xmlns:a16="http://schemas.microsoft.com/office/drawing/2014/main" id="{6E9632C8-6218-4726-9EB5-C141034E7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697" y="1366731"/>
            <a:ext cx="8632423" cy="48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8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el 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952304" cy="1173570"/>
          </a:xfrm>
        </p:spPr>
        <p:txBody>
          <a:bodyPr>
            <a:normAutofit fontScale="90000"/>
          </a:bodyPr>
          <a:lstStyle/>
          <a:p>
            <a:r>
              <a:rPr lang="en-US" dirty="0"/>
              <a:t>Metaverse virtual store using oneM2M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98D4E-6DED-3C4A-8756-28CEF8EDE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1704904" cy="4936698"/>
          </a:xfrm>
        </p:spPr>
        <p:txBody>
          <a:bodyPr>
            <a:normAutofit/>
          </a:bodyPr>
          <a:lstStyle/>
          <a:p>
            <a:pPr fontAlgn="ctr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Connecting a virtual store and a real store using oneM2M</a:t>
            </a:r>
          </a:p>
          <a:p>
            <a:pPr fontAlgn="ctr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https://www.hackster.io/meta-express-bus/virtual-store-system-using-digital-twins-and-onem2m-22d0ac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GB" sz="2000" dirty="0"/>
              <a:t>Combining two use cases in TR-0068: </a:t>
            </a:r>
          </a:p>
          <a:p>
            <a:pPr lvl="1" fontAlgn="ctr"/>
            <a:r>
              <a:rPr lang="en-GB" sz="1600" dirty="0"/>
              <a:t>Use case #1 – Data Augmentation for Autonomous Driving</a:t>
            </a:r>
            <a:r>
              <a:rPr lang="en-KR" sz="1600" dirty="0"/>
              <a:t> </a:t>
            </a:r>
          </a:p>
          <a:p>
            <a:pPr lvl="1" fontAlgn="ctr"/>
            <a:r>
              <a:rPr lang="en-GB" sz="1600" dirty="0"/>
              <a:t>Use case #3 – </a:t>
            </a:r>
            <a:r>
              <a:rPr lang="en-US" sz="1600" dirty="0"/>
              <a:t>Smart Virtual Store using Metaverse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KR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5DC85C-9FB7-8FB8-2BF6-C54FFB80F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584625"/>
            <a:ext cx="9766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3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F5C8FB5-CBA3-4CF5-BE06-6B740F8F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Demo Scenario</a:t>
            </a:r>
          </a:p>
        </p:txBody>
      </p:sp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2563470C-EB78-BA91-D495-021E814F67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7939" r="20379"/>
          <a:stretch/>
        </p:blipFill>
        <p:spPr>
          <a:xfrm>
            <a:off x="6214023" y="3177694"/>
            <a:ext cx="2209955" cy="13821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2CC6CC83-8081-3B69-DE93-DF03437BB493}"/>
              </a:ext>
            </a:extLst>
          </p:cNvPr>
          <p:cNvSpPr txBox="1"/>
          <p:nvPr/>
        </p:nvSpPr>
        <p:spPr>
          <a:xfrm>
            <a:off x="6490926" y="3858661"/>
            <a:ext cx="1771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/>
              <a:t>AI-enabled IoT platform</a:t>
            </a:r>
            <a:endParaRPr sz="1100"/>
          </a:p>
        </p:txBody>
      </p:sp>
      <p:pic>
        <p:nvPicPr>
          <p:cNvPr id="8" name="Google Shape;56;p13">
            <a:extLst>
              <a:ext uri="{FF2B5EF4-FFF2-40B4-BE49-F238E27FC236}">
                <a16:creationId xmlns:a16="http://schemas.microsoft.com/office/drawing/2014/main" id="{6C035612-1848-254F-ECC2-8AA3F55711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32" r="84290" b="51730"/>
          <a:stretch/>
        </p:blipFill>
        <p:spPr>
          <a:xfrm>
            <a:off x="6650245" y="1497977"/>
            <a:ext cx="1406458" cy="12877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7;p13">
            <a:extLst>
              <a:ext uri="{FF2B5EF4-FFF2-40B4-BE49-F238E27FC236}">
                <a16:creationId xmlns:a16="http://schemas.microsoft.com/office/drawing/2014/main" id="{D1ED2733-EEA3-C2F3-F23B-8AA2C697FE80}"/>
              </a:ext>
            </a:extLst>
          </p:cNvPr>
          <p:cNvSpPr/>
          <p:nvPr/>
        </p:nvSpPr>
        <p:spPr>
          <a:xfrm>
            <a:off x="3783973" y="3716822"/>
            <a:ext cx="1834800" cy="59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/>
              <a:t>Virtual Store App</a:t>
            </a:r>
            <a:endParaRPr sz="1100"/>
          </a:p>
        </p:txBody>
      </p:sp>
      <p:cxnSp>
        <p:nvCxnSpPr>
          <p:cNvPr id="10" name="Google Shape;58;p13">
            <a:extLst>
              <a:ext uri="{FF2B5EF4-FFF2-40B4-BE49-F238E27FC236}">
                <a16:creationId xmlns:a16="http://schemas.microsoft.com/office/drawing/2014/main" id="{E8AC2667-A91A-6F3A-9629-5876C366456A}"/>
              </a:ext>
            </a:extLst>
          </p:cNvPr>
          <p:cNvCxnSpPr/>
          <p:nvPr/>
        </p:nvCxnSpPr>
        <p:spPr>
          <a:xfrm rot="10800000">
            <a:off x="5618641" y="4013204"/>
            <a:ext cx="743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59;p13">
            <a:extLst>
              <a:ext uri="{FF2B5EF4-FFF2-40B4-BE49-F238E27FC236}">
                <a16:creationId xmlns:a16="http://schemas.microsoft.com/office/drawing/2014/main" id="{BBAF63AD-0104-AA33-A779-7F6426A4F850}"/>
              </a:ext>
            </a:extLst>
          </p:cNvPr>
          <p:cNvCxnSpPr/>
          <p:nvPr/>
        </p:nvCxnSpPr>
        <p:spPr>
          <a:xfrm rot="10800000">
            <a:off x="2976073" y="4013204"/>
            <a:ext cx="80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60;p13">
            <a:extLst>
              <a:ext uri="{FF2B5EF4-FFF2-40B4-BE49-F238E27FC236}">
                <a16:creationId xmlns:a16="http://schemas.microsoft.com/office/drawing/2014/main" id="{FCD19A50-3C2D-579A-4AF1-44B1AC9C1B8B}"/>
              </a:ext>
            </a:extLst>
          </p:cNvPr>
          <p:cNvCxnSpPr/>
          <p:nvPr/>
        </p:nvCxnSpPr>
        <p:spPr>
          <a:xfrm>
            <a:off x="7376915" y="2654170"/>
            <a:ext cx="0" cy="7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" name="Google Shape;61;p13">
            <a:extLst>
              <a:ext uri="{FF2B5EF4-FFF2-40B4-BE49-F238E27FC236}">
                <a16:creationId xmlns:a16="http://schemas.microsoft.com/office/drawing/2014/main" id="{DC2D3C8F-A3F7-D265-90F8-3D47E0EEE7A6}"/>
              </a:ext>
            </a:extLst>
          </p:cNvPr>
          <p:cNvSpPr/>
          <p:nvPr/>
        </p:nvSpPr>
        <p:spPr>
          <a:xfrm>
            <a:off x="6904451" y="5159838"/>
            <a:ext cx="945000" cy="9171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/>
              <a:t>DB</a:t>
            </a:r>
            <a:endParaRPr sz="1100"/>
          </a:p>
        </p:txBody>
      </p:sp>
      <p:cxnSp>
        <p:nvCxnSpPr>
          <p:cNvPr id="14" name="Google Shape;62;p13">
            <a:extLst>
              <a:ext uri="{FF2B5EF4-FFF2-40B4-BE49-F238E27FC236}">
                <a16:creationId xmlns:a16="http://schemas.microsoft.com/office/drawing/2014/main" id="{38089D81-76F1-5B14-8B84-9A8B3BF2F93C}"/>
              </a:ext>
            </a:extLst>
          </p:cNvPr>
          <p:cNvCxnSpPr/>
          <p:nvPr/>
        </p:nvCxnSpPr>
        <p:spPr>
          <a:xfrm>
            <a:off x="7376915" y="4377514"/>
            <a:ext cx="0" cy="7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5" name="Google Shape;63;p13">
            <a:extLst>
              <a:ext uri="{FF2B5EF4-FFF2-40B4-BE49-F238E27FC236}">
                <a16:creationId xmlns:a16="http://schemas.microsoft.com/office/drawing/2014/main" id="{3FB06C94-1B49-1C2A-C4D2-5BCE2F679EDB}"/>
              </a:ext>
            </a:extLst>
          </p:cNvPr>
          <p:cNvSpPr/>
          <p:nvPr/>
        </p:nvSpPr>
        <p:spPr>
          <a:xfrm>
            <a:off x="6490927" y="2497377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" name="Google Shape;64;p13">
            <a:extLst>
              <a:ext uri="{FF2B5EF4-FFF2-40B4-BE49-F238E27FC236}">
                <a16:creationId xmlns:a16="http://schemas.microsoft.com/office/drawing/2014/main" id="{3847CE1F-C3CC-FA7E-A924-33C6177BF9E0}"/>
              </a:ext>
            </a:extLst>
          </p:cNvPr>
          <p:cNvSpPr/>
          <p:nvPr/>
        </p:nvSpPr>
        <p:spPr>
          <a:xfrm>
            <a:off x="7831939" y="3178002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" name="Google Shape;65;p13">
            <a:extLst>
              <a:ext uri="{FF2B5EF4-FFF2-40B4-BE49-F238E27FC236}">
                <a16:creationId xmlns:a16="http://schemas.microsoft.com/office/drawing/2014/main" id="{4DF2DF2E-5C74-F05A-9D7B-EDD04A8B4924}"/>
              </a:ext>
            </a:extLst>
          </p:cNvPr>
          <p:cNvSpPr/>
          <p:nvPr/>
        </p:nvSpPr>
        <p:spPr>
          <a:xfrm>
            <a:off x="7831923" y="4442452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" name="Google Shape;66;p13">
            <a:extLst>
              <a:ext uri="{FF2B5EF4-FFF2-40B4-BE49-F238E27FC236}">
                <a16:creationId xmlns:a16="http://schemas.microsoft.com/office/drawing/2014/main" id="{8BE807B6-1D72-BBB7-1F0A-A6540198B967}"/>
              </a:ext>
            </a:extLst>
          </p:cNvPr>
          <p:cNvSpPr/>
          <p:nvPr/>
        </p:nvSpPr>
        <p:spPr>
          <a:xfrm>
            <a:off x="6490927" y="4442452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" name="Google Shape;67;p13">
            <a:extLst>
              <a:ext uri="{FF2B5EF4-FFF2-40B4-BE49-F238E27FC236}">
                <a16:creationId xmlns:a16="http://schemas.microsoft.com/office/drawing/2014/main" id="{806FE750-ED10-6879-AB20-7C3D70333C42}"/>
              </a:ext>
            </a:extLst>
          </p:cNvPr>
          <p:cNvSpPr/>
          <p:nvPr/>
        </p:nvSpPr>
        <p:spPr>
          <a:xfrm>
            <a:off x="3783977" y="4500802"/>
            <a:ext cx="2706900" cy="173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8;p13">
            <a:extLst>
              <a:ext uri="{FF2B5EF4-FFF2-40B4-BE49-F238E27FC236}">
                <a16:creationId xmlns:a16="http://schemas.microsoft.com/office/drawing/2014/main" id="{8C90C044-0391-4BF6-7578-87B723C0F0A1}"/>
              </a:ext>
            </a:extLst>
          </p:cNvPr>
          <p:cNvSpPr/>
          <p:nvPr/>
        </p:nvSpPr>
        <p:spPr>
          <a:xfrm>
            <a:off x="6582877" y="2785677"/>
            <a:ext cx="170100" cy="66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9;p13">
            <a:extLst>
              <a:ext uri="{FF2B5EF4-FFF2-40B4-BE49-F238E27FC236}">
                <a16:creationId xmlns:a16="http://schemas.microsoft.com/office/drawing/2014/main" id="{BCA4A13E-7515-DF19-C473-6EFE8ED6C054}"/>
              </a:ext>
            </a:extLst>
          </p:cNvPr>
          <p:cNvSpPr/>
          <p:nvPr/>
        </p:nvSpPr>
        <p:spPr>
          <a:xfrm rot="10800000">
            <a:off x="7927039" y="2497377"/>
            <a:ext cx="170100" cy="66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70;p13">
            <a:extLst>
              <a:ext uri="{FF2B5EF4-FFF2-40B4-BE49-F238E27FC236}">
                <a16:creationId xmlns:a16="http://schemas.microsoft.com/office/drawing/2014/main" id="{69168C82-EC1C-7811-890E-3033017EA235}"/>
              </a:ext>
            </a:extLst>
          </p:cNvPr>
          <p:cNvSpPr/>
          <p:nvPr/>
        </p:nvSpPr>
        <p:spPr>
          <a:xfrm>
            <a:off x="7927027" y="4730752"/>
            <a:ext cx="170100" cy="66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71;p13">
            <a:extLst>
              <a:ext uri="{FF2B5EF4-FFF2-40B4-BE49-F238E27FC236}">
                <a16:creationId xmlns:a16="http://schemas.microsoft.com/office/drawing/2014/main" id="{58ABA98E-7CF7-A5F3-5580-7F0E2E6FE425}"/>
              </a:ext>
            </a:extLst>
          </p:cNvPr>
          <p:cNvSpPr txBox="1"/>
          <p:nvPr/>
        </p:nvSpPr>
        <p:spPr>
          <a:xfrm>
            <a:off x="6673752" y="1393427"/>
            <a:ext cx="1406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/>
              <a:t>AI/ML application</a:t>
            </a:r>
            <a:endParaRPr sz="1100"/>
          </a:p>
        </p:txBody>
      </p:sp>
      <p:sp>
        <p:nvSpPr>
          <p:cNvPr id="24" name="Google Shape;72;p13">
            <a:extLst>
              <a:ext uri="{FF2B5EF4-FFF2-40B4-BE49-F238E27FC236}">
                <a16:creationId xmlns:a16="http://schemas.microsoft.com/office/drawing/2014/main" id="{046E47A7-4998-637C-D209-E6B9EE16FE39}"/>
              </a:ext>
            </a:extLst>
          </p:cNvPr>
          <p:cNvSpPr txBox="1"/>
          <p:nvPr/>
        </p:nvSpPr>
        <p:spPr>
          <a:xfrm>
            <a:off x="5166177" y="2497377"/>
            <a:ext cx="1270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/>
              <a:t>Request data augmentation</a:t>
            </a:r>
            <a:endParaRPr sz="1200" b="1"/>
          </a:p>
        </p:txBody>
      </p:sp>
      <p:sp>
        <p:nvSpPr>
          <p:cNvPr id="25" name="Google Shape;73;p13">
            <a:extLst>
              <a:ext uri="{FF2B5EF4-FFF2-40B4-BE49-F238E27FC236}">
                <a16:creationId xmlns:a16="http://schemas.microsoft.com/office/drawing/2014/main" id="{417FA25C-BF4D-4D5F-9AE8-29F0B5668F40}"/>
              </a:ext>
            </a:extLst>
          </p:cNvPr>
          <p:cNvSpPr txBox="1"/>
          <p:nvPr/>
        </p:nvSpPr>
        <p:spPr>
          <a:xfrm>
            <a:off x="8317477" y="2713677"/>
            <a:ext cx="1270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/>
              <a:t>Return data augmentation results</a:t>
            </a:r>
            <a:endParaRPr sz="1200" b="1"/>
          </a:p>
        </p:txBody>
      </p:sp>
      <p:sp>
        <p:nvSpPr>
          <p:cNvPr id="26" name="Google Shape;74;p13">
            <a:extLst>
              <a:ext uri="{FF2B5EF4-FFF2-40B4-BE49-F238E27FC236}">
                <a16:creationId xmlns:a16="http://schemas.microsoft.com/office/drawing/2014/main" id="{AD49C666-C918-F00E-1740-61C19F06518A}"/>
              </a:ext>
            </a:extLst>
          </p:cNvPr>
          <p:cNvSpPr txBox="1"/>
          <p:nvPr/>
        </p:nvSpPr>
        <p:spPr>
          <a:xfrm>
            <a:off x="8317477" y="4442452"/>
            <a:ext cx="1270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/>
              <a:t>Perform data augmentation</a:t>
            </a:r>
            <a:endParaRPr sz="1200" b="1"/>
          </a:p>
        </p:txBody>
      </p:sp>
      <p:sp>
        <p:nvSpPr>
          <p:cNvPr id="27" name="Google Shape;75;p13">
            <a:extLst>
              <a:ext uri="{FF2B5EF4-FFF2-40B4-BE49-F238E27FC236}">
                <a16:creationId xmlns:a16="http://schemas.microsoft.com/office/drawing/2014/main" id="{034C7BD8-6A21-DBE4-9D5F-C164C1FF1E35}"/>
              </a:ext>
            </a:extLst>
          </p:cNvPr>
          <p:cNvSpPr txBox="1"/>
          <p:nvPr/>
        </p:nvSpPr>
        <p:spPr>
          <a:xfrm>
            <a:off x="3783927" y="4730752"/>
            <a:ext cx="304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/>
              <a:t>Download AI/ML model</a:t>
            </a:r>
            <a:endParaRPr sz="1200" b="1"/>
          </a:p>
        </p:txBody>
      </p:sp>
      <p:pic>
        <p:nvPicPr>
          <p:cNvPr id="28" name="Google Shape;76;p13">
            <a:extLst>
              <a:ext uri="{FF2B5EF4-FFF2-40B4-BE49-F238E27FC236}">
                <a16:creationId xmlns:a16="http://schemas.microsoft.com/office/drawing/2014/main" id="{07AE56EC-3E08-8A70-8C52-B715428A5C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9677" y="3309877"/>
            <a:ext cx="1406399" cy="140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00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architecture</a:t>
            </a:r>
            <a:endParaRPr lang="de-DE" dirty="0"/>
          </a:p>
        </p:txBody>
      </p:sp>
      <p:sp>
        <p:nvSpPr>
          <p:cNvPr id="36" name="Google Shape;81;p14">
            <a:extLst>
              <a:ext uri="{FF2B5EF4-FFF2-40B4-BE49-F238E27FC236}">
                <a16:creationId xmlns:a16="http://schemas.microsoft.com/office/drawing/2014/main" id="{99AFD9DC-21CC-4764-C23D-588162687C68}"/>
              </a:ext>
            </a:extLst>
          </p:cNvPr>
          <p:cNvSpPr/>
          <p:nvPr/>
        </p:nvSpPr>
        <p:spPr>
          <a:xfrm>
            <a:off x="2226578" y="2691035"/>
            <a:ext cx="2051400" cy="71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AE Admin</a:t>
            </a:r>
            <a:endParaRPr/>
          </a:p>
        </p:txBody>
      </p:sp>
      <p:sp>
        <p:nvSpPr>
          <p:cNvPr id="37" name="Google Shape;82;p14">
            <a:extLst>
              <a:ext uri="{FF2B5EF4-FFF2-40B4-BE49-F238E27FC236}">
                <a16:creationId xmlns:a16="http://schemas.microsoft.com/office/drawing/2014/main" id="{7D227319-F316-FFCC-2C39-6EFFCEA01817}"/>
              </a:ext>
            </a:extLst>
          </p:cNvPr>
          <p:cNvSpPr/>
          <p:nvPr/>
        </p:nvSpPr>
        <p:spPr>
          <a:xfrm>
            <a:off x="5509962" y="1987710"/>
            <a:ext cx="4031400" cy="3927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83;p14">
            <a:extLst>
              <a:ext uri="{FF2B5EF4-FFF2-40B4-BE49-F238E27FC236}">
                <a16:creationId xmlns:a16="http://schemas.microsoft.com/office/drawing/2014/main" id="{2CE4581F-A19F-4064-76D5-2BBB7883647B}"/>
              </a:ext>
            </a:extLst>
          </p:cNvPr>
          <p:cNvSpPr/>
          <p:nvPr/>
        </p:nvSpPr>
        <p:spPr>
          <a:xfrm>
            <a:off x="5851972" y="2426743"/>
            <a:ext cx="3335700" cy="1247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CSE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(oneM2M platform)</a:t>
            </a:r>
            <a:endParaRPr dirty="0"/>
          </a:p>
        </p:txBody>
      </p:sp>
      <p:sp>
        <p:nvSpPr>
          <p:cNvPr id="50" name="Google Shape;84;p14">
            <a:extLst>
              <a:ext uri="{FF2B5EF4-FFF2-40B4-BE49-F238E27FC236}">
                <a16:creationId xmlns:a16="http://schemas.microsoft.com/office/drawing/2014/main" id="{868C9478-6239-CC6E-8AAB-E55524D640F4}"/>
              </a:ext>
            </a:extLst>
          </p:cNvPr>
          <p:cNvSpPr/>
          <p:nvPr/>
        </p:nvSpPr>
        <p:spPr>
          <a:xfrm>
            <a:off x="5851954" y="4366960"/>
            <a:ext cx="3335700" cy="1149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CSF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(Image augmentation service</a:t>
            </a:r>
            <a:r>
              <a:rPr lang="ko" altLang="en-US" dirty="0"/>
              <a:t> </a:t>
            </a:r>
            <a:br>
              <a:rPr lang="en-US" altLang="ko" dirty="0"/>
            </a:br>
            <a:r>
              <a:rPr lang="en-US" altLang="ko" dirty="0"/>
              <a:t>using </a:t>
            </a:r>
            <a:r>
              <a:rPr lang="ko" dirty="0">
                <a:solidFill>
                  <a:schemeClr val="tx1"/>
                </a:solidFill>
              </a:rPr>
              <a:t>Python)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52" name="Google Shape;85;p14">
            <a:extLst>
              <a:ext uri="{FF2B5EF4-FFF2-40B4-BE49-F238E27FC236}">
                <a16:creationId xmlns:a16="http://schemas.microsoft.com/office/drawing/2014/main" id="{15C7C274-B11A-A26F-6127-7AEA1D97A07B}"/>
              </a:ext>
            </a:extLst>
          </p:cNvPr>
          <p:cNvCxnSpPr/>
          <p:nvPr/>
        </p:nvCxnSpPr>
        <p:spPr>
          <a:xfrm>
            <a:off x="7516825" y="3704852"/>
            <a:ext cx="6000" cy="66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" name="Google Shape;86;p14">
            <a:extLst>
              <a:ext uri="{FF2B5EF4-FFF2-40B4-BE49-F238E27FC236}">
                <a16:creationId xmlns:a16="http://schemas.microsoft.com/office/drawing/2014/main" id="{C5B78677-78EE-8DC5-4DBE-555D04C35FF1}"/>
              </a:ext>
            </a:extLst>
          </p:cNvPr>
          <p:cNvCxnSpPr/>
          <p:nvPr/>
        </p:nvCxnSpPr>
        <p:spPr>
          <a:xfrm>
            <a:off x="4277978" y="3050435"/>
            <a:ext cx="157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8" name="Google Shape;87;p14">
            <a:extLst>
              <a:ext uri="{FF2B5EF4-FFF2-40B4-BE49-F238E27FC236}">
                <a16:creationId xmlns:a16="http://schemas.microsoft.com/office/drawing/2014/main" id="{BF58FEE3-CC37-F29A-AEFB-D28DF40EDFFC}"/>
              </a:ext>
            </a:extLst>
          </p:cNvPr>
          <p:cNvSpPr txBox="1"/>
          <p:nvPr/>
        </p:nvSpPr>
        <p:spPr>
          <a:xfrm>
            <a:off x="5505803" y="1633160"/>
            <a:ext cx="403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&lt; AI-enabled IoT platform &gt;</a:t>
            </a:r>
            <a:endParaRPr/>
          </a:p>
        </p:txBody>
      </p:sp>
      <p:sp>
        <p:nvSpPr>
          <p:cNvPr id="61" name="Google Shape;88;p14">
            <a:extLst>
              <a:ext uri="{FF2B5EF4-FFF2-40B4-BE49-F238E27FC236}">
                <a16:creationId xmlns:a16="http://schemas.microsoft.com/office/drawing/2014/main" id="{D07C66FE-519E-C81B-D076-DFF72EB02D0C}"/>
              </a:ext>
            </a:extLst>
          </p:cNvPr>
          <p:cNvSpPr/>
          <p:nvPr/>
        </p:nvSpPr>
        <p:spPr>
          <a:xfrm>
            <a:off x="2226578" y="4529835"/>
            <a:ext cx="2051400" cy="71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AE AI/ML</a:t>
            </a:r>
            <a:endParaRPr/>
          </a:p>
        </p:txBody>
      </p:sp>
      <p:cxnSp>
        <p:nvCxnSpPr>
          <p:cNvPr id="63" name="Google Shape;89;p14">
            <a:extLst>
              <a:ext uri="{FF2B5EF4-FFF2-40B4-BE49-F238E27FC236}">
                <a16:creationId xmlns:a16="http://schemas.microsoft.com/office/drawing/2014/main" id="{A3521155-5ED3-8AF0-7DE7-C6BFE6222082}"/>
              </a:ext>
            </a:extLst>
          </p:cNvPr>
          <p:cNvCxnSpPr>
            <a:stCxn id="44" idx="1"/>
            <a:endCxn id="61" idx="3"/>
          </p:cNvCxnSpPr>
          <p:nvPr/>
        </p:nvCxnSpPr>
        <p:spPr>
          <a:xfrm flipH="1">
            <a:off x="4277872" y="3050443"/>
            <a:ext cx="1574100" cy="18387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70" name="Google Shape;90;p14">
            <a:extLst>
              <a:ext uri="{FF2B5EF4-FFF2-40B4-BE49-F238E27FC236}">
                <a16:creationId xmlns:a16="http://schemas.microsoft.com/office/drawing/2014/main" id="{57531415-8532-3015-1D27-A53B15A2EA94}"/>
              </a:ext>
            </a:extLst>
          </p:cNvPr>
          <p:cNvSpPr/>
          <p:nvPr/>
        </p:nvSpPr>
        <p:spPr>
          <a:xfrm>
            <a:off x="2226578" y="3610435"/>
            <a:ext cx="2051400" cy="71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AE VirtualStore</a:t>
            </a:r>
            <a:endParaRPr/>
          </a:p>
        </p:txBody>
      </p:sp>
      <p:cxnSp>
        <p:nvCxnSpPr>
          <p:cNvPr id="71" name="Google Shape;91;p14">
            <a:extLst>
              <a:ext uri="{FF2B5EF4-FFF2-40B4-BE49-F238E27FC236}">
                <a16:creationId xmlns:a16="http://schemas.microsoft.com/office/drawing/2014/main" id="{A1904683-24C7-7D86-BC5F-4E8C6CD99CF7}"/>
              </a:ext>
            </a:extLst>
          </p:cNvPr>
          <p:cNvCxnSpPr>
            <a:stCxn id="70" idx="3"/>
            <a:endCxn id="44" idx="1"/>
          </p:cNvCxnSpPr>
          <p:nvPr/>
        </p:nvCxnSpPr>
        <p:spPr>
          <a:xfrm rot="10800000" flipH="1">
            <a:off x="4277978" y="3050335"/>
            <a:ext cx="1574100" cy="9195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72" name="Google Shape;92;p14">
            <a:extLst>
              <a:ext uri="{FF2B5EF4-FFF2-40B4-BE49-F238E27FC236}">
                <a16:creationId xmlns:a16="http://schemas.microsoft.com/office/drawing/2014/main" id="{0A60127F-46B3-F03C-125F-91ADDEB25865}"/>
              </a:ext>
            </a:extLst>
          </p:cNvPr>
          <p:cNvSpPr/>
          <p:nvPr/>
        </p:nvSpPr>
        <p:spPr>
          <a:xfrm>
            <a:off x="1948740" y="1987710"/>
            <a:ext cx="2592300" cy="3927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93;p14">
            <a:extLst>
              <a:ext uri="{FF2B5EF4-FFF2-40B4-BE49-F238E27FC236}">
                <a16:creationId xmlns:a16="http://schemas.microsoft.com/office/drawing/2014/main" id="{97A4B64F-9284-8E33-324F-7F60C4EF6230}"/>
              </a:ext>
            </a:extLst>
          </p:cNvPr>
          <p:cNvSpPr txBox="1"/>
          <p:nvPr/>
        </p:nvSpPr>
        <p:spPr>
          <a:xfrm>
            <a:off x="1898186" y="1633160"/>
            <a:ext cx="269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0000"/>
                </a:solidFill>
              </a:rPr>
              <a:t>&lt; Python Scripts &gt;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3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723704" cy="1173570"/>
          </a:xfrm>
        </p:spPr>
        <p:txBody>
          <a:bodyPr>
            <a:normAutofit/>
          </a:bodyPr>
          <a:lstStyle/>
          <a:p>
            <a:r>
              <a:rPr lang="en-US" dirty="0"/>
              <a:t>Prerequisite procedure</a:t>
            </a:r>
            <a:endParaRPr lang="de-DE" dirty="0"/>
          </a:p>
        </p:txBody>
      </p:sp>
      <p:sp>
        <p:nvSpPr>
          <p:cNvPr id="21" name="Google Shape;98;p15">
            <a:extLst>
              <a:ext uri="{FF2B5EF4-FFF2-40B4-BE49-F238E27FC236}">
                <a16:creationId xmlns:a16="http://schemas.microsoft.com/office/drawing/2014/main" id="{7E8CE335-2376-8670-9F43-4BC47F7D7804}"/>
              </a:ext>
            </a:extLst>
          </p:cNvPr>
          <p:cNvSpPr/>
          <p:nvPr/>
        </p:nvSpPr>
        <p:spPr>
          <a:xfrm>
            <a:off x="1353877" y="2823253"/>
            <a:ext cx="8271000" cy="1224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99;p15">
            <a:extLst>
              <a:ext uri="{FF2B5EF4-FFF2-40B4-BE49-F238E27FC236}">
                <a16:creationId xmlns:a16="http://schemas.microsoft.com/office/drawing/2014/main" id="{666838E2-1F39-01EE-7A81-EDF49A40C46A}"/>
              </a:ext>
            </a:extLst>
          </p:cNvPr>
          <p:cNvSpPr/>
          <p:nvPr/>
        </p:nvSpPr>
        <p:spPr>
          <a:xfrm>
            <a:off x="2708827" y="2194893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AE Admin</a:t>
            </a:r>
            <a:endParaRPr sz="800"/>
          </a:p>
        </p:txBody>
      </p:sp>
      <p:sp>
        <p:nvSpPr>
          <p:cNvPr id="23" name="Google Shape;100;p15">
            <a:extLst>
              <a:ext uri="{FF2B5EF4-FFF2-40B4-BE49-F238E27FC236}">
                <a16:creationId xmlns:a16="http://schemas.microsoft.com/office/drawing/2014/main" id="{D7077DEB-E67B-0950-E56D-5F24F42715E8}"/>
              </a:ext>
            </a:extLst>
          </p:cNvPr>
          <p:cNvSpPr/>
          <p:nvPr/>
        </p:nvSpPr>
        <p:spPr>
          <a:xfrm>
            <a:off x="7330499" y="2194893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800" dirty="0"/>
              <a:t>IN-</a:t>
            </a:r>
            <a:r>
              <a:rPr lang="ko" sz="800" dirty="0"/>
              <a:t>CSE</a:t>
            </a:r>
            <a:endParaRPr sz="800" dirty="0"/>
          </a:p>
        </p:txBody>
      </p:sp>
      <p:sp>
        <p:nvSpPr>
          <p:cNvPr id="24" name="Google Shape;101;p15">
            <a:extLst>
              <a:ext uri="{FF2B5EF4-FFF2-40B4-BE49-F238E27FC236}">
                <a16:creationId xmlns:a16="http://schemas.microsoft.com/office/drawing/2014/main" id="{DEFACADC-0F61-8EB6-7461-33758A125A92}"/>
              </a:ext>
            </a:extLst>
          </p:cNvPr>
          <p:cNvSpPr/>
          <p:nvPr/>
        </p:nvSpPr>
        <p:spPr>
          <a:xfrm>
            <a:off x="8871070" y="2194893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 </a:t>
            </a:r>
            <a:r>
              <a:rPr lang="ko" sz="900">
                <a:solidFill>
                  <a:schemeClr val="dk1"/>
                </a:solidFill>
              </a:rPr>
              <a:t>Image augmentation service</a:t>
            </a:r>
            <a:endParaRPr sz="900"/>
          </a:p>
        </p:txBody>
      </p:sp>
      <p:sp>
        <p:nvSpPr>
          <p:cNvPr id="25" name="Google Shape;102;p15">
            <a:extLst>
              <a:ext uri="{FF2B5EF4-FFF2-40B4-BE49-F238E27FC236}">
                <a16:creationId xmlns:a16="http://schemas.microsoft.com/office/drawing/2014/main" id="{DE540005-AD3F-5377-D036-F403CF235DC7}"/>
              </a:ext>
            </a:extLst>
          </p:cNvPr>
          <p:cNvSpPr/>
          <p:nvPr/>
        </p:nvSpPr>
        <p:spPr>
          <a:xfrm>
            <a:off x="4249388" y="2194893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AE VirtualStore</a:t>
            </a:r>
            <a:endParaRPr sz="800"/>
          </a:p>
        </p:txBody>
      </p:sp>
      <p:cxnSp>
        <p:nvCxnSpPr>
          <p:cNvPr id="26" name="Google Shape;103;p15">
            <a:extLst>
              <a:ext uri="{FF2B5EF4-FFF2-40B4-BE49-F238E27FC236}">
                <a16:creationId xmlns:a16="http://schemas.microsoft.com/office/drawing/2014/main" id="{7CB3BEF0-0545-1DED-AA23-971BA4B75FF5}"/>
              </a:ext>
            </a:extLst>
          </p:cNvPr>
          <p:cNvCxnSpPr/>
          <p:nvPr/>
        </p:nvCxnSpPr>
        <p:spPr>
          <a:xfrm>
            <a:off x="4719113" y="2680038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04;p15">
            <a:extLst>
              <a:ext uri="{FF2B5EF4-FFF2-40B4-BE49-F238E27FC236}">
                <a16:creationId xmlns:a16="http://schemas.microsoft.com/office/drawing/2014/main" id="{D9E58138-60A4-8A8E-2101-26C74876B54B}"/>
              </a:ext>
            </a:extLst>
          </p:cNvPr>
          <p:cNvSpPr/>
          <p:nvPr/>
        </p:nvSpPr>
        <p:spPr>
          <a:xfrm>
            <a:off x="5789938" y="2194893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AE AI/ML</a:t>
            </a:r>
            <a:endParaRPr sz="800"/>
          </a:p>
        </p:txBody>
      </p:sp>
      <p:cxnSp>
        <p:nvCxnSpPr>
          <p:cNvPr id="28" name="Google Shape;105;p15">
            <a:extLst>
              <a:ext uri="{FF2B5EF4-FFF2-40B4-BE49-F238E27FC236}">
                <a16:creationId xmlns:a16="http://schemas.microsoft.com/office/drawing/2014/main" id="{FD4F5F80-A0DF-7498-FA04-8F5626B2C1B5}"/>
              </a:ext>
            </a:extLst>
          </p:cNvPr>
          <p:cNvCxnSpPr/>
          <p:nvPr/>
        </p:nvCxnSpPr>
        <p:spPr>
          <a:xfrm>
            <a:off x="7800216" y="3539159"/>
            <a:ext cx="154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9" name="Google Shape;106;p15">
            <a:extLst>
              <a:ext uri="{FF2B5EF4-FFF2-40B4-BE49-F238E27FC236}">
                <a16:creationId xmlns:a16="http://schemas.microsoft.com/office/drawing/2014/main" id="{366549FE-6D87-1837-1888-66ABE4FB89C1}"/>
              </a:ext>
            </a:extLst>
          </p:cNvPr>
          <p:cNvCxnSpPr/>
          <p:nvPr/>
        </p:nvCxnSpPr>
        <p:spPr>
          <a:xfrm>
            <a:off x="3178544" y="3168534"/>
            <a:ext cx="461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0" name="Google Shape;107;p15">
            <a:extLst>
              <a:ext uri="{FF2B5EF4-FFF2-40B4-BE49-F238E27FC236}">
                <a16:creationId xmlns:a16="http://schemas.microsoft.com/office/drawing/2014/main" id="{1CA8F6CF-2025-FE02-1413-AA2544262465}"/>
              </a:ext>
            </a:extLst>
          </p:cNvPr>
          <p:cNvCxnSpPr/>
          <p:nvPr/>
        </p:nvCxnSpPr>
        <p:spPr>
          <a:xfrm>
            <a:off x="4716927" y="3906133"/>
            <a:ext cx="3085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1" name="Google Shape;108;p15">
            <a:extLst>
              <a:ext uri="{FF2B5EF4-FFF2-40B4-BE49-F238E27FC236}">
                <a16:creationId xmlns:a16="http://schemas.microsoft.com/office/drawing/2014/main" id="{F6C7B5BD-D98E-0692-5140-2C2DD4E38A86}"/>
              </a:ext>
            </a:extLst>
          </p:cNvPr>
          <p:cNvSpPr txBox="1"/>
          <p:nvPr/>
        </p:nvSpPr>
        <p:spPr>
          <a:xfrm>
            <a:off x="3178021" y="2904050"/>
            <a:ext cx="1541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CREATE AE &amp; CNT</a:t>
            </a:r>
            <a:endParaRPr sz="800"/>
          </a:p>
        </p:txBody>
      </p:sp>
      <p:sp>
        <p:nvSpPr>
          <p:cNvPr id="32" name="Google Shape;109;p15">
            <a:extLst>
              <a:ext uri="{FF2B5EF4-FFF2-40B4-BE49-F238E27FC236}">
                <a16:creationId xmlns:a16="http://schemas.microsoft.com/office/drawing/2014/main" id="{8F34C8CE-8DAE-5D15-AD4B-57F1F96DD47F}"/>
              </a:ext>
            </a:extLst>
          </p:cNvPr>
          <p:cNvSpPr txBox="1"/>
          <p:nvPr/>
        </p:nvSpPr>
        <p:spPr>
          <a:xfrm>
            <a:off x="7800216" y="3166386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SUBSCRIBE to AE</a:t>
            </a:r>
            <a:endParaRPr sz="800"/>
          </a:p>
        </p:txBody>
      </p:sp>
      <p:sp>
        <p:nvSpPr>
          <p:cNvPr id="33" name="Google Shape;110;p15">
            <a:extLst>
              <a:ext uri="{FF2B5EF4-FFF2-40B4-BE49-F238E27FC236}">
                <a16:creationId xmlns:a16="http://schemas.microsoft.com/office/drawing/2014/main" id="{17C6B8A3-2FDD-BEDD-4C0C-EFA192331611}"/>
              </a:ext>
            </a:extLst>
          </p:cNvPr>
          <p:cNvSpPr txBox="1"/>
          <p:nvPr/>
        </p:nvSpPr>
        <p:spPr>
          <a:xfrm>
            <a:off x="4718833" y="3529944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Send captured image</a:t>
            </a:r>
            <a:endParaRPr sz="800"/>
          </a:p>
        </p:txBody>
      </p:sp>
      <p:cxnSp>
        <p:nvCxnSpPr>
          <p:cNvPr id="34" name="Google Shape;111;p15">
            <a:extLst>
              <a:ext uri="{FF2B5EF4-FFF2-40B4-BE49-F238E27FC236}">
                <a16:creationId xmlns:a16="http://schemas.microsoft.com/office/drawing/2014/main" id="{B26AB785-A5F1-943D-265B-B16A0A211A71}"/>
              </a:ext>
            </a:extLst>
          </p:cNvPr>
          <p:cNvCxnSpPr/>
          <p:nvPr/>
        </p:nvCxnSpPr>
        <p:spPr>
          <a:xfrm>
            <a:off x="6260409" y="4270808"/>
            <a:ext cx="1539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E93F4A30-B42C-814F-6190-4BD306F8AD89}"/>
              </a:ext>
            </a:extLst>
          </p:cNvPr>
          <p:cNvSpPr txBox="1"/>
          <p:nvPr/>
        </p:nvSpPr>
        <p:spPr>
          <a:xfrm>
            <a:off x="6259404" y="3900376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Request data augmentation</a:t>
            </a:r>
            <a:endParaRPr sz="800"/>
          </a:p>
        </p:txBody>
      </p:sp>
      <p:cxnSp>
        <p:nvCxnSpPr>
          <p:cNvPr id="36" name="Google Shape;113;p15">
            <a:extLst>
              <a:ext uri="{FF2B5EF4-FFF2-40B4-BE49-F238E27FC236}">
                <a16:creationId xmlns:a16="http://schemas.microsoft.com/office/drawing/2014/main" id="{7C59CCB6-9545-18B9-EA62-C26A955B2EF2}"/>
              </a:ext>
            </a:extLst>
          </p:cNvPr>
          <p:cNvCxnSpPr/>
          <p:nvPr/>
        </p:nvCxnSpPr>
        <p:spPr>
          <a:xfrm>
            <a:off x="7800205" y="4658253"/>
            <a:ext cx="1534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7" name="Google Shape;114;p15">
            <a:extLst>
              <a:ext uri="{FF2B5EF4-FFF2-40B4-BE49-F238E27FC236}">
                <a16:creationId xmlns:a16="http://schemas.microsoft.com/office/drawing/2014/main" id="{8B02A4A2-3940-4214-D8E7-A81E8CD017E5}"/>
              </a:ext>
            </a:extLst>
          </p:cNvPr>
          <p:cNvSpPr txBox="1"/>
          <p:nvPr/>
        </p:nvSpPr>
        <p:spPr>
          <a:xfrm>
            <a:off x="7800216" y="4273096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Perform data augmentation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8" name="Google Shape;115;p15">
            <a:extLst>
              <a:ext uri="{FF2B5EF4-FFF2-40B4-BE49-F238E27FC236}">
                <a16:creationId xmlns:a16="http://schemas.microsoft.com/office/drawing/2014/main" id="{ECDEBFC3-A5F8-0890-BE75-B5D07929B20D}"/>
              </a:ext>
            </a:extLst>
          </p:cNvPr>
          <p:cNvSpPr txBox="1"/>
          <p:nvPr/>
        </p:nvSpPr>
        <p:spPr>
          <a:xfrm>
            <a:off x="6259393" y="4672958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Train AI Model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41" name="Google Shape;116;p15">
            <a:extLst>
              <a:ext uri="{FF2B5EF4-FFF2-40B4-BE49-F238E27FC236}">
                <a16:creationId xmlns:a16="http://schemas.microsoft.com/office/drawing/2014/main" id="{F8D16271-5C2C-43C7-B1EC-9472B429B625}"/>
              </a:ext>
            </a:extLst>
          </p:cNvPr>
          <p:cNvCxnSpPr/>
          <p:nvPr/>
        </p:nvCxnSpPr>
        <p:spPr>
          <a:xfrm>
            <a:off x="6262786" y="5043401"/>
            <a:ext cx="1534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2" name="Google Shape;117;p15">
            <a:extLst>
              <a:ext uri="{FF2B5EF4-FFF2-40B4-BE49-F238E27FC236}">
                <a16:creationId xmlns:a16="http://schemas.microsoft.com/office/drawing/2014/main" id="{38587341-F86D-08A2-C817-82261A95012B}"/>
              </a:ext>
            </a:extLst>
          </p:cNvPr>
          <p:cNvCxnSpPr/>
          <p:nvPr/>
        </p:nvCxnSpPr>
        <p:spPr>
          <a:xfrm>
            <a:off x="4722215" y="5413833"/>
            <a:ext cx="1534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43" name="Google Shape;118;p15">
            <a:extLst>
              <a:ext uri="{FF2B5EF4-FFF2-40B4-BE49-F238E27FC236}">
                <a16:creationId xmlns:a16="http://schemas.microsoft.com/office/drawing/2014/main" id="{0D2A76C6-EDE3-F3E1-4762-8D8612AD0A31}"/>
              </a:ext>
            </a:extLst>
          </p:cNvPr>
          <p:cNvSpPr txBox="1"/>
          <p:nvPr/>
        </p:nvSpPr>
        <p:spPr>
          <a:xfrm>
            <a:off x="4718833" y="5043390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Publish trained AI model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45" name="Google Shape;119;p15">
            <a:extLst>
              <a:ext uri="{FF2B5EF4-FFF2-40B4-BE49-F238E27FC236}">
                <a16:creationId xmlns:a16="http://schemas.microsoft.com/office/drawing/2014/main" id="{DC23AC94-7431-9E0B-54D4-3F5814B9C9E8}"/>
              </a:ext>
            </a:extLst>
          </p:cNvPr>
          <p:cNvCxnSpPr/>
          <p:nvPr/>
        </p:nvCxnSpPr>
        <p:spPr>
          <a:xfrm>
            <a:off x="6253108" y="2680038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120;p15">
            <a:extLst>
              <a:ext uri="{FF2B5EF4-FFF2-40B4-BE49-F238E27FC236}">
                <a16:creationId xmlns:a16="http://schemas.microsoft.com/office/drawing/2014/main" id="{38D2B1C6-9035-D0B1-A2AE-815A7D69C710}"/>
              </a:ext>
            </a:extLst>
          </p:cNvPr>
          <p:cNvCxnSpPr/>
          <p:nvPr/>
        </p:nvCxnSpPr>
        <p:spPr>
          <a:xfrm>
            <a:off x="7799941" y="2680038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121;p15">
            <a:extLst>
              <a:ext uri="{FF2B5EF4-FFF2-40B4-BE49-F238E27FC236}">
                <a16:creationId xmlns:a16="http://schemas.microsoft.com/office/drawing/2014/main" id="{F6DFAC01-C378-5AA1-82AA-D24441512FA2}"/>
              </a:ext>
            </a:extLst>
          </p:cNvPr>
          <p:cNvCxnSpPr/>
          <p:nvPr/>
        </p:nvCxnSpPr>
        <p:spPr>
          <a:xfrm>
            <a:off x="9340784" y="2680038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122;p15">
            <a:extLst>
              <a:ext uri="{FF2B5EF4-FFF2-40B4-BE49-F238E27FC236}">
                <a16:creationId xmlns:a16="http://schemas.microsoft.com/office/drawing/2014/main" id="{9E2FA8BE-BA92-9F4E-E9E9-A823946BC073}"/>
              </a:ext>
            </a:extLst>
          </p:cNvPr>
          <p:cNvCxnSpPr/>
          <p:nvPr/>
        </p:nvCxnSpPr>
        <p:spPr>
          <a:xfrm>
            <a:off x="3168468" y="2680038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123;p15">
            <a:extLst>
              <a:ext uri="{FF2B5EF4-FFF2-40B4-BE49-F238E27FC236}">
                <a16:creationId xmlns:a16="http://schemas.microsoft.com/office/drawing/2014/main" id="{170CC4D5-6F6B-60E7-66CB-80B53D169A31}"/>
              </a:ext>
            </a:extLst>
          </p:cNvPr>
          <p:cNvSpPr/>
          <p:nvPr/>
        </p:nvSpPr>
        <p:spPr>
          <a:xfrm>
            <a:off x="7330624" y="1714619"/>
            <a:ext cx="2480400" cy="264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>
                <a:solidFill>
                  <a:schemeClr val="lt1"/>
                </a:solidFill>
              </a:rPr>
              <a:t>AI-enabled IoT platform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51" name="Google Shape;124;p15">
            <a:extLst>
              <a:ext uri="{FF2B5EF4-FFF2-40B4-BE49-F238E27FC236}">
                <a16:creationId xmlns:a16="http://schemas.microsoft.com/office/drawing/2014/main" id="{DEFFFB0C-AAAF-5F67-5A16-732FCC86F2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32" r="84290" b="51730"/>
          <a:stretch/>
        </p:blipFill>
        <p:spPr>
          <a:xfrm>
            <a:off x="5897509" y="1505578"/>
            <a:ext cx="698752" cy="6562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125;p15">
            <a:extLst>
              <a:ext uri="{FF2B5EF4-FFF2-40B4-BE49-F238E27FC236}">
                <a16:creationId xmlns:a16="http://schemas.microsoft.com/office/drawing/2014/main" id="{8F3E1F6E-0C85-EB4E-AB94-139C8EE288CF}"/>
              </a:ext>
            </a:extLst>
          </p:cNvPr>
          <p:cNvSpPr txBox="1"/>
          <p:nvPr/>
        </p:nvSpPr>
        <p:spPr>
          <a:xfrm>
            <a:off x="1525076" y="3235453"/>
            <a:ext cx="152622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Prerequisites</a:t>
            </a:r>
            <a:endParaRPr dirty="0"/>
          </a:p>
        </p:txBody>
      </p:sp>
      <p:pic>
        <p:nvPicPr>
          <p:cNvPr id="53" name="Google Shape;126;p15">
            <a:extLst>
              <a:ext uri="{FF2B5EF4-FFF2-40B4-BE49-F238E27FC236}">
                <a16:creationId xmlns:a16="http://schemas.microsoft.com/office/drawing/2014/main" id="{A44FA3D3-47B4-A604-AFFF-6EA950AE2D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840" y="1566741"/>
            <a:ext cx="560375" cy="56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74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723704" cy="1173570"/>
          </a:xfrm>
        </p:spPr>
        <p:txBody>
          <a:bodyPr>
            <a:normAutofit/>
          </a:bodyPr>
          <a:lstStyle/>
          <a:p>
            <a:r>
              <a:rPr lang="en-US" dirty="0"/>
              <a:t>Demo procedure</a:t>
            </a:r>
            <a:endParaRPr lang="de-DE" dirty="0"/>
          </a:p>
        </p:txBody>
      </p:sp>
      <p:sp>
        <p:nvSpPr>
          <p:cNvPr id="39" name="Google Shape;131;p16">
            <a:extLst>
              <a:ext uri="{FF2B5EF4-FFF2-40B4-BE49-F238E27FC236}">
                <a16:creationId xmlns:a16="http://schemas.microsoft.com/office/drawing/2014/main" id="{0C7F4C9C-AD0F-2635-CE9D-39EE581539FC}"/>
              </a:ext>
            </a:extLst>
          </p:cNvPr>
          <p:cNvSpPr/>
          <p:nvPr/>
        </p:nvSpPr>
        <p:spPr>
          <a:xfrm>
            <a:off x="1603828" y="3706748"/>
            <a:ext cx="8271000" cy="1524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32;p16">
            <a:extLst>
              <a:ext uri="{FF2B5EF4-FFF2-40B4-BE49-F238E27FC236}">
                <a16:creationId xmlns:a16="http://schemas.microsoft.com/office/drawing/2014/main" id="{FC1E33CF-9770-0D13-AB42-8B9BCE6F2D3D}"/>
              </a:ext>
            </a:extLst>
          </p:cNvPr>
          <p:cNvSpPr/>
          <p:nvPr/>
        </p:nvSpPr>
        <p:spPr>
          <a:xfrm>
            <a:off x="2956203" y="2244588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AE Admin</a:t>
            </a:r>
            <a:endParaRPr sz="800"/>
          </a:p>
        </p:txBody>
      </p:sp>
      <p:sp>
        <p:nvSpPr>
          <p:cNvPr id="44" name="Google Shape;133;p16">
            <a:extLst>
              <a:ext uri="{FF2B5EF4-FFF2-40B4-BE49-F238E27FC236}">
                <a16:creationId xmlns:a16="http://schemas.microsoft.com/office/drawing/2014/main" id="{386436E8-B9A5-CE7D-DCAE-40A8DBFD837F}"/>
              </a:ext>
            </a:extLst>
          </p:cNvPr>
          <p:cNvSpPr/>
          <p:nvPr/>
        </p:nvSpPr>
        <p:spPr>
          <a:xfrm>
            <a:off x="7577875" y="2244588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800" dirty="0"/>
              <a:t>IN-</a:t>
            </a:r>
            <a:r>
              <a:rPr lang="ko" sz="800" dirty="0"/>
              <a:t>CSE</a:t>
            </a:r>
            <a:endParaRPr sz="800" dirty="0"/>
          </a:p>
        </p:txBody>
      </p:sp>
      <p:sp>
        <p:nvSpPr>
          <p:cNvPr id="48" name="Google Shape;134;p16">
            <a:extLst>
              <a:ext uri="{FF2B5EF4-FFF2-40B4-BE49-F238E27FC236}">
                <a16:creationId xmlns:a16="http://schemas.microsoft.com/office/drawing/2014/main" id="{0E222D6E-307C-2E58-832A-98BE222370F5}"/>
              </a:ext>
            </a:extLst>
          </p:cNvPr>
          <p:cNvSpPr/>
          <p:nvPr/>
        </p:nvSpPr>
        <p:spPr>
          <a:xfrm>
            <a:off x="9118446" y="2244588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 </a:t>
            </a:r>
            <a:r>
              <a:rPr lang="ko" sz="900">
                <a:solidFill>
                  <a:schemeClr val="dk1"/>
                </a:solidFill>
              </a:rPr>
              <a:t>Image augmentation service</a:t>
            </a:r>
            <a:endParaRPr sz="900"/>
          </a:p>
        </p:txBody>
      </p:sp>
      <p:sp>
        <p:nvSpPr>
          <p:cNvPr id="54" name="Google Shape;135;p16">
            <a:extLst>
              <a:ext uri="{FF2B5EF4-FFF2-40B4-BE49-F238E27FC236}">
                <a16:creationId xmlns:a16="http://schemas.microsoft.com/office/drawing/2014/main" id="{1A10B2FE-927E-5D1A-3461-69F07C83F09B}"/>
              </a:ext>
            </a:extLst>
          </p:cNvPr>
          <p:cNvSpPr/>
          <p:nvPr/>
        </p:nvSpPr>
        <p:spPr>
          <a:xfrm>
            <a:off x="4496764" y="2244588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AE VirtualStore</a:t>
            </a:r>
            <a:endParaRPr sz="800"/>
          </a:p>
        </p:txBody>
      </p:sp>
      <p:cxnSp>
        <p:nvCxnSpPr>
          <p:cNvPr id="55" name="Google Shape;136;p16">
            <a:extLst>
              <a:ext uri="{FF2B5EF4-FFF2-40B4-BE49-F238E27FC236}">
                <a16:creationId xmlns:a16="http://schemas.microsoft.com/office/drawing/2014/main" id="{211AB7E3-FA0B-58E8-F6A8-6293A4356E34}"/>
              </a:ext>
            </a:extLst>
          </p:cNvPr>
          <p:cNvCxnSpPr/>
          <p:nvPr/>
        </p:nvCxnSpPr>
        <p:spPr>
          <a:xfrm>
            <a:off x="4966489" y="2729733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137;p16">
            <a:extLst>
              <a:ext uri="{FF2B5EF4-FFF2-40B4-BE49-F238E27FC236}">
                <a16:creationId xmlns:a16="http://schemas.microsoft.com/office/drawing/2014/main" id="{244EB7B9-4B94-1013-BE56-91DB0D0E33FD}"/>
              </a:ext>
            </a:extLst>
          </p:cNvPr>
          <p:cNvSpPr/>
          <p:nvPr/>
        </p:nvSpPr>
        <p:spPr>
          <a:xfrm>
            <a:off x="6037314" y="2244588"/>
            <a:ext cx="939300" cy="4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AE AI/ML</a:t>
            </a:r>
            <a:endParaRPr sz="800"/>
          </a:p>
        </p:txBody>
      </p:sp>
      <p:cxnSp>
        <p:nvCxnSpPr>
          <p:cNvPr id="57" name="Google Shape;138;p16">
            <a:extLst>
              <a:ext uri="{FF2B5EF4-FFF2-40B4-BE49-F238E27FC236}">
                <a16:creationId xmlns:a16="http://schemas.microsoft.com/office/drawing/2014/main" id="{77A8D80D-6AEF-C544-F341-B37896CA3B71}"/>
              </a:ext>
            </a:extLst>
          </p:cNvPr>
          <p:cNvCxnSpPr/>
          <p:nvPr/>
        </p:nvCxnSpPr>
        <p:spPr>
          <a:xfrm>
            <a:off x="8047592" y="3588854"/>
            <a:ext cx="154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" name="Google Shape;139;p16">
            <a:extLst>
              <a:ext uri="{FF2B5EF4-FFF2-40B4-BE49-F238E27FC236}">
                <a16:creationId xmlns:a16="http://schemas.microsoft.com/office/drawing/2014/main" id="{F2CD98BC-1754-C0F1-B19A-A169E3C2F31C}"/>
              </a:ext>
            </a:extLst>
          </p:cNvPr>
          <p:cNvCxnSpPr/>
          <p:nvPr/>
        </p:nvCxnSpPr>
        <p:spPr>
          <a:xfrm>
            <a:off x="3425920" y="3218229"/>
            <a:ext cx="461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9" name="Google Shape;140;p16">
            <a:extLst>
              <a:ext uri="{FF2B5EF4-FFF2-40B4-BE49-F238E27FC236}">
                <a16:creationId xmlns:a16="http://schemas.microsoft.com/office/drawing/2014/main" id="{1B9DF93D-F727-6AC4-CD26-905CFF20C765}"/>
              </a:ext>
            </a:extLst>
          </p:cNvPr>
          <p:cNvCxnSpPr/>
          <p:nvPr/>
        </p:nvCxnSpPr>
        <p:spPr>
          <a:xfrm>
            <a:off x="4964303" y="3955828"/>
            <a:ext cx="3085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0" name="Google Shape;141;p16">
            <a:extLst>
              <a:ext uri="{FF2B5EF4-FFF2-40B4-BE49-F238E27FC236}">
                <a16:creationId xmlns:a16="http://schemas.microsoft.com/office/drawing/2014/main" id="{39ADEB77-04BD-CE0C-36D2-7BCE876CE808}"/>
              </a:ext>
            </a:extLst>
          </p:cNvPr>
          <p:cNvSpPr txBox="1"/>
          <p:nvPr/>
        </p:nvSpPr>
        <p:spPr>
          <a:xfrm>
            <a:off x="3425397" y="2953745"/>
            <a:ext cx="1541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CREATE AE &amp; CNT</a:t>
            </a:r>
            <a:endParaRPr sz="800"/>
          </a:p>
        </p:txBody>
      </p:sp>
      <p:sp>
        <p:nvSpPr>
          <p:cNvPr id="61" name="Google Shape;142;p16">
            <a:extLst>
              <a:ext uri="{FF2B5EF4-FFF2-40B4-BE49-F238E27FC236}">
                <a16:creationId xmlns:a16="http://schemas.microsoft.com/office/drawing/2014/main" id="{A57513B5-CCE6-51D8-E6C2-39A931AF0921}"/>
              </a:ext>
            </a:extLst>
          </p:cNvPr>
          <p:cNvSpPr txBox="1"/>
          <p:nvPr/>
        </p:nvSpPr>
        <p:spPr>
          <a:xfrm>
            <a:off x="8047592" y="3216081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SUBSCRIBE to AE</a:t>
            </a:r>
            <a:endParaRPr sz="800"/>
          </a:p>
        </p:txBody>
      </p:sp>
      <p:sp>
        <p:nvSpPr>
          <p:cNvPr id="62" name="Google Shape;143;p16">
            <a:extLst>
              <a:ext uri="{FF2B5EF4-FFF2-40B4-BE49-F238E27FC236}">
                <a16:creationId xmlns:a16="http://schemas.microsoft.com/office/drawing/2014/main" id="{DA02522C-D573-561B-D09D-02B7C2929094}"/>
              </a:ext>
            </a:extLst>
          </p:cNvPr>
          <p:cNvSpPr txBox="1"/>
          <p:nvPr/>
        </p:nvSpPr>
        <p:spPr>
          <a:xfrm>
            <a:off x="4966209" y="3579639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Send captured image</a:t>
            </a:r>
            <a:endParaRPr sz="800"/>
          </a:p>
        </p:txBody>
      </p:sp>
      <p:cxnSp>
        <p:nvCxnSpPr>
          <p:cNvPr id="63" name="Google Shape;144;p16">
            <a:extLst>
              <a:ext uri="{FF2B5EF4-FFF2-40B4-BE49-F238E27FC236}">
                <a16:creationId xmlns:a16="http://schemas.microsoft.com/office/drawing/2014/main" id="{F17FDBD6-99EF-2299-0C90-5E95AB88D2C6}"/>
              </a:ext>
            </a:extLst>
          </p:cNvPr>
          <p:cNvCxnSpPr/>
          <p:nvPr/>
        </p:nvCxnSpPr>
        <p:spPr>
          <a:xfrm>
            <a:off x="6507785" y="4320503"/>
            <a:ext cx="1539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4" name="Google Shape;145;p16">
            <a:extLst>
              <a:ext uri="{FF2B5EF4-FFF2-40B4-BE49-F238E27FC236}">
                <a16:creationId xmlns:a16="http://schemas.microsoft.com/office/drawing/2014/main" id="{79D631B2-1C85-C26A-A270-725677C99590}"/>
              </a:ext>
            </a:extLst>
          </p:cNvPr>
          <p:cNvSpPr txBox="1"/>
          <p:nvPr/>
        </p:nvSpPr>
        <p:spPr>
          <a:xfrm>
            <a:off x="6506780" y="3950071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Request data augmentation</a:t>
            </a:r>
            <a:endParaRPr sz="800"/>
          </a:p>
        </p:txBody>
      </p:sp>
      <p:cxnSp>
        <p:nvCxnSpPr>
          <p:cNvPr id="65" name="Google Shape;146;p16">
            <a:extLst>
              <a:ext uri="{FF2B5EF4-FFF2-40B4-BE49-F238E27FC236}">
                <a16:creationId xmlns:a16="http://schemas.microsoft.com/office/drawing/2014/main" id="{05BA6941-3358-BBD1-BA05-B7C5310E6C22}"/>
              </a:ext>
            </a:extLst>
          </p:cNvPr>
          <p:cNvCxnSpPr/>
          <p:nvPr/>
        </p:nvCxnSpPr>
        <p:spPr>
          <a:xfrm>
            <a:off x="8047581" y="4707948"/>
            <a:ext cx="1534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6" name="Google Shape;147;p16">
            <a:extLst>
              <a:ext uri="{FF2B5EF4-FFF2-40B4-BE49-F238E27FC236}">
                <a16:creationId xmlns:a16="http://schemas.microsoft.com/office/drawing/2014/main" id="{08008836-AEB9-91F5-0B16-86E210BE66E0}"/>
              </a:ext>
            </a:extLst>
          </p:cNvPr>
          <p:cNvSpPr txBox="1"/>
          <p:nvPr/>
        </p:nvSpPr>
        <p:spPr>
          <a:xfrm>
            <a:off x="8047592" y="4322791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Perform data augmentation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67" name="Google Shape;148;p16">
            <a:extLst>
              <a:ext uri="{FF2B5EF4-FFF2-40B4-BE49-F238E27FC236}">
                <a16:creationId xmlns:a16="http://schemas.microsoft.com/office/drawing/2014/main" id="{178E2C9B-BAA6-BBCA-010D-9E4222FBEDA4}"/>
              </a:ext>
            </a:extLst>
          </p:cNvPr>
          <p:cNvSpPr txBox="1"/>
          <p:nvPr/>
        </p:nvSpPr>
        <p:spPr>
          <a:xfrm>
            <a:off x="6506769" y="4722653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Train AI Model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68" name="Google Shape;149;p16">
            <a:extLst>
              <a:ext uri="{FF2B5EF4-FFF2-40B4-BE49-F238E27FC236}">
                <a16:creationId xmlns:a16="http://schemas.microsoft.com/office/drawing/2014/main" id="{7270FD3D-9CD7-D8DC-AA60-D574DA647D33}"/>
              </a:ext>
            </a:extLst>
          </p:cNvPr>
          <p:cNvCxnSpPr/>
          <p:nvPr/>
        </p:nvCxnSpPr>
        <p:spPr>
          <a:xfrm>
            <a:off x="6510162" y="5093096"/>
            <a:ext cx="1534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9" name="Google Shape;150;p16">
            <a:extLst>
              <a:ext uri="{FF2B5EF4-FFF2-40B4-BE49-F238E27FC236}">
                <a16:creationId xmlns:a16="http://schemas.microsoft.com/office/drawing/2014/main" id="{D04D179C-7B42-969E-C161-29EA6A6E0282}"/>
              </a:ext>
            </a:extLst>
          </p:cNvPr>
          <p:cNvCxnSpPr/>
          <p:nvPr/>
        </p:nvCxnSpPr>
        <p:spPr>
          <a:xfrm>
            <a:off x="4969591" y="5463528"/>
            <a:ext cx="1534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70" name="Google Shape;151;p16">
            <a:extLst>
              <a:ext uri="{FF2B5EF4-FFF2-40B4-BE49-F238E27FC236}">
                <a16:creationId xmlns:a16="http://schemas.microsoft.com/office/drawing/2014/main" id="{41D96417-2C3F-7D3D-3BA2-463189B4FB2D}"/>
              </a:ext>
            </a:extLst>
          </p:cNvPr>
          <p:cNvSpPr txBox="1"/>
          <p:nvPr/>
        </p:nvSpPr>
        <p:spPr>
          <a:xfrm>
            <a:off x="4966209" y="5093085"/>
            <a:ext cx="154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Publish trained AI model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71" name="Google Shape;152;p16">
            <a:extLst>
              <a:ext uri="{FF2B5EF4-FFF2-40B4-BE49-F238E27FC236}">
                <a16:creationId xmlns:a16="http://schemas.microsoft.com/office/drawing/2014/main" id="{CC067F14-BEFF-5C98-EBDA-8E2ED8159241}"/>
              </a:ext>
            </a:extLst>
          </p:cNvPr>
          <p:cNvCxnSpPr/>
          <p:nvPr/>
        </p:nvCxnSpPr>
        <p:spPr>
          <a:xfrm>
            <a:off x="6500484" y="2729733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153;p16">
            <a:extLst>
              <a:ext uri="{FF2B5EF4-FFF2-40B4-BE49-F238E27FC236}">
                <a16:creationId xmlns:a16="http://schemas.microsoft.com/office/drawing/2014/main" id="{ADB7F46A-BD1B-8DD4-58D1-51371927CA69}"/>
              </a:ext>
            </a:extLst>
          </p:cNvPr>
          <p:cNvCxnSpPr/>
          <p:nvPr/>
        </p:nvCxnSpPr>
        <p:spPr>
          <a:xfrm>
            <a:off x="8047317" y="2729733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154;p16">
            <a:extLst>
              <a:ext uri="{FF2B5EF4-FFF2-40B4-BE49-F238E27FC236}">
                <a16:creationId xmlns:a16="http://schemas.microsoft.com/office/drawing/2014/main" id="{C3D04FFD-01C1-0C46-C3C5-55EEB452CD3C}"/>
              </a:ext>
            </a:extLst>
          </p:cNvPr>
          <p:cNvCxnSpPr/>
          <p:nvPr/>
        </p:nvCxnSpPr>
        <p:spPr>
          <a:xfrm>
            <a:off x="9588160" y="2729733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Google Shape;155;p16">
            <a:extLst>
              <a:ext uri="{FF2B5EF4-FFF2-40B4-BE49-F238E27FC236}">
                <a16:creationId xmlns:a16="http://schemas.microsoft.com/office/drawing/2014/main" id="{7BAE8529-47EF-0AAB-A5EF-2F4619E5D66E}"/>
              </a:ext>
            </a:extLst>
          </p:cNvPr>
          <p:cNvCxnSpPr/>
          <p:nvPr/>
        </p:nvCxnSpPr>
        <p:spPr>
          <a:xfrm>
            <a:off x="3415844" y="2729733"/>
            <a:ext cx="0" cy="293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" name="Google Shape;156;p16">
            <a:extLst>
              <a:ext uri="{FF2B5EF4-FFF2-40B4-BE49-F238E27FC236}">
                <a16:creationId xmlns:a16="http://schemas.microsoft.com/office/drawing/2014/main" id="{9EF94C43-D225-82BD-6B2B-F4B7B9AD5893}"/>
              </a:ext>
            </a:extLst>
          </p:cNvPr>
          <p:cNvSpPr/>
          <p:nvPr/>
        </p:nvSpPr>
        <p:spPr>
          <a:xfrm>
            <a:off x="7578000" y="1764314"/>
            <a:ext cx="2480400" cy="264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>
                <a:solidFill>
                  <a:schemeClr val="lt1"/>
                </a:solidFill>
              </a:rPr>
              <a:t>AI-enabled IoT platform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76" name="Google Shape;157;p16">
            <a:extLst>
              <a:ext uri="{FF2B5EF4-FFF2-40B4-BE49-F238E27FC236}">
                <a16:creationId xmlns:a16="http://schemas.microsoft.com/office/drawing/2014/main" id="{1A0026E6-C651-D6AA-66C4-CEBED537F7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32" r="84290" b="51730"/>
          <a:stretch/>
        </p:blipFill>
        <p:spPr>
          <a:xfrm>
            <a:off x="6144885" y="1555273"/>
            <a:ext cx="698752" cy="65620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158;p16">
            <a:extLst>
              <a:ext uri="{FF2B5EF4-FFF2-40B4-BE49-F238E27FC236}">
                <a16:creationId xmlns:a16="http://schemas.microsoft.com/office/drawing/2014/main" id="{59479C65-79A3-725D-3C84-5FD17F504CE9}"/>
              </a:ext>
            </a:extLst>
          </p:cNvPr>
          <p:cNvSpPr txBox="1"/>
          <p:nvPr/>
        </p:nvSpPr>
        <p:spPr>
          <a:xfrm>
            <a:off x="1783127" y="4268648"/>
            <a:ext cx="99981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Demo</a:t>
            </a:r>
            <a:endParaRPr dirty="0"/>
          </a:p>
        </p:txBody>
      </p:sp>
      <p:pic>
        <p:nvPicPr>
          <p:cNvPr id="78" name="Google Shape;159;p16">
            <a:extLst>
              <a:ext uri="{FF2B5EF4-FFF2-40B4-BE49-F238E27FC236}">
                <a16:creationId xmlns:a16="http://schemas.microsoft.com/office/drawing/2014/main" id="{2A5900A4-D33E-3DF2-F93F-E23FCDA848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216" y="1616436"/>
            <a:ext cx="560375" cy="56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582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723704" cy="11735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ko" dirty="0"/>
              <a:t>Prerequisites</a:t>
            </a:r>
            <a:endParaRPr lang="en-US" dirty="0"/>
          </a:p>
        </p:txBody>
      </p:sp>
      <p:sp>
        <p:nvSpPr>
          <p:cNvPr id="32" name="Google Shape;164;p17">
            <a:extLst>
              <a:ext uri="{FF2B5EF4-FFF2-40B4-BE49-F238E27FC236}">
                <a16:creationId xmlns:a16="http://schemas.microsoft.com/office/drawing/2014/main" id="{7F34E2BC-CFE3-4A4B-2B0D-F7A2A5F658E9}"/>
              </a:ext>
            </a:extLst>
          </p:cNvPr>
          <p:cNvSpPr/>
          <p:nvPr/>
        </p:nvSpPr>
        <p:spPr>
          <a:xfrm>
            <a:off x="555124" y="1400356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virtualStore</a:t>
            </a:r>
            <a:endParaRPr sz="1000"/>
          </a:p>
        </p:txBody>
      </p:sp>
      <p:cxnSp>
        <p:nvCxnSpPr>
          <p:cNvPr id="33" name="Google Shape;165;p17">
            <a:extLst>
              <a:ext uri="{FF2B5EF4-FFF2-40B4-BE49-F238E27FC236}">
                <a16:creationId xmlns:a16="http://schemas.microsoft.com/office/drawing/2014/main" id="{68BA3F5A-505D-498C-EEB0-DB7526039BDD}"/>
              </a:ext>
            </a:extLst>
          </p:cNvPr>
          <p:cNvCxnSpPr>
            <a:stCxn id="32" idx="2"/>
            <a:endCxn id="34" idx="1"/>
          </p:cNvCxnSpPr>
          <p:nvPr/>
        </p:nvCxnSpPr>
        <p:spPr>
          <a:xfrm rot="-5400000" flipH="1">
            <a:off x="1260724" y="1689556"/>
            <a:ext cx="250500" cy="352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166;p17">
            <a:extLst>
              <a:ext uri="{FF2B5EF4-FFF2-40B4-BE49-F238E27FC236}">
                <a16:creationId xmlns:a16="http://schemas.microsoft.com/office/drawing/2014/main" id="{39A0B4C6-DD02-086F-F166-EC70CC78082C}"/>
              </a:ext>
            </a:extLst>
          </p:cNvPr>
          <p:cNvSpPr/>
          <p:nvPr/>
        </p:nvSpPr>
        <p:spPr>
          <a:xfrm>
            <a:off x="1562324" y="1821056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classifier</a:t>
            </a:r>
            <a:endParaRPr sz="1000"/>
          </a:p>
        </p:txBody>
      </p:sp>
      <p:sp>
        <p:nvSpPr>
          <p:cNvPr id="35" name="Google Shape;167;p17">
            <a:extLst>
              <a:ext uri="{FF2B5EF4-FFF2-40B4-BE49-F238E27FC236}">
                <a16:creationId xmlns:a16="http://schemas.microsoft.com/office/drawing/2014/main" id="{D21276E6-1279-ACCD-7ED9-F5A679974FF5}"/>
              </a:ext>
            </a:extLst>
          </p:cNvPr>
          <p:cNvSpPr/>
          <p:nvPr/>
        </p:nvSpPr>
        <p:spPr>
          <a:xfrm>
            <a:off x="2460449" y="2257875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target</a:t>
            </a:r>
            <a:endParaRPr sz="1000"/>
          </a:p>
        </p:txBody>
      </p:sp>
      <p:cxnSp>
        <p:nvCxnSpPr>
          <p:cNvPr id="36" name="Google Shape;168;p17">
            <a:extLst>
              <a:ext uri="{FF2B5EF4-FFF2-40B4-BE49-F238E27FC236}">
                <a16:creationId xmlns:a16="http://schemas.microsoft.com/office/drawing/2014/main" id="{BC157A55-A1B3-9546-D124-6D9B4335A9A2}"/>
              </a:ext>
            </a:extLst>
          </p:cNvPr>
          <p:cNvCxnSpPr>
            <a:stCxn id="34" idx="2"/>
            <a:endCxn id="35" idx="1"/>
          </p:cNvCxnSpPr>
          <p:nvPr/>
        </p:nvCxnSpPr>
        <p:spPr>
          <a:xfrm rot="-5400000" flipH="1">
            <a:off x="2205374" y="2172806"/>
            <a:ext cx="266700" cy="243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169;p17">
            <a:extLst>
              <a:ext uri="{FF2B5EF4-FFF2-40B4-BE49-F238E27FC236}">
                <a16:creationId xmlns:a16="http://schemas.microsoft.com/office/drawing/2014/main" id="{2D7F188B-608F-573F-F093-24E27DEBFF89}"/>
              </a:ext>
            </a:extLst>
          </p:cNvPr>
          <p:cNvSpPr txBox="1"/>
          <p:nvPr/>
        </p:nvSpPr>
        <p:spPr>
          <a:xfrm>
            <a:off x="1218274" y="1730956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38" name="Google Shape;170;p17">
            <a:extLst>
              <a:ext uri="{FF2B5EF4-FFF2-40B4-BE49-F238E27FC236}">
                <a16:creationId xmlns:a16="http://schemas.microsoft.com/office/drawing/2014/main" id="{CCCF392E-5820-FA3D-460D-C633A5D6CE26}"/>
              </a:ext>
            </a:extLst>
          </p:cNvPr>
          <p:cNvSpPr txBox="1"/>
          <p:nvPr/>
        </p:nvSpPr>
        <p:spPr>
          <a:xfrm>
            <a:off x="2527474" y="2161256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1" name="Google Shape;171;p17">
            <a:extLst>
              <a:ext uri="{FF2B5EF4-FFF2-40B4-BE49-F238E27FC236}">
                <a16:creationId xmlns:a16="http://schemas.microsoft.com/office/drawing/2014/main" id="{406E7D0C-7AC9-A6A4-0312-5A3D26F8A024}"/>
              </a:ext>
            </a:extLst>
          </p:cNvPr>
          <p:cNvSpPr/>
          <p:nvPr/>
        </p:nvSpPr>
        <p:spPr>
          <a:xfrm>
            <a:off x="3417124" y="2694700"/>
            <a:ext cx="1309200" cy="34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water_img1</a:t>
            </a:r>
            <a:endParaRPr sz="1000"/>
          </a:p>
        </p:txBody>
      </p:sp>
      <p:cxnSp>
        <p:nvCxnSpPr>
          <p:cNvPr id="42" name="Google Shape;172;p17">
            <a:extLst>
              <a:ext uri="{FF2B5EF4-FFF2-40B4-BE49-F238E27FC236}">
                <a16:creationId xmlns:a16="http://schemas.microsoft.com/office/drawing/2014/main" id="{189DA38A-8405-8CB8-9892-06BFFBB7E9BC}"/>
              </a:ext>
            </a:extLst>
          </p:cNvPr>
          <p:cNvCxnSpPr>
            <a:endCxn id="41" idx="1"/>
          </p:cNvCxnSpPr>
          <p:nvPr/>
        </p:nvCxnSpPr>
        <p:spPr>
          <a:xfrm rot="-5400000" flipH="1">
            <a:off x="3161974" y="2609650"/>
            <a:ext cx="266700" cy="243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173;p17">
            <a:extLst>
              <a:ext uri="{FF2B5EF4-FFF2-40B4-BE49-F238E27FC236}">
                <a16:creationId xmlns:a16="http://schemas.microsoft.com/office/drawing/2014/main" id="{F8D9678A-CC1B-72F7-6875-F8B0056DE49C}"/>
              </a:ext>
            </a:extLst>
          </p:cNvPr>
          <p:cNvSpPr txBox="1"/>
          <p:nvPr/>
        </p:nvSpPr>
        <p:spPr>
          <a:xfrm>
            <a:off x="3484149" y="2598081"/>
            <a:ext cx="63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6" name="Google Shape;175;p17">
            <a:extLst>
              <a:ext uri="{FF2B5EF4-FFF2-40B4-BE49-F238E27FC236}">
                <a16:creationId xmlns:a16="http://schemas.microsoft.com/office/drawing/2014/main" id="{C00CEC9D-F29F-A793-F8E9-D4B81AB79440}"/>
              </a:ext>
            </a:extLst>
          </p:cNvPr>
          <p:cNvSpPr txBox="1"/>
          <p:nvPr/>
        </p:nvSpPr>
        <p:spPr>
          <a:xfrm>
            <a:off x="5750024" y="1438819"/>
            <a:ext cx="4397223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ko" dirty="0"/>
              <a:t>Create Parent Resources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ko" dirty="0"/>
              <a:t>Create Data Augmentation Source Resource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ko" dirty="0"/>
              <a:t>Run Data Augmentation Service</a:t>
            </a:r>
            <a:endParaRPr dirty="0"/>
          </a:p>
        </p:txBody>
      </p:sp>
      <p:pic>
        <p:nvPicPr>
          <p:cNvPr id="47" name="Google Shape;180;p18">
            <a:extLst>
              <a:ext uri="{FF2B5EF4-FFF2-40B4-BE49-F238E27FC236}">
                <a16:creationId xmlns:a16="http://schemas.microsoft.com/office/drawing/2014/main" id="{5DA77260-D769-552C-4A35-DE9113705E8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46946"/>
          <a:stretch/>
        </p:blipFill>
        <p:spPr>
          <a:xfrm>
            <a:off x="1676400" y="3719136"/>
            <a:ext cx="8839199" cy="238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84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723704" cy="11735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ko" dirty="0"/>
              <a:t>Prerequisites</a:t>
            </a:r>
            <a:endParaRPr lang="en-US" dirty="0"/>
          </a:p>
        </p:txBody>
      </p:sp>
      <p:pic>
        <p:nvPicPr>
          <p:cNvPr id="15" name="Google Shape;188;p19">
            <a:extLst>
              <a:ext uri="{FF2B5EF4-FFF2-40B4-BE49-F238E27FC236}">
                <a16:creationId xmlns:a16="http://schemas.microsoft.com/office/drawing/2014/main" id="{597A1C1E-5C39-5FCE-B958-F3C99DAD57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688" y="2033350"/>
            <a:ext cx="6867525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9;p19">
            <a:extLst>
              <a:ext uri="{FF2B5EF4-FFF2-40B4-BE49-F238E27FC236}">
                <a16:creationId xmlns:a16="http://schemas.microsoft.com/office/drawing/2014/main" id="{214D7F4F-E039-C5FB-686F-8ACB70F56B72}"/>
              </a:ext>
            </a:extLst>
          </p:cNvPr>
          <p:cNvSpPr txBox="1"/>
          <p:nvPr/>
        </p:nvSpPr>
        <p:spPr>
          <a:xfrm>
            <a:off x="311699" y="1272150"/>
            <a:ext cx="44093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/>
              <a:t>Run </a:t>
            </a:r>
            <a:r>
              <a:rPr lang="en-US" altLang="ko" dirty="0"/>
              <a:t>d</a:t>
            </a:r>
            <a:r>
              <a:rPr lang="ko" dirty="0"/>
              <a:t>ata </a:t>
            </a:r>
            <a:r>
              <a:rPr lang="en-US" altLang="ko" dirty="0"/>
              <a:t>a</a:t>
            </a:r>
            <a:r>
              <a:rPr lang="ko" dirty="0"/>
              <a:t>ugmentation </a:t>
            </a:r>
            <a:r>
              <a:rPr lang="en-US" altLang="ko" dirty="0"/>
              <a:t>s</a:t>
            </a:r>
            <a:r>
              <a:rPr lang="ko" dirty="0"/>
              <a:t>ervice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577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D56E-14AA-413F-ACBB-1BEE2E92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723704" cy="11735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ko" dirty="0"/>
              <a:t>Procedures for demo</a:t>
            </a:r>
            <a:endParaRPr lang="en-US" dirty="0"/>
          </a:p>
        </p:txBody>
      </p:sp>
      <p:sp>
        <p:nvSpPr>
          <p:cNvPr id="5" name="Google Shape;194;p20">
            <a:extLst>
              <a:ext uri="{FF2B5EF4-FFF2-40B4-BE49-F238E27FC236}">
                <a16:creationId xmlns:a16="http://schemas.microsoft.com/office/drawing/2014/main" id="{72B71CEC-690C-2632-07F2-8641DAE1E169}"/>
              </a:ext>
            </a:extLst>
          </p:cNvPr>
          <p:cNvSpPr/>
          <p:nvPr/>
        </p:nvSpPr>
        <p:spPr>
          <a:xfrm>
            <a:off x="1764610" y="1975778"/>
            <a:ext cx="1121400" cy="56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AE Admin</a:t>
            </a:r>
            <a:endParaRPr sz="1000"/>
          </a:p>
        </p:txBody>
      </p:sp>
      <p:sp>
        <p:nvSpPr>
          <p:cNvPr id="6" name="Google Shape;195;p20">
            <a:extLst>
              <a:ext uri="{FF2B5EF4-FFF2-40B4-BE49-F238E27FC236}">
                <a16:creationId xmlns:a16="http://schemas.microsoft.com/office/drawing/2014/main" id="{BA2C71DE-B340-3537-A041-11A6B66D0D7C}"/>
              </a:ext>
            </a:extLst>
          </p:cNvPr>
          <p:cNvSpPr/>
          <p:nvPr/>
        </p:nvSpPr>
        <p:spPr>
          <a:xfrm>
            <a:off x="7281485" y="1975778"/>
            <a:ext cx="1121400" cy="56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sz="1000" dirty="0"/>
              <a:t>IN-</a:t>
            </a:r>
            <a:r>
              <a:rPr lang="ko" sz="1000" dirty="0"/>
              <a:t>CSE</a:t>
            </a:r>
            <a:endParaRPr sz="1000" dirty="0"/>
          </a:p>
        </p:txBody>
      </p:sp>
      <p:sp>
        <p:nvSpPr>
          <p:cNvPr id="7" name="Google Shape;196;p20">
            <a:extLst>
              <a:ext uri="{FF2B5EF4-FFF2-40B4-BE49-F238E27FC236}">
                <a16:creationId xmlns:a16="http://schemas.microsoft.com/office/drawing/2014/main" id="{00E4D4D3-9602-3965-A985-6CF206407F45}"/>
              </a:ext>
            </a:extLst>
          </p:cNvPr>
          <p:cNvSpPr/>
          <p:nvPr/>
        </p:nvSpPr>
        <p:spPr>
          <a:xfrm>
            <a:off x="9120460" y="1975778"/>
            <a:ext cx="1121400" cy="56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/>
              <a:t> </a:t>
            </a:r>
            <a:r>
              <a:rPr lang="ko" sz="1100">
                <a:solidFill>
                  <a:schemeClr val="dk1"/>
                </a:solidFill>
              </a:rPr>
              <a:t>Image augmentation service</a:t>
            </a:r>
            <a:endParaRPr sz="1100"/>
          </a:p>
        </p:txBody>
      </p:sp>
      <p:sp>
        <p:nvSpPr>
          <p:cNvPr id="8" name="Google Shape;197;p20">
            <a:extLst>
              <a:ext uri="{FF2B5EF4-FFF2-40B4-BE49-F238E27FC236}">
                <a16:creationId xmlns:a16="http://schemas.microsoft.com/office/drawing/2014/main" id="{41EEC2AB-96C1-1711-5D31-FC98CEFA9630}"/>
              </a:ext>
            </a:extLst>
          </p:cNvPr>
          <p:cNvSpPr/>
          <p:nvPr/>
        </p:nvSpPr>
        <p:spPr>
          <a:xfrm>
            <a:off x="3603573" y="1975778"/>
            <a:ext cx="1121400" cy="56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AE Device</a:t>
            </a:r>
            <a:endParaRPr sz="1000"/>
          </a:p>
        </p:txBody>
      </p:sp>
      <p:cxnSp>
        <p:nvCxnSpPr>
          <p:cNvPr id="9" name="Google Shape;198;p20">
            <a:extLst>
              <a:ext uri="{FF2B5EF4-FFF2-40B4-BE49-F238E27FC236}">
                <a16:creationId xmlns:a16="http://schemas.microsoft.com/office/drawing/2014/main" id="{36A52979-A937-B603-730A-9073F5DF2EF4}"/>
              </a:ext>
            </a:extLst>
          </p:cNvPr>
          <p:cNvCxnSpPr/>
          <p:nvPr/>
        </p:nvCxnSpPr>
        <p:spPr>
          <a:xfrm>
            <a:off x="4164282" y="2540378"/>
            <a:ext cx="0" cy="341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99;p20">
            <a:extLst>
              <a:ext uri="{FF2B5EF4-FFF2-40B4-BE49-F238E27FC236}">
                <a16:creationId xmlns:a16="http://schemas.microsoft.com/office/drawing/2014/main" id="{528C5267-8739-96DC-0227-E968867E7D98}"/>
              </a:ext>
            </a:extLst>
          </p:cNvPr>
          <p:cNvSpPr/>
          <p:nvPr/>
        </p:nvSpPr>
        <p:spPr>
          <a:xfrm>
            <a:off x="5442523" y="1975778"/>
            <a:ext cx="1121400" cy="56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/>
              <a:t>AE AI/ML</a:t>
            </a:r>
            <a:endParaRPr sz="1000"/>
          </a:p>
        </p:txBody>
      </p:sp>
      <p:cxnSp>
        <p:nvCxnSpPr>
          <p:cNvPr id="11" name="Google Shape;200;p20">
            <a:extLst>
              <a:ext uri="{FF2B5EF4-FFF2-40B4-BE49-F238E27FC236}">
                <a16:creationId xmlns:a16="http://schemas.microsoft.com/office/drawing/2014/main" id="{884D61B7-46AB-3360-1FA7-CA623D3BB972}"/>
              </a:ext>
            </a:extLst>
          </p:cNvPr>
          <p:cNvCxnSpPr/>
          <p:nvPr/>
        </p:nvCxnSpPr>
        <p:spPr>
          <a:xfrm>
            <a:off x="7842185" y="3540203"/>
            <a:ext cx="1839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" name="Google Shape;201;p20">
            <a:extLst>
              <a:ext uri="{FF2B5EF4-FFF2-40B4-BE49-F238E27FC236}">
                <a16:creationId xmlns:a16="http://schemas.microsoft.com/office/drawing/2014/main" id="{E40F0E49-0539-79F5-C1D8-BAA935246FDB}"/>
              </a:ext>
            </a:extLst>
          </p:cNvPr>
          <p:cNvCxnSpPr/>
          <p:nvPr/>
        </p:nvCxnSpPr>
        <p:spPr>
          <a:xfrm>
            <a:off x="2325310" y="3108878"/>
            <a:ext cx="55143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" name="Google Shape;202;p20">
            <a:extLst>
              <a:ext uri="{FF2B5EF4-FFF2-40B4-BE49-F238E27FC236}">
                <a16:creationId xmlns:a16="http://schemas.microsoft.com/office/drawing/2014/main" id="{37523249-A856-0863-CC7E-6A7C7506064E}"/>
              </a:ext>
            </a:extLst>
          </p:cNvPr>
          <p:cNvCxnSpPr/>
          <p:nvPr/>
        </p:nvCxnSpPr>
        <p:spPr>
          <a:xfrm>
            <a:off x="4161673" y="3967278"/>
            <a:ext cx="3683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4" name="Google Shape;203;p20">
            <a:extLst>
              <a:ext uri="{FF2B5EF4-FFF2-40B4-BE49-F238E27FC236}">
                <a16:creationId xmlns:a16="http://schemas.microsoft.com/office/drawing/2014/main" id="{33BE9416-D64B-D54F-FC54-BBCBC18E9DD0}"/>
              </a:ext>
            </a:extLst>
          </p:cNvPr>
          <p:cNvSpPr txBox="1"/>
          <p:nvPr/>
        </p:nvSpPr>
        <p:spPr>
          <a:xfrm>
            <a:off x="2324685" y="2801078"/>
            <a:ext cx="1839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CREATE AE &amp; trainingData</a:t>
            </a:r>
            <a:endParaRPr sz="800"/>
          </a:p>
        </p:txBody>
      </p:sp>
      <p:sp>
        <p:nvSpPr>
          <p:cNvPr id="17" name="Google Shape;204;p20">
            <a:extLst>
              <a:ext uri="{FF2B5EF4-FFF2-40B4-BE49-F238E27FC236}">
                <a16:creationId xmlns:a16="http://schemas.microsoft.com/office/drawing/2014/main" id="{AD73314A-FF1C-CB3E-5C47-F733DA57FA16}"/>
              </a:ext>
            </a:extLst>
          </p:cNvPr>
          <p:cNvSpPr txBox="1"/>
          <p:nvPr/>
        </p:nvSpPr>
        <p:spPr>
          <a:xfrm>
            <a:off x="7842185" y="3106378"/>
            <a:ext cx="1839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SUBSCRIBE to AE</a:t>
            </a:r>
            <a:endParaRPr sz="800"/>
          </a:p>
        </p:txBody>
      </p:sp>
      <p:sp>
        <p:nvSpPr>
          <p:cNvPr id="18" name="Google Shape;205;p20">
            <a:extLst>
              <a:ext uri="{FF2B5EF4-FFF2-40B4-BE49-F238E27FC236}">
                <a16:creationId xmlns:a16="http://schemas.microsoft.com/office/drawing/2014/main" id="{CD56BBE4-582F-7510-CDAA-8F11B783A8D5}"/>
              </a:ext>
            </a:extLst>
          </p:cNvPr>
          <p:cNvSpPr txBox="1"/>
          <p:nvPr/>
        </p:nvSpPr>
        <p:spPr>
          <a:xfrm>
            <a:off x="4163948" y="3529478"/>
            <a:ext cx="1839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Send captured image</a:t>
            </a:r>
            <a:endParaRPr sz="800"/>
          </a:p>
        </p:txBody>
      </p:sp>
      <p:cxnSp>
        <p:nvCxnSpPr>
          <p:cNvPr id="19" name="Google Shape;206;p20">
            <a:extLst>
              <a:ext uri="{FF2B5EF4-FFF2-40B4-BE49-F238E27FC236}">
                <a16:creationId xmlns:a16="http://schemas.microsoft.com/office/drawing/2014/main" id="{D6A9E65C-89BD-C754-D026-FA2FE5D2E46A}"/>
              </a:ext>
            </a:extLst>
          </p:cNvPr>
          <p:cNvCxnSpPr/>
          <p:nvPr/>
        </p:nvCxnSpPr>
        <p:spPr>
          <a:xfrm>
            <a:off x="6004123" y="4391678"/>
            <a:ext cx="183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0" name="Google Shape;207;p20">
            <a:extLst>
              <a:ext uri="{FF2B5EF4-FFF2-40B4-BE49-F238E27FC236}">
                <a16:creationId xmlns:a16="http://schemas.microsoft.com/office/drawing/2014/main" id="{588AAD8A-18C7-13CD-E2E7-16AE76A12355}"/>
              </a:ext>
            </a:extLst>
          </p:cNvPr>
          <p:cNvSpPr txBox="1"/>
          <p:nvPr/>
        </p:nvSpPr>
        <p:spPr>
          <a:xfrm>
            <a:off x="6002923" y="3960578"/>
            <a:ext cx="1839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Request data augmentation</a:t>
            </a:r>
            <a:endParaRPr sz="800"/>
          </a:p>
        </p:txBody>
      </p:sp>
      <p:cxnSp>
        <p:nvCxnSpPr>
          <p:cNvPr id="21" name="Google Shape;208;p20">
            <a:extLst>
              <a:ext uri="{FF2B5EF4-FFF2-40B4-BE49-F238E27FC236}">
                <a16:creationId xmlns:a16="http://schemas.microsoft.com/office/drawing/2014/main" id="{E8FCD7ED-0334-CED9-AAE8-5486D142069A}"/>
              </a:ext>
            </a:extLst>
          </p:cNvPr>
          <p:cNvCxnSpPr/>
          <p:nvPr/>
        </p:nvCxnSpPr>
        <p:spPr>
          <a:xfrm>
            <a:off x="7842173" y="4842578"/>
            <a:ext cx="1831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2" name="Google Shape;209;p20">
            <a:extLst>
              <a:ext uri="{FF2B5EF4-FFF2-40B4-BE49-F238E27FC236}">
                <a16:creationId xmlns:a16="http://schemas.microsoft.com/office/drawing/2014/main" id="{94150096-8622-7228-8849-2DC33ACC2E69}"/>
              </a:ext>
            </a:extLst>
          </p:cNvPr>
          <p:cNvSpPr txBox="1"/>
          <p:nvPr/>
        </p:nvSpPr>
        <p:spPr>
          <a:xfrm>
            <a:off x="7842185" y="4394341"/>
            <a:ext cx="1839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Perform data augmentation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3" name="Google Shape;210;p20">
            <a:extLst>
              <a:ext uri="{FF2B5EF4-FFF2-40B4-BE49-F238E27FC236}">
                <a16:creationId xmlns:a16="http://schemas.microsoft.com/office/drawing/2014/main" id="{CE4E371A-7C98-19E4-9FFF-252400763044}"/>
              </a:ext>
            </a:extLst>
          </p:cNvPr>
          <p:cNvSpPr txBox="1"/>
          <p:nvPr/>
        </p:nvSpPr>
        <p:spPr>
          <a:xfrm>
            <a:off x="6002910" y="4992295"/>
            <a:ext cx="1839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Train AI model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24" name="Google Shape;211;p20">
            <a:extLst>
              <a:ext uri="{FF2B5EF4-FFF2-40B4-BE49-F238E27FC236}">
                <a16:creationId xmlns:a16="http://schemas.microsoft.com/office/drawing/2014/main" id="{CDF5A0EF-F241-37B8-C2C9-982C09E9769A}"/>
              </a:ext>
            </a:extLst>
          </p:cNvPr>
          <p:cNvCxnSpPr/>
          <p:nvPr/>
        </p:nvCxnSpPr>
        <p:spPr>
          <a:xfrm>
            <a:off x="6006960" y="5290803"/>
            <a:ext cx="1831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5" name="Google Shape;212;p20">
            <a:extLst>
              <a:ext uri="{FF2B5EF4-FFF2-40B4-BE49-F238E27FC236}">
                <a16:creationId xmlns:a16="http://schemas.microsoft.com/office/drawing/2014/main" id="{023E0148-207C-EE53-6616-4E58A6AF8E91}"/>
              </a:ext>
            </a:extLst>
          </p:cNvPr>
          <p:cNvCxnSpPr/>
          <p:nvPr/>
        </p:nvCxnSpPr>
        <p:spPr>
          <a:xfrm>
            <a:off x="4167985" y="5721903"/>
            <a:ext cx="1831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6" name="Google Shape;213;p20">
            <a:extLst>
              <a:ext uri="{FF2B5EF4-FFF2-40B4-BE49-F238E27FC236}">
                <a16:creationId xmlns:a16="http://schemas.microsoft.com/office/drawing/2014/main" id="{D69EAC11-ECB1-97BE-207A-A3E80B4DDEF9}"/>
              </a:ext>
            </a:extLst>
          </p:cNvPr>
          <p:cNvSpPr txBox="1"/>
          <p:nvPr/>
        </p:nvSpPr>
        <p:spPr>
          <a:xfrm>
            <a:off x="4163948" y="5290791"/>
            <a:ext cx="1839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Publish trained AI model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27" name="Google Shape;214;p20">
            <a:extLst>
              <a:ext uri="{FF2B5EF4-FFF2-40B4-BE49-F238E27FC236}">
                <a16:creationId xmlns:a16="http://schemas.microsoft.com/office/drawing/2014/main" id="{AD1A8DE2-A02D-7055-4D2D-FF7EF36AC2CD}"/>
              </a:ext>
            </a:extLst>
          </p:cNvPr>
          <p:cNvCxnSpPr/>
          <p:nvPr/>
        </p:nvCxnSpPr>
        <p:spPr>
          <a:xfrm>
            <a:off x="5995407" y="2540378"/>
            <a:ext cx="0" cy="341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15;p20">
            <a:extLst>
              <a:ext uri="{FF2B5EF4-FFF2-40B4-BE49-F238E27FC236}">
                <a16:creationId xmlns:a16="http://schemas.microsoft.com/office/drawing/2014/main" id="{1D2FAA59-62EB-DD6A-74D9-20DDDC4902CC}"/>
              </a:ext>
            </a:extLst>
          </p:cNvPr>
          <p:cNvCxnSpPr/>
          <p:nvPr/>
        </p:nvCxnSpPr>
        <p:spPr>
          <a:xfrm>
            <a:off x="7841857" y="2540378"/>
            <a:ext cx="0" cy="341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16;p20">
            <a:extLst>
              <a:ext uri="{FF2B5EF4-FFF2-40B4-BE49-F238E27FC236}">
                <a16:creationId xmlns:a16="http://schemas.microsoft.com/office/drawing/2014/main" id="{BD37BAB3-AD27-F8E2-FE26-A8CE227BA1D7}"/>
              </a:ext>
            </a:extLst>
          </p:cNvPr>
          <p:cNvCxnSpPr/>
          <p:nvPr/>
        </p:nvCxnSpPr>
        <p:spPr>
          <a:xfrm>
            <a:off x="9681157" y="2540378"/>
            <a:ext cx="0" cy="341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217;p20">
            <a:extLst>
              <a:ext uri="{FF2B5EF4-FFF2-40B4-BE49-F238E27FC236}">
                <a16:creationId xmlns:a16="http://schemas.microsoft.com/office/drawing/2014/main" id="{DA6C4CAE-7AF7-F564-3D38-FD5E4C47C25B}"/>
              </a:ext>
            </a:extLst>
          </p:cNvPr>
          <p:cNvCxnSpPr/>
          <p:nvPr/>
        </p:nvCxnSpPr>
        <p:spPr>
          <a:xfrm>
            <a:off x="2313282" y="2540378"/>
            <a:ext cx="0" cy="341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218;p20">
            <a:extLst>
              <a:ext uri="{FF2B5EF4-FFF2-40B4-BE49-F238E27FC236}">
                <a16:creationId xmlns:a16="http://schemas.microsoft.com/office/drawing/2014/main" id="{8EF9CC01-DC57-D3BA-F60C-455221FAB94C}"/>
              </a:ext>
            </a:extLst>
          </p:cNvPr>
          <p:cNvSpPr/>
          <p:nvPr/>
        </p:nvSpPr>
        <p:spPr>
          <a:xfrm>
            <a:off x="7281635" y="1416846"/>
            <a:ext cx="2960700" cy="307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>
                <a:solidFill>
                  <a:schemeClr val="lt1"/>
                </a:solidFill>
              </a:rPr>
              <a:t>AI-enabled IoT platform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" name="Google Shape;219;p20">
            <a:extLst>
              <a:ext uri="{FF2B5EF4-FFF2-40B4-BE49-F238E27FC236}">
                <a16:creationId xmlns:a16="http://schemas.microsoft.com/office/drawing/2014/main" id="{D5A5660C-EF79-FA1D-01ED-18983809C8BB}"/>
              </a:ext>
            </a:extLst>
          </p:cNvPr>
          <p:cNvSpPr/>
          <p:nvPr/>
        </p:nvSpPr>
        <p:spPr>
          <a:xfrm>
            <a:off x="6738485" y="4307528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" name="Google Shape;220;p20">
            <a:extLst>
              <a:ext uri="{FF2B5EF4-FFF2-40B4-BE49-F238E27FC236}">
                <a16:creationId xmlns:a16="http://schemas.microsoft.com/office/drawing/2014/main" id="{1F50B3A5-1AE9-726D-1D81-784359DD8440}"/>
              </a:ext>
            </a:extLst>
          </p:cNvPr>
          <p:cNvSpPr/>
          <p:nvPr/>
        </p:nvSpPr>
        <p:spPr>
          <a:xfrm>
            <a:off x="8581356" y="4758753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" name="Google Shape;221;p20">
            <a:extLst>
              <a:ext uri="{FF2B5EF4-FFF2-40B4-BE49-F238E27FC236}">
                <a16:creationId xmlns:a16="http://schemas.microsoft.com/office/drawing/2014/main" id="{252A490D-25D9-8F40-362F-C85B031D1FA8}"/>
              </a:ext>
            </a:extLst>
          </p:cNvPr>
          <p:cNvSpPr/>
          <p:nvPr/>
        </p:nvSpPr>
        <p:spPr>
          <a:xfrm>
            <a:off x="6738497" y="5234353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" name="Google Shape;222;p20">
            <a:extLst>
              <a:ext uri="{FF2B5EF4-FFF2-40B4-BE49-F238E27FC236}">
                <a16:creationId xmlns:a16="http://schemas.microsoft.com/office/drawing/2014/main" id="{BB522023-DD36-1643-C86D-68A8A7F31404}"/>
              </a:ext>
            </a:extLst>
          </p:cNvPr>
          <p:cNvSpPr/>
          <p:nvPr/>
        </p:nvSpPr>
        <p:spPr>
          <a:xfrm>
            <a:off x="4899698" y="5664578"/>
            <a:ext cx="360300" cy="288300"/>
          </a:xfrm>
          <a:prstGeom prst="decagon">
            <a:avLst>
              <a:gd name="vf" fmla="val 105146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FFFFFF"/>
                </a:solidFill>
              </a:rPr>
              <a:t>4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6" name="Google Shape;223;p20">
            <a:extLst>
              <a:ext uri="{FF2B5EF4-FFF2-40B4-BE49-F238E27FC236}">
                <a16:creationId xmlns:a16="http://schemas.microsoft.com/office/drawing/2014/main" id="{B3A5D998-E7E5-612A-502F-594C4BB8D2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32" r="84290" b="51730"/>
          <a:stretch/>
        </p:blipFill>
        <p:spPr>
          <a:xfrm>
            <a:off x="5570930" y="1173570"/>
            <a:ext cx="834099" cy="7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24;p20">
            <a:extLst>
              <a:ext uri="{FF2B5EF4-FFF2-40B4-BE49-F238E27FC236}">
                <a16:creationId xmlns:a16="http://schemas.microsoft.com/office/drawing/2014/main" id="{25138A03-288C-C4E1-EE9C-7545FCF278C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2427" y="1188920"/>
            <a:ext cx="763675" cy="76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222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668C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641</Words>
  <Application>Microsoft Macintosh PowerPoint</Application>
  <PresentationFormat>Widescreen</PresentationFormat>
  <Paragraphs>185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Myriad Pro</vt:lpstr>
      <vt:lpstr>Myriad Pro Light</vt:lpstr>
      <vt:lpstr>Arial</vt:lpstr>
      <vt:lpstr>Calibri</vt:lpstr>
      <vt:lpstr>Courier New</vt:lpstr>
      <vt:lpstr>Office Theme</vt:lpstr>
      <vt:lpstr>oneM2M Virtual Store AI/ML data functions</vt:lpstr>
      <vt:lpstr>Metaverse virtual store using oneM2M</vt:lpstr>
      <vt:lpstr>Demo Scenario</vt:lpstr>
      <vt:lpstr>Demo architecture</vt:lpstr>
      <vt:lpstr>Prerequisite procedure</vt:lpstr>
      <vt:lpstr>Demo procedure</vt:lpstr>
      <vt:lpstr>Prerequisites</vt:lpstr>
      <vt:lpstr>Prerequisites</vt:lpstr>
      <vt:lpstr>Procedures for demo</vt:lpstr>
      <vt:lpstr>Step 1: request data augmentation</vt:lpstr>
      <vt:lpstr>Step 2: perform data augmentation</vt:lpstr>
      <vt:lpstr>Step 3: data augmentation results</vt:lpstr>
      <vt:lpstr>Demo</vt:lpstr>
      <vt:lpstr>Thank you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JSong</cp:lastModifiedBy>
  <cp:revision>187</cp:revision>
  <dcterms:created xsi:type="dcterms:W3CDTF">2017-09-21T15:46:31Z</dcterms:created>
  <dcterms:modified xsi:type="dcterms:W3CDTF">2022-05-12T10:38:48Z</dcterms:modified>
</cp:coreProperties>
</file>