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1" r:id="rId1"/>
  </p:sldMasterIdLst>
  <p:sldIdLst>
    <p:sldId id="256" r:id="rId2"/>
    <p:sldId id="257" r:id="rId3"/>
    <p:sldId id="258" r:id="rId4"/>
    <p:sldId id="263" r:id="rId5"/>
    <p:sldId id="269" r:id="rId6"/>
    <p:sldId id="264" r:id="rId7"/>
    <p:sldId id="271" r:id="rId8"/>
    <p:sldId id="265" r:id="rId9"/>
    <p:sldId id="272" r:id="rId10"/>
    <p:sldId id="266" r:id="rId11"/>
    <p:sldId id="273" r:id="rId12"/>
    <p:sldId id="267" r:id="rId13"/>
    <p:sldId id="270" r:id="rId14"/>
    <p:sldId id="259" r:id="rId15"/>
    <p:sldId id="260" r:id="rId16"/>
    <p:sldId id="261" r:id="rId17"/>
    <p:sldId id="262" r:id="rId18"/>
    <p:sldId id="26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4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1550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457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6864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445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9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8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2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9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5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04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4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0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8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7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83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F185E-72F9-4F94-AA20-BF08991E8A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MALICIOUS AE AND BLOCKED ORIGINATOR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51560-277E-4882-94F9-7A5DB19E68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SDS-2019-0096-Maclicious_AE_Blocked_Originator(R3)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497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03B1-0890-4364-973B-334DD1688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3 – </a:t>
            </a:r>
            <a:r>
              <a:rPr lang="en-IN" dirty="0" err="1"/>
              <a:t>BlockedAEList</a:t>
            </a:r>
            <a:r>
              <a:rPr lang="en-IN" dirty="0"/>
              <a:t> at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39FD-95EF-4DDB-BD62-3A383FBD2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</a:t>
            </a:r>
          </a:p>
          <a:p>
            <a:r>
              <a:rPr lang="en-IN" dirty="0" err="1">
                <a:sym typeface="Wingdings" panose="05000000000000000000" pitchFamily="2" charset="2"/>
              </a:rPr>
              <a:t>BlockedAEList</a:t>
            </a:r>
            <a:r>
              <a:rPr lang="en-IN" dirty="0">
                <a:sym typeface="Wingdings" panose="05000000000000000000" pitchFamily="2" charset="2"/>
              </a:rPr>
              <a:t> at IN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MNCSE2 notifies IN-CSE with the SP Relative AE-ID in the content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should update the </a:t>
            </a:r>
            <a:r>
              <a:rPr lang="en-IN" dirty="0" err="1">
                <a:sym typeface="Wingdings" panose="05000000000000000000" pitchFamily="2" charset="2"/>
              </a:rPr>
              <a:t>BlockedAEList</a:t>
            </a:r>
            <a:r>
              <a:rPr lang="en-IN" dirty="0">
                <a:sym typeface="Wingdings" panose="05000000000000000000" pitchFamily="2" charset="2"/>
              </a:rPr>
              <a:t> (maintained at IN only). It should map the Blocked AE-ID List against its Registrar CSE.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should notify the registrar CSE of the blocked AE to update its local Blocked AE List</a:t>
            </a:r>
          </a:p>
          <a:p>
            <a:r>
              <a:rPr lang="en-IN" dirty="0">
                <a:sym typeface="Wingdings" panose="05000000000000000000" pitchFamily="2" charset="2"/>
              </a:rPr>
              <a:t>Features:</a:t>
            </a:r>
          </a:p>
          <a:p>
            <a:pPr lvl="1"/>
            <a:r>
              <a:rPr lang="en-IN" dirty="0"/>
              <a:t>Every CSE should update their Local Blocked AE List based on the Notification received from IN-CSE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Each CSE shall have their own blocked list with their registered AE only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2373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EAADE5-A357-4241-A272-1DD5805DA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604" y="781877"/>
            <a:ext cx="11698072" cy="538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2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81D2-8FE8-4931-81A9-2960EC26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Why Scenario 3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0CBD2-388B-4862-8DAE-EC45CC61B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85485"/>
          </a:xfrm>
        </p:spPr>
        <p:txBody>
          <a:bodyPr>
            <a:normAutofit/>
          </a:bodyPr>
          <a:lstStyle/>
          <a:p>
            <a:r>
              <a:rPr lang="en-IN" sz="2400" dirty="0"/>
              <a:t>Once the originator is blocked, the request shall be reject at the Registrar CSE itself.</a:t>
            </a:r>
          </a:p>
          <a:p>
            <a:r>
              <a:rPr lang="en-IN" sz="2400" dirty="0"/>
              <a:t>Efficient as </a:t>
            </a:r>
            <a:r>
              <a:rPr lang="en-IN" sz="2400" dirty="0" err="1"/>
              <a:t>LocalAEBlockedList</a:t>
            </a:r>
            <a:r>
              <a:rPr lang="en-IN" sz="2400" dirty="0"/>
              <a:t> only updated at the Registrar CSE of the originator to be blocked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05E5C5-8013-4B4B-A24A-6B2CBC6C1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04" y="3180522"/>
            <a:ext cx="10412896" cy="35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096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8A9E-8C24-41AD-BFD3-693447788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2E7E-3A2C-4397-854A-969FF9497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When a Malicious AE Request is identified at the Hosting CSE, the Hosting CSE shall send a response with RSC 4125 (MALICIOUS_REQUEST)</a:t>
            </a:r>
          </a:p>
          <a:p>
            <a:r>
              <a:rPr lang="en-IN" dirty="0"/>
              <a:t>For any subsequent request from the AE, the Registrar CSE of the AE shall reject the request with RSC 4126 (BLOCKED_ORIGINATOR)</a:t>
            </a:r>
          </a:p>
        </p:txBody>
      </p:sp>
    </p:spTree>
    <p:extLst>
      <p:ext uri="{BB962C8B-B14F-4D97-AF65-F5344CB8AC3E}">
        <p14:creationId xmlns:p14="http://schemas.microsoft.com/office/powerpoint/2010/main" val="3366520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46ECF-DA6B-4414-AD68-BF137086C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Blocked List as a Resource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D7DB-BF3C-460F-8833-53C81C0EE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Blocked List of all AE-ID’s across all CSE’s should be maintained at the IN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BlockedAEList</a:t>
            </a:r>
            <a:r>
              <a:rPr lang="en-IN" dirty="0"/>
              <a:t>&gt;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BlockedAEListAsPerCSE</a:t>
            </a:r>
            <a:r>
              <a:rPr lang="en-IN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73605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F19B1-13FC-4A8B-B144-7C55C4EC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BlockedAEList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AF2B5-44F8-48B8-8240-AC26AE03A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 err="1"/>
              <a:t>numberImpactedCSEs</a:t>
            </a:r>
            <a:br>
              <a:rPr lang="en-IN" dirty="0"/>
            </a:br>
            <a:r>
              <a:rPr lang="en-IN" dirty="0"/>
              <a:t>the number of CSEs that have at least one of their </a:t>
            </a:r>
            <a:r>
              <a:rPr lang="en-IN" dirty="0" err="1"/>
              <a:t>registree</a:t>
            </a:r>
            <a:r>
              <a:rPr lang="en-IN" dirty="0"/>
              <a:t> AE being blocked due to some form of malicious activity by the AE</a:t>
            </a:r>
          </a:p>
          <a:p>
            <a:r>
              <a:rPr lang="en-IN" dirty="0"/>
              <a:t>Child Resources</a:t>
            </a:r>
          </a:p>
          <a:p>
            <a:pPr lvl="1"/>
            <a:r>
              <a:rPr lang="en-IN" dirty="0"/>
              <a:t>&lt;subscription&gt;</a:t>
            </a:r>
          </a:p>
          <a:p>
            <a:pPr lvl="1"/>
            <a:r>
              <a:rPr lang="en-IN" dirty="0"/>
              <a:t>&lt;</a:t>
            </a:r>
            <a:r>
              <a:rPr lang="en-IN" dirty="0" err="1"/>
              <a:t>BlockedOriginatorListPerCSE</a:t>
            </a:r>
            <a:r>
              <a:rPr lang="en-IN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24382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4B21-7849-4499-9E21-28F99A6E3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BlockedAEListPerCSE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2B3C4-DE19-4AC8-B5A5-13042DA2D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/>
              <a:t>CSE-ID</a:t>
            </a:r>
            <a:br>
              <a:rPr lang="en-IN" dirty="0"/>
            </a:br>
            <a:r>
              <a:rPr lang="en-IN" dirty="0"/>
              <a:t>the identifier of the Registrar CSE of the AE to be blocked</a:t>
            </a:r>
          </a:p>
          <a:p>
            <a:pPr lvl="1"/>
            <a:r>
              <a:rPr lang="en-IN" dirty="0"/>
              <a:t>AE-</a:t>
            </a:r>
            <a:r>
              <a:rPr lang="en-IN" dirty="0" err="1"/>
              <a:t>IDList</a:t>
            </a:r>
            <a:br>
              <a:rPr lang="en-IN" dirty="0"/>
            </a:br>
            <a:r>
              <a:rPr lang="en-IN" dirty="0"/>
              <a:t>the list of </a:t>
            </a:r>
            <a:r>
              <a:rPr lang="en-IN" dirty="0" err="1"/>
              <a:t>Registree</a:t>
            </a:r>
            <a:r>
              <a:rPr lang="en-IN" dirty="0"/>
              <a:t> AE-ID’s of the CSE-ID attribute be blocked</a:t>
            </a:r>
            <a:br>
              <a:rPr lang="en-IN" dirty="0"/>
            </a:br>
            <a:endParaRPr lang="en-IN" dirty="0"/>
          </a:p>
          <a:p>
            <a:r>
              <a:rPr lang="en-IN" dirty="0"/>
              <a:t>No Child Resources</a:t>
            </a:r>
          </a:p>
        </p:txBody>
      </p:sp>
    </p:spTree>
    <p:extLst>
      <p:ext uri="{BB962C8B-B14F-4D97-AF65-F5344CB8AC3E}">
        <p14:creationId xmlns:p14="http://schemas.microsoft.com/office/powerpoint/2010/main" val="3968886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F79-3CF9-48F5-B01F-F6E5D43B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&lt;</a:t>
            </a:r>
            <a:r>
              <a:rPr lang="en-IN" dirty="0" err="1"/>
              <a:t>LocalBlockedAEList</a:t>
            </a:r>
            <a:r>
              <a:rPr lang="en-IN" dirty="0"/>
              <a:t>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6648-66A4-4461-BF27-B77EE6919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Attributes</a:t>
            </a:r>
          </a:p>
          <a:p>
            <a:pPr lvl="1"/>
            <a:r>
              <a:rPr lang="en-IN" dirty="0"/>
              <a:t>AE-</a:t>
            </a:r>
            <a:r>
              <a:rPr lang="en-IN" dirty="0" err="1"/>
              <a:t>IDList</a:t>
            </a:r>
            <a:br>
              <a:rPr lang="en-IN" dirty="0"/>
            </a:br>
            <a:r>
              <a:rPr lang="en-IN" dirty="0"/>
              <a:t>the list of </a:t>
            </a:r>
            <a:r>
              <a:rPr lang="en-IN" dirty="0" err="1"/>
              <a:t>Registree</a:t>
            </a:r>
            <a:r>
              <a:rPr lang="en-IN" dirty="0"/>
              <a:t> AE-ID’s to be blocked</a:t>
            </a:r>
          </a:p>
        </p:txBody>
      </p:sp>
    </p:spTree>
    <p:extLst>
      <p:ext uri="{BB962C8B-B14F-4D97-AF65-F5344CB8AC3E}">
        <p14:creationId xmlns:p14="http://schemas.microsoft.com/office/powerpoint/2010/main" val="304261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33026-40B1-4A21-A101-03F747FC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Future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DC66F-6863-4BE2-AE17-7B1CBDFA6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Definition of Policies that could be defined in the system for blocking AE</a:t>
            </a:r>
          </a:p>
          <a:p>
            <a:r>
              <a:rPr lang="en-IN" dirty="0"/>
              <a:t>Reason for Blocking AE i.e. defining the malicious behaviour for which the AE was blocked</a:t>
            </a:r>
          </a:p>
        </p:txBody>
      </p:sp>
    </p:spTree>
    <p:extLst>
      <p:ext uri="{BB962C8B-B14F-4D97-AF65-F5344CB8AC3E}">
        <p14:creationId xmlns:p14="http://schemas.microsoft.com/office/powerpoint/2010/main" val="320330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8BCB-7CD0-4C8F-820C-178C7117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New definitions introduced in CR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76154-9616-4834-99FE-C4112CC1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Malicious AE Request :  </a:t>
            </a:r>
            <a:r>
              <a:rPr lang="en-IN" dirty="0"/>
              <a:t>An AE request with an intent to perform operations on a CSE to gain unauthorized access to information or perform unauthorized operations</a:t>
            </a:r>
          </a:p>
          <a:p>
            <a:r>
              <a:rPr lang="en-IN" b="1" dirty="0"/>
              <a:t>Blocked</a:t>
            </a:r>
            <a:r>
              <a:rPr lang="en-IN" dirty="0"/>
              <a:t> </a:t>
            </a:r>
            <a:r>
              <a:rPr lang="en-IN" b="1" dirty="0"/>
              <a:t>Originator: </a:t>
            </a:r>
            <a:r>
              <a:rPr lang="en-IN" dirty="0"/>
              <a:t>Hosting CSE should be able to identify any incoming Malicious AE Request and block the AE-Id of the malicious request from performing any other requests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471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331C0-BAB0-44C6-B567-C2CC3974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Why block an AE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56C77-ED1F-4E19-A981-D0BC768EA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If an AE is sending a malformed request to perform some unauthorized action, then the AE should be marked as MALICIOUS and blocked from performing any future operations.</a:t>
            </a:r>
          </a:p>
          <a:p>
            <a:r>
              <a:rPr lang="en-IN" dirty="0"/>
              <a:t>Other examples for blocking an AE are when the AE is not following a set of defined policies while sending request like: Overdue Payment Date, Very high Request Rate etc.</a:t>
            </a:r>
          </a:p>
        </p:txBody>
      </p:sp>
    </p:spTree>
    <p:extLst>
      <p:ext uri="{BB962C8B-B14F-4D97-AF65-F5344CB8AC3E}">
        <p14:creationId xmlns:p14="http://schemas.microsoft.com/office/powerpoint/2010/main" val="245787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3C73-6C45-46C2-B562-754ECDE6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of Malicious AE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11A64-7186-403E-95B3-3F15B4DFF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Consider the below example:</a:t>
            </a:r>
            <a:br>
              <a:rPr lang="en-IN" dirty="0"/>
            </a:br>
            <a:br>
              <a:rPr lang="en-IN" dirty="0"/>
            </a:br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</a:t>
            </a:r>
            <a:br>
              <a:rPr lang="en-IN" dirty="0">
                <a:sym typeface="Wingdings" panose="05000000000000000000" pitchFamily="2" charset="2"/>
              </a:rPr>
            </a:br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In the example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AE1 sends a malicious request to MN-CSE2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The MN-CSE2 is able to identify the malicious nature of the request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MN-CSE2 should add the AE to the Blocked AE List</a:t>
            </a:r>
          </a:p>
          <a:p>
            <a:r>
              <a:rPr lang="en-IN" dirty="0">
                <a:sym typeface="Wingdings" panose="05000000000000000000" pitchFamily="2" charset="2"/>
              </a:rPr>
              <a:t>3 scenarios are possible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8356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6368-D2B6-4C35-926E-E561072F8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DF77A-D5CE-4B33-8147-2A2FB4C60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3 scenarios are possible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4CC196-22D5-4F16-9266-B66459861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1" y="2858293"/>
            <a:ext cx="11301498" cy="291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66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48A6-8F13-4AC5-9AC8-89E2DBDC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1 – Local AE Blocked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EFC5-4B8B-4032-87DA-B1D848A6E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 </a:t>
            </a:r>
          </a:p>
          <a:p>
            <a:r>
              <a:rPr lang="en-IN" dirty="0"/>
              <a:t>MN-CSE2 maintains independent </a:t>
            </a:r>
            <a:r>
              <a:rPr lang="en-IN" dirty="0" err="1"/>
              <a:t>LocalBlockedAEList</a:t>
            </a:r>
            <a:r>
              <a:rPr lang="en-IN" dirty="0"/>
              <a:t>. </a:t>
            </a:r>
          </a:p>
          <a:p>
            <a:pPr lvl="1"/>
            <a:r>
              <a:rPr lang="en-IN" dirty="0"/>
              <a:t>MN-CSE2 shall add /MN-CSE1/AE1 in its Blocked AE List that shall be maintained locally</a:t>
            </a:r>
          </a:p>
          <a:p>
            <a:r>
              <a:rPr lang="en-IN" dirty="0"/>
              <a:t>Features:</a:t>
            </a:r>
          </a:p>
          <a:p>
            <a:pPr lvl="1"/>
            <a:r>
              <a:rPr lang="en-IN" dirty="0"/>
              <a:t>Every Hosting CSE shall maintain their independent Blocked Originator List and shall update them based on the malicious operation detected on their node</a:t>
            </a:r>
          </a:p>
          <a:p>
            <a:pPr lvl="1"/>
            <a:r>
              <a:rPr lang="en-IN" dirty="0"/>
              <a:t>An AE blocked by one CSE may be operational on other CSE. This is because the AE might have only attempted malicious activity on one of the CSE’s</a:t>
            </a:r>
          </a:p>
          <a:p>
            <a:pPr lvl="1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16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1D8F34-F643-4857-B74E-D17213882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59" y="1736036"/>
            <a:ext cx="11446224" cy="401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90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8A4D-DCA5-44F7-BE28-FD1AEF72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Scenario 2 – Notify IN &amp; Local AE Block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10F19-2CEC-418B-88C0-3011B2E9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AE1 </a:t>
            </a:r>
            <a:r>
              <a:rPr lang="en-IN" dirty="0">
                <a:sym typeface="Wingdings" panose="05000000000000000000" pitchFamily="2" charset="2"/>
              </a:rPr>
              <a:t> MN-CSE1  IN-CSE  MN-CSE2 </a:t>
            </a:r>
          </a:p>
          <a:p>
            <a:r>
              <a:rPr lang="en-IN" dirty="0">
                <a:sym typeface="Wingdings" panose="05000000000000000000" pitchFamily="2" charset="2"/>
              </a:rPr>
              <a:t>Local AE Blocked List with IN Notify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MNCSE2 notifies IN-CSE with the SP Relative AE-ID in the content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IN-CSE shall notify request to all CSE’s with the above SP Relative AE-ID’s to update their Local Blocked AE ID List</a:t>
            </a:r>
          </a:p>
          <a:p>
            <a:r>
              <a:rPr lang="en-IN" dirty="0">
                <a:sym typeface="Wingdings" panose="05000000000000000000" pitchFamily="2" charset="2"/>
              </a:rPr>
              <a:t>Features:</a:t>
            </a:r>
          </a:p>
          <a:p>
            <a:pPr lvl="1"/>
            <a:r>
              <a:rPr lang="en-IN" dirty="0"/>
              <a:t>Every CSE should update their Local Blocked AE List based on the Notification received from IN-CSE</a:t>
            </a:r>
          </a:p>
          <a:p>
            <a:pPr lvl="1"/>
            <a:r>
              <a:rPr lang="en-IN" dirty="0"/>
              <a:t>All CSE should have the same Local AE Blocked List. 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/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3179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1AC46C-E240-4072-A63B-13381C7C6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49" y="1089990"/>
            <a:ext cx="11645051" cy="476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3693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595</Words>
  <Application>Microsoft Office PowerPoint</Application>
  <PresentationFormat>Widescreen</PresentationFormat>
  <Paragraphs>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MALICIOUS AE AND BLOCKED ORIGINATOR</vt:lpstr>
      <vt:lpstr>New definitions introduced in CR</vt:lpstr>
      <vt:lpstr>Why block an AE ?</vt:lpstr>
      <vt:lpstr>Example of Malicious AE Request</vt:lpstr>
      <vt:lpstr>Example Case</vt:lpstr>
      <vt:lpstr>Scenario 1 – Local AE Blocked List</vt:lpstr>
      <vt:lpstr>PowerPoint Presentation</vt:lpstr>
      <vt:lpstr>Scenario 2 – Notify IN &amp; Local AE Block List</vt:lpstr>
      <vt:lpstr>PowerPoint Presentation</vt:lpstr>
      <vt:lpstr>Scenario 3 – BlockedAEList at IN</vt:lpstr>
      <vt:lpstr>PowerPoint Presentation</vt:lpstr>
      <vt:lpstr>Why Scenario 3 ?</vt:lpstr>
      <vt:lpstr>PROPOSED SOLUTION</vt:lpstr>
      <vt:lpstr>Blocked List as a Resource</vt:lpstr>
      <vt:lpstr>&lt;BlockedAEList&gt;</vt:lpstr>
      <vt:lpstr>&lt;BlockedAEListPerCSE&gt;</vt:lpstr>
      <vt:lpstr>&lt;LocalBlockedAEList&gt;</vt:lpstr>
      <vt:lpstr>Future Enhancements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MALICIOUS AE AND BLOCKED ORIGINATOR</dc:title>
  <dc:creator>Siddharth Trikha</dc:creator>
  <cp:lastModifiedBy>Siddharth Trikha</cp:lastModifiedBy>
  <cp:revision>17</cp:revision>
  <dcterms:created xsi:type="dcterms:W3CDTF">2019-05-02T07:01:00Z</dcterms:created>
  <dcterms:modified xsi:type="dcterms:W3CDTF">2019-05-02T09:52:16Z</dcterms:modified>
</cp:coreProperties>
</file>