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sldIdLst>
    <p:sldId id="268" r:id="rId2"/>
    <p:sldId id="273" r:id="rId3"/>
    <p:sldId id="269" r:id="rId4"/>
    <p:sldId id="272" r:id="rId5"/>
    <p:sldId id="274" r:id="rId6"/>
    <p:sldId id="276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222" autoAdjust="0"/>
  </p:normalViewPr>
  <p:slideViewPr>
    <p:cSldViewPr showGuides="1">
      <p:cViewPr varScale="1">
        <p:scale>
          <a:sx n="87" d="100"/>
          <a:sy n="87" d="100"/>
        </p:scale>
        <p:origin x="-1020" y="-90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18/06/2019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ticnext.eu/project-ods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7894"/>
            <a:ext cx="158115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91" y="0"/>
            <a:ext cx="4503018" cy="30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1355" y="3797647"/>
            <a:ext cx="856129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412000" y="3843793"/>
            <a:ext cx="63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fr-FR" altLang="en-US" dirty="0" smtClean="0">
                <a:solidFill>
                  <a:srgbClr val="B42025"/>
                </a:solidFill>
              </a:rPr>
              <a:t>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mailto</a:t>
            </a:r>
            <a:r>
              <a:rPr lang="en-US" altLang="en-US" dirty="0" smtClean="0">
                <a:solidFill>
                  <a:srgbClr val="B42025"/>
                </a:solidFill>
              </a:rPr>
              <a:t>: Leila Le Brun (Orange), </a:t>
            </a:r>
            <a:r>
              <a:rPr lang="en-US" altLang="en-US" dirty="0">
                <a:solidFill>
                  <a:srgbClr val="B42025"/>
                </a:solidFill>
              </a:rPr>
              <a:t>Chrystel </a:t>
            </a:r>
            <a:r>
              <a:rPr lang="en-US" altLang="en-US" dirty="0" smtClean="0">
                <a:solidFill>
                  <a:srgbClr val="B42025"/>
                </a:solidFill>
              </a:rPr>
              <a:t>Gaber </a:t>
            </a:r>
            <a:r>
              <a:rPr lang="en-US" altLang="en-US" dirty="0" smtClean="0">
                <a:solidFill>
                  <a:srgbClr val="B42025"/>
                </a:solidFill>
              </a:rPr>
              <a:t>(Orange) </a:t>
            </a:r>
            <a:endParaRPr lang="pl-PL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pl-PL" altLang="en-US" dirty="0" smtClean="0">
                <a:solidFill>
                  <a:srgbClr val="B42025"/>
                </a:solidFill>
              </a:rPr>
              <a:t>201</a:t>
            </a:r>
            <a:r>
              <a:rPr lang="en-US" altLang="en-US" dirty="0" smtClean="0">
                <a:solidFill>
                  <a:srgbClr val="B42025"/>
                </a:solidFill>
              </a:rPr>
              <a:t>9-xx-xx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 smtClean="0">
                <a:solidFill>
                  <a:srgbClr val="B42025"/>
                </a:solidFill>
              </a:rPr>
              <a:t>TS-000</a:t>
            </a:r>
            <a:r>
              <a:rPr lang="fr-FR" altLang="ko-KR" dirty="0" smtClean="0">
                <a:solidFill>
                  <a:srgbClr val="B42025"/>
                </a:solidFill>
              </a:rPr>
              <a:t>3</a:t>
            </a:r>
            <a:r>
              <a:rPr lang="pl-PL" altLang="ko-KR" dirty="0" smtClean="0">
                <a:solidFill>
                  <a:srgbClr val="B42025"/>
                </a:solidFill>
              </a:rPr>
              <a:t> </a:t>
            </a:r>
            <a:r>
              <a:rPr lang="pl-PL" altLang="ko-KR" dirty="0">
                <a:solidFill>
                  <a:srgbClr val="B42025"/>
                </a:solidFill>
              </a:rPr>
              <a:t>and TS-0004 </a:t>
            </a:r>
            <a:r>
              <a:rPr lang="pl-PL" altLang="ko-KR" dirty="0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2859783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spcAft>
                <a:spcPts val="3000"/>
              </a:spcAft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Dynamic Authorization Enhancement</a:t>
            </a:r>
            <a:b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nested token introduction</a:t>
            </a:r>
            <a:endParaRPr lang="en-US" alt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5"/>
            <a:ext cx="8515350" cy="31680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1600" dirty="0" smtClean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n-US" sz="1600" dirty="0" smtClean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1600" dirty="0" smtClean="0">
                <a:solidFill>
                  <a:schemeClr val="tx1"/>
                </a:solidFill>
              </a:rPr>
              <a:t>Enhancement proposed in oneM2M security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082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90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24936" cy="2736304"/>
          </a:xfrm>
        </p:spPr>
        <p:txBody>
          <a:bodyPr/>
          <a:lstStyle/>
          <a:p>
            <a:endParaRPr lang="en-US" sz="1600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“On Demand Secure Isolation” (ODSI) </a:t>
            </a:r>
            <a:r>
              <a:rPr lang="en-US" sz="1600" b="1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project defines a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new security model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with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isolation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mechanisms.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ODSI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proposes to use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virtualization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to isolate tenants from each other and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tokens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 to authorize access to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resources: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Sensitive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functions are isolated in the owner domain </a:t>
            </a:r>
            <a:endParaRPr lang="en-US" sz="1600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Sensitive functions are exposed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through less sensitive functions to other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tenants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Resources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proper to a tenant are under its sole responsibility.</a:t>
            </a:r>
            <a:endParaRPr lang="fr-FR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endParaRPr lang="en-US" sz="800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This  addresses attacks on IOT devices using an actor’s access to target another stakeholder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082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European ODSI project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noProof="0" dirty="0" smtClean="0">
                <a:solidFill>
                  <a:schemeClr val="tx1"/>
                </a:solidFill>
                <a:latin typeface="Calibri"/>
              </a:rPr>
              <a:t>overview</a:t>
            </a:r>
            <a:endParaRPr kumimoji="0" lang="en-US" alt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7078"/>
            <a:ext cx="2457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981633" y="4497695"/>
            <a:ext cx="3705167" cy="2674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More info</a:t>
            </a:r>
            <a:r>
              <a:rPr lang="en-US" sz="1200" dirty="0" smtClean="0">
                <a:solidFill>
                  <a:schemeClr val="tx1"/>
                </a:solidFill>
              </a:rPr>
              <a:t>:  </a:t>
            </a:r>
            <a:r>
              <a:rPr lang="en-US" sz="1200" dirty="0" smtClean="0">
                <a:solidFill>
                  <a:schemeClr val="tx1"/>
                </a:solidFill>
                <a:hlinkClick r:id="rId3"/>
              </a:rPr>
              <a:t>https://www.celticnext.eu/project-odsi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91" y="4371950"/>
            <a:ext cx="3785009" cy="3932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3352" y="4623978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6114"/>
            <a:ext cx="3888432" cy="247780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Indirect Dynamic Authorization mapping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endParaRPr lang="en-US" sz="80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Helvetica 55 Roman" panose="020B0604020202020204" pitchFamily="34" charset="0"/>
              </a:rPr>
              <a:t>ODSI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: the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token 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contains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a </a:t>
            </a:r>
            <a:r>
              <a:rPr lang="en-US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security policy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which indicates </a:t>
            </a:r>
            <a:r>
              <a:rPr lang="en-US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whether a token should be verified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access a token or not. </a:t>
            </a:r>
            <a:endParaRPr lang="en-US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It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can also define local access control rules. An example for such a local rule is to forbid a firmware update if the battery level is too low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Helvetica 55 Roman" panose="020B0604020202020204" pitchFamily="34" charset="0"/>
              </a:rPr>
              <a:t>oneM2M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the security policy does not identify whether a token is requested to verify a token or not.</a:t>
            </a:r>
            <a:endParaRPr lang="en-US" dirty="0">
              <a:solidFill>
                <a:schemeClr val="tx1"/>
              </a:solidFill>
              <a:latin typeface="Helvetica 55 Roman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Mapping between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ODSI &amp;</a:t>
            </a:r>
            <a:r>
              <a:rPr lang="en-US" altLang="en-US" sz="3200" dirty="0" smtClean="0">
                <a:solidFill>
                  <a:schemeClr val="tx1"/>
                </a:solidFill>
                <a:latin typeface="Calibri"/>
              </a:rPr>
              <a:t> oneM2M</a:t>
            </a:r>
            <a:endParaRPr kumimoji="0" lang="en-US" alt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054" y="232058"/>
            <a:ext cx="2457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33" y="1391054"/>
            <a:ext cx="4724371" cy="247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613986" y="3868858"/>
            <a:ext cx="4078966" cy="237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oneM2M TS0003: Indirect dynamic authorization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9776" y="4353366"/>
            <a:ext cx="697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Proposal is that the </a:t>
            </a:r>
            <a:r>
              <a:rPr lang="en-US" sz="1400" dirty="0"/>
              <a:t>access control policy </a:t>
            </a:r>
            <a:r>
              <a:rPr lang="en-US" sz="1400" dirty="0" smtClean="0"/>
              <a:t>element  (TS 0004) also </a:t>
            </a:r>
            <a:r>
              <a:rPr lang="en-US" sz="1400" dirty="0"/>
              <a:t>checks whether a particular resource requires a token verification or not. </a:t>
            </a:r>
            <a:r>
              <a:rPr lang="en-US" sz="1400" dirty="0" smtClean="0"/>
              <a:t> For that, </a:t>
            </a:r>
            <a:r>
              <a:rPr lang="en-US" sz="1400" dirty="0" err="1" smtClean="0">
                <a:solidFill>
                  <a:srgbClr val="C00000"/>
                </a:solidFill>
              </a:rPr>
              <a:t>nestedToken</a:t>
            </a:r>
            <a:r>
              <a:rPr lang="en-US" sz="1400" dirty="0" smtClean="0">
                <a:solidFill>
                  <a:srgbClr val="C00000"/>
                </a:solidFill>
              </a:rPr>
              <a:t> field </a:t>
            </a:r>
            <a:r>
              <a:rPr lang="en-US" sz="1400" dirty="0" smtClean="0"/>
              <a:t>is introduced in oneM2M token</a:t>
            </a:r>
            <a:endParaRPr lang="fr-FR" sz="1400" dirty="0"/>
          </a:p>
        </p:txBody>
      </p:sp>
      <p:pic>
        <p:nvPicPr>
          <p:cNvPr id="11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795" y="123478"/>
            <a:ext cx="1675445" cy="114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8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2"/>
            <a:ext cx="7637437" cy="21357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To address the case where a user or CSE or another AE performs requests of a device resource authorized by a token, we propose to add an optional element, </a:t>
            </a:r>
            <a:r>
              <a:rPr lang="en-US" sz="1600" b="1" dirty="0" err="1" smtClean="0">
                <a:solidFill>
                  <a:schemeClr val="tx1"/>
                </a:solidFill>
                <a:latin typeface="Helvetica 55 Roman" panose="020B0604020202020204" pitchFamily="34" charset="0"/>
              </a:rPr>
              <a:t>nestedToken</a:t>
            </a:r>
            <a:r>
              <a:rPr lang="en-US" sz="1600" b="1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to the oneM2M </a:t>
            </a:r>
            <a:r>
              <a:rPr lang="en-US" dirty="0" err="1" smtClean="0">
                <a:solidFill>
                  <a:schemeClr val="tx1"/>
                </a:solidFill>
                <a:latin typeface="Helvetica 55 Roman" panose="020B0604020202020204" pitchFamily="34" charset="0"/>
              </a:rPr>
              <a:t>tokenClaimSet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 defined in TS 0004. </a:t>
            </a:r>
          </a:p>
          <a:p>
            <a:endParaRPr lang="en-US" sz="800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The first token proves that the tenant authorization server has authorized the action. The nested token proves that the owner authorization server has authorized the access to the device resource.</a:t>
            </a:r>
          </a:p>
          <a:p>
            <a:endParaRPr lang="en-US" sz="800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The nested token can either be a full token (serialized JWT or other relevant format) or a </a:t>
            </a:r>
            <a:r>
              <a:rPr lang="en-US" dirty="0" err="1" smtClean="0">
                <a:solidFill>
                  <a:schemeClr val="tx1"/>
                </a:solidFill>
                <a:latin typeface="Helvetica 55 Roman" panose="020B0604020202020204" pitchFamily="34" charset="0"/>
              </a:rPr>
              <a:t>tokenID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, which is used to request the token from the DAS server.</a:t>
            </a:r>
            <a:endParaRPr lang="en-US" dirty="0">
              <a:solidFill>
                <a:schemeClr val="tx1"/>
              </a:solidFill>
              <a:latin typeface="Helvetica 55 Roman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Enhancement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Proposed in </a:t>
            </a:r>
            <a:r>
              <a:rPr lang="en-US" altLang="en-US" sz="3200" dirty="0" smtClean="0">
                <a:solidFill>
                  <a:schemeClr val="tx1"/>
                </a:solidFill>
                <a:latin typeface="Calibri"/>
              </a:rPr>
              <a:t>oneM2M</a:t>
            </a:r>
            <a:endParaRPr kumimoji="0" lang="en-US" alt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9502"/>
            <a:ext cx="1693524" cy="11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Enhancement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Proposed in </a:t>
            </a:r>
            <a:r>
              <a:rPr lang="en-US" altLang="en-US" sz="3200" dirty="0" smtClean="0">
                <a:solidFill>
                  <a:schemeClr val="tx1"/>
                </a:solidFill>
                <a:latin typeface="Calibri"/>
              </a:rPr>
              <a:t>oneM2M</a:t>
            </a:r>
            <a:endParaRPr kumimoji="0" lang="en-US" alt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5530"/>
            <a:ext cx="1693524" cy="11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52263"/>
              </p:ext>
            </p:extLst>
          </p:nvPr>
        </p:nvGraphicFramePr>
        <p:xfrm>
          <a:off x="2626226" y="2193407"/>
          <a:ext cx="3903852" cy="24398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7360"/>
                <a:gridCol w="1321534"/>
                <a:gridCol w="1214958"/>
              </a:tblGrid>
              <a:tr h="49492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Token </a:t>
                      </a:r>
                      <a:r>
                        <a:rPr lang="en-GB" sz="1000" dirty="0" err="1">
                          <a:effectLst/>
                        </a:rPr>
                        <a:t>Claimset</a:t>
                      </a:r>
                      <a:r>
                        <a:rPr lang="en-GB" sz="1000" dirty="0">
                          <a:effectLst/>
                        </a:rPr>
                        <a:t> Object Element Path</a:t>
                      </a:r>
                      <a:endParaRPr lang="fr-FR" sz="1000" b="1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 Claimset Object Element Short Name</a:t>
                      </a:r>
                      <a:endParaRPr lang="fr-FR" sz="1000" b="1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oneM2M JWT claim name</a:t>
                      </a:r>
                      <a:endParaRPr lang="fr-FR" sz="1000" b="1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version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tkvr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"tkvr"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tokenID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tkid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"jti"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issuer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tkis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"iss"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holder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tkhd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"azp"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16537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notBefore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tknb</a:t>
                      </a:r>
                      <a:endParaRPr lang="fr-FR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"nbf"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2160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notAfter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tkna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"</a:t>
                      </a:r>
                      <a:r>
                        <a:rPr lang="en-GB" sz="1000" dirty="0" err="1">
                          <a:effectLst/>
                        </a:rPr>
                        <a:t>exp</a:t>
                      </a:r>
                      <a:r>
                        <a:rPr lang="en-GB" sz="1000" dirty="0">
                          <a:effectLst/>
                        </a:rPr>
                        <a:t>"</a:t>
                      </a:r>
                      <a:endParaRPr lang="fr-FR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tokenName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tknm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"tknm"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1620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audience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tkau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"aud"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permissions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tkps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"tkps"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578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extension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tkex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"tkex"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C00000"/>
                          </a:solidFill>
                          <a:effectLst/>
                        </a:rPr>
                        <a:t>nestedToken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C00000"/>
                          </a:solidFill>
                          <a:effectLst/>
                        </a:rPr>
                        <a:t>tkobj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  <a:effectLst/>
                        </a:rPr>
                        <a:t>“</a:t>
                      </a:r>
                      <a:r>
                        <a:rPr lang="en-GB" sz="1000" dirty="0" err="1">
                          <a:solidFill>
                            <a:srgbClr val="C00000"/>
                          </a:solidFill>
                          <a:effectLst/>
                        </a:rPr>
                        <a:t>tkobj</a:t>
                      </a:r>
                      <a:r>
                        <a:rPr lang="en-GB" sz="1000" dirty="0">
                          <a:solidFill>
                            <a:srgbClr val="C00000"/>
                          </a:solidFill>
                          <a:effectLst/>
                        </a:rPr>
                        <a:t>”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97732" y="1851670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Helvetica 55 Roman" panose="020B0604020202020204" pitchFamily="34" charset="0"/>
              </a:rPr>
              <a:t>The additional elements proposed to oneM2M token (</a:t>
            </a:r>
            <a:r>
              <a:rPr lang="en-US" sz="1400" dirty="0" err="1">
                <a:latin typeface="Helvetica 55 Roman" panose="020B0604020202020204" pitchFamily="34" charset="0"/>
              </a:rPr>
              <a:t>tokenClaimSet</a:t>
            </a:r>
            <a:r>
              <a:rPr lang="en-US" sz="1200" dirty="0">
                <a:latin typeface="Helvetica 55 Roman" panose="020B0604020202020204" pitchFamily="34" charset="0"/>
              </a:rPr>
              <a:t>) </a:t>
            </a:r>
            <a:endParaRPr lang="fr-FR" sz="1200" dirty="0">
              <a:latin typeface="Helvetica 55 Roma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Thank you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011910"/>
            <a:ext cx="21237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</TotalTime>
  <Words>478</Words>
  <Application>Microsoft Office PowerPoint</Application>
  <PresentationFormat>Affichage à l'écran (16:9)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blank</vt:lpstr>
      <vt:lpstr>Dynamic Authorization Enhancement  nested token 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secure isolation multi-tenant nested token introduction</dc:title>
  <dc:creator>LE BRUN Leila IMT/OLS</dc:creator>
  <cp:lastModifiedBy>LE BRUN Leila IMT/OLS</cp:lastModifiedBy>
  <cp:revision>20</cp:revision>
  <dcterms:created xsi:type="dcterms:W3CDTF">2019-06-18T17:29:47Z</dcterms:created>
  <dcterms:modified xsi:type="dcterms:W3CDTF">2019-06-18T18:52:49Z</dcterms:modified>
</cp:coreProperties>
</file>