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23"/>
  </p:notesMasterIdLst>
  <p:sldIdLst>
    <p:sldId id="268" r:id="rId2"/>
    <p:sldId id="290" r:id="rId3"/>
    <p:sldId id="269" r:id="rId4"/>
    <p:sldId id="291" r:id="rId5"/>
    <p:sldId id="272" r:id="rId6"/>
    <p:sldId id="292" r:id="rId7"/>
    <p:sldId id="274" r:id="rId8"/>
    <p:sldId id="276" r:id="rId9"/>
    <p:sldId id="288" r:id="rId10"/>
    <p:sldId id="277" r:id="rId11"/>
    <p:sldId id="278" r:id="rId12"/>
    <p:sldId id="293" r:id="rId13"/>
    <p:sldId id="275" r:id="rId14"/>
    <p:sldId id="281" r:id="rId15"/>
    <p:sldId id="282" r:id="rId16"/>
    <p:sldId id="283" r:id="rId17"/>
    <p:sldId id="279" r:id="rId18"/>
    <p:sldId id="294" r:id="rId19"/>
    <p:sldId id="289" r:id="rId20"/>
    <p:sldId id="284" r:id="rId21"/>
    <p:sldId id="270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D200"/>
    <a:srgbClr val="FFFFFF"/>
    <a:srgbClr val="A885D8"/>
    <a:srgbClr val="FF7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62" autoAdjust="0"/>
    <p:restoredTop sz="94222" autoAdjust="0"/>
  </p:normalViewPr>
  <p:slideViewPr>
    <p:cSldViewPr showGuides="1">
      <p:cViewPr>
        <p:scale>
          <a:sx n="97" d="100"/>
          <a:sy n="97" d="100"/>
        </p:scale>
        <p:origin x="-342" y="72"/>
      </p:cViewPr>
      <p:guideLst>
        <p:guide orient="horz" pos="169"/>
        <p:guide orient="horz" pos="637"/>
        <p:guide orient="horz" pos="746"/>
        <p:guide orient="horz" pos="1619"/>
        <p:guide orient="horz" pos="2866"/>
        <p:guide pos="2880"/>
        <p:guide pos="198"/>
        <p:guide pos="5562"/>
      </p:guideLst>
    </p:cSldViewPr>
  </p:slideViewPr>
  <p:outlineViewPr>
    <p:cViewPr>
      <p:scale>
        <a:sx n="33" d="100"/>
        <a:sy n="33" d="100"/>
      </p:scale>
      <p:origin x="0" y="14958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08/07/2019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1184275"/>
            <a:ext cx="8515350" cy="3365500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6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5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7" y="2704144"/>
            <a:ext cx="4831185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nom du présentateur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43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5" y="268287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7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6" y="1184275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184275"/>
            <a:ext cx="8515350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314325" y="4535485"/>
            <a:ext cx="275010" cy="334961"/>
          </a:xfrm>
          <a:prstGeom prst="rect">
            <a:avLst/>
          </a:prstGeom>
        </p:spPr>
        <p:txBody>
          <a:bodyPr wrap="square" lIns="720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1200"/>
              </a:spcAft>
              <a:buClr>
                <a:srgbClr val="FFFFFF"/>
              </a:buClr>
              <a:buSzTx/>
              <a:buFont typeface="Helvetica 75" panose="020B0804020202020204" pitchFamily="34" charset="0"/>
              <a:buNone/>
              <a:tabLst/>
              <a:defRPr/>
            </a:pPr>
            <a:fld id="{8702007A-2642-4DC4-A457-FD791426C840}" type="slidenum">
              <a:rPr kumimoji="0" lang="fr-FR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85000"/>
                </a:lnSpc>
                <a:spcBef>
                  <a:spcPct val="0"/>
                </a:spcBef>
                <a:spcAft>
                  <a:spcPts val="1200"/>
                </a:spcAft>
                <a:buClr>
                  <a:srgbClr val="FFFFFF"/>
                </a:buClr>
                <a:buSzTx/>
                <a:buFont typeface="Helvetica 75" panose="020B0804020202020204" pitchFamily="34" charset="0"/>
                <a:buNone/>
                <a:tabLst/>
                <a:defRPr/>
              </a:pPr>
              <a:t>‹N°›</a:t>
            </a:fld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 75 Bold" panose="020B08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lticnext.eu/project-odsi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7894"/>
            <a:ext cx="158115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pic>
        <p:nvPicPr>
          <p:cNvPr id="5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91" y="0"/>
            <a:ext cx="4503018" cy="307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91355" y="3797647"/>
            <a:ext cx="856129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1412000" y="3843793"/>
            <a:ext cx="6320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Group Name: </a:t>
            </a:r>
            <a:r>
              <a:rPr lang="fr-FR" altLang="en-US" dirty="0">
                <a:solidFill>
                  <a:srgbClr val="B42025"/>
                </a:solidFill>
              </a:rPr>
              <a:t>SDS</a:t>
            </a:r>
            <a:endParaRPr lang="en-US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Source: mailto: Leila Le Brun (Orange), Chrystel Gaber (Orange) </a:t>
            </a:r>
            <a:endParaRPr lang="pl-PL" altLang="en-US" dirty="0">
              <a:solidFill>
                <a:srgbClr val="B42025"/>
              </a:solidFill>
            </a:endParaRP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Meeting Date: </a:t>
            </a:r>
            <a:r>
              <a:rPr lang="pl-PL" altLang="en-US" dirty="0">
                <a:solidFill>
                  <a:srgbClr val="B42025"/>
                </a:solidFill>
              </a:rPr>
              <a:t>201</a:t>
            </a:r>
            <a:r>
              <a:rPr lang="en-US" altLang="en-US" dirty="0">
                <a:solidFill>
                  <a:srgbClr val="B42025"/>
                </a:solidFill>
              </a:rPr>
              <a:t>9-xx-xx</a:t>
            </a:r>
          </a:p>
          <a:p>
            <a:pPr eaLnBrk="1" hangingPunct="1"/>
            <a:r>
              <a:rPr lang="en-US" altLang="en-US" dirty="0">
                <a:solidFill>
                  <a:srgbClr val="B42025"/>
                </a:solidFill>
              </a:rPr>
              <a:t>Agenda Item: </a:t>
            </a:r>
            <a:r>
              <a:rPr lang="pl-PL" altLang="ko-KR" dirty="0">
                <a:solidFill>
                  <a:srgbClr val="B42025"/>
                </a:solidFill>
              </a:rPr>
              <a:t>TS-000</a:t>
            </a:r>
            <a:r>
              <a:rPr lang="fr-FR" altLang="ko-KR" dirty="0">
                <a:solidFill>
                  <a:srgbClr val="B42025"/>
                </a:solidFill>
              </a:rPr>
              <a:t>3</a:t>
            </a:r>
            <a:r>
              <a:rPr lang="pl-PL" altLang="ko-KR" dirty="0">
                <a:solidFill>
                  <a:srgbClr val="B42025"/>
                </a:solidFill>
              </a:rPr>
              <a:t> and TS-0004 related</a:t>
            </a:r>
            <a:endParaRPr lang="en-US" altLang="ko-KR" dirty="0">
              <a:solidFill>
                <a:srgbClr val="B42025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0" y="2859783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algn="ctr" eaLnBrk="1" hangingPunct="1">
              <a:spcAft>
                <a:spcPts val="3000"/>
              </a:spcAft>
            </a:pP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Dynamic Authorization Enhancement</a:t>
            </a:r>
            <a:br>
              <a:rPr lang="en-US" sz="2800" b="1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 nested token introduction</a:t>
            </a:r>
            <a:endParaRPr lang="en-US" altLang="en-US" sz="28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10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68144" y="2139702"/>
            <a:ext cx="2940719" cy="244767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/>
              <a:t>AC Mgt Unit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4325" y="267494"/>
            <a:ext cx="8515350" cy="432048"/>
          </a:xfrm>
        </p:spPr>
        <p:txBody>
          <a:bodyPr/>
          <a:lstStyle/>
          <a:p>
            <a:r>
              <a:rPr lang="fr-FR" dirty="0">
                <a:solidFill>
                  <a:srgbClr val="C00000"/>
                </a:solidFill>
              </a:rPr>
              <a:t>Multi-tenant object proposition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7964" y="915566"/>
            <a:ext cx="8470899" cy="316547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Several attacks show that some IoTs need to be connected to multiple networks.</a:t>
            </a:r>
          </a:p>
          <a:p>
            <a:r>
              <a:rPr lang="en-US" dirty="0">
                <a:solidFill>
                  <a:schemeClr val="tx1"/>
                </a:solidFill>
              </a:rPr>
              <a:t>	Example </a:t>
            </a:r>
            <a:r>
              <a:rPr lang="en-US" sz="1800" dirty="0">
                <a:solidFill>
                  <a:srgbClr val="C00000"/>
                </a:solidFill>
              </a:rPr>
              <a:t>Target attack </a:t>
            </a:r>
            <a:r>
              <a:rPr lang="en-US" dirty="0">
                <a:solidFill>
                  <a:schemeClr val="tx1"/>
                </a:solidFill>
              </a:rPr>
              <a:t>using HVAC</a:t>
            </a:r>
          </a:p>
        </p:txBody>
      </p:sp>
      <p:pic>
        <p:nvPicPr>
          <p:cNvPr id="4" name="Imag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1707654"/>
            <a:ext cx="3677920" cy="2879725"/>
          </a:xfrm>
          <a:prstGeom prst="rect">
            <a:avLst/>
          </a:prstGeom>
        </p:spPr>
      </p:pic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573413" y="1710778"/>
            <a:ext cx="4235450" cy="2328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Font typeface="Arial" pitchFamily="34" charset="0"/>
              <a:defRPr sz="1400" kern="1200" baseline="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Font typeface="Arial" pitchFamily="34" charset="0"/>
              <a:defRPr sz="1400" kern="120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2pPr>
            <a:lvl3pPr marL="133350" indent="-13335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Helvetica 75" panose="020B0804020202020204" pitchFamily="34" charset="0"/>
              <a:buChar char="−"/>
              <a:defRPr sz="1400" kern="120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3pPr>
            <a:lvl4pPr marL="271463" indent="-1349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Helvetica 75" panose="020B0804020202020204" pitchFamily="34" charset="0"/>
              <a:buChar char="−"/>
              <a:defRPr sz="1400" kern="120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4pPr>
            <a:lvl5pPr marL="406400" indent="-1349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  <a:buClr>
                <a:schemeClr val="tx1"/>
              </a:buClr>
              <a:buFont typeface="Helvetica 75" panose="020B0804020202020204" pitchFamily="34" charset="0"/>
              <a:buChar char="−"/>
              <a:defRPr sz="1400" kern="120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ODSI proposes to use virtualization to create multi-tenant objects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938738" y="3894931"/>
            <a:ext cx="2780693" cy="36004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Hypervisor</a:t>
            </a:r>
          </a:p>
        </p:txBody>
      </p:sp>
      <p:cxnSp>
        <p:nvCxnSpPr>
          <p:cNvPr id="8" name="Connecteur droit 7"/>
          <p:cNvCxnSpPr/>
          <p:nvPr/>
        </p:nvCxnSpPr>
        <p:spPr>
          <a:xfrm flipV="1">
            <a:off x="7594923" y="2454771"/>
            <a:ext cx="0" cy="144016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78799" y="2238747"/>
            <a:ext cx="1044116" cy="158417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/>
              <a:t>VM0 (</a:t>
            </a:r>
            <a:r>
              <a:rPr lang="fr-FR" sz="1200" dirty="0" err="1"/>
              <a:t>privileged</a:t>
            </a:r>
            <a:r>
              <a:rPr lang="fr-FR" sz="1200" dirty="0"/>
              <a:t>) – </a:t>
            </a:r>
          </a:p>
          <a:p>
            <a:pPr algn="ctr"/>
            <a:r>
              <a:rPr lang="fr-FR" sz="1200" dirty="0"/>
              <a:t>Target </a:t>
            </a:r>
            <a:r>
              <a:rPr lang="fr-FR" sz="1200" dirty="0" err="1"/>
              <a:t>device</a:t>
            </a:r>
            <a:r>
              <a:rPr lang="fr-FR" sz="1200" dirty="0"/>
              <a:t> ressources </a:t>
            </a:r>
            <a:r>
              <a:rPr lang="fr-FR" sz="1200" dirty="0" err="1"/>
              <a:t>access</a:t>
            </a:r>
            <a:r>
              <a:rPr lang="fr-FR" sz="1200" dirty="0"/>
              <a:t> control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38739" y="2238747"/>
            <a:ext cx="468052" cy="158417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/>
              <a:t>HW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75315" y="2238747"/>
            <a:ext cx="1044116" cy="1579587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/>
              <a:t>VM1 – </a:t>
            </a:r>
            <a:r>
              <a:rPr lang="fr-FR" sz="1200" dirty="0" err="1"/>
              <a:t>maintainer</a:t>
            </a:r>
            <a:endParaRPr lang="fr-FR" sz="1200" dirty="0"/>
          </a:p>
        </p:txBody>
      </p:sp>
      <p:sp>
        <p:nvSpPr>
          <p:cNvPr id="16" name="Double flèche horizontale 15"/>
          <p:cNvSpPr/>
          <p:nvPr/>
        </p:nvSpPr>
        <p:spPr>
          <a:xfrm>
            <a:off x="4573413" y="3462066"/>
            <a:ext cx="1365325" cy="28803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>
                <a:solidFill>
                  <a:schemeClr val="tx1"/>
                </a:solidFill>
              </a:rPr>
              <a:t>Owner</a:t>
            </a:r>
            <a:r>
              <a:rPr lang="fr-FR" sz="1100" dirty="0" smtClean="0">
                <a:solidFill>
                  <a:schemeClr val="tx1"/>
                </a:solidFill>
              </a:rPr>
              <a:t> </a:t>
            </a:r>
            <a:r>
              <a:rPr lang="fr-FR" sz="1100" dirty="0">
                <a:solidFill>
                  <a:schemeClr val="tx1"/>
                </a:solidFill>
              </a:rPr>
              <a:t>traffic</a:t>
            </a:r>
          </a:p>
        </p:txBody>
      </p:sp>
      <p:cxnSp>
        <p:nvCxnSpPr>
          <p:cNvPr id="17" name="Connecteur droit 16"/>
          <p:cNvCxnSpPr/>
          <p:nvPr/>
        </p:nvCxnSpPr>
        <p:spPr>
          <a:xfrm flipH="1">
            <a:off x="5938739" y="3381724"/>
            <a:ext cx="46805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5914330" y="3480669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Eth1</a:t>
            </a:r>
          </a:p>
        </p:txBody>
      </p:sp>
      <p:sp>
        <p:nvSpPr>
          <p:cNvPr id="21" name="Double flèche horizontale 20"/>
          <p:cNvSpPr/>
          <p:nvPr/>
        </p:nvSpPr>
        <p:spPr>
          <a:xfrm>
            <a:off x="4558158" y="3065960"/>
            <a:ext cx="1365325" cy="288032"/>
          </a:xfrm>
          <a:prstGeom prst="leftRight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>
                <a:solidFill>
                  <a:srgbClr val="7030A0"/>
                </a:solidFill>
              </a:rPr>
              <a:t>Maintener traffic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923483" y="302168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7030A0"/>
                </a:solidFill>
              </a:rPr>
              <a:t>Eth2</a:t>
            </a:r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5938739" y="2959224"/>
            <a:ext cx="46805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5868144" y="2471718"/>
            <a:ext cx="6738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err="1"/>
              <a:t>Temp</a:t>
            </a:r>
            <a:r>
              <a:rPr lang="fr-FR" sz="1050" dirty="0"/>
              <a:t> </a:t>
            </a:r>
            <a:r>
              <a:rPr lang="fr-FR" sz="1050" dirty="0" err="1"/>
              <a:t>Sensor</a:t>
            </a:r>
            <a:endParaRPr lang="fr-FR" sz="1050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1668523-1EC4-486D-AD2A-6F11C7654A77}"/>
              </a:ext>
            </a:extLst>
          </p:cNvPr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9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Air Conditioner multi-tenant Use Case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4325" y="815010"/>
            <a:ext cx="8515350" cy="410914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Air Conditioners are installed as part of Smart Office.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Maintenance of Air Conditioners is subcontracted to a </a:t>
            </a:r>
            <a:r>
              <a:rPr lang="en-US" dirty="0">
                <a:solidFill>
                  <a:srgbClr val="C00000"/>
                </a:solidFill>
              </a:rPr>
              <a:t>maintainer (M)</a:t>
            </a:r>
            <a:r>
              <a:rPr lang="en-US" dirty="0">
                <a:solidFill>
                  <a:schemeClr val="tx1"/>
                </a:solidFill>
              </a:rPr>
              <a:t> which manage the device resources remotely (humidity level, temperature, on/off, power consumption, firmware version,…).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Owner (O) </a:t>
            </a:r>
            <a:r>
              <a:rPr lang="en-US" dirty="0">
                <a:solidFill>
                  <a:schemeClr val="tx1"/>
                </a:solidFill>
              </a:rPr>
              <a:t>is also able to manage the device remotely (humidity level, temperature,…)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Each actor is associated to a Domain or VM in the device. The hypervisor &amp; owner privileged VM manage the “real” resources and expose “virtual resources” to tenants (M).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Each Domain </a:t>
            </a:r>
            <a:r>
              <a:rPr lang="en-US" dirty="0">
                <a:solidFill>
                  <a:schemeClr val="tx1"/>
                </a:solidFill>
              </a:rPr>
              <a:t>is associated to a </a:t>
            </a:r>
            <a:r>
              <a:rPr lang="en-US" dirty="0">
                <a:solidFill>
                  <a:srgbClr val="C00000"/>
                </a:solidFill>
              </a:rPr>
              <a:t>MN-CSE </a:t>
            </a:r>
            <a:r>
              <a:rPr lang="en-US" dirty="0">
                <a:solidFill>
                  <a:schemeClr val="tx1"/>
                </a:solidFill>
              </a:rPr>
              <a:t>(MN-CSE_O, MN-CSE_M).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 has an algorithm for maintenance deployed on the HVAC. M therefore has access to device resources &amp; domain resources (version, results of processing, alerts)  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Owner, Maintainer each have their own DAS (DAS_O &amp; DAS_M). MN-CSE_O validates tokens emitted by DAS_O and MN-CSE_M validates tokens emitted by DAS_M.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95536" y="477926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052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ouble flèche horizontale 21"/>
          <p:cNvSpPr/>
          <p:nvPr/>
        </p:nvSpPr>
        <p:spPr>
          <a:xfrm rot="19399469">
            <a:off x="7280925" y="2848058"/>
            <a:ext cx="1365325" cy="360857"/>
          </a:xfrm>
          <a:prstGeom prst="left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>
                <a:solidFill>
                  <a:srgbClr val="00B050"/>
                </a:solidFill>
              </a:rPr>
              <a:t>Owner</a:t>
            </a:r>
            <a:r>
              <a:rPr lang="fr-FR" sz="1100" dirty="0" smtClean="0">
                <a:solidFill>
                  <a:srgbClr val="00B050"/>
                </a:solidFill>
              </a:rPr>
              <a:t> </a:t>
            </a:r>
            <a:r>
              <a:rPr lang="fr-FR" sz="1100" dirty="0" err="1" smtClean="0">
                <a:solidFill>
                  <a:srgbClr val="00B050"/>
                </a:solidFill>
              </a:rPr>
              <a:t>traffic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946873" y="3121896"/>
            <a:ext cx="107924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err="1" smtClean="0"/>
              <a:t>AEs</a:t>
            </a:r>
            <a:r>
              <a:rPr lang="fr-FR" sz="1050" dirty="0" smtClean="0"/>
              <a:t>, Non-OneM2M AC </a:t>
            </a:r>
            <a:r>
              <a:rPr lang="fr-FR" sz="1050" dirty="0" err="1" smtClean="0"/>
              <a:t>devices</a:t>
            </a:r>
            <a:endParaRPr lang="fr-FR" sz="1050" dirty="0"/>
          </a:p>
        </p:txBody>
      </p:sp>
      <p:pic>
        <p:nvPicPr>
          <p:cNvPr id="28" name="Picture 2" descr="C:\Users\hzgf0437\Documents\04 - icons\publicdomainq-air_condition_unit_with_remote-300p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076" y="1988026"/>
            <a:ext cx="1180349" cy="82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C:\Users\hzgf0437\Documents\04 - icons\publicdomainq-air_condition_unit_with_remote-300p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2549" y="819859"/>
            <a:ext cx="1180349" cy="82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ZoneTexte 30"/>
          <p:cNvSpPr txBox="1"/>
          <p:nvPr/>
        </p:nvSpPr>
        <p:spPr>
          <a:xfrm>
            <a:off x="2991004" y="4550082"/>
            <a:ext cx="29407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/>
              <a:t>Onem2M Gateway or </a:t>
            </a:r>
            <a:r>
              <a:rPr lang="fr-FR" sz="1050" dirty="0" err="1" smtClean="0"/>
              <a:t>other</a:t>
            </a:r>
            <a:r>
              <a:rPr lang="fr-FR" sz="1050" dirty="0" smtClean="0"/>
              <a:t> </a:t>
            </a:r>
            <a:r>
              <a:rPr lang="fr-FR" sz="1050" dirty="0" err="1" smtClean="0"/>
              <a:t>edge</a:t>
            </a:r>
            <a:r>
              <a:rPr lang="fr-FR" sz="1050" dirty="0" smtClean="0"/>
              <a:t> </a:t>
            </a:r>
            <a:r>
              <a:rPr lang="fr-FR" sz="1050" dirty="0" err="1" smtClean="0"/>
              <a:t>node</a:t>
            </a:r>
            <a:endParaRPr lang="fr-FR" sz="1050" dirty="0"/>
          </a:p>
        </p:txBody>
      </p:sp>
      <p:sp>
        <p:nvSpPr>
          <p:cNvPr id="32" name="Titre 1"/>
          <p:cNvSpPr>
            <a:spLocks noGrp="1"/>
          </p:cNvSpPr>
          <p:nvPr>
            <p:ph type="title"/>
          </p:nvPr>
        </p:nvSpPr>
        <p:spPr>
          <a:xfrm>
            <a:off x="339725" y="75654"/>
            <a:ext cx="8470900" cy="623888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Air Conditioner multi-tenant Use Case</a:t>
            </a:r>
            <a:endParaRPr lang="fr-FR" dirty="0"/>
          </a:p>
        </p:txBody>
      </p:sp>
      <p:sp>
        <p:nvSpPr>
          <p:cNvPr id="48" name="Double flèche horizontale 47"/>
          <p:cNvSpPr/>
          <p:nvPr/>
        </p:nvSpPr>
        <p:spPr>
          <a:xfrm>
            <a:off x="4101349" y="2196462"/>
            <a:ext cx="1365325" cy="360857"/>
          </a:xfrm>
          <a:prstGeom prst="left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>
                <a:solidFill>
                  <a:srgbClr val="00B050"/>
                </a:solidFill>
              </a:rPr>
              <a:t>Owner</a:t>
            </a:r>
            <a:r>
              <a:rPr lang="fr-FR" sz="1100" dirty="0" smtClean="0">
                <a:solidFill>
                  <a:srgbClr val="00B050"/>
                </a:solidFill>
              </a:rPr>
              <a:t> </a:t>
            </a:r>
            <a:r>
              <a:rPr lang="fr-FR" sz="1100" dirty="0" err="1" smtClean="0">
                <a:solidFill>
                  <a:srgbClr val="00B050"/>
                </a:solidFill>
              </a:rPr>
              <a:t>traffic</a:t>
            </a:r>
            <a:endParaRPr lang="fr-FR" sz="1100" dirty="0">
              <a:solidFill>
                <a:srgbClr val="00B050"/>
              </a:solidFill>
            </a:endParaRPr>
          </a:p>
        </p:txBody>
      </p:sp>
      <p:pic>
        <p:nvPicPr>
          <p:cNvPr id="49" name="Picture 2" descr="C:\Users\hzgf0437\Documents\04 - icons\publicdomainq-air_condition_unit_with_remote-300p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90" y="2206177"/>
            <a:ext cx="1180349" cy="82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C:\Users\hzgf0437\Documents\04 - icons\publicdomainq-air_condition_unit_with_remote-300px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589" y="1121722"/>
            <a:ext cx="1180349" cy="822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Double flèche horizontale 50"/>
          <p:cNvSpPr/>
          <p:nvPr/>
        </p:nvSpPr>
        <p:spPr>
          <a:xfrm rot="20582818">
            <a:off x="4133794" y="1724091"/>
            <a:ext cx="1365325" cy="360857"/>
          </a:xfrm>
          <a:prstGeom prst="left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>
                <a:solidFill>
                  <a:srgbClr val="00B050"/>
                </a:solidFill>
              </a:rPr>
              <a:t>Owner</a:t>
            </a:r>
            <a:r>
              <a:rPr lang="fr-FR" sz="1100" dirty="0" smtClean="0">
                <a:solidFill>
                  <a:srgbClr val="00B050"/>
                </a:solidFill>
              </a:rPr>
              <a:t> </a:t>
            </a:r>
            <a:r>
              <a:rPr lang="fr-FR" sz="1100" dirty="0" err="1" smtClean="0">
                <a:solidFill>
                  <a:srgbClr val="00B050"/>
                </a:solidFill>
              </a:rPr>
              <a:t>traffic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270924" y="699542"/>
            <a:ext cx="5131408" cy="377482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smtClean="0"/>
              <a:t>AC Management Hub (ASN)</a:t>
            </a:r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>
            <a:off x="2342931" y="3678460"/>
            <a:ext cx="4965373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Hypervisor</a:t>
            </a:r>
            <a:endParaRPr lang="fr-FR" dirty="0"/>
          </a:p>
        </p:txBody>
      </p:sp>
      <p:cxnSp>
        <p:nvCxnSpPr>
          <p:cNvPr id="54" name="Connecteur droit 53"/>
          <p:cNvCxnSpPr/>
          <p:nvPr/>
        </p:nvCxnSpPr>
        <p:spPr>
          <a:xfrm flipV="1">
            <a:off x="5079236" y="798587"/>
            <a:ext cx="0" cy="2820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2846987" y="798587"/>
            <a:ext cx="2160241" cy="2087785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 smtClean="0"/>
              <a:t>VM0 (</a:t>
            </a:r>
            <a:r>
              <a:rPr lang="fr-FR" sz="1200" dirty="0" err="1" smtClean="0"/>
              <a:t>privileged</a:t>
            </a:r>
            <a:r>
              <a:rPr lang="fr-FR" sz="1200" dirty="0" smtClean="0"/>
              <a:t>) – </a:t>
            </a:r>
          </a:p>
          <a:p>
            <a:pPr algn="ctr"/>
            <a:r>
              <a:rPr lang="fr-FR" sz="1200" dirty="0" err="1" smtClean="0"/>
              <a:t>Owner</a:t>
            </a:r>
            <a:r>
              <a:rPr lang="fr-FR" sz="1200" dirty="0" smtClean="0"/>
              <a:t> </a:t>
            </a:r>
            <a:r>
              <a:rPr lang="fr-FR" sz="1200" dirty="0" err="1" smtClean="0"/>
              <a:t>device</a:t>
            </a:r>
            <a:r>
              <a:rPr lang="fr-FR" sz="1200" dirty="0" smtClean="0"/>
              <a:t> ressources </a:t>
            </a:r>
            <a:r>
              <a:rPr lang="fr-FR" sz="1200" dirty="0" err="1" smtClean="0"/>
              <a:t>access</a:t>
            </a:r>
            <a:r>
              <a:rPr lang="fr-FR" sz="1200" dirty="0" smtClean="0"/>
              <a:t> control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342932" y="798587"/>
            <a:ext cx="468052" cy="175873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 smtClean="0"/>
              <a:t>HW</a:t>
            </a:r>
            <a:endParaRPr lang="fr-FR" sz="1200" dirty="0"/>
          </a:p>
        </p:txBody>
      </p:sp>
      <p:sp>
        <p:nvSpPr>
          <p:cNvPr id="57" name="Rectangle 56"/>
          <p:cNvSpPr/>
          <p:nvPr/>
        </p:nvSpPr>
        <p:spPr>
          <a:xfrm>
            <a:off x="5170083" y="791731"/>
            <a:ext cx="2138221" cy="2094642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 smtClean="0"/>
              <a:t>VM1 – </a:t>
            </a:r>
            <a:r>
              <a:rPr lang="fr-FR" sz="1200" dirty="0" err="1" smtClean="0"/>
              <a:t>maintainer</a:t>
            </a:r>
            <a:endParaRPr lang="fr-FR" sz="1200" dirty="0"/>
          </a:p>
        </p:txBody>
      </p:sp>
      <p:cxnSp>
        <p:nvCxnSpPr>
          <p:cNvPr id="58" name="Connecteur droit 57"/>
          <p:cNvCxnSpPr/>
          <p:nvPr/>
        </p:nvCxnSpPr>
        <p:spPr>
          <a:xfrm flipH="1">
            <a:off x="2342932" y="1995685"/>
            <a:ext cx="46805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326729" y="2125288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sz="1200" dirty="0" smtClean="0"/>
          </a:p>
          <a:p>
            <a:r>
              <a:rPr lang="fr-FR" sz="1200" dirty="0" smtClean="0"/>
              <a:t>Eth1</a:t>
            </a:r>
            <a:endParaRPr lang="fr-FR" sz="1200" dirty="0"/>
          </a:p>
        </p:txBody>
      </p:sp>
      <p:cxnSp>
        <p:nvCxnSpPr>
          <p:cNvPr id="61" name="Connecteur droit 60"/>
          <p:cNvCxnSpPr/>
          <p:nvPr/>
        </p:nvCxnSpPr>
        <p:spPr>
          <a:xfrm flipH="1">
            <a:off x="2342932" y="1452415"/>
            <a:ext cx="468052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2846987" y="2958380"/>
            <a:ext cx="2160241" cy="660788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 smtClean="0"/>
              <a:t>CSE_O</a:t>
            </a:r>
          </a:p>
        </p:txBody>
      </p:sp>
      <p:sp>
        <p:nvSpPr>
          <p:cNvPr id="64" name="Rectangle 63"/>
          <p:cNvSpPr/>
          <p:nvPr/>
        </p:nvSpPr>
        <p:spPr>
          <a:xfrm>
            <a:off x="5170083" y="2958380"/>
            <a:ext cx="2138221" cy="660788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200" dirty="0" smtClean="0"/>
              <a:t>CSE_M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063012" y="1625801"/>
            <a:ext cx="1797020" cy="104454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/>
              <a:t>AE_O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g</a:t>
            </a:r>
            <a:r>
              <a:rPr lang="fr-FR" sz="1050" dirty="0" err="1" smtClean="0"/>
              <a:t>etTemperature</a:t>
            </a:r>
            <a:r>
              <a:rPr lang="fr-FR" sz="1050" dirty="0" smtClean="0"/>
              <a:t>() - 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 smtClean="0"/>
              <a:t>getBatteryStatus</a:t>
            </a:r>
            <a:r>
              <a:rPr lang="fr-FR" sz="1050" dirty="0" smtClean="0"/>
              <a:t>() - 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 smtClean="0"/>
              <a:t>updateFirmware</a:t>
            </a:r>
            <a:r>
              <a:rPr lang="fr-FR" sz="1050" dirty="0" smtClean="0"/>
              <a:t>() - 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</p:txBody>
      </p:sp>
      <p:sp>
        <p:nvSpPr>
          <p:cNvPr id="66" name="Rectangle 65"/>
          <p:cNvSpPr/>
          <p:nvPr/>
        </p:nvSpPr>
        <p:spPr>
          <a:xfrm>
            <a:off x="5278095" y="1519066"/>
            <a:ext cx="1958201" cy="115128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 smtClean="0"/>
              <a:t>AE_M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v</a:t>
            </a:r>
            <a:r>
              <a:rPr lang="fr-FR" sz="1050" dirty="0" err="1" smtClean="0"/>
              <a:t>_getTemperature</a:t>
            </a:r>
            <a:r>
              <a:rPr lang="fr-FR" sz="1050" dirty="0" smtClean="0"/>
              <a:t>() - </a:t>
            </a:r>
            <a:r>
              <a:rPr lang="fr-FR" sz="1050" dirty="0" err="1" smtClean="0"/>
              <a:t>dev</a:t>
            </a:r>
            <a:endParaRPr lang="fr-FR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v</a:t>
            </a:r>
            <a:r>
              <a:rPr lang="fr-FR" sz="1050" dirty="0" err="1" smtClean="0"/>
              <a:t>_getBatteryStatus</a:t>
            </a:r>
            <a:r>
              <a:rPr lang="fr-FR" sz="1050" dirty="0" smtClean="0"/>
              <a:t>() - </a:t>
            </a:r>
            <a:r>
              <a:rPr lang="fr-FR" sz="1050" dirty="0" err="1" smtClean="0"/>
              <a:t>dev</a:t>
            </a:r>
            <a:endParaRPr lang="fr-FR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/>
              <a:t>v_updateFirmware</a:t>
            </a:r>
            <a:r>
              <a:rPr lang="fr-FR" sz="1050" dirty="0" smtClean="0"/>
              <a:t>() - </a:t>
            </a:r>
            <a:r>
              <a:rPr lang="fr-FR" sz="1050" dirty="0" err="1" smtClean="0"/>
              <a:t>dev</a:t>
            </a:r>
            <a:endParaRPr lang="fr-FR" sz="105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 err="1" smtClean="0"/>
              <a:t>sendMaintAlert</a:t>
            </a:r>
            <a:r>
              <a:rPr lang="fr-FR" sz="1050" dirty="0" smtClean="0"/>
              <a:t>() -dom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</p:txBody>
      </p:sp>
      <p:sp>
        <p:nvSpPr>
          <p:cNvPr id="67" name="Double flèche horizontale 66"/>
          <p:cNvSpPr/>
          <p:nvPr/>
        </p:nvSpPr>
        <p:spPr>
          <a:xfrm rot="19399469">
            <a:off x="7153890" y="1824439"/>
            <a:ext cx="1365325" cy="360857"/>
          </a:xfrm>
          <a:prstGeom prst="left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err="1" smtClean="0">
                <a:solidFill>
                  <a:srgbClr val="00B050"/>
                </a:solidFill>
              </a:rPr>
              <a:t>Owner</a:t>
            </a:r>
            <a:r>
              <a:rPr lang="fr-FR" sz="1100" dirty="0" smtClean="0">
                <a:solidFill>
                  <a:srgbClr val="00B050"/>
                </a:solidFill>
              </a:rPr>
              <a:t> </a:t>
            </a:r>
            <a:r>
              <a:rPr lang="fr-FR" sz="1100" dirty="0" err="1" smtClean="0">
                <a:solidFill>
                  <a:srgbClr val="00B050"/>
                </a:solidFill>
              </a:rPr>
              <a:t>traffic</a:t>
            </a:r>
            <a:endParaRPr lang="fr-FR" sz="1100" dirty="0">
              <a:solidFill>
                <a:srgbClr val="00B050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342932" y="1491630"/>
            <a:ext cx="468052" cy="49639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dirty="0" smtClean="0">
                <a:solidFill>
                  <a:srgbClr val="C00000"/>
                </a:solidFill>
              </a:rPr>
              <a:t>Eth2</a:t>
            </a:r>
            <a:endParaRPr lang="fr-FR" sz="1000" dirty="0">
              <a:solidFill>
                <a:srgbClr val="C00000"/>
              </a:solidFill>
            </a:endParaRPr>
          </a:p>
        </p:txBody>
      </p:sp>
      <p:sp>
        <p:nvSpPr>
          <p:cNvPr id="30" name="Double flèche horizontale 29"/>
          <p:cNvSpPr/>
          <p:nvPr/>
        </p:nvSpPr>
        <p:spPr>
          <a:xfrm>
            <a:off x="1243018" y="2138943"/>
            <a:ext cx="993795" cy="576823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000" dirty="0">
                <a:solidFill>
                  <a:schemeClr val="tx1"/>
                </a:solidFill>
              </a:rPr>
              <a:t>Owner traffic</a:t>
            </a:r>
          </a:p>
        </p:txBody>
      </p:sp>
      <p:sp>
        <p:nvSpPr>
          <p:cNvPr id="33" name="Double flèche horizontale 32"/>
          <p:cNvSpPr/>
          <p:nvPr/>
        </p:nvSpPr>
        <p:spPr>
          <a:xfrm>
            <a:off x="1118796" y="1360897"/>
            <a:ext cx="1152127" cy="538500"/>
          </a:xfrm>
          <a:prstGeom prst="leftRightArrow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>
                <a:solidFill>
                  <a:srgbClr val="C00000"/>
                </a:solidFill>
              </a:rPr>
              <a:t>Maintainer traffic</a:t>
            </a:r>
          </a:p>
        </p:txBody>
      </p:sp>
      <p:sp>
        <p:nvSpPr>
          <p:cNvPr id="34" name="Rectangle 33"/>
          <p:cNvSpPr/>
          <p:nvPr/>
        </p:nvSpPr>
        <p:spPr>
          <a:xfrm>
            <a:off x="-146324" y="1131590"/>
            <a:ext cx="1384448" cy="7828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C00000"/>
                </a:solidFill>
              </a:rPr>
              <a:t>Originator CSE/AE (maintenance company remote access tool)</a:t>
            </a:r>
          </a:p>
        </p:txBody>
      </p:sp>
      <p:sp>
        <p:nvSpPr>
          <p:cNvPr id="35" name="Rectangle 34"/>
          <p:cNvSpPr/>
          <p:nvPr/>
        </p:nvSpPr>
        <p:spPr>
          <a:xfrm>
            <a:off x="-146324" y="2015423"/>
            <a:ext cx="1384448" cy="7949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chemeClr val="tx1"/>
                </a:solidFill>
              </a:rPr>
              <a:t>Originator CSE/AE (owner company remote access tool)</a:t>
            </a:r>
          </a:p>
        </p:txBody>
      </p:sp>
    </p:spTree>
    <p:extLst>
      <p:ext uri="{BB962C8B-B14F-4D97-AF65-F5344CB8AC3E}">
        <p14:creationId xmlns:p14="http://schemas.microsoft.com/office/powerpoint/2010/main" val="304549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4325" y="221734"/>
            <a:ext cx="8515350" cy="743744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Device / domain, sensitive/unsensitive resources - Cases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843558"/>
            <a:ext cx="8470899" cy="32403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rgbClr val="C00000"/>
                </a:solidFill>
              </a:rPr>
              <a:t>Case 1: </a:t>
            </a:r>
            <a:r>
              <a:rPr lang="en-US" dirty="0">
                <a:solidFill>
                  <a:schemeClr val="tx1"/>
                </a:solidFill>
              </a:rPr>
              <a:t>if an administrator from O wants to modify temperature (device resource), he needs to collect a token from DAS_O </a:t>
            </a:r>
          </a:p>
          <a:p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>
                <a:solidFill>
                  <a:srgbClr val="C00000"/>
                </a:solidFill>
              </a:rPr>
              <a:t>Case 2: </a:t>
            </a:r>
            <a:r>
              <a:rPr lang="en-US" dirty="0">
                <a:solidFill>
                  <a:schemeClr val="tx1"/>
                </a:solidFill>
              </a:rPr>
              <a:t>if an administrator from M wants to update some AI parameters (M domain </a:t>
            </a:r>
            <a:r>
              <a:rPr lang="en-US" dirty="0" err="1">
                <a:solidFill>
                  <a:schemeClr val="tx1"/>
                </a:solidFill>
              </a:rPr>
              <a:t>ressource</a:t>
            </a:r>
            <a:r>
              <a:rPr lang="en-US" dirty="0">
                <a:solidFill>
                  <a:schemeClr val="tx1"/>
                </a:solidFill>
              </a:rPr>
              <a:t>), he needs to collect a token from DAS_M</a:t>
            </a:r>
          </a:p>
          <a:p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>
                <a:solidFill>
                  <a:srgbClr val="C00000"/>
                </a:solidFill>
              </a:rPr>
              <a:t>Case 3:  </a:t>
            </a:r>
            <a:r>
              <a:rPr lang="en-US" dirty="0">
                <a:solidFill>
                  <a:schemeClr val="tx1"/>
                </a:solidFill>
              </a:rPr>
              <a:t>if an administrator from M wants to modify the temperature (</a:t>
            </a:r>
            <a:r>
              <a:rPr lang="en-US" dirty="0" err="1">
                <a:solidFill>
                  <a:schemeClr val="tx1"/>
                </a:solidFill>
              </a:rPr>
              <a:t>unsensitive</a:t>
            </a:r>
            <a:r>
              <a:rPr lang="en-US" dirty="0">
                <a:solidFill>
                  <a:schemeClr val="tx1"/>
                </a:solidFill>
              </a:rPr>
              <a:t> device resource) he needs to collect a token from DAS_M</a:t>
            </a:r>
          </a:p>
          <a:p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>
                <a:solidFill>
                  <a:srgbClr val="C00000"/>
                </a:solidFill>
              </a:rPr>
              <a:t>Case 4</a:t>
            </a:r>
            <a:r>
              <a:rPr lang="en-US" dirty="0">
                <a:solidFill>
                  <a:schemeClr val="tx1"/>
                </a:solidFill>
              </a:rPr>
              <a:t>: if an administrator from M wants to modify the firmware (sensitive device resource), he needs to collect a token from DAS_M which will collect a token from DAS_O and include it as a nested token.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each request from M related to a device resource :</a:t>
            </a:r>
          </a:p>
          <a:p>
            <a:r>
              <a:rPr lang="en-US" dirty="0">
                <a:solidFill>
                  <a:schemeClr val="tx1"/>
                </a:solidFill>
              </a:rPr>
              <a:t>- DAS_M needs to know whether a DAS_O token is needed or not. DAS_O can communicate this information through a security policy, documentation or a specific API.</a:t>
            </a:r>
          </a:p>
          <a:p>
            <a:r>
              <a:rPr lang="en-US" dirty="0">
                <a:solidFill>
                  <a:schemeClr val="tx1"/>
                </a:solidFill>
              </a:rPr>
              <a:t>- CSE_M sends to the hypervisor &amp; CSE_O a request to read/modify t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6844" y="466292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62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509352" y="2130021"/>
            <a:ext cx="2940719" cy="11618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/>
              <a:t>AC </a:t>
            </a:r>
            <a:r>
              <a:rPr lang="fr-FR" dirty="0" smtClean="0">
                <a:solidFill>
                  <a:srgbClr val="C00000"/>
                </a:solidFill>
              </a:rPr>
              <a:t>ASN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787306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Originator_O (AE/CSE</a:t>
            </a:r>
            <a:r>
              <a:rPr lang="fr-FR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2243068"/>
            <a:ext cx="2160240" cy="72008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CSE_O</a:t>
            </a:r>
            <a:endParaRPr lang="fr-FR" dirty="0">
              <a:solidFill>
                <a:srgbClr val="C00000"/>
              </a:solidFill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539952" y="2247260"/>
            <a:ext cx="2160240" cy="720080"/>
            <a:chOff x="4572000" y="1847478"/>
            <a:chExt cx="2160240" cy="720080"/>
          </a:xfrm>
          <a:solidFill>
            <a:srgbClr val="92D050"/>
          </a:solidFill>
        </p:grpSpPr>
        <p:sp>
          <p:nvSpPr>
            <p:cNvPr id="11" name="Rectangle 10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rgbClr val="C00000"/>
                  </a:solidFill>
                </a:rPr>
                <a:t>DAS_O Server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cxnSp>
        <p:nvCxnSpPr>
          <p:cNvPr id="14" name="Connecteur droit avec flèche 13"/>
          <p:cNvCxnSpPr/>
          <p:nvPr/>
        </p:nvCxnSpPr>
        <p:spPr>
          <a:xfrm>
            <a:off x="1140490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1428522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076594" y="1511578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2364626" y="1511578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131840" y="2798013"/>
            <a:ext cx="14226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899592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331640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043070" y="8095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466413" y="27518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5</a:t>
            </a:r>
          </a:p>
        </p:txBody>
      </p:sp>
      <p:cxnSp>
        <p:nvCxnSpPr>
          <p:cNvPr id="54" name="Connecteur en angle 53"/>
          <p:cNvCxnSpPr>
            <a:stCxn id="5" idx="3"/>
            <a:endCxn id="7" idx="0"/>
          </p:cNvCxnSpPr>
          <p:nvPr/>
        </p:nvCxnSpPr>
        <p:spPr>
          <a:xfrm>
            <a:off x="3059832" y="1147346"/>
            <a:ext cx="2592288" cy="107592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1875135" y="1788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123728" y="1788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 bwMode="auto">
          <a:xfrm>
            <a:off x="207610" y="195486"/>
            <a:ext cx="6740654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Air Conditioner multi-tenant Use Case – Case 1</a:t>
            </a:r>
            <a:endParaRPr lang="en-GB" altLang="fr-FR" dirty="0">
              <a:solidFill>
                <a:srgbClr val="C00000"/>
              </a:solidFill>
            </a:endParaRPr>
          </a:p>
        </p:txBody>
      </p:sp>
      <p:sp>
        <p:nvSpPr>
          <p:cNvPr id="66" name="ZoneTexte 65"/>
          <p:cNvSpPr txBox="1"/>
          <p:nvPr/>
        </p:nvSpPr>
        <p:spPr>
          <a:xfrm>
            <a:off x="1212498" y="3651870"/>
            <a:ext cx="637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Case 1: same as current Dynamic Authorization Schema</a:t>
            </a:r>
          </a:p>
          <a:p>
            <a:r>
              <a:rPr lang="en-CA" dirty="0"/>
              <a:t>	</a:t>
            </a:r>
            <a:r>
              <a:rPr lang="en-CA" dirty="0" smtClean="0"/>
              <a:t> 	no </a:t>
            </a:r>
            <a:r>
              <a:rPr lang="en-CA" dirty="0"/>
              <a:t>need for nested token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7F6A7025-E093-43EE-8400-4DA0B98DEA53}"/>
              </a:ext>
            </a:extLst>
          </p:cNvPr>
          <p:cNvSpPr/>
          <p:nvPr/>
        </p:nvSpPr>
        <p:spPr>
          <a:xfrm>
            <a:off x="546844" y="466292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96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09352" y="2130021"/>
            <a:ext cx="2940719" cy="11618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ASN</a:t>
            </a:r>
            <a:r>
              <a:rPr lang="fr-FR" dirty="0" err="1" smtClean="0"/>
              <a:t>ce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899592" y="787306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Originator_O (AE/CSE)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2243068"/>
            <a:ext cx="216024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CSE_M</a:t>
            </a:r>
            <a:endParaRPr lang="fr-FR" dirty="0">
              <a:solidFill>
                <a:srgbClr val="C00000"/>
              </a:solidFill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4539952" y="2247260"/>
            <a:ext cx="2160240" cy="720080"/>
            <a:chOff x="4572000" y="1847478"/>
            <a:chExt cx="2160240" cy="720080"/>
          </a:xfrm>
          <a:solidFill>
            <a:srgbClr val="FFC000"/>
          </a:solidFill>
        </p:grpSpPr>
        <p:sp>
          <p:nvSpPr>
            <p:cNvPr id="11" name="Rectangle 10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rgbClr val="C00000"/>
                  </a:solidFill>
                </a:rPr>
                <a:t>DAS_M Server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cxnSp>
        <p:nvCxnSpPr>
          <p:cNvPr id="14" name="Connecteur droit avec flèche 13"/>
          <p:cNvCxnSpPr/>
          <p:nvPr/>
        </p:nvCxnSpPr>
        <p:spPr>
          <a:xfrm>
            <a:off x="1140490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1428522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076594" y="1511578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2364626" y="1511578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131840" y="2798013"/>
            <a:ext cx="14226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899592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331640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043070" y="8095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466413" y="27518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5</a:t>
            </a:r>
          </a:p>
        </p:txBody>
      </p:sp>
      <p:cxnSp>
        <p:nvCxnSpPr>
          <p:cNvPr id="54" name="Connecteur en angle 53"/>
          <p:cNvCxnSpPr>
            <a:stCxn id="5" idx="3"/>
          </p:cNvCxnSpPr>
          <p:nvPr/>
        </p:nvCxnSpPr>
        <p:spPr>
          <a:xfrm>
            <a:off x="3059832" y="1147346"/>
            <a:ext cx="2592288" cy="107592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1875135" y="1788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123728" y="1788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 bwMode="auto">
          <a:xfrm>
            <a:off x="207610" y="195486"/>
            <a:ext cx="6740654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Air Conditioner multi-tenant Use Case – Case 2</a:t>
            </a:r>
            <a:endParaRPr lang="en-GB" altLang="fr-FR" dirty="0">
              <a:solidFill>
                <a:srgbClr val="C0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776D9C63-B627-47DA-97E3-13ED1AEB9C9E}"/>
              </a:ext>
            </a:extLst>
          </p:cNvPr>
          <p:cNvSpPr/>
          <p:nvPr/>
        </p:nvSpPr>
        <p:spPr>
          <a:xfrm>
            <a:off x="546844" y="466292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1212498" y="3651870"/>
            <a:ext cx="637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Case 2: same as current Dynamic Authorization Schema</a:t>
            </a:r>
          </a:p>
          <a:p>
            <a:r>
              <a:rPr lang="en-CA" dirty="0"/>
              <a:t>	</a:t>
            </a:r>
            <a:r>
              <a:rPr lang="en-CA" dirty="0" smtClean="0"/>
              <a:t> 	no </a:t>
            </a:r>
            <a:r>
              <a:rPr lang="en-CA" dirty="0"/>
              <a:t>need for nested token </a:t>
            </a:r>
          </a:p>
        </p:txBody>
      </p:sp>
    </p:spTree>
    <p:extLst>
      <p:ext uri="{BB962C8B-B14F-4D97-AF65-F5344CB8AC3E}">
        <p14:creationId xmlns:p14="http://schemas.microsoft.com/office/powerpoint/2010/main" val="50730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509352" y="1826233"/>
            <a:ext cx="2940719" cy="24579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smtClean="0"/>
              <a:t>AC</a:t>
            </a:r>
            <a:r>
              <a:rPr lang="fr-FR" dirty="0" smtClean="0">
                <a:solidFill>
                  <a:schemeClr val="tx1"/>
                </a:solidFill>
              </a:rPr>
              <a:t>ASN</a:t>
            </a:r>
            <a:r>
              <a:rPr lang="fr-FR" dirty="0" smtClean="0"/>
              <a:t> </a:t>
            </a:r>
            <a:r>
              <a:rPr lang="fr-FR" dirty="0"/>
              <a:t>Device</a:t>
            </a:r>
          </a:p>
        </p:txBody>
      </p:sp>
      <p:sp>
        <p:nvSpPr>
          <p:cNvPr id="4" name="Rectangle 3"/>
          <p:cNvSpPr/>
          <p:nvPr/>
        </p:nvSpPr>
        <p:spPr>
          <a:xfrm>
            <a:off x="971600" y="1923678"/>
            <a:ext cx="216024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CSE_M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483518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>
                <a:solidFill>
                  <a:srgbClr val="C00000"/>
                </a:solidFill>
              </a:rPr>
              <a:t>Originator_M</a:t>
            </a:r>
            <a:r>
              <a:rPr lang="fr-FR" dirty="0">
                <a:solidFill>
                  <a:srgbClr val="C00000"/>
                </a:solidFill>
              </a:rPr>
              <a:t> (AE/CSE)</a:t>
            </a:r>
          </a:p>
        </p:txBody>
      </p:sp>
      <p:sp>
        <p:nvSpPr>
          <p:cNvPr id="6" name="Rectangle 5"/>
          <p:cNvSpPr/>
          <p:nvPr/>
        </p:nvSpPr>
        <p:spPr>
          <a:xfrm>
            <a:off x="960165" y="3221523"/>
            <a:ext cx="2160240" cy="72008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CSE_O</a:t>
            </a:r>
            <a:endParaRPr lang="fr-FR" dirty="0">
              <a:solidFill>
                <a:srgbClr val="C00000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572000" y="1919486"/>
            <a:ext cx="2160240" cy="720080"/>
            <a:chOff x="4572000" y="1847478"/>
            <a:chExt cx="2160240" cy="720080"/>
          </a:xfrm>
          <a:solidFill>
            <a:srgbClr val="FFC000"/>
          </a:solidFill>
        </p:grpSpPr>
        <p:sp>
          <p:nvSpPr>
            <p:cNvPr id="7" name="Rectangle 6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rgbClr val="C00000"/>
                  </a:solidFill>
                </a:rPr>
                <a:t>DAS_M Server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554463" y="3366864"/>
            <a:ext cx="2160240" cy="720080"/>
            <a:chOff x="4572000" y="1847478"/>
            <a:chExt cx="2160240" cy="720080"/>
          </a:xfrm>
          <a:solidFill>
            <a:srgbClr val="92D050"/>
          </a:solidFill>
        </p:grpSpPr>
        <p:sp>
          <p:nvSpPr>
            <p:cNvPr id="11" name="Rectangle 10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>
                  <a:solidFill>
                    <a:srgbClr val="C00000"/>
                  </a:solidFill>
                </a:rPr>
                <a:t>DAS_O Server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cxnSp>
        <p:nvCxnSpPr>
          <p:cNvPr id="14" name="Connecteur droit avec flèche 13"/>
          <p:cNvCxnSpPr/>
          <p:nvPr/>
        </p:nvCxnSpPr>
        <p:spPr>
          <a:xfrm>
            <a:off x="1140490" y="1203598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1428522" y="1203598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076594" y="1207790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 flipV="1">
            <a:off x="2364626" y="1207790"/>
            <a:ext cx="0" cy="715888"/>
          </a:xfrm>
          <a:prstGeom prst="straightConnector1">
            <a:avLst/>
          </a:prstGeom>
          <a:ln>
            <a:solidFill>
              <a:schemeClr val="bg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131840" y="2494225"/>
            <a:ext cx="14226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>
            <a:off x="1104187" y="2659360"/>
            <a:ext cx="6612" cy="56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398831" y="2659360"/>
            <a:ext cx="0" cy="56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899592" y="1491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331640" y="149163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043070" y="50574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3,</a:t>
            </a:r>
            <a:r>
              <a:rPr lang="fr-FR" dirty="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3466413" y="244805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5</a:t>
            </a:r>
          </a:p>
        </p:txBody>
      </p:sp>
      <p:cxnSp>
        <p:nvCxnSpPr>
          <p:cNvPr id="54" name="Connecteur en angle 53"/>
          <p:cNvCxnSpPr>
            <a:stCxn id="5" idx="3"/>
            <a:endCxn id="7" idx="0"/>
          </p:cNvCxnSpPr>
          <p:nvPr/>
        </p:nvCxnSpPr>
        <p:spPr>
          <a:xfrm>
            <a:off x="3059832" y="843558"/>
            <a:ext cx="2592288" cy="1075928"/>
          </a:xfrm>
          <a:prstGeom prst="bent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1875135" y="14848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827584" y="27877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1363271" y="278777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123728" y="148488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 bwMode="auto">
          <a:xfrm>
            <a:off x="207610" y="195486"/>
            <a:ext cx="6740654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Air Conditioner multi-tenant Use Case – Case 3</a:t>
            </a:r>
            <a:endParaRPr lang="en-GB" altLang="fr-FR" dirty="0">
              <a:solidFill>
                <a:srgbClr val="C0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875135" y="4346929"/>
            <a:ext cx="6370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Case 3: same as current Dynamic Authorization Schema</a:t>
            </a:r>
          </a:p>
          <a:p>
            <a:r>
              <a:rPr lang="en-CA" dirty="0"/>
              <a:t>	</a:t>
            </a:r>
            <a:r>
              <a:rPr lang="en-CA" dirty="0" smtClean="0"/>
              <a:t> 	no </a:t>
            </a:r>
            <a:r>
              <a:rPr lang="en-CA" dirty="0"/>
              <a:t>need for nested token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776D9C63-B627-47DA-97E3-13ED1AEB9C9E}"/>
              </a:ext>
            </a:extLst>
          </p:cNvPr>
          <p:cNvSpPr/>
          <p:nvPr/>
        </p:nvSpPr>
        <p:spPr>
          <a:xfrm>
            <a:off x="546844" y="466292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30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509352" y="2202029"/>
            <a:ext cx="2940719" cy="24609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ASN</a:t>
            </a:r>
            <a:r>
              <a:rPr lang="fr-FR" dirty="0" err="1" smtClean="0"/>
              <a:t>vice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971600" y="2227466"/>
            <a:ext cx="2160240" cy="72008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CSE_M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9592" y="787306"/>
            <a:ext cx="2160240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Originator_M (AE/CSE)</a:t>
            </a:r>
          </a:p>
        </p:txBody>
      </p:sp>
      <p:sp>
        <p:nvSpPr>
          <p:cNvPr id="6" name="Rectangle 5"/>
          <p:cNvSpPr/>
          <p:nvPr/>
        </p:nvSpPr>
        <p:spPr>
          <a:xfrm>
            <a:off x="960165" y="3683228"/>
            <a:ext cx="2160240" cy="72008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rgbClr val="C00000"/>
                </a:solidFill>
              </a:rPr>
              <a:t>CSE_O</a:t>
            </a:r>
            <a:endParaRPr lang="fr-FR" dirty="0">
              <a:solidFill>
                <a:srgbClr val="C00000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572000" y="2223274"/>
            <a:ext cx="2160240" cy="720080"/>
            <a:chOff x="4572000" y="1847478"/>
            <a:chExt cx="2160240" cy="720080"/>
          </a:xfrm>
          <a:solidFill>
            <a:srgbClr val="FFC000"/>
          </a:solidFill>
        </p:grpSpPr>
        <p:sp>
          <p:nvSpPr>
            <p:cNvPr id="7" name="Rectangle 6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DAS_M Server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4572000" y="3670652"/>
            <a:ext cx="2160240" cy="720080"/>
            <a:chOff x="4572000" y="1847478"/>
            <a:chExt cx="2160240" cy="720080"/>
          </a:xfrm>
          <a:solidFill>
            <a:srgbClr val="92D050"/>
          </a:solidFill>
        </p:grpSpPr>
        <p:sp>
          <p:nvSpPr>
            <p:cNvPr id="11" name="Rectangle 10"/>
            <p:cNvSpPr/>
            <p:nvPr/>
          </p:nvSpPr>
          <p:spPr>
            <a:xfrm>
              <a:off x="4572000" y="1847478"/>
              <a:ext cx="2160240" cy="72008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DAS_O Server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4572000" y="2283718"/>
              <a:ext cx="432048" cy="276999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200" dirty="0"/>
                <a:t>AE</a:t>
              </a:r>
            </a:p>
          </p:txBody>
        </p:sp>
      </p:grpSp>
      <p:cxnSp>
        <p:nvCxnSpPr>
          <p:cNvPr id="14" name="Connecteur droit avec flèche 13"/>
          <p:cNvCxnSpPr/>
          <p:nvPr/>
        </p:nvCxnSpPr>
        <p:spPr>
          <a:xfrm>
            <a:off x="1140490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 flipV="1">
            <a:off x="1428522" y="1507386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076594" y="1511578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3131840" y="2798013"/>
            <a:ext cx="14226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2046903" y="2967340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2488317" y="2931790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>
            <a:off x="3120405" y="4245391"/>
            <a:ext cx="142262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899592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1331640" y="17954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043070" y="8095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466413" y="275184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1875135" y="178867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8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1823258" y="318223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9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3600046" y="421864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10</a:t>
            </a:r>
          </a:p>
        </p:txBody>
      </p:sp>
      <p:sp>
        <p:nvSpPr>
          <p:cNvPr id="65" name="Rectangle 2"/>
          <p:cNvSpPr txBox="1">
            <a:spLocks noChangeArrowheads="1"/>
          </p:cNvSpPr>
          <p:nvPr/>
        </p:nvSpPr>
        <p:spPr bwMode="auto">
          <a:xfrm>
            <a:off x="207610" y="195486"/>
            <a:ext cx="6740654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Air Conditioner multi-tenant Use Case – Case 4</a:t>
            </a:r>
            <a:endParaRPr lang="en-GB" altLang="fr-FR" dirty="0">
              <a:solidFill>
                <a:srgbClr val="C00000"/>
              </a:solidFill>
            </a:endParaRPr>
          </a:p>
        </p:txBody>
      </p:sp>
      <p:cxnSp>
        <p:nvCxnSpPr>
          <p:cNvPr id="3" name="Connecteur droit avec flèche 2"/>
          <p:cNvCxnSpPr>
            <a:stCxn id="7" idx="2"/>
            <a:endCxn id="11" idx="0"/>
          </p:cNvCxnSpPr>
          <p:nvPr/>
        </p:nvCxnSpPr>
        <p:spPr>
          <a:xfrm>
            <a:off x="5652120" y="2943354"/>
            <a:ext cx="0" cy="72729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5210974" y="314061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2411760" y="329306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11</a:t>
            </a:r>
          </a:p>
        </p:txBody>
      </p:sp>
      <p:cxnSp>
        <p:nvCxnSpPr>
          <p:cNvPr id="63" name="Connecteur droit avec flèche 62"/>
          <p:cNvCxnSpPr/>
          <p:nvPr/>
        </p:nvCxnSpPr>
        <p:spPr>
          <a:xfrm flipV="1">
            <a:off x="2488317" y="1504055"/>
            <a:ext cx="0" cy="7158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2411760" y="177966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12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5652120" y="2983837"/>
            <a:ext cx="1950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Nested token request</a:t>
            </a:r>
          </a:p>
        </p:txBody>
      </p:sp>
      <p:cxnSp>
        <p:nvCxnSpPr>
          <p:cNvPr id="69" name="Connecteur droit avec flèche 68"/>
          <p:cNvCxnSpPr/>
          <p:nvPr/>
        </p:nvCxnSpPr>
        <p:spPr>
          <a:xfrm>
            <a:off x="1157030" y="2954764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899592" y="31643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2</a:t>
            </a:r>
          </a:p>
        </p:txBody>
      </p:sp>
      <p:cxnSp>
        <p:nvCxnSpPr>
          <p:cNvPr id="71" name="Connecteur droit avec flèche 70"/>
          <p:cNvCxnSpPr/>
          <p:nvPr/>
        </p:nvCxnSpPr>
        <p:spPr>
          <a:xfrm flipV="1">
            <a:off x="1428522" y="2946509"/>
            <a:ext cx="0" cy="715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ZoneTexte 71"/>
          <p:cNvSpPr txBox="1"/>
          <p:nvPr/>
        </p:nvSpPr>
        <p:spPr>
          <a:xfrm>
            <a:off x="1331640" y="31786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/>
                </a:solidFill>
              </a:rPr>
              <a:t>3</a:t>
            </a:r>
          </a:p>
        </p:txBody>
      </p:sp>
      <p:cxnSp>
        <p:nvCxnSpPr>
          <p:cNvPr id="15" name="Connecteur en angle 14"/>
          <p:cNvCxnSpPr>
            <a:stCxn id="5" idx="3"/>
            <a:endCxn id="7" idx="0"/>
          </p:cNvCxnSpPr>
          <p:nvPr/>
        </p:nvCxnSpPr>
        <p:spPr>
          <a:xfrm>
            <a:off x="3059832" y="1147346"/>
            <a:ext cx="2592288" cy="107592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stCxn id="7" idx="1"/>
          </p:cNvCxnSpPr>
          <p:nvPr/>
        </p:nvCxnSpPr>
        <p:spPr>
          <a:xfrm rot="10800000">
            <a:off x="3059832" y="1347614"/>
            <a:ext cx="1512168" cy="12357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3779527" y="1677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7</a:t>
            </a:r>
            <a:endParaRPr lang="fr-FR" dirty="0">
              <a:solidFill>
                <a:schemeClr val="bg2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776D9C63-B627-47DA-97E3-13ED1AEB9C9E}"/>
              </a:ext>
            </a:extLst>
          </p:cNvPr>
          <p:cNvSpPr/>
          <p:nvPr/>
        </p:nvSpPr>
        <p:spPr>
          <a:xfrm>
            <a:off x="546844" y="4662929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2188041" y="4623149"/>
            <a:ext cx="3449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Case 4: nested token needed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013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2"/>
          <p:cNvSpPr txBox="1">
            <a:spLocks noChangeArrowheads="1"/>
          </p:cNvSpPr>
          <p:nvPr/>
        </p:nvSpPr>
        <p:spPr bwMode="auto">
          <a:xfrm>
            <a:off x="179564" y="25129"/>
            <a:ext cx="56975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Air Conditioner multi-tenant Use Case</a:t>
            </a:r>
            <a:endParaRPr lang="en-GB" altLang="fr-FR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0822" y="774227"/>
            <a:ext cx="1721098" cy="280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CSE_M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077201" y="461045"/>
            <a:ext cx="4078976" cy="2797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00"/>
                </a:solidFill>
              </a:rPr>
              <a:t>AC Management Hub (ASN)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4" name="Connecteur droit 3"/>
          <p:cNvCxnSpPr>
            <a:stCxn id="2" idx="2"/>
          </p:cNvCxnSpPr>
          <p:nvPr/>
        </p:nvCxnSpPr>
        <p:spPr>
          <a:xfrm>
            <a:off x="2991371" y="1055111"/>
            <a:ext cx="0" cy="38975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>
            <a:off x="1050703" y="2981325"/>
            <a:ext cx="605688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283968" y="771550"/>
            <a:ext cx="1872208" cy="2895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100" dirty="0" smtClean="0">
                <a:solidFill>
                  <a:srgbClr val="000000"/>
                </a:solidFill>
              </a:rPr>
              <a:t>CSE_O</a:t>
            </a:r>
            <a:endParaRPr lang="fr-FR" sz="800" dirty="0">
              <a:solidFill>
                <a:srgbClr val="000000"/>
              </a:solidFill>
            </a:endParaRPr>
          </a:p>
        </p:txBody>
      </p:sp>
      <p:cxnSp>
        <p:nvCxnSpPr>
          <p:cNvPr id="89" name="Connecteur droit 88"/>
          <p:cNvCxnSpPr/>
          <p:nvPr/>
        </p:nvCxnSpPr>
        <p:spPr>
          <a:xfrm>
            <a:off x="5148064" y="1047830"/>
            <a:ext cx="0" cy="39048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/>
          <p:nvPr/>
        </p:nvCxnSpPr>
        <p:spPr>
          <a:xfrm>
            <a:off x="1050701" y="1348516"/>
            <a:ext cx="1901118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11"/>
          <p:cNvSpPr txBox="1">
            <a:spLocks noChangeArrowheads="1"/>
          </p:cNvSpPr>
          <p:nvPr/>
        </p:nvSpPr>
        <p:spPr bwMode="auto">
          <a:xfrm>
            <a:off x="1104187" y="1157412"/>
            <a:ext cx="173962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fr-FR" sz="1000" dirty="0" smtClean="0">
                <a:solidFill>
                  <a:srgbClr val="000000"/>
                </a:solidFill>
                <a:ea typeface="ＭＳ Ｐゴシック" pitchFamily="34" charset="-128"/>
              </a:rPr>
              <a:t>1.0 Maintenance requests firmware update</a:t>
            </a:r>
            <a:endParaRPr lang="en-GB" altLang="fr-FR" sz="10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0" name="Text Box 11"/>
          <p:cNvSpPr txBox="1">
            <a:spLocks noChangeArrowheads="1"/>
          </p:cNvSpPr>
          <p:nvPr/>
        </p:nvSpPr>
        <p:spPr bwMode="auto">
          <a:xfrm>
            <a:off x="3132924" y="2787774"/>
            <a:ext cx="194313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900" dirty="0" smtClean="0">
                <a:ea typeface="ＭＳ Ｐゴシック" pitchFamily="34" charset="-128"/>
              </a:rPr>
              <a:t>3.0 </a:t>
            </a:r>
            <a:r>
              <a:rPr lang="fr-FR" altLang="fr-FR" sz="900" dirty="0" err="1" smtClean="0">
                <a:ea typeface="ＭＳ Ｐゴシック" pitchFamily="34" charset="-128"/>
              </a:rPr>
              <a:t>Token</a:t>
            </a:r>
            <a:r>
              <a:rPr lang="fr-FR" altLang="fr-FR" sz="900" dirty="0" smtClean="0">
                <a:ea typeface="ＭＳ Ｐゴシック" pitchFamily="34" charset="-128"/>
              </a:rPr>
              <a:t> &amp; </a:t>
            </a:r>
            <a:r>
              <a:rPr lang="fr-FR" altLang="fr-FR" sz="900" dirty="0" err="1" smtClean="0">
                <a:ea typeface="ＭＳ Ｐゴシック" pitchFamily="34" charset="-128"/>
              </a:rPr>
              <a:t>nestedToken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request</a:t>
            </a:r>
            <a:endParaRPr lang="en-GB" altLang="fr-FR" sz="900" dirty="0">
              <a:ea typeface="ＭＳ Ｐゴシック" pitchFamily="34" charset="-128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8063734" y="2439815"/>
            <a:ext cx="105126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2788" fontAlgn="base">
              <a:spcBef>
                <a:spcPct val="20000"/>
              </a:spcBef>
              <a:spcAft>
                <a:spcPct val="0"/>
              </a:spcAft>
            </a:pPr>
            <a:r>
              <a:rPr lang="en-US" altLang="fr-FR" sz="700" dirty="0" smtClean="0">
                <a:solidFill>
                  <a:srgbClr val="000000"/>
                </a:solidFill>
                <a:ea typeface="ＭＳ Ｐゴシック" pitchFamily="34" charset="-128"/>
              </a:rPr>
              <a:t>Here </a:t>
            </a:r>
            <a:r>
              <a:rPr lang="en-US" altLang="fr-FR" sz="700" i="1" dirty="0" smtClean="0">
                <a:solidFill>
                  <a:srgbClr val="000000"/>
                </a:solidFill>
                <a:ea typeface="ＭＳ Ｐゴシック" pitchFamily="34" charset="-128"/>
              </a:rPr>
              <a:t>nestedToken ID </a:t>
            </a:r>
            <a:r>
              <a:rPr lang="en-US" altLang="fr-FR" sz="700" dirty="0" smtClean="0">
                <a:solidFill>
                  <a:srgbClr val="000000"/>
                </a:solidFill>
                <a:ea typeface="ＭＳ Ｐゴシック" pitchFamily="34" charset="-128"/>
              </a:rPr>
              <a:t>also can be requested </a:t>
            </a:r>
          </a:p>
        </p:txBody>
      </p:sp>
      <p:cxnSp>
        <p:nvCxnSpPr>
          <p:cNvPr id="25" name="Connecteur droit avec flèche 24"/>
          <p:cNvCxnSpPr/>
          <p:nvPr/>
        </p:nvCxnSpPr>
        <p:spPr>
          <a:xfrm flipH="1">
            <a:off x="1048074" y="2101260"/>
            <a:ext cx="190374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202580" y="1901205"/>
            <a:ext cx="308138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fr-FR" sz="1000" dirty="0" smtClean="0">
                <a:ea typeface="ＭＳ Ｐゴシック" pitchFamily="34" charset="-128"/>
              </a:rPr>
              <a:t>2.0 Request is rejected: Token &amp; </a:t>
            </a:r>
            <a:r>
              <a:rPr lang="en-GB" altLang="fr-FR" sz="1000" dirty="0" err="1" smtClean="0">
                <a:ea typeface="ＭＳ Ｐゴシック" pitchFamily="34" charset="-128"/>
              </a:rPr>
              <a:t>nestedToken</a:t>
            </a:r>
            <a:r>
              <a:rPr lang="en-GB" altLang="fr-FR" sz="1000" dirty="0" smtClean="0">
                <a:ea typeface="ＭＳ Ｐゴシック" pitchFamily="34" charset="-128"/>
              </a:rPr>
              <a:t> is required (Indirect Authorisation schema)</a:t>
            </a:r>
            <a:endParaRPr lang="en-GB" altLang="fr-FR" sz="1000" dirty="0">
              <a:ea typeface="ＭＳ Ｐゴシック" pitchFamily="34" charset="-128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1582230" y="5984903"/>
            <a:ext cx="364559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1048074" y="3840733"/>
            <a:ext cx="1903745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5379114" y="1611686"/>
            <a:ext cx="155412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fr-FR" sz="1000" dirty="0" smtClean="0">
                <a:solidFill>
                  <a:srgbClr val="000000"/>
                </a:solidFill>
                <a:ea typeface="ＭＳ Ｐゴシック" pitchFamily="34" charset="-128"/>
              </a:rPr>
              <a:t>1.2 CSE detects that Owner authorization is required</a:t>
            </a:r>
            <a:endParaRPr lang="en-GB" altLang="fr-FR" sz="10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58" name="Text Box 11"/>
          <p:cNvSpPr txBox="1">
            <a:spLocks noChangeArrowheads="1"/>
          </p:cNvSpPr>
          <p:nvPr/>
        </p:nvSpPr>
        <p:spPr bwMode="auto">
          <a:xfrm>
            <a:off x="1296504" y="2301315"/>
            <a:ext cx="195549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fr-FR" sz="1000" dirty="0" smtClean="0">
                <a:solidFill>
                  <a:srgbClr val="000000"/>
                </a:solidFill>
                <a:ea typeface="ＭＳ Ｐゴシック" pitchFamily="34" charset="-128"/>
              </a:rPr>
              <a:t>2.1 nestedToken shall be requested to DAS responsible for M&amp;O resources access</a:t>
            </a:r>
            <a:endParaRPr lang="en-GB" altLang="fr-FR" sz="10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459520" y="432584"/>
            <a:ext cx="1296144" cy="6285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err="1" smtClean="0">
                <a:solidFill>
                  <a:srgbClr val="000000"/>
                </a:solidFill>
              </a:rPr>
              <a:t>Maintainer</a:t>
            </a:r>
            <a:r>
              <a:rPr lang="fr-FR" sz="1200" dirty="0" smtClean="0">
                <a:solidFill>
                  <a:srgbClr val="000000"/>
                </a:solidFill>
              </a:rPr>
              <a:t> resources DAS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64" name="Connecteur droit 63"/>
          <p:cNvCxnSpPr>
            <a:stCxn id="63" idx="2"/>
          </p:cNvCxnSpPr>
          <p:nvPr/>
        </p:nvCxnSpPr>
        <p:spPr>
          <a:xfrm>
            <a:off x="7107592" y="1061144"/>
            <a:ext cx="2" cy="38915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flipH="1">
            <a:off x="1050704" y="3579862"/>
            <a:ext cx="6056888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07503" y="512482"/>
            <a:ext cx="1866493" cy="52349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Originator CSE/AE (maintenance company remote access tool)</a:t>
            </a: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75" name="Connecteur droit 74"/>
          <p:cNvCxnSpPr>
            <a:stCxn id="74" idx="2"/>
          </p:cNvCxnSpPr>
          <p:nvPr/>
        </p:nvCxnSpPr>
        <p:spPr>
          <a:xfrm flipH="1">
            <a:off x="1031754" y="1035973"/>
            <a:ext cx="8996" cy="385484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Flèche courbée vers le bas 87"/>
          <p:cNvSpPr/>
          <p:nvPr/>
        </p:nvSpPr>
        <p:spPr>
          <a:xfrm rot="5400000">
            <a:off x="2963934" y="1498812"/>
            <a:ext cx="305715" cy="176916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3" name="Flèche courbée vers le bas 92"/>
          <p:cNvSpPr/>
          <p:nvPr/>
        </p:nvSpPr>
        <p:spPr>
          <a:xfrm rot="5400000">
            <a:off x="965170" y="2439463"/>
            <a:ext cx="469481" cy="193186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7" name="Text Box 11"/>
          <p:cNvSpPr txBox="1">
            <a:spLocks noChangeArrowheads="1"/>
          </p:cNvSpPr>
          <p:nvPr/>
        </p:nvSpPr>
        <p:spPr bwMode="auto">
          <a:xfrm>
            <a:off x="7134182" y="3147814"/>
            <a:ext cx="15481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900" dirty="0" smtClean="0">
                <a:ea typeface="ＭＳ Ｐゴシック" pitchFamily="34" charset="-128"/>
              </a:rPr>
              <a:t>3.2 nestedToken </a:t>
            </a:r>
            <a:r>
              <a:rPr lang="fr-FR" altLang="fr-FR" sz="900" dirty="0" err="1" smtClean="0">
                <a:ea typeface="ＭＳ Ｐゴシック" pitchFamily="34" charset="-128"/>
              </a:rPr>
              <a:t>is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provided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endParaRPr lang="en-GB" altLang="fr-FR" sz="900" dirty="0">
              <a:ea typeface="ＭＳ Ｐゴシック" pitchFamily="34" charset="-128"/>
            </a:endParaRPr>
          </a:p>
        </p:txBody>
      </p:sp>
      <p:sp>
        <p:nvSpPr>
          <p:cNvPr id="100" name="Text Box 11"/>
          <p:cNvSpPr txBox="1">
            <a:spLocks noChangeArrowheads="1"/>
          </p:cNvSpPr>
          <p:nvPr/>
        </p:nvSpPr>
        <p:spPr bwMode="auto">
          <a:xfrm>
            <a:off x="1177462" y="3653611"/>
            <a:ext cx="166634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fr-FR" sz="900" dirty="0" smtClean="0">
                <a:ea typeface="ＭＳ Ｐゴシック" pitchFamily="34" charset="-128"/>
              </a:rPr>
              <a:t>4.0 requests firmware update (Token + </a:t>
            </a:r>
            <a:r>
              <a:rPr lang="en-US" altLang="fr-FR" sz="900" dirty="0" err="1" smtClean="0">
                <a:ea typeface="ＭＳ Ｐゴシック" pitchFamily="34" charset="-128"/>
              </a:rPr>
              <a:t>nestedToken</a:t>
            </a:r>
            <a:r>
              <a:rPr lang="en-US" altLang="fr-FR" sz="900" dirty="0">
                <a:ea typeface="ＭＳ Ｐゴシック" pitchFamily="34" charset="-128"/>
              </a:rPr>
              <a:t>)</a:t>
            </a:r>
          </a:p>
        </p:txBody>
      </p:sp>
      <p:cxnSp>
        <p:nvCxnSpPr>
          <p:cNvPr id="110" name="Connecteur droit avec flèche 109"/>
          <p:cNvCxnSpPr/>
          <p:nvPr/>
        </p:nvCxnSpPr>
        <p:spPr>
          <a:xfrm>
            <a:off x="3049928" y="4299942"/>
            <a:ext cx="209168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 Box 11"/>
          <p:cNvSpPr txBox="1">
            <a:spLocks noChangeArrowheads="1"/>
          </p:cNvSpPr>
          <p:nvPr/>
        </p:nvSpPr>
        <p:spPr bwMode="auto">
          <a:xfrm>
            <a:off x="3203848" y="3651870"/>
            <a:ext cx="19442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fr-FR" sz="900" dirty="0" smtClean="0">
                <a:ea typeface="ＭＳ Ｐゴシック" pitchFamily="34" charset="-128"/>
              </a:rPr>
              <a:t>4.1 verify Token provided by DAS_M, extract </a:t>
            </a:r>
            <a:r>
              <a:rPr lang="en-US" altLang="fr-FR" sz="900" dirty="0" err="1" smtClean="0">
                <a:ea typeface="ＭＳ Ｐゴシック" pitchFamily="34" charset="-128"/>
              </a:rPr>
              <a:t>nestedToken</a:t>
            </a:r>
            <a:r>
              <a:rPr lang="en-US" altLang="fr-FR" sz="900" dirty="0" smtClean="0">
                <a:ea typeface="ＭＳ Ｐゴシック" pitchFamily="34" charset="-128"/>
              </a:rPr>
              <a:t>   </a:t>
            </a:r>
            <a:endParaRPr lang="en-US" altLang="fr-FR" sz="900" dirty="0">
              <a:ea typeface="ＭＳ Ｐゴシック" pitchFamily="34" charset="-128"/>
            </a:endParaRPr>
          </a:p>
        </p:txBody>
      </p:sp>
      <p:sp>
        <p:nvSpPr>
          <p:cNvPr id="119" name="Flèche courbée vers le bas 118"/>
          <p:cNvSpPr/>
          <p:nvPr/>
        </p:nvSpPr>
        <p:spPr>
          <a:xfrm rot="5400000">
            <a:off x="5056634" y="4448042"/>
            <a:ext cx="376045" cy="193186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0" name="Text Box 11"/>
          <p:cNvSpPr txBox="1">
            <a:spLocks noChangeArrowheads="1"/>
          </p:cNvSpPr>
          <p:nvPr/>
        </p:nvSpPr>
        <p:spPr bwMode="auto">
          <a:xfrm>
            <a:off x="5405836" y="4309819"/>
            <a:ext cx="150068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fr-FR" sz="900" dirty="0" smtClean="0">
                <a:ea typeface="ＭＳ Ｐゴシック" pitchFamily="34" charset="-128"/>
              </a:rPr>
              <a:t>4.3 Owner verifies nestedToken provided by Owner DAS</a:t>
            </a:r>
            <a:endParaRPr lang="en-US" altLang="fr-FR" sz="900" dirty="0">
              <a:ea typeface="ＭＳ Ｐゴシック" pitchFamily="34" charset="-128"/>
            </a:endParaRPr>
          </a:p>
        </p:txBody>
      </p:sp>
      <p:cxnSp>
        <p:nvCxnSpPr>
          <p:cNvPr id="121" name="Connecteur droit avec flèche 120"/>
          <p:cNvCxnSpPr/>
          <p:nvPr/>
        </p:nvCxnSpPr>
        <p:spPr>
          <a:xfrm flipH="1">
            <a:off x="1031754" y="4857026"/>
            <a:ext cx="4116310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 Box 11"/>
          <p:cNvSpPr txBox="1">
            <a:spLocks noChangeArrowheads="1"/>
          </p:cNvSpPr>
          <p:nvPr/>
        </p:nvSpPr>
        <p:spPr bwMode="auto">
          <a:xfrm>
            <a:off x="3116791" y="4659982"/>
            <a:ext cx="156021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fr-FR" sz="900" dirty="0" smtClean="0">
                <a:ea typeface="ＭＳ Ｐゴシック" pitchFamily="34" charset="-128"/>
              </a:rPr>
              <a:t>4.4 Firmware updated</a:t>
            </a:r>
            <a:endParaRPr lang="en-US" altLang="fr-FR" sz="900" dirty="0">
              <a:ea typeface="ＭＳ Ｐゴシック" pitchFamily="34" charset="-128"/>
            </a:endParaRP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209713" y="1131590"/>
            <a:ext cx="15628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GB" altLang="fr-FR" sz="1000" dirty="0" smtClean="0">
                <a:solidFill>
                  <a:srgbClr val="000000"/>
                </a:solidFill>
                <a:ea typeface="ＭＳ Ｐゴシック" pitchFamily="34" charset="-128"/>
              </a:rPr>
              <a:t>1.1 CSE detects a request that requires M authorization &amp; device </a:t>
            </a:r>
            <a:r>
              <a:rPr lang="en-GB" altLang="fr-FR" sz="1000" dirty="0" err="1" smtClean="0">
                <a:solidFill>
                  <a:srgbClr val="000000"/>
                </a:solidFill>
                <a:ea typeface="ＭＳ Ｐゴシック" pitchFamily="34" charset="-128"/>
              </a:rPr>
              <a:t>ressource</a:t>
            </a:r>
            <a:endParaRPr lang="en-GB" altLang="fr-FR" sz="10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45" name="Flèche courbée vers le bas 44"/>
          <p:cNvSpPr/>
          <p:nvPr/>
        </p:nvSpPr>
        <p:spPr>
          <a:xfrm rot="5400000">
            <a:off x="5078890" y="1838900"/>
            <a:ext cx="331534" cy="193186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7" name="Connecteur droit avec flèche 46"/>
          <p:cNvCxnSpPr/>
          <p:nvPr/>
        </p:nvCxnSpPr>
        <p:spPr>
          <a:xfrm>
            <a:off x="3056378" y="1740128"/>
            <a:ext cx="1901118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H="1">
            <a:off x="3056378" y="2097495"/>
            <a:ext cx="1903746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7818859" y="432584"/>
            <a:ext cx="1296144" cy="6285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 smtClean="0">
                <a:solidFill>
                  <a:srgbClr val="000000"/>
                </a:solidFill>
              </a:rPr>
              <a:t>Owner resources DAS</a:t>
            </a:r>
            <a:endParaRPr lang="fr-FR" sz="1200" dirty="0">
              <a:solidFill>
                <a:srgbClr val="000000"/>
              </a:solidFill>
            </a:endParaRPr>
          </a:p>
        </p:txBody>
      </p:sp>
      <p:cxnSp>
        <p:nvCxnSpPr>
          <p:cNvPr id="52" name="Connecteur droit 51"/>
          <p:cNvCxnSpPr>
            <a:stCxn id="50" idx="2"/>
          </p:cNvCxnSpPr>
          <p:nvPr/>
        </p:nvCxnSpPr>
        <p:spPr>
          <a:xfrm>
            <a:off x="8466931" y="1061144"/>
            <a:ext cx="0" cy="38915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7149834" y="3075073"/>
            <a:ext cx="1317097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 Box 11"/>
          <p:cNvSpPr txBox="1">
            <a:spLocks noChangeArrowheads="1"/>
          </p:cNvSpPr>
          <p:nvPr/>
        </p:nvSpPr>
        <p:spPr bwMode="auto">
          <a:xfrm>
            <a:off x="7165071" y="2844974"/>
            <a:ext cx="154817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900" dirty="0" smtClean="0">
                <a:ea typeface="ＭＳ Ｐゴシック" pitchFamily="34" charset="-128"/>
              </a:rPr>
              <a:t>3.1 </a:t>
            </a:r>
            <a:r>
              <a:rPr lang="fr-FR" altLang="fr-FR" sz="900" dirty="0" err="1" smtClean="0">
                <a:ea typeface="ＭＳ Ｐゴシック" pitchFamily="34" charset="-128"/>
              </a:rPr>
              <a:t>nestesToken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request</a:t>
            </a:r>
            <a:endParaRPr lang="en-GB" altLang="fr-FR" sz="900" dirty="0">
              <a:ea typeface="ＭＳ Ｐゴシック" pitchFamily="34" charset="-128"/>
            </a:endParaRPr>
          </a:p>
        </p:txBody>
      </p:sp>
      <p:cxnSp>
        <p:nvCxnSpPr>
          <p:cNvPr id="59" name="Connecteur droit avec flèche 58"/>
          <p:cNvCxnSpPr/>
          <p:nvPr/>
        </p:nvCxnSpPr>
        <p:spPr>
          <a:xfrm flipH="1">
            <a:off x="7134182" y="3477508"/>
            <a:ext cx="133274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11"/>
          <p:cNvSpPr txBox="1">
            <a:spLocks noChangeArrowheads="1"/>
          </p:cNvSpPr>
          <p:nvPr/>
        </p:nvSpPr>
        <p:spPr bwMode="auto">
          <a:xfrm>
            <a:off x="3132923" y="3362092"/>
            <a:ext cx="359931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900" dirty="0" smtClean="0">
                <a:ea typeface="ＭＳ Ｐゴシック" pitchFamily="34" charset="-128"/>
              </a:rPr>
              <a:t>3.3 </a:t>
            </a:r>
            <a:r>
              <a:rPr lang="fr-FR" altLang="fr-FR" sz="900" dirty="0" err="1" smtClean="0">
                <a:ea typeface="ＭＳ Ｐゴシック" pitchFamily="34" charset="-128"/>
              </a:rPr>
              <a:t>Token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is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provided</a:t>
            </a:r>
            <a:r>
              <a:rPr lang="fr-FR" altLang="fr-FR" sz="900" dirty="0" smtClean="0">
                <a:ea typeface="ＭＳ Ｐゴシック" pitchFamily="34" charset="-128"/>
              </a:rPr>
              <a:t> and </a:t>
            </a:r>
            <a:r>
              <a:rPr lang="fr-FR" altLang="fr-FR" sz="900" dirty="0" err="1" smtClean="0">
                <a:ea typeface="ＭＳ Ｐゴシック" pitchFamily="34" charset="-128"/>
              </a:rPr>
              <a:t>nestedToken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is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nested</a:t>
            </a:r>
            <a:r>
              <a:rPr lang="fr-FR" altLang="fr-FR" sz="900" dirty="0" smtClean="0">
                <a:ea typeface="ＭＳ Ｐゴシック" pitchFamily="34" charset="-128"/>
              </a:rPr>
              <a:t> in </a:t>
            </a:r>
            <a:r>
              <a:rPr lang="fr-FR" altLang="fr-FR" sz="900" dirty="0" err="1" smtClean="0">
                <a:ea typeface="ＭＳ Ｐゴシック" pitchFamily="34" charset="-128"/>
              </a:rPr>
              <a:t>Token</a:t>
            </a:r>
            <a:endParaRPr lang="en-GB" altLang="fr-FR" sz="900" dirty="0">
              <a:ea typeface="ＭＳ Ｐゴシック" pitchFamily="34" charset="-128"/>
            </a:endParaRPr>
          </a:p>
        </p:txBody>
      </p:sp>
      <p:sp>
        <p:nvSpPr>
          <p:cNvPr id="62" name="Flèche courbée vers le bas 61"/>
          <p:cNvSpPr/>
          <p:nvPr/>
        </p:nvSpPr>
        <p:spPr>
          <a:xfrm rot="5400000">
            <a:off x="2984220" y="3905133"/>
            <a:ext cx="305715" cy="176916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5" name="Text Box 11"/>
          <p:cNvSpPr txBox="1">
            <a:spLocks noChangeArrowheads="1"/>
          </p:cNvSpPr>
          <p:nvPr/>
        </p:nvSpPr>
        <p:spPr bwMode="auto">
          <a:xfrm>
            <a:off x="3132924" y="4107770"/>
            <a:ext cx="1943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Aft>
                <a:spcPct val="50000"/>
              </a:spcAft>
              <a:buClr>
                <a:schemeClr val="tx2"/>
              </a:buClr>
              <a:buSzPct val="7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Helvetica 45 Light" pitchFamily="34" charset="0"/>
              </a:defRPr>
            </a:lvl1pPr>
            <a:lvl2pPr marL="742950" indent="-28575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2pPr>
            <a:lvl3pPr marL="11430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3pPr>
            <a:lvl4pPr marL="16002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>
                <a:solidFill>
                  <a:schemeClr val="tx1"/>
                </a:solidFill>
                <a:latin typeface="Helvetica 45 Light" pitchFamily="34" charset="0"/>
              </a:defRPr>
            </a:lvl4pPr>
            <a:lvl5pPr marL="2057400" indent="-228600" eaLnBrk="0" hangingPunct="0"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buFont typeface="Helvetica 45 Light" pitchFamily="34" charset="0"/>
              <a:buChar char="–"/>
              <a:defRPr sz="1600">
                <a:solidFill>
                  <a:schemeClr val="tx1"/>
                </a:solidFill>
                <a:latin typeface="Helvetica 45 Light" pitchFamily="34" charset="0"/>
              </a:defRPr>
            </a:lvl9pPr>
          </a:lstStyle>
          <a:p>
            <a:pPr defTabSz="712788" eaLnBrk="1" fontAlgn="base" hangingPunct="1"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fr-FR" altLang="fr-FR" sz="900" dirty="0" smtClean="0">
                <a:ea typeface="ＭＳ Ｐゴシック" pitchFamily="34" charset="-128"/>
              </a:rPr>
              <a:t>4.2 </a:t>
            </a:r>
            <a:r>
              <a:rPr lang="fr-FR" altLang="fr-FR" sz="900" dirty="0" err="1" smtClean="0">
                <a:ea typeface="ＭＳ Ｐゴシック" pitchFamily="34" charset="-128"/>
              </a:rPr>
              <a:t>request</a:t>
            </a:r>
            <a:r>
              <a:rPr lang="fr-FR" altLang="fr-FR" sz="900" dirty="0" smtClean="0">
                <a:ea typeface="ＭＳ Ｐゴシック" pitchFamily="34" charset="-128"/>
              </a:rPr>
              <a:t> </a:t>
            </a:r>
            <a:r>
              <a:rPr lang="fr-FR" altLang="fr-FR" sz="900" dirty="0" err="1" smtClean="0">
                <a:ea typeface="ＭＳ Ｐゴシック" pitchFamily="34" charset="-128"/>
              </a:rPr>
              <a:t>firmware</a:t>
            </a:r>
            <a:r>
              <a:rPr lang="fr-FR" altLang="fr-FR" sz="900" dirty="0" smtClean="0">
                <a:ea typeface="ＭＳ Ｐゴシック" pitchFamily="34" charset="-128"/>
              </a:rPr>
              <a:t> update (</a:t>
            </a:r>
            <a:r>
              <a:rPr lang="fr-FR" altLang="fr-FR" sz="900" dirty="0" err="1" smtClean="0">
                <a:ea typeface="ＭＳ Ｐゴシック" pitchFamily="34" charset="-128"/>
              </a:rPr>
              <a:t>nestedToken</a:t>
            </a:r>
            <a:r>
              <a:rPr lang="fr-FR" altLang="fr-FR" sz="900" dirty="0" smtClean="0">
                <a:ea typeface="ＭＳ Ｐゴシック" pitchFamily="34" charset="-128"/>
              </a:rPr>
              <a:t>)</a:t>
            </a:r>
            <a:endParaRPr lang="en-GB" altLang="fr-FR" sz="900" dirty="0">
              <a:ea typeface="ＭＳ Ｐゴシック" pitchFamily="34" charset="-128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581957" y="2535670"/>
            <a:ext cx="10512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12788" fontAlgn="base">
              <a:spcBef>
                <a:spcPct val="20000"/>
              </a:spcBef>
              <a:spcAft>
                <a:spcPct val="0"/>
              </a:spcAft>
            </a:pPr>
            <a:r>
              <a:rPr lang="en-US" altLang="fr-FR" sz="700" dirty="0" smtClean="0">
                <a:solidFill>
                  <a:srgbClr val="000000"/>
                </a:solidFill>
                <a:ea typeface="ＭＳ Ｐゴシック" pitchFamily="34" charset="-128"/>
              </a:rPr>
              <a:t>Here </a:t>
            </a:r>
            <a:r>
              <a:rPr lang="en-US" altLang="fr-FR" sz="700" i="1" dirty="0" smtClean="0">
                <a:solidFill>
                  <a:srgbClr val="000000"/>
                </a:solidFill>
                <a:ea typeface="ＭＳ Ｐゴシック" pitchFamily="34" charset="-128"/>
              </a:rPr>
              <a:t>Token ID </a:t>
            </a:r>
            <a:r>
              <a:rPr lang="en-US" altLang="fr-FR" sz="700" dirty="0" smtClean="0">
                <a:solidFill>
                  <a:srgbClr val="000000"/>
                </a:solidFill>
                <a:ea typeface="ＭＳ Ｐゴシック" pitchFamily="34" charset="-128"/>
              </a:rPr>
              <a:t>also can be requested </a:t>
            </a:r>
          </a:p>
        </p:txBody>
      </p:sp>
    </p:spTree>
    <p:extLst>
      <p:ext uri="{BB962C8B-B14F-4D97-AF65-F5344CB8AC3E}">
        <p14:creationId xmlns:p14="http://schemas.microsoft.com/office/powerpoint/2010/main" val="192752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4"/>
            <a:ext cx="8515350" cy="3619723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1600" dirty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Enhancement proposed in oneM2M security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1600" dirty="0">
                <a:solidFill>
                  <a:schemeClr val="tx1"/>
                </a:solidFill>
              </a:rPr>
              <a:t>Multi-tenant Use Case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1600" dirty="0">
                <a:solidFill>
                  <a:schemeClr val="tx1"/>
                </a:solidFill>
              </a:rPr>
              <a:t>Single-tenant Use Case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251520" y="4083918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62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4"/>
            <a:ext cx="8515350" cy="3619723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1600" dirty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Enhancement proposed in oneM2M security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1600" dirty="0">
                <a:solidFill>
                  <a:schemeClr val="tx1"/>
                </a:solidFill>
              </a:rPr>
              <a:t>Multi-tenant Use Case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1600" dirty="0">
                <a:solidFill>
                  <a:schemeClr val="tx1"/>
                </a:solidFill>
              </a:rPr>
              <a:t>Single-tenant Use Case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173585" y="1035373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53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2"/>
          <p:cNvSpPr txBox="1">
            <a:spLocks noChangeArrowheads="1"/>
          </p:cNvSpPr>
          <p:nvPr/>
        </p:nvSpPr>
        <p:spPr bwMode="auto">
          <a:xfrm>
            <a:off x="302537" y="226915"/>
            <a:ext cx="5697537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2000" kern="120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  <a:cs typeface="+mj-cs"/>
              </a:defRPr>
            </a:lvl1pPr>
            <a:lvl2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2pPr>
            <a:lvl3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3pPr>
            <a:lvl4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4pPr>
            <a:lvl5pPr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5pPr>
            <a:lvl6pPr marL="4572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6pPr>
            <a:lvl7pPr marL="9144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7pPr>
            <a:lvl8pPr marL="13716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8pPr>
            <a:lvl9pPr marL="1828800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defRPr sz="1600">
                <a:solidFill>
                  <a:schemeClr val="tx2"/>
                </a:solidFill>
                <a:latin typeface="Helvetica 75" pitchFamily="34" charset="0"/>
                <a:ea typeface="ＭＳ Ｐゴシック" pitchFamily="34" charset="-128"/>
              </a:defRPr>
            </a:lvl9pPr>
          </a:lstStyle>
          <a:p>
            <a:r>
              <a:rPr lang="en-US" dirty="0">
                <a:solidFill>
                  <a:srgbClr val="C00000"/>
                </a:solidFill>
              </a:rPr>
              <a:t>Single-tenant use case</a:t>
            </a:r>
            <a:endParaRPr lang="en-GB" altLang="fr-FR" dirty="0">
              <a:solidFill>
                <a:srgbClr val="C00000"/>
              </a:solidFill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1582230" y="5984903"/>
            <a:ext cx="3645599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Espace réservé du contenu 2"/>
          <p:cNvSpPr>
            <a:spLocks noGrp="1"/>
          </p:cNvSpPr>
          <p:nvPr>
            <p:ph idx="1"/>
          </p:nvPr>
        </p:nvSpPr>
        <p:spPr>
          <a:xfrm>
            <a:off x="323528" y="843558"/>
            <a:ext cx="8470899" cy="101245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       The owner is the only entity which accesses the device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The device contains 3</a:t>
            </a:r>
            <a:r>
              <a:rPr lang="en-US" baseline="30000" dirty="0">
                <a:solidFill>
                  <a:schemeClr val="tx1"/>
                </a:solidFill>
              </a:rPr>
              <a:t>rd</a:t>
            </a:r>
            <a:r>
              <a:rPr lang="en-US" dirty="0">
                <a:solidFill>
                  <a:schemeClr val="tx1"/>
                </a:solidFill>
              </a:rPr>
              <a:t> party code (untrusted code) that needs to be isolated from other code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Or the device is pre-provisioned and the VM contains code which will need to access to the personalized data.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00EC3D2-78DC-4654-8739-AFCFA2F92544}"/>
              </a:ext>
            </a:extLst>
          </p:cNvPr>
          <p:cNvSpPr/>
          <p:nvPr/>
        </p:nvSpPr>
        <p:spPr>
          <a:xfrm>
            <a:off x="435612" y="4771698"/>
            <a:ext cx="1114686" cy="2897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30720775-3015-43C5-8DC8-C53DA3F0F8BC}"/>
              </a:ext>
            </a:extLst>
          </p:cNvPr>
          <p:cNvSpPr/>
          <p:nvPr/>
        </p:nvSpPr>
        <p:spPr>
          <a:xfrm>
            <a:off x="4572000" y="1962963"/>
            <a:ext cx="4332466" cy="2984775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dirty="0"/>
              <a:t>AC Management Hub (</a:t>
            </a:r>
            <a:r>
              <a:rPr lang="fr-FR" dirty="0" smtClean="0"/>
              <a:t>ASN)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1B4EFD49-505B-4192-B858-E3F3D9863FB8}"/>
              </a:ext>
            </a:extLst>
          </p:cNvPr>
          <p:cNvSpPr/>
          <p:nvPr/>
        </p:nvSpPr>
        <p:spPr>
          <a:xfrm>
            <a:off x="5075637" y="4170576"/>
            <a:ext cx="3690181" cy="34847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/>
              <a:t>Hypervisor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="" xmlns:a16="http://schemas.microsoft.com/office/drawing/2014/main" id="{E4C9BEF1-4B39-4C3E-9A2F-400B7C320F33}"/>
              </a:ext>
            </a:extLst>
          </p:cNvPr>
          <p:cNvCxnSpPr>
            <a:cxnSpLocks/>
          </p:cNvCxnSpPr>
          <p:nvPr/>
        </p:nvCxnSpPr>
        <p:spPr>
          <a:xfrm flipV="1">
            <a:off x="6960250" y="1962964"/>
            <a:ext cx="0" cy="670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1E44A82-4F2A-4340-A6EF-86E7EF346C83}"/>
              </a:ext>
            </a:extLst>
          </p:cNvPr>
          <p:cNvSpPr/>
          <p:nvPr/>
        </p:nvSpPr>
        <p:spPr>
          <a:xfrm>
            <a:off x="5075638" y="2030019"/>
            <a:ext cx="1755198" cy="202073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ZA" sz="1200" dirty="0"/>
              <a:t>VM0 (privileged) – </a:t>
            </a:r>
          </a:p>
          <a:p>
            <a:pPr algn="ctr"/>
            <a:r>
              <a:rPr lang="en-ZA" sz="1200" dirty="0"/>
              <a:t>Owner device resources access control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7F07A14-97C3-4FF1-8FF8-B4D241C6B4AB}"/>
              </a:ext>
            </a:extLst>
          </p:cNvPr>
          <p:cNvSpPr/>
          <p:nvPr/>
        </p:nvSpPr>
        <p:spPr>
          <a:xfrm>
            <a:off x="4577929" y="2100617"/>
            <a:ext cx="429875" cy="153329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050" dirty="0"/>
              <a:t>HW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364D2C2E-CC5F-4A8F-B648-17E317156099}"/>
              </a:ext>
            </a:extLst>
          </p:cNvPr>
          <p:cNvSpPr/>
          <p:nvPr/>
        </p:nvSpPr>
        <p:spPr>
          <a:xfrm>
            <a:off x="6934204" y="2030886"/>
            <a:ext cx="1860223" cy="2027367"/>
          </a:xfrm>
          <a:prstGeom prst="rect">
            <a:avLst/>
          </a:prstGeom>
          <a:solidFill>
            <a:srgbClr val="FFC000"/>
          </a:solidFill>
          <a:ln>
            <a:solidFill>
              <a:srgbClr val="7030A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ZA" sz="1200" dirty="0"/>
              <a:t>VM1 – </a:t>
            </a:r>
            <a:r>
              <a:rPr lang="fr-FR" sz="1200" dirty="0"/>
              <a:t>3rd party code or non-</a:t>
            </a:r>
            <a:r>
              <a:rPr lang="fr-FR" sz="1200" dirty="0" err="1"/>
              <a:t>personalized</a:t>
            </a:r>
            <a:r>
              <a:rPr lang="fr-FR" sz="1200" dirty="0"/>
              <a:t> code</a:t>
            </a:r>
            <a:endParaRPr lang="en-ZA" sz="1200" dirty="0"/>
          </a:p>
        </p:txBody>
      </p:sp>
      <p:sp>
        <p:nvSpPr>
          <p:cNvPr id="15" name="Double flèche horizontale 12">
            <a:extLst>
              <a:ext uri="{FF2B5EF4-FFF2-40B4-BE49-F238E27FC236}">
                <a16:creationId xmlns="" xmlns:a16="http://schemas.microsoft.com/office/drawing/2014/main" id="{28F914F9-A9AA-458B-B634-63F94789E5E1}"/>
              </a:ext>
            </a:extLst>
          </p:cNvPr>
          <p:cNvSpPr/>
          <p:nvPr/>
        </p:nvSpPr>
        <p:spPr>
          <a:xfrm>
            <a:off x="3476226" y="3029334"/>
            <a:ext cx="1023766" cy="667251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100" dirty="0">
                <a:solidFill>
                  <a:srgbClr val="C00000"/>
                </a:solidFill>
              </a:rPr>
              <a:t>Owner traffic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="" xmlns:a16="http://schemas.microsoft.com/office/drawing/2014/main" id="{4500D5FA-CDFA-4F67-A72A-20956CDE8300}"/>
              </a:ext>
            </a:extLst>
          </p:cNvPr>
          <p:cNvCxnSpPr>
            <a:cxnSpLocks/>
          </p:cNvCxnSpPr>
          <p:nvPr/>
        </p:nvCxnSpPr>
        <p:spPr>
          <a:xfrm flipH="1">
            <a:off x="4436384" y="3105940"/>
            <a:ext cx="381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E07F77CF-9991-48CB-8A89-A51C272784D0}"/>
              </a:ext>
            </a:extLst>
          </p:cNvPr>
          <p:cNvSpPr txBox="1"/>
          <p:nvPr/>
        </p:nvSpPr>
        <p:spPr>
          <a:xfrm>
            <a:off x="4541338" y="3193740"/>
            <a:ext cx="472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Eth1</a:t>
            </a:r>
          </a:p>
        </p:txBody>
      </p:sp>
      <p:cxnSp>
        <p:nvCxnSpPr>
          <p:cNvPr id="20" name="Connecteur droit 19">
            <a:extLst>
              <a:ext uri="{FF2B5EF4-FFF2-40B4-BE49-F238E27FC236}">
                <a16:creationId xmlns="" xmlns:a16="http://schemas.microsoft.com/office/drawing/2014/main" id="{3E8EE900-92A2-4C23-9155-A124B88625E7}"/>
              </a:ext>
            </a:extLst>
          </p:cNvPr>
          <p:cNvCxnSpPr>
            <a:cxnSpLocks/>
          </p:cNvCxnSpPr>
          <p:nvPr/>
        </p:nvCxnSpPr>
        <p:spPr>
          <a:xfrm flipH="1">
            <a:off x="4436384" y="2683440"/>
            <a:ext cx="381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45FD99A8-F92E-423A-B770-02A27853687B}"/>
              </a:ext>
            </a:extLst>
          </p:cNvPr>
          <p:cNvSpPr txBox="1"/>
          <p:nvPr/>
        </p:nvSpPr>
        <p:spPr>
          <a:xfrm>
            <a:off x="4503166" y="2411461"/>
            <a:ext cx="6189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000" dirty="0"/>
              <a:t>Temp Sensor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EABD141F-8BAD-441A-9196-C1562304C31B}"/>
              </a:ext>
            </a:extLst>
          </p:cNvPr>
          <p:cNvSpPr/>
          <p:nvPr/>
        </p:nvSpPr>
        <p:spPr>
          <a:xfrm>
            <a:off x="5188924" y="2829978"/>
            <a:ext cx="1528251" cy="1011000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400" dirty="0">
                <a:solidFill>
                  <a:srgbClr val="C00000"/>
                </a:solidFill>
              </a:rPr>
              <a:t>AE_O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C00000"/>
                </a:solidFill>
              </a:rPr>
              <a:t>getTemperature</a:t>
            </a:r>
            <a:r>
              <a:rPr lang="fr-FR" sz="900" dirty="0">
                <a:solidFill>
                  <a:srgbClr val="C00000"/>
                </a:solidFill>
              </a:rPr>
              <a:t>() - 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C00000"/>
                </a:solidFill>
              </a:rPr>
              <a:t>getBatteryStatus</a:t>
            </a:r>
            <a:r>
              <a:rPr lang="fr-FR" sz="900" dirty="0">
                <a:solidFill>
                  <a:srgbClr val="C00000"/>
                </a:solidFill>
              </a:rPr>
              <a:t>() - 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err="1">
                <a:solidFill>
                  <a:srgbClr val="C00000"/>
                </a:solidFill>
              </a:rPr>
              <a:t>updateFirmware</a:t>
            </a:r>
            <a:r>
              <a:rPr lang="fr-FR" sz="900" dirty="0">
                <a:solidFill>
                  <a:srgbClr val="C00000"/>
                </a:solidFill>
              </a:rPr>
              <a:t>() - </a:t>
            </a:r>
            <a:r>
              <a:rPr lang="fr-FR" sz="1050" dirty="0">
                <a:solidFill>
                  <a:srgbClr val="C00000"/>
                </a:solidFill>
              </a:rPr>
              <a:t>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A17B55DE-1B61-43FB-A8B4-D0605FF619B6}"/>
              </a:ext>
            </a:extLst>
          </p:cNvPr>
          <p:cNvSpPr/>
          <p:nvPr/>
        </p:nvSpPr>
        <p:spPr>
          <a:xfrm>
            <a:off x="7029956" y="2715845"/>
            <a:ext cx="1732020" cy="125369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ZA" sz="1400" dirty="0">
                <a:solidFill>
                  <a:srgbClr val="C00000"/>
                </a:solidFill>
              </a:rPr>
              <a:t>AE_3PC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ZA" sz="1050" dirty="0">
              <a:solidFill>
                <a:srgbClr val="C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900" dirty="0" err="1">
                <a:solidFill>
                  <a:srgbClr val="C00000"/>
                </a:solidFill>
              </a:rPr>
              <a:t>getTemperature</a:t>
            </a:r>
            <a:r>
              <a:rPr lang="en-ZA" sz="900" dirty="0">
                <a:solidFill>
                  <a:srgbClr val="C00000"/>
                </a:solidFill>
              </a:rPr>
              <a:t>() - dev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ZA" sz="900" dirty="0" err="1">
                <a:solidFill>
                  <a:srgbClr val="C00000"/>
                </a:solidFill>
              </a:rPr>
              <a:t>getBatteryStatus</a:t>
            </a:r>
            <a:r>
              <a:rPr lang="en-ZA" sz="900" dirty="0">
                <a:solidFill>
                  <a:srgbClr val="C00000"/>
                </a:solidFill>
              </a:rPr>
              <a:t>() - dev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CB73D31A-266F-4F5F-8B75-6D07DA13A5C3}"/>
              </a:ext>
            </a:extLst>
          </p:cNvPr>
          <p:cNvSpPr/>
          <p:nvPr/>
        </p:nvSpPr>
        <p:spPr>
          <a:xfrm>
            <a:off x="2197073" y="2931790"/>
            <a:ext cx="1271526" cy="956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chemeClr val="tx1"/>
                </a:solidFill>
              </a:rPr>
              <a:t>Originator CSE/AE (owner company remote access tool)</a:t>
            </a:r>
          </a:p>
        </p:txBody>
      </p:sp>
    </p:spTree>
    <p:extLst>
      <p:ext uri="{BB962C8B-B14F-4D97-AF65-F5344CB8AC3E}">
        <p14:creationId xmlns:p14="http://schemas.microsoft.com/office/powerpoint/2010/main" val="100982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Thank you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011910"/>
            <a:ext cx="2123728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7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203598"/>
            <a:ext cx="8424936" cy="2736304"/>
          </a:xfrm>
        </p:spPr>
        <p:txBody>
          <a:bodyPr/>
          <a:lstStyle/>
          <a:p>
            <a:endParaRPr lang="en-US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The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“On Demand Secure Isolation” (ODSI) 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project defines a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new security model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with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isolation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 mechanisms.</a:t>
            </a: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ODSI proposes to use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virtualization 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to isolate tenants from each other and 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tokens</a:t>
            </a: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 to authorize access to resources: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- Sensitive functions are isolated in the owner domain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- Sensitive functions are exposed through less sensitive functions to other tenants </a:t>
            </a:r>
          </a:p>
          <a:p>
            <a:pPr marL="285750" indent="-285750">
              <a:buFontTx/>
              <a:buChar char="-"/>
            </a:pPr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- Resources proper to a tenant are under its sole responsibility.</a:t>
            </a:r>
            <a:endParaRPr lang="fr-FR" sz="16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endParaRPr lang="en-US" sz="8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 55 Roman" panose="020B0604020202020204" pitchFamily="34" charset="0"/>
              </a:rPr>
              <a:t>This  addresses attacks on IOT devices using an actor’s access to target another stakeholder.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15082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European ODSI project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noProof="0" dirty="0">
                <a:solidFill>
                  <a:schemeClr val="tx1"/>
                </a:solidFill>
                <a:latin typeface="Calibri"/>
              </a:rPr>
              <a:t>overview</a:t>
            </a:r>
            <a:endParaRPr kumimoji="0" lang="en-US" altLang="en-US" sz="24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7078"/>
            <a:ext cx="2457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981633" y="4497695"/>
            <a:ext cx="3705167" cy="2674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tabLst/>
              <a:defRPr sz="1400" kern="1200" spc="-20" baseline="0">
                <a:solidFill>
                  <a:schemeClr val="bg2"/>
                </a:solidFill>
                <a:latin typeface="Helvetica 75 Bold" panose="020B08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3pPr>
            <a:lvl4pPr marL="407988" indent="-1905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4pPr>
            <a:lvl5pPr marL="595313" indent="-173038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5pPr>
            <a:lvl6pPr marL="800100" indent="-1905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Helvetica 55 Roman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  <a:latin typeface="Helvetica 55 Roman" panose="020B0604020202020204" pitchFamily="34" charset="0"/>
              </a:rPr>
              <a:t>More info</a:t>
            </a:r>
            <a:r>
              <a:rPr lang="en-US" sz="1200" dirty="0">
                <a:solidFill>
                  <a:schemeClr val="tx1"/>
                </a:solidFill>
              </a:rPr>
              <a:t>: 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https://www.celticnext.eu/project-odsi</a:t>
            </a:r>
            <a:r>
              <a:rPr lang="en-US" dirty="0">
                <a:solidFill>
                  <a:schemeClr val="tx1"/>
                </a:solidFill>
                <a:hlinkClick r:id="rId3"/>
              </a:rPr>
              <a:t>/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01791" y="4371950"/>
            <a:ext cx="3785009" cy="39323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8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4"/>
            <a:ext cx="8515350" cy="3619723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1600" dirty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Enhancement proposed in oneM2M security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1600" dirty="0">
                <a:solidFill>
                  <a:schemeClr val="tx1"/>
                </a:solidFill>
              </a:rPr>
              <a:t>Multi-tenant Use Case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1600" dirty="0">
                <a:solidFill>
                  <a:schemeClr val="tx1"/>
                </a:solidFill>
              </a:rPr>
              <a:t>Single-tenant Use Case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173585" y="1779663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7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3352" y="4623978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6114"/>
            <a:ext cx="3888432" cy="247780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Indirect Dynamic Authorization mapping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endParaRPr lang="en-US" sz="80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- </a:t>
            </a:r>
            <a:r>
              <a:rPr lang="en-US" dirty="0">
                <a:solidFill>
                  <a:srgbClr val="C00000"/>
                </a:solidFill>
                <a:latin typeface="Helvetica 55 Roman" panose="020B0604020202020204" pitchFamily="34" charset="0"/>
              </a:rPr>
              <a:t>ODSI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: the token contains a </a:t>
            </a:r>
            <a:r>
              <a:rPr lang="en-US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security policy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which indicates </a:t>
            </a:r>
            <a:r>
              <a:rPr lang="en-US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whether a token should be verified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to access a </a:t>
            </a:r>
            <a:r>
              <a:rPr lang="en-US" dirty="0" err="1" smtClean="0">
                <a:solidFill>
                  <a:schemeClr val="tx1"/>
                </a:solidFill>
                <a:latin typeface="Helvetica 55 Roman" panose="020B0604020202020204" pitchFamily="34" charset="0"/>
              </a:rPr>
              <a:t>resorce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or not. 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It can also define local access control rules. An example for such a local rule is to forbid a firmware update if the battery level is too low.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- </a:t>
            </a:r>
            <a:r>
              <a:rPr lang="en-US" dirty="0">
                <a:solidFill>
                  <a:srgbClr val="C00000"/>
                </a:solidFill>
                <a:latin typeface="Helvetica 55 Roman" panose="020B0604020202020204" pitchFamily="34" charset="0"/>
              </a:rPr>
              <a:t>oneM2M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: the security policy does not identify whether a token is requested to verify a </a:t>
            </a:r>
            <a:r>
              <a:rPr lang="en-US" dirty="0" smtClean="0">
                <a:solidFill>
                  <a:schemeClr val="tx1"/>
                </a:solidFill>
                <a:latin typeface="Helvetica 55 Roman" panose="020B0604020202020204" pitchFamily="34" charset="0"/>
              </a:rPr>
              <a:t>resource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or not.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Mapping between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ODSI &amp;</a:t>
            </a:r>
            <a:r>
              <a:rPr lang="en-US" altLang="en-US" sz="3200" dirty="0">
                <a:solidFill>
                  <a:schemeClr val="tx1"/>
                </a:solidFill>
                <a:latin typeface="Calibri"/>
              </a:rPr>
              <a:t> oneM2M</a:t>
            </a:r>
            <a:endParaRPr kumimoji="0" lang="en-US" altLang="en-US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1054" y="232058"/>
            <a:ext cx="24574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133" y="1391054"/>
            <a:ext cx="4724371" cy="2477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613986" y="3868858"/>
            <a:ext cx="4078966" cy="2371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tabLst/>
              <a:defRPr sz="1400" kern="1200" spc="-20" baseline="0">
                <a:solidFill>
                  <a:schemeClr val="bg2"/>
                </a:solidFill>
                <a:latin typeface="Helvetica 75 Bold" panose="020B0804020202020204" pitchFamily="34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1"/>
              </a:buClr>
              <a:buSzPct val="25000"/>
              <a:buFont typeface="Calibri" panose="020F0502020204030204" pitchFamily="34" charset="0"/>
              <a:buNone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1400" kern="1200" spc="-20" baseline="0">
                <a:solidFill>
                  <a:schemeClr val="tx1"/>
                </a:solidFill>
                <a:latin typeface="Helvetica 75 Bold" panose="020B0804020202020204" pitchFamily="34" charset="0"/>
                <a:ea typeface="+mn-ea"/>
                <a:cs typeface="+mn-cs"/>
              </a:defRPr>
            </a:lvl3pPr>
            <a:lvl4pPr marL="407988" indent="-190500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4pPr>
            <a:lvl5pPr marL="595313" indent="-173038" algn="l" defTabSz="914400" rtl="0" eaLnBrk="1" latinLnBrk="0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–"/>
              <a:defRPr sz="1400" kern="1200" spc="-20" baseline="0">
                <a:solidFill>
                  <a:schemeClr val="tx1"/>
                </a:solidFill>
                <a:latin typeface="Helvetica 55 Roman" panose="000B0500000000000000" pitchFamily="34" charset="0"/>
                <a:ea typeface="+mn-ea"/>
                <a:cs typeface="+mn-cs"/>
              </a:defRPr>
            </a:lvl5pPr>
            <a:lvl6pPr marL="800100" indent="-1905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Helvetica 55 Roman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+mn-lt"/>
              </a:rPr>
              <a:t>oneM2M TS0003: Indirect dynamic authorization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559776" y="4353366"/>
            <a:ext cx="69726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Proposal is that the access control policy element  (TS 0004) also checks whether a particular resource requires a token verification or not.  For that, </a:t>
            </a:r>
            <a:r>
              <a:rPr lang="en-US" sz="1400" dirty="0" err="1">
                <a:solidFill>
                  <a:srgbClr val="C00000"/>
                </a:solidFill>
              </a:rPr>
              <a:t>nestedToken</a:t>
            </a:r>
            <a:r>
              <a:rPr lang="en-US" sz="1400" dirty="0">
                <a:solidFill>
                  <a:srgbClr val="C00000"/>
                </a:solidFill>
              </a:rPr>
              <a:t> field </a:t>
            </a:r>
            <a:r>
              <a:rPr lang="en-US" sz="1400" dirty="0"/>
              <a:t>is introduced in oneM2M token</a:t>
            </a:r>
            <a:endParaRPr lang="fr-FR" sz="1400" dirty="0"/>
          </a:p>
        </p:txBody>
      </p:sp>
      <p:pic>
        <p:nvPicPr>
          <p:cNvPr id="11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795" y="123478"/>
            <a:ext cx="1675445" cy="1143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82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4"/>
            <a:ext cx="8515350" cy="3619723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1600" dirty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Enhancement proposed in oneM2M security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1600" dirty="0">
                <a:solidFill>
                  <a:schemeClr val="tx1"/>
                </a:solidFill>
              </a:rPr>
              <a:t>Multi-tenant Use Case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1600" dirty="0">
                <a:solidFill>
                  <a:schemeClr val="tx1"/>
                </a:solidFill>
              </a:rPr>
              <a:t>Single-tenant Use Case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173585" y="2643759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77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9662"/>
            <a:ext cx="7637437" cy="2135748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To address the case where a user or CSE or another AE performs requests of a device resource authorized by a token, we propose to add an optional element, </a:t>
            </a:r>
            <a:r>
              <a:rPr lang="en-US" sz="1600" b="1" dirty="0" err="1">
                <a:solidFill>
                  <a:schemeClr val="tx1"/>
                </a:solidFill>
                <a:latin typeface="Helvetica 55 Roman" panose="020B0604020202020204" pitchFamily="34" charset="0"/>
              </a:rPr>
              <a:t>nestedToken</a:t>
            </a:r>
            <a:r>
              <a:rPr lang="en-US" sz="1600" b="1" dirty="0">
                <a:solidFill>
                  <a:schemeClr val="tx1"/>
                </a:solidFill>
                <a:latin typeface="Helvetica 55 Roman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to the oneM2M </a:t>
            </a:r>
            <a:r>
              <a:rPr lang="en-US" dirty="0" err="1">
                <a:solidFill>
                  <a:schemeClr val="tx1"/>
                </a:solidFill>
                <a:latin typeface="Helvetica 55 Roman" panose="020B0604020202020204" pitchFamily="34" charset="0"/>
              </a:rPr>
              <a:t>tokenClaimSet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 defined in TS 0004. </a:t>
            </a:r>
          </a:p>
          <a:p>
            <a:endParaRPr lang="en-US" sz="8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The first token proves that the tenant authorization server has authorized the action. The nested token proves that the owner authorization server has authorized the access to the device resource.</a:t>
            </a:r>
          </a:p>
          <a:p>
            <a:endParaRPr lang="en-US" sz="800" dirty="0">
              <a:solidFill>
                <a:schemeClr val="tx1"/>
              </a:solidFill>
              <a:latin typeface="Helvetica 55 Roman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The nested token can either be a full token (serialized JWT or other relevant format) or a </a:t>
            </a:r>
            <a:r>
              <a:rPr lang="en-US" dirty="0" err="1">
                <a:solidFill>
                  <a:schemeClr val="tx1"/>
                </a:solidFill>
                <a:latin typeface="Helvetica 55 Roman" panose="020B0604020202020204" pitchFamily="34" charset="0"/>
              </a:rPr>
              <a:t>tokenID</a:t>
            </a:r>
            <a:r>
              <a:rPr lang="en-US" dirty="0">
                <a:solidFill>
                  <a:schemeClr val="tx1"/>
                </a:solidFill>
                <a:latin typeface="Helvetica 55 Roman" panose="020B0604020202020204" pitchFamily="34" charset="0"/>
              </a:rPr>
              <a:t>, which is used to request the token from the DAS server.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Enhancement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Proposed in </a:t>
            </a:r>
            <a:r>
              <a:rPr lang="en-US" altLang="en-US" sz="3200" dirty="0">
                <a:solidFill>
                  <a:schemeClr val="tx1"/>
                </a:solidFill>
                <a:latin typeface="Calibri"/>
              </a:rPr>
              <a:t>oneM2M</a:t>
            </a:r>
            <a:endParaRPr kumimoji="0" lang="en-US" altLang="en-US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9502"/>
            <a:ext cx="1693524" cy="11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3638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63352" y="28065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Enhancement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Proposed in </a:t>
            </a:r>
            <a:r>
              <a:rPr lang="en-US" altLang="en-US" sz="3200" dirty="0">
                <a:solidFill>
                  <a:schemeClr val="tx1"/>
                </a:solidFill>
                <a:latin typeface="Calibri"/>
              </a:rPr>
              <a:t>oneM2M</a:t>
            </a:r>
            <a:endParaRPr kumimoji="0" lang="en-US" altLang="en-US" sz="3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" name="Picture 7" descr="C:\Documents and Settings\mcauley\Local Settings\Temp\wz83a6\oneM2M\oneM2M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35530"/>
            <a:ext cx="1693524" cy="11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652263"/>
              </p:ext>
            </p:extLst>
          </p:nvPr>
        </p:nvGraphicFramePr>
        <p:xfrm>
          <a:off x="2626226" y="2193407"/>
          <a:ext cx="3903852" cy="243987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67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15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149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94926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Token </a:t>
                      </a:r>
                      <a:r>
                        <a:rPr lang="en-GB" sz="1000" dirty="0" err="1">
                          <a:effectLst/>
                        </a:rPr>
                        <a:t>Claimset</a:t>
                      </a:r>
                      <a:r>
                        <a:rPr lang="en-GB" sz="1000" dirty="0">
                          <a:effectLst/>
                        </a:rPr>
                        <a:t> Object Element Path</a:t>
                      </a:r>
                      <a:endParaRPr lang="fr-FR" sz="1000" b="1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 anchor="ctr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 Claimset Object Element Short Name</a:t>
                      </a:r>
                      <a:endParaRPr lang="fr-FR" sz="1000" b="1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oneM2M JWT claim name</a:t>
                      </a:r>
                      <a:endParaRPr lang="fr-FR" sz="1000" b="1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version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tkvr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"tkvr"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tokenID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tkid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"jti"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issuer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tkis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"iss"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8985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holder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tkhd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"azp"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6537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notBefore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</a:rPr>
                        <a:t>tknb</a:t>
                      </a:r>
                      <a:endParaRPr lang="fr-FR" sz="1000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"nbf"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notAfter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tkna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"</a:t>
                      </a:r>
                      <a:r>
                        <a:rPr lang="en-GB" sz="1000" dirty="0" err="1">
                          <a:effectLst/>
                        </a:rPr>
                        <a:t>exp</a:t>
                      </a:r>
                      <a:r>
                        <a:rPr lang="en-GB" sz="1000" dirty="0">
                          <a:effectLst/>
                        </a:rPr>
                        <a:t>"</a:t>
                      </a:r>
                      <a:endParaRPr lang="fr-FR" sz="1000" dirty="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tokenName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tknm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"tknm"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62069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audience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tkau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"aud"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permissions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tkps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"tkps"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7872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extension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tkex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"tkex"</a:t>
                      </a:r>
                      <a:endParaRPr lang="fr-FR" sz="1000"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97971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C00000"/>
                          </a:solidFill>
                          <a:effectLst/>
                        </a:rPr>
                        <a:t>nestedToken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rgbClr val="C00000"/>
                          </a:solidFill>
                          <a:effectLst/>
                        </a:rPr>
                        <a:t>tkobj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rgbClr val="C00000"/>
                          </a:solidFill>
                          <a:effectLst/>
                        </a:rPr>
                        <a:t>“</a:t>
                      </a:r>
                      <a:r>
                        <a:rPr lang="en-GB" sz="1000" dirty="0" err="1">
                          <a:solidFill>
                            <a:srgbClr val="C00000"/>
                          </a:solidFill>
                          <a:effectLst/>
                        </a:rPr>
                        <a:t>tkobj</a:t>
                      </a:r>
                      <a:r>
                        <a:rPr lang="en-GB" sz="1000" dirty="0">
                          <a:solidFill>
                            <a:srgbClr val="C00000"/>
                          </a:solidFill>
                          <a:effectLst/>
                        </a:rPr>
                        <a:t>”</a:t>
                      </a:r>
                      <a:endParaRPr lang="fr-FR" sz="1000" dirty="0">
                        <a:solidFill>
                          <a:srgbClr val="C00000"/>
                        </a:solidFill>
                        <a:effectLst/>
                        <a:latin typeface="Arial"/>
                        <a:ea typeface="SimSun"/>
                        <a:cs typeface="Times New Roman"/>
                      </a:endParaRPr>
                    </a:p>
                  </a:txBody>
                  <a:tcPr marL="12831" marR="49493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97732" y="1851670"/>
            <a:ext cx="756084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Helvetica 55 Roman" panose="020B0604020202020204" pitchFamily="34" charset="0"/>
              </a:rPr>
              <a:t>The additional elements proposed to oneM2M token (</a:t>
            </a:r>
            <a:r>
              <a:rPr lang="en-US" sz="1400" dirty="0" err="1">
                <a:latin typeface="Helvetica 55 Roman" panose="020B0604020202020204" pitchFamily="34" charset="0"/>
              </a:rPr>
              <a:t>tokenClaimSet</a:t>
            </a:r>
            <a:r>
              <a:rPr lang="en-US" sz="1200" dirty="0">
                <a:latin typeface="Helvetica 55 Roman" panose="020B0604020202020204" pitchFamily="34" charset="0"/>
              </a:rPr>
              <a:t>) </a:t>
            </a:r>
            <a:endParaRPr lang="fr-FR" sz="1200" dirty="0">
              <a:latin typeface="Helvetica 55 Roman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82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4659982"/>
            <a:ext cx="1162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184274"/>
            <a:ext cx="8515350" cy="3619723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1600" dirty="0">
                <a:solidFill>
                  <a:schemeClr val="tx1"/>
                </a:solidFill>
              </a:rPr>
              <a:t>European ODSI project presentation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1600" dirty="0">
                <a:solidFill>
                  <a:schemeClr val="tx1"/>
                </a:solidFill>
              </a:rPr>
              <a:t>Mapping between ODSI architecture and oneM2M architecture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1600" dirty="0">
                <a:solidFill>
                  <a:schemeClr val="tx1"/>
                </a:solidFill>
              </a:rPr>
              <a:t>Enhancement proposed in oneM2M security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4. </a:t>
            </a:r>
            <a:r>
              <a:rPr lang="en-US" sz="1600" dirty="0">
                <a:solidFill>
                  <a:schemeClr val="tx1"/>
                </a:solidFill>
              </a:rPr>
              <a:t>Multi-tenant Use Case</a:t>
            </a:r>
          </a:p>
          <a:p>
            <a:pPr>
              <a:spcBef>
                <a:spcPts val="3600"/>
              </a:spcBef>
            </a:pPr>
            <a:r>
              <a:rPr lang="en-US" sz="2400" dirty="0">
                <a:solidFill>
                  <a:schemeClr val="tx1"/>
                </a:solidFill>
              </a:rPr>
              <a:t>5. </a:t>
            </a:r>
            <a:r>
              <a:rPr lang="en-US" sz="1600" dirty="0">
                <a:solidFill>
                  <a:schemeClr val="tx1"/>
                </a:solidFill>
              </a:rPr>
              <a:t>Single-tenant Use Case</a:t>
            </a: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pPr>
              <a:spcBef>
                <a:spcPts val="3600"/>
              </a:spcBef>
            </a:pP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16460" y="123478"/>
            <a:ext cx="8229600" cy="1127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Agenda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C39648-6C35-49B1-991B-064B072FF696}"/>
              </a:ext>
            </a:extLst>
          </p:cNvPr>
          <p:cNvSpPr/>
          <p:nvPr/>
        </p:nvSpPr>
        <p:spPr>
          <a:xfrm>
            <a:off x="233114" y="3435846"/>
            <a:ext cx="8515350" cy="64807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7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ank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R_OBS-template_external.potx" id="{8E63A4C0-0D5B-4AB0-9B17-28650E3A1109}" vid="{213D95EF-7056-43E0-9767-0E799F7889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211</TotalTime>
  <Words>1543</Words>
  <Application>Microsoft Office PowerPoint</Application>
  <PresentationFormat>Affichage à l'écran (16:9)</PresentationFormat>
  <Paragraphs>300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blank</vt:lpstr>
      <vt:lpstr>Dynamic Authorization Enhancement  nested token introduction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Multi-tenant object proposition</vt:lpstr>
      <vt:lpstr>Air Conditioner multi-tenant Use Case</vt:lpstr>
      <vt:lpstr>Air Conditioner multi-tenant Use Case</vt:lpstr>
      <vt:lpstr>Device / domain, sensitive/unsensitive resources - Cases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Thank you</vt:lpstr>
    </vt:vector>
  </TitlesOfParts>
  <Company>ORANGE FT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demand secure isolation multi-tenant nested token introduction</dc:title>
  <dc:creator>LE BRUN Leila IMT/OLS</dc:creator>
  <cp:lastModifiedBy>LE BRUN Leila IMT/OLS</cp:lastModifiedBy>
  <cp:revision>43</cp:revision>
  <dcterms:created xsi:type="dcterms:W3CDTF">2019-06-18T17:29:47Z</dcterms:created>
  <dcterms:modified xsi:type="dcterms:W3CDTF">2019-07-08T05:53:49Z</dcterms:modified>
</cp:coreProperties>
</file>