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32"/>
  </p:notesMasterIdLst>
  <p:sldIdLst>
    <p:sldId id="259" r:id="rId4"/>
    <p:sldId id="966" r:id="rId5"/>
    <p:sldId id="947" r:id="rId6"/>
    <p:sldId id="950" r:id="rId7"/>
    <p:sldId id="960" r:id="rId8"/>
    <p:sldId id="420" r:id="rId9"/>
    <p:sldId id="322" r:id="rId10"/>
    <p:sldId id="969" r:id="rId11"/>
    <p:sldId id="970" r:id="rId12"/>
    <p:sldId id="262" r:id="rId13"/>
    <p:sldId id="971" r:id="rId14"/>
    <p:sldId id="979" r:id="rId15"/>
    <p:sldId id="980" r:id="rId16"/>
    <p:sldId id="261" r:id="rId17"/>
    <p:sldId id="974" r:id="rId18"/>
    <p:sldId id="975" r:id="rId19"/>
    <p:sldId id="978" r:id="rId20"/>
    <p:sldId id="973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956" r:id="rId29"/>
    <p:sldId id="949" r:id="rId30"/>
    <p:sldId id="2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F4E7E7"/>
    <a:srgbClr val="E8CBCB"/>
    <a:srgbClr val="EBEBEF"/>
    <a:srgbClr val="D5D4DD"/>
    <a:srgbClr val="000000"/>
    <a:srgbClr val="A0A0A3"/>
    <a:srgbClr val="C63133"/>
    <a:srgbClr val="005581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2" autoAdjust="0"/>
    <p:restoredTop sz="92744" autoAdjust="0"/>
  </p:normalViewPr>
  <p:slideViewPr>
    <p:cSldViewPr snapToGrid="0">
      <p:cViewPr varScale="1">
        <p:scale>
          <a:sx n="111" d="100"/>
          <a:sy n="111" d="100"/>
        </p:scale>
        <p:origin x="5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4042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85AD5-1E9D-4ECC-A391-7F1554F6C52D}" type="datetimeFigureOut">
              <a:rPr lang="ko-KR" altLang="en-US" smtClean="0"/>
              <a:t>2019. 7. 9.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E5F7-2EE7-4DEE-A55B-83C805585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74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데이터 크기 표현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D1CD5-42E7-44F9-BB0A-B33ED451FBA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12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400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17" indent="0" algn="ctr">
              <a:buNone/>
              <a:defRPr sz="2000"/>
            </a:lvl2pPr>
            <a:lvl3pPr marL="914434" indent="0" algn="ctr">
              <a:buNone/>
              <a:defRPr sz="1800"/>
            </a:lvl3pPr>
            <a:lvl4pPr marL="1371651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6" indent="0" algn="ctr">
              <a:buNone/>
              <a:defRPr sz="1600"/>
            </a:lvl6pPr>
            <a:lvl7pPr marL="2743303" indent="0" algn="ctr">
              <a:buNone/>
              <a:defRPr sz="1600"/>
            </a:lvl7pPr>
            <a:lvl8pPr marL="3200519" indent="0" algn="ctr">
              <a:buNone/>
              <a:defRPr sz="1600"/>
            </a:lvl8pPr>
            <a:lvl9pPr marL="365773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4A52EE-86B8-43E6-A7AE-EB43655B6338}"/>
              </a:ext>
            </a:extLst>
          </p:cNvPr>
          <p:cNvCxnSpPr/>
          <p:nvPr userDrawn="1"/>
        </p:nvCxnSpPr>
        <p:spPr>
          <a:xfrm>
            <a:off x="457200" y="3429000"/>
            <a:ext cx="91420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2E844C-C494-4A2A-BB08-9EA5949B5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844"/>
            <a:ext cx="12188952" cy="3888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D9D18-0118-4573-A0F7-B7D7D71880F5}"/>
              </a:ext>
            </a:extLst>
          </p:cNvPr>
          <p:cNvSpPr/>
          <p:nvPr userDrawn="1"/>
        </p:nvSpPr>
        <p:spPr>
          <a:xfrm>
            <a:off x="0" y="3886200"/>
            <a:ext cx="12192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baseline="-25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B6F833-D6FD-42CA-87C8-35E2537C8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1241" y="5257800"/>
            <a:ext cx="1809948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E11DA5-056D-4A32-98EB-FDB61C91B3C6}"/>
              </a:ext>
            </a:extLst>
          </p:cNvPr>
          <p:cNvSpPr txBox="1"/>
          <p:nvPr userDrawn="1"/>
        </p:nvSpPr>
        <p:spPr>
          <a:xfrm>
            <a:off x="457200" y="5943600"/>
            <a:ext cx="11274552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800" b="1" i="1" dirty="0">
                <a:solidFill>
                  <a:srgbClr val="005496"/>
                </a:solidFill>
              </a:rPr>
              <a:t>Advancing ICT Industry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26453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98243-C4B2-47B0-87D2-DD4BF83E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"/>
            <a:ext cx="12185904" cy="6400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AC390-B881-4E8F-BA4E-31805AA929D0}"/>
              </a:ext>
            </a:extLst>
          </p:cNvPr>
          <p:cNvSpPr txBox="1"/>
          <p:nvPr userDrawn="1"/>
        </p:nvSpPr>
        <p:spPr>
          <a:xfrm>
            <a:off x="457200" y="6490902"/>
            <a:ext cx="1127455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800" b="1" i="1" dirty="0">
                <a:solidFill>
                  <a:srgbClr val="005496"/>
                </a:solidFill>
              </a:rPr>
              <a:t>Advancing ICT Industry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0382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11274552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1" b="1" i="0" baseline="0">
                <a:solidFill>
                  <a:srgbClr val="0054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274552" cy="4572000"/>
          </a:xfrm>
          <a:prstGeom prst="rect">
            <a:avLst/>
          </a:prstGeom>
        </p:spPr>
        <p:txBody>
          <a:bodyPr lIns="0" tIns="0" rIns="0" bIns="0"/>
          <a:lstStyle>
            <a:lvl1pPr marL="342913" indent="-342913">
              <a:spcBef>
                <a:spcPts val="1032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B60F5-8368-467B-876F-D50C9D920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6172200"/>
            <a:ext cx="1208267" cy="457200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00157CE-430E-47FE-8B42-1E5BCE9D5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72801" y="6172200"/>
            <a:ext cx="758952" cy="457200"/>
          </a:xfrm>
          <a:prstGeom prst="rect">
            <a:avLst/>
          </a:prstGeom>
        </p:spPr>
        <p:txBody>
          <a:bodyPr anchor="b" anchorCtr="0"/>
          <a:lstStyle>
            <a:lvl1pPr>
              <a:defRPr sz="1600"/>
            </a:lvl1pPr>
          </a:lstStyle>
          <a:p>
            <a:pPr algn="r">
              <a:defRPr/>
            </a:pPr>
            <a:fld id="{379C486E-DB2A-4BE6-BF4D-5CBEF5B8BFFA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6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79796" y="1131957"/>
            <a:ext cx="11202619" cy="4316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3000"/>
              </a:lnSpc>
              <a:buNone/>
              <a:defRPr sz="2400" b="0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17" indent="0">
              <a:buNone/>
              <a:defRPr sz="2000" b="1"/>
            </a:lvl2pPr>
            <a:lvl3pPr marL="914434" indent="0">
              <a:buNone/>
              <a:defRPr sz="1800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6" indent="0">
              <a:buNone/>
              <a:defRPr sz="1600" b="1"/>
            </a:lvl6pPr>
            <a:lvl7pPr marL="2743303" indent="0">
              <a:buNone/>
              <a:defRPr sz="1600" b="1"/>
            </a:lvl7pPr>
            <a:lvl8pPr marL="3200519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6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488" y="1709928"/>
            <a:ext cx="11210544" cy="463600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74" y="575560"/>
            <a:ext cx="11210238" cy="429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79796" y="1132234"/>
            <a:ext cx="11202619" cy="4316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3000"/>
              </a:lnSpc>
              <a:buNone/>
              <a:defRPr lang="en-US" sz="2400" b="0" kern="12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7" indent="0">
              <a:buNone/>
              <a:defRPr sz="2000" b="1"/>
            </a:lvl2pPr>
            <a:lvl3pPr marL="914434" indent="0">
              <a:buNone/>
              <a:defRPr sz="1800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6" indent="0">
              <a:buNone/>
              <a:defRPr sz="1600" b="1"/>
            </a:lvl6pPr>
            <a:lvl7pPr marL="2743303" indent="0">
              <a:buNone/>
              <a:defRPr sz="1600" b="1"/>
            </a:lvl7pPr>
            <a:lvl8pPr marL="3200519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marL="0" lvl="0" indent="0" algn="l" defTabSz="914434" rtl="0" eaLnBrk="1" latinLnBrk="0" hangingPunct="1">
              <a:lnSpc>
                <a:spcPct val="83000"/>
              </a:lnSpc>
              <a:spcBef>
                <a:spcPts val="1800"/>
              </a:spcBef>
              <a:buFont typeface="Tahoma" panose="020B060403050404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6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5488" y="1709928"/>
            <a:ext cx="5486400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6190488" y="1709928"/>
            <a:ext cx="5486400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51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75" y="575560"/>
            <a:ext cx="11210239" cy="429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79796" y="1132234"/>
            <a:ext cx="11202619" cy="4316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3000"/>
              </a:lnSpc>
              <a:buNone/>
              <a:defRPr lang="en-US" sz="2400" b="0" kern="12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7" indent="0">
              <a:buNone/>
              <a:defRPr sz="2000" b="1"/>
            </a:lvl2pPr>
            <a:lvl3pPr marL="914434" indent="0">
              <a:buNone/>
              <a:defRPr sz="1800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6" indent="0">
              <a:buNone/>
              <a:defRPr sz="1600" b="1"/>
            </a:lvl6pPr>
            <a:lvl7pPr marL="2743303" indent="0">
              <a:buNone/>
              <a:defRPr sz="1600" b="1"/>
            </a:lvl7pPr>
            <a:lvl8pPr marL="3200519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marL="0" lvl="0" indent="0" algn="l" defTabSz="914434" rtl="0" eaLnBrk="1" latinLnBrk="0" hangingPunct="1">
              <a:lnSpc>
                <a:spcPct val="83000"/>
              </a:lnSpc>
              <a:spcBef>
                <a:spcPts val="1800"/>
              </a:spcBef>
              <a:buFont typeface="Tahoma" panose="020B060403050404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6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75488" y="1709928"/>
            <a:ext cx="3584448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4288537" y="1709928"/>
            <a:ext cx="3584448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7"/>
          </p:nvPr>
        </p:nvSpPr>
        <p:spPr>
          <a:xfrm>
            <a:off x="8092440" y="1709928"/>
            <a:ext cx="3584448" cy="4636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0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79796" y="1132234"/>
            <a:ext cx="11202619" cy="4316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3000"/>
              </a:lnSpc>
              <a:buNone/>
              <a:defRPr lang="en-US" sz="2400" b="0" kern="1200" baseline="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17" indent="0">
              <a:buNone/>
              <a:defRPr sz="2000" b="1"/>
            </a:lvl2pPr>
            <a:lvl3pPr marL="914434" indent="0">
              <a:buNone/>
              <a:defRPr sz="1800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6" indent="0">
              <a:buNone/>
              <a:defRPr sz="1600" b="1"/>
            </a:lvl6pPr>
            <a:lvl7pPr marL="2743303" indent="0">
              <a:buNone/>
              <a:defRPr sz="1600" b="1"/>
            </a:lvl7pPr>
            <a:lvl8pPr marL="3200519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marL="0" lvl="0" indent="0" algn="l" defTabSz="914434" rtl="0" eaLnBrk="1" latinLnBrk="0" hangingPunct="1">
              <a:lnSpc>
                <a:spcPct val="83000"/>
              </a:lnSpc>
              <a:spcBef>
                <a:spcPts val="1800"/>
              </a:spcBef>
              <a:buFont typeface="Tahoma" panose="020B060403050404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6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189" y="6536106"/>
            <a:ext cx="10223342" cy="1382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250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iolet">
    <p:bg>
      <p:bgPr>
        <a:gradFill>
          <a:gsLst>
            <a:gs pos="8000">
              <a:schemeClr val="accent6">
                <a:lumMod val="75000"/>
              </a:schemeClr>
            </a:gs>
            <a:gs pos="100000">
              <a:srgbClr val="C6007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654842" y="516902"/>
            <a:ext cx="6014500" cy="5837871"/>
            <a:chOff x="5654842" y="516899"/>
            <a:chExt cx="6014500" cy="5837871"/>
          </a:xfrm>
          <a:solidFill>
            <a:schemeClr val="accent6">
              <a:lumMod val="75000"/>
              <a:alpha val="30000"/>
            </a:schemeClr>
          </a:solidFill>
        </p:grpSpPr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6123821" y="5025489"/>
              <a:ext cx="2346416" cy="1329281"/>
            </a:xfrm>
            <a:custGeom>
              <a:avLst/>
              <a:gdLst>
                <a:gd name="T0" fmla="*/ 0 w 652"/>
                <a:gd name="T1" fmla="*/ 0 h 369"/>
                <a:gd name="T2" fmla="*/ 14 w 652"/>
                <a:gd name="T3" fmla="*/ 12 h 369"/>
                <a:gd name="T4" fmla="*/ 6 w 652"/>
                <a:gd name="T5" fmla="*/ 74 h 369"/>
                <a:gd name="T6" fmla="*/ 15 w 652"/>
                <a:gd name="T7" fmla="*/ 32 h 369"/>
                <a:gd name="T8" fmla="*/ 6 w 652"/>
                <a:gd name="T9" fmla="*/ 74 h 369"/>
                <a:gd name="T10" fmla="*/ 10 w 652"/>
                <a:gd name="T11" fmla="*/ 94 h 369"/>
                <a:gd name="T12" fmla="*/ 35 w 652"/>
                <a:gd name="T13" fmla="*/ 129 h 369"/>
                <a:gd name="T14" fmla="*/ 651 w 652"/>
                <a:gd name="T15" fmla="*/ 158 h 369"/>
                <a:gd name="T16" fmla="*/ 637 w 652"/>
                <a:gd name="T17" fmla="*/ 138 h 369"/>
                <a:gd name="T18" fmla="*/ 650 w 652"/>
                <a:gd name="T19" fmla="*/ 116 h 369"/>
                <a:gd name="T20" fmla="*/ 651 w 652"/>
                <a:gd name="T21" fmla="*/ 158 h 369"/>
                <a:gd name="T22" fmla="*/ 29 w 652"/>
                <a:gd name="T23" fmla="*/ 153 h 369"/>
                <a:gd name="T24" fmla="*/ 60 w 652"/>
                <a:gd name="T25" fmla="*/ 183 h 369"/>
                <a:gd name="T26" fmla="*/ 634 w 652"/>
                <a:gd name="T27" fmla="*/ 219 h 369"/>
                <a:gd name="T28" fmla="*/ 633 w 652"/>
                <a:gd name="T29" fmla="*/ 176 h 369"/>
                <a:gd name="T30" fmla="*/ 634 w 652"/>
                <a:gd name="T31" fmla="*/ 219 h 369"/>
                <a:gd name="T32" fmla="*/ 58 w 652"/>
                <a:gd name="T33" fmla="*/ 208 h 369"/>
                <a:gd name="T34" fmla="*/ 95 w 652"/>
                <a:gd name="T35" fmla="*/ 232 h 369"/>
                <a:gd name="T36" fmla="*/ 600 w 652"/>
                <a:gd name="T37" fmla="*/ 272 h 369"/>
                <a:gd name="T38" fmla="*/ 612 w 652"/>
                <a:gd name="T39" fmla="*/ 230 h 369"/>
                <a:gd name="T40" fmla="*/ 600 w 652"/>
                <a:gd name="T41" fmla="*/ 272 h 369"/>
                <a:gd name="T42" fmla="*/ 98 w 652"/>
                <a:gd name="T43" fmla="*/ 256 h 369"/>
                <a:gd name="T44" fmla="*/ 138 w 652"/>
                <a:gd name="T45" fmla="*/ 273 h 369"/>
                <a:gd name="T46" fmla="*/ 555 w 652"/>
                <a:gd name="T47" fmla="*/ 315 h 369"/>
                <a:gd name="T48" fmla="*/ 576 w 652"/>
                <a:gd name="T49" fmla="*/ 277 h 369"/>
                <a:gd name="T50" fmla="*/ 555 w 652"/>
                <a:gd name="T51" fmla="*/ 315 h 369"/>
                <a:gd name="T52" fmla="*/ 146 w 652"/>
                <a:gd name="T53" fmla="*/ 296 h 369"/>
                <a:gd name="T54" fmla="*/ 188 w 652"/>
                <a:gd name="T55" fmla="*/ 305 h 369"/>
                <a:gd name="T56" fmla="*/ 237 w 652"/>
                <a:gd name="T57" fmla="*/ 343 h 369"/>
                <a:gd name="T58" fmla="*/ 205 w 652"/>
                <a:gd name="T59" fmla="*/ 314 h 369"/>
                <a:gd name="T60" fmla="*/ 237 w 652"/>
                <a:gd name="T61" fmla="*/ 343 h 369"/>
                <a:gd name="T62" fmla="*/ 496 w 652"/>
                <a:gd name="T63" fmla="*/ 335 h 369"/>
                <a:gd name="T64" fmla="*/ 530 w 652"/>
                <a:gd name="T65" fmla="*/ 316 h 369"/>
                <a:gd name="T66" fmla="*/ 537 w 652"/>
                <a:gd name="T67" fmla="*/ 329 h 369"/>
                <a:gd name="T68" fmla="*/ 297 w 652"/>
                <a:gd name="T69" fmla="*/ 360 h 369"/>
                <a:gd name="T70" fmla="*/ 261 w 652"/>
                <a:gd name="T71" fmla="*/ 336 h 369"/>
                <a:gd name="T72" fmla="*/ 297 w 652"/>
                <a:gd name="T73" fmla="*/ 360 h 369"/>
                <a:gd name="T74" fmla="*/ 439 w 652"/>
                <a:gd name="T75" fmla="*/ 350 h 369"/>
                <a:gd name="T76" fmla="*/ 482 w 652"/>
                <a:gd name="T77" fmla="*/ 355 h 369"/>
                <a:gd name="T78" fmla="*/ 359 w 652"/>
                <a:gd name="T79" fmla="*/ 368 h 369"/>
                <a:gd name="T80" fmla="*/ 320 w 652"/>
                <a:gd name="T81" fmla="*/ 350 h 369"/>
                <a:gd name="T82" fmla="*/ 359 w 652"/>
                <a:gd name="T83" fmla="*/ 368 h 369"/>
                <a:gd name="T84" fmla="*/ 383 w 652"/>
                <a:gd name="T85" fmla="*/ 369 h 369"/>
                <a:gd name="T86" fmla="*/ 380 w 652"/>
                <a:gd name="T87" fmla="*/ 354 h 369"/>
                <a:gd name="T88" fmla="*/ 383 w 652"/>
                <a:gd name="T89" fmla="*/ 355 h 369"/>
                <a:gd name="T90" fmla="*/ 421 w 652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369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8"/>
                    <a:pt x="14" y="12"/>
                  </a:cubicBezTo>
                  <a:lnTo>
                    <a:pt x="0" y="12"/>
                  </a:lnTo>
                  <a:close/>
                  <a:moveTo>
                    <a:pt x="6" y="74"/>
                  </a:moveTo>
                  <a:cubicBezTo>
                    <a:pt x="4" y="60"/>
                    <a:pt x="2" y="47"/>
                    <a:pt x="1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45"/>
                    <a:pt x="18" y="58"/>
                    <a:pt x="20" y="71"/>
                  </a:cubicBezTo>
                  <a:lnTo>
                    <a:pt x="6" y="74"/>
                  </a:lnTo>
                  <a:close/>
                  <a:moveTo>
                    <a:pt x="21" y="134"/>
                  </a:moveTo>
                  <a:cubicBezTo>
                    <a:pt x="17" y="121"/>
                    <a:pt x="13" y="108"/>
                    <a:pt x="10" y="9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7" y="104"/>
                    <a:pt x="31" y="117"/>
                    <a:pt x="35" y="129"/>
                  </a:cubicBezTo>
                  <a:lnTo>
                    <a:pt x="21" y="134"/>
                  </a:lnTo>
                  <a:close/>
                  <a:moveTo>
                    <a:pt x="651" y="158"/>
                  </a:moveTo>
                  <a:cubicBezTo>
                    <a:pt x="636" y="157"/>
                    <a:pt x="636" y="157"/>
                    <a:pt x="636" y="157"/>
                  </a:cubicBezTo>
                  <a:cubicBezTo>
                    <a:pt x="637" y="150"/>
                    <a:pt x="637" y="144"/>
                    <a:pt x="637" y="138"/>
                  </a:cubicBezTo>
                  <a:cubicBezTo>
                    <a:pt x="637" y="131"/>
                    <a:pt x="637" y="124"/>
                    <a:pt x="636" y="117"/>
                  </a:cubicBezTo>
                  <a:cubicBezTo>
                    <a:pt x="650" y="116"/>
                    <a:pt x="650" y="116"/>
                    <a:pt x="650" y="116"/>
                  </a:cubicBezTo>
                  <a:cubicBezTo>
                    <a:pt x="651" y="123"/>
                    <a:pt x="652" y="131"/>
                    <a:pt x="652" y="138"/>
                  </a:cubicBezTo>
                  <a:cubicBezTo>
                    <a:pt x="652" y="145"/>
                    <a:pt x="651" y="151"/>
                    <a:pt x="651" y="158"/>
                  </a:cubicBezTo>
                  <a:moveTo>
                    <a:pt x="47" y="190"/>
                  </a:moveTo>
                  <a:cubicBezTo>
                    <a:pt x="41" y="179"/>
                    <a:pt x="34" y="166"/>
                    <a:pt x="29" y="153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7" y="160"/>
                    <a:pt x="53" y="172"/>
                    <a:pt x="60" y="183"/>
                  </a:cubicBezTo>
                  <a:lnTo>
                    <a:pt x="47" y="190"/>
                  </a:lnTo>
                  <a:close/>
                  <a:moveTo>
                    <a:pt x="634" y="219"/>
                  </a:moveTo>
                  <a:cubicBezTo>
                    <a:pt x="621" y="213"/>
                    <a:pt x="621" y="213"/>
                    <a:pt x="621" y="213"/>
                  </a:cubicBezTo>
                  <a:cubicBezTo>
                    <a:pt x="626" y="201"/>
                    <a:pt x="631" y="188"/>
                    <a:pt x="633" y="176"/>
                  </a:cubicBezTo>
                  <a:cubicBezTo>
                    <a:pt x="647" y="179"/>
                    <a:pt x="647" y="179"/>
                    <a:pt x="647" y="179"/>
                  </a:cubicBezTo>
                  <a:cubicBezTo>
                    <a:pt x="644" y="193"/>
                    <a:pt x="640" y="206"/>
                    <a:pt x="634" y="219"/>
                  </a:cubicBezTo>
                  <a:moveTo>
                    <a:pt x="84" y="241"/>
                  </a:moveTo>
                  <a:cubicBezTo>
                    <a:pt x="75" y="231"/>
                    <a:pt x="66" y="219"/>
                    <a:pt x="58" y="20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8" y="211"/>
                    <a:pt x="86" y="222"/>
                    <a:pt x="95" y="232"/>
                  </a:cubicBezTo>
                  <a:lnTo>
                    <a:pt x="84" y="241"/>
                  </a:lnTo>
                  <a:close/>
                  <a:moveTo>
                    <a:pt x="600" y="272"/>
                  </a:moveTo>
                  <a:cubicBezTo>
                    <a:pt x="589" y="263"/>
                    <a:pt x="589" y="263"/>
                    <a:pt x="589" y="263"/>
                  </a:cubicBezTo>
                  <a:cubicBezTo>
                    <a:pt x="598" y="252"/>
                    <a:pt x="606" y="241"/>
                    <a:pt x="612" y="230"/>
                  </a:cubicBezTo>
                  <a:cubicBezTo>
                    <a:pt x="624" y="238"/>
                    <a:pt x="624" y="238"/>
                    <a:pt x="624" y="238"/>
                  </a:cubicBezTo>
                  <a:cubicBezTo>
                    <a:pt x="618" y="249"/>
                    <a:pt x="610" y="261"/>
                    <a:pt x="600" y="272"/>
                  </a:cubicBezTo>
                  <a:moveTo>
                    <a:pt x="129" y="284"/>
                  </a:moveTo>
                  <a:cubicBezTo>
                    <a:pt x="118" y="275"/>
                    <a:pt x="108" y="266"/>
                    <a:pt x="98" y="256"/>
                  </a:cubicBezTo>
                  <a:cubicBezTo>
                    <a:pt x="108" y="246"/>
                    <a:pt x="108" y="246"/>
                    <a:pt x="108" y="246"/>
                  </a:cubicBezTo>
                  <a:cubicBezTo>
                    <a:pt x="117" y="255"/>
                    <a:pt x="127" y="264"/>
                    <a:pt x="138" y="273"/>
                  </a:cubicBezTo>
                  <a:lnTo>
                    <a:pt x="129" y="284"/>
                  </a:lnTo>
                  <a:close/>
                  <a:moveTo>
                    <a:pt x="555" y="315"/>
                  </a:moveTo>
                  <a:cubicBezTo>
                    <a:pt x="547" y="304"/>
                    <a:pt x="547" y="304"/>
                    <a:pt x="547" y="304"/>
                  </a:cubicBezTo>
                  <a:cubicBezTo>
                    <a:pt x="557" y="295"/>
                    <a:pt x="567" y="286"/>
                    <a:pt x="576" y="277"/>
                  </a:cubicBezTo>
                  <a:cubicBezTo>
                    <a:pt x="586" y="287"/>
                    <a:pt x="586" y="287"/>
                    <a:pt x="586" y="287"/>
                  </a:cubicBezTo>
                  <a:cubicBezTo>
                    <a:pt x="577" y="297"/>
                    <a:pt x="567" y="306"/>
                    <a:pt x="555" y="315"/>
                  </a:cubicBezTo>
                  <a:moveTo>
                    <a:pt x="181" y="318"/>
                  </a:moveTo>
                  <a:cubicBezTo>
                    <a:pt x="169" y="311"/>
                    <a:pt x="157" y="304"/>
                    <a:pt x="146" y="296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65" y="292"/>
                    <a:pt x="176" y="299"/>
                    <a:pt x="188" y="305"/>
                  </a:cubicBezTo>
                  <a:lnTo>
                    <a:pt x="181" y="318"/>
                  </a:lnTo>
                  <a:close/>
                  <a:moveTo>
                    <a:pt x="237" y="343"/>
                  </a:moveTo>
                  <a:cubicBezTo>
                    <a:pt x="224" y="339"/>
                    <a:pt x="212" y="333"/>
                    <a:pt x="199" y="32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17" y="320"/>
                    <a:pt x="230" y="325"/>
                    <a:pt x="242" y="330"/>
                  </a:cubicBezTo>
                  <a:lnTo>
                    <a:pt x="237" y="343"/>
                  </a:lnTo>
                  <a:close/>
                  <a:moveTo>
                    <a:pt x="502" y="348"/>
                  </a:moveTo>
                  <a:cubicBezTo>
                    <a:pt x="496" y="335"/>
                    <a:pt x="496" y="335"/>
                    <a:pt x="496" y="335"/>
                  </a:cubicBezTo>
                  <a:cubicBezTo>
                    <a:pt x="509" y="330"/>
                    <a:pt x="520" y="324"/>
                    <a:pt x="529" y="317"/>
                  </a:cubicBezTo>
                  <a:cubicBezTo>
                    <a:pt x="530" y="316"/>
                    <a:pt x="530" y="316"/>
                    <a:pt x="530" y="316"/>
                  </a:cubicBezTo>
                  <a:cubicBezTo>
                    <a:pt x="539" y="328"/>
                    <a:pt x="539" y="328"/>
                    <a:pt x="539" y="328"/>
                  </a:cubicBezTo>
                  <a:cubicBezTo>
                    <a:pt x="537" y="329"/>
                    <a:pt x="537" y="329"/>
                    <a:pt x="537" y="329"/>
                  </a:cubicBezTo>
                  <a:cubicBezTo>
                    <a:pt x="527" y="336"/>
                    <a:pt x="515" y="343"/>
                    <a:pt x="502" y="348"/>
                  </a:cubicBezTo>
                  <a:moveTo>
                    <a:pt x="297" y="360"/>
                  </a:moveTo>
                  <a:cubicBezTo>
                    <a:pt x="284" y="357"/>
                    <a:pt x="270" y="354"/>
                    <a:pt x="257" y="35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74" y="340"/>
                    <a:pt x="287" y="343"/>
                    <a:pt x="300" y="346"/>
                  </a:cubicBezTo>
                  <a:lnTo>
                    <a:pt x="297" y="360"/>
                  </a:lnTo>
                  <a:close/>
                  <a:moveTo>
                    <a:pt x="441" y="364"/>
                  </a:moveTo>
                  <a:cubicBezTo>
                    <a:pt x="439" y="350"/>
                    <a:pt x="439" y="350"/>
                    <a:pt x="439" y="350"/>
                  </a:cubicBezTo>
                  <a:cubicBezTo>
                    <a:pt x="453" y="348"/>
                    <a:pt x="466" y="345"/>
                    <a:pt x="478" y="341"/>
                  </a:cubicBezTo>
                  <a:cubicBezTo>
                    <a:pt x="482" y="355"/>
                    <a:pt x="482" y="355"/>
                    <a:pt x="482" y="355"/>
                  </a:cubicBezTo>
                  <a:cubicBezTo>
                    <a:pt x="469" y="359"/>
                    <a:pt x="456" y="362"/>
                    <a:pt x="441" y="364"/>
                  </a:cubicBezTo>
                  <a:moveTo>
                    <a:pt x="359" y="368"/>
                  </a:moveTo>
                  <a:cubicBezTo>
                    <a:pt x="345" y="367"/>
                    <a:pt x="331" y="366"/>
                    <a:pt x="318" y="364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33" y="352"/>
                    <a:pt x="346" y="353"/>
                    <a:pt x="360" y="354"/>
                  </a:cubicBezTo>
                  <a:lnTo>
                    <a:pt x="359" y="368"/>
                  </a:lnTo>
                  <a:close/>
                  <a:moveTo>
                    <a:pt x="383" y="369"/>
                  </a:moveTo>
                  <a:cubicBezTo>
                    <a:pt x="383" y="369"/>
                    <a:pt x="383" y="369"/>
                    <a:pt x="383" y="369"/>
                  </a:cubicBezTo>
                  <a:cubicBezTo>
                    <a:pt x="379" y="369"/>
                    <a:pt x="379" y="369"/>
                    <a:pt x="379" y="369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95" y="355"/>
                    <a:pt x="408" y="354"/>
                    <a:pt x="419" y="353"/>
                  </a:cubicBezTo>
                  <a:cubicBezTo>
                    <a:pt x="421" y="367"/>
                    <a:pt x="421" y="367"/>
                    <a:pt x="421" y="367"/>
                  </a:cubicBezTo>
                  <a:cubicBezTo>
                    <a:pt x="409" y="368"/>
                    <a:pt x="396" y="369"/>
                    <a:pt x="383" y="369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7660183" y="4672232"/>
              <a:ext cx="773510" cy="644085"/>
            </a:xfrm>
            <a:custGeom>
              <a:avLst/>
              <a:gdLst>
                <a:gd name="T0" fmla="*/ 39 w 215"/>
                <a:gd name="T1" fmla="*/ 19 h 179"/>
                <a:gd name="T2" fmla="*/ 0 w 215"/>
                <a:gd name="T3" fmla="*/ 14 h 179"/>
                <a:gd name="T4" fmla="*/ 1 w 215"/>
                <a:gd name="T5" fmla="*/ 0 h 179"/>
                <a:gd name="T6" fmla="*/ 43 w 215"/>
                <a:gd name="T7" fmla="*/ 5 h 179"/>
                <a:gd name="T8" fmla="*/ 39 w 215"/>
                <a:gd name="T9" fmla="*/ 19 h 179"/>
                <a:gd name="T10" fmla="*/ 93 w 215"/>
                <a:gd name="T11" fmla="*/ 42 h 179"/>
                <a:gd name="T12" fmla="*/ 58 w 215"/>
                <a:gd name="T13" fmla="*/ 25 h 179"/>
                <a:gd name="T14" fmla="*/ 63 w 215"/>
                <a:gd name="T15" fmla="*/ 12 h 179"/>
                <a:gd name="T16" fmla="*/ 101 w 215"/>
                <a:gd name="T17" fmla="*/ 30 h 179"/>
                <a:gd name="T18" fmla="*/ 93 w 215"/>
                <a:gd name="T19" fmla="*/ 42 h 179"/>
                <a:gd name="T20" fmla="*/ 140 w 215"/>
                <a:gd name="T21" fmla="*/ 79 h 179"/>
                <a:gd name="T22" fmla="*/ 110 w 215"/>
                <a:gd name="T23" fmla="*/ 53 h 179"/>
                <a:gd name="T24" fmla="*/ 118 w 215"/>
                <a:gd name="T25" fmla="*/ 41 h 179"/>
                <a:gd name="T26" fmla="*/ 150 w 215"/>
                <a:gd name="T27" fmla="*/ 69 h 179"/>
                <a:gd name="T28" fmla="*/ 140 w 215"/>
                <a:gd name="T29" fmla="*/ 79 h 179"/>
                <a:gd name="T30" fmla="*/ 176 w 215"/>
                <a:gd name="T31" fmla="*/ 126 h 179"/>
                <a:gd name="T32" fmla="*/ 153 w 215"/>
                <a:gd name="T33" fmla="*/ 94 h 179"/>
                <a:gd name="T34" fmla="*/ 164 w 215"/>
                <a:gd name="T35" fmla="*/ 84 h 179"/>
                <a:gd name="T36" fmla="*/ 188 w 215"/>
                <a:gd name="T37" fmla="*/ 118 h 179"/>
                <a:gd name="T38" fmla="*/ 176 w 215"/>
                <a:gd name="T39" fmla="*/ 126 h 179"/>
                <a:gd name="T40" fmla="*/ 201 w 215"/>
                <a:gd name="T41" fmla="*/ 179 h 179"/>
                <a:gd name="T42" fmla="*/ 186 w 215"/>
                <a:gd name="T43" fmla="*/ 143 h 179"/>
                <a:gd name="T44" fmla="*/ 199 w 215"/>
                <a:gd name="T45" fmla="*/ 136 h 179"/>
                <a:gd name="T46" fmla="*/ 215 w 215"/>
                <a:gd name="T47" fmla="*/ 175 h 179"/>
                <a:gd name="T48" fmla="*/ 201 w 215"/>
                <a:gd name="T4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79">
                  <a:moveTo>
                    <a:pt x="39" y="19"/>
                  </a:moveTo>
                  <a:cubicBezTo>
                    <a:pt x="27" y="16"/>
                    <a:pt x="14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2"/>
                    <a:pt x="43" y="5"/>
                  </a:cubicBezTo>
                  <a:lnTo>
                    <a:pt x="39" y="19"/>
                  </a:lnTo>
                  <a:close/>
                  <a:moveTo>
                    <a:pt x="93" y="42"/>
                  </a:moveTo>
                  <a:cubicBezTo>
                    <a:pt x="82" y="35"/>
                    <a:pt x="70" y="29"/>
                    <a:pt x="58" y="2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6"/>
                    <a:pt x="89" y="22"/>
                    <a:pt x="101" y="30"/>
                  </a:cubicBezTo>
                  <a:lnTo>
                    <a:pt x="93" y="42"/>
                  </a:lnTo>
                  <a:close/>
                  <a:moveTo>
                    <a:pt x="140" y="79"/>
                  </a:moveTo>
                  <a:cubicBezTo>
                    <a:pt x="130" y="69"/>
                    <a:pt x="120" y="60"/>
                    <a:pt x="110" y="5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9" y="49"/>
                    <a:pt x="140" y="59"/>
                    <a:pt x="150" y="69"/>
                  </a:cubicBezTo>
                  <a:lnTo>
                    <a:pt x="140" y="79"/>
                  </a:lnTo>
                  <a:close/>
                  <a:moveTo>
                    <a:pt x="176" y="126"/>
                  </a:moveTo>
                  <a:cubicBezTo>
                    <a:pt x="169" y="114"/>
                    <a:pt x="161" y="104"/>
                    <a:pt x="153" y="9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3" y="95"/>
                    <a:pt x="181" y="106"/>
                    <a:pt x="188" y="118"/>
                  </a:cubicBezTo>
                  <a:lnTo>
                    <a:pt x="176" y="126"/>
                  </a:lnTo>
                  <a:close/>
                  <a:moveTo>
                    <a:pt x="201" y="179"/>
                  </a:moveTo>
                  <a:cubicBezTo>
                    <a:pt x="198" y="168"/>
                    <a:pt x="193" y="155"/>
                    <a:pt x="186" y="143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6" y="149"/>
                    <a:pt x="211" y="163"/>
                    <a:pt x="215" y="175"/>
                  </a:cubicBezTo>
                  <a:lnTo>
                    <a:pt x="201" y="179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5979169" y="4685937"/>
              <a:ext cx="324327" cy="284738"/>
            </a:xfrm>
            <a:custGeom>
              <a:avLst/>
              <a:gdLst>
                <a:gd name="T0" fmla="*/ 104 w 213"/>
                <a:gd name="T1" fmla="*/ 69 h 187"/>
                <a:gd name="T2" fmla="*/ 57 w 213"/>
                <a:gd name="T3" fmla="*/ 152 h 187"/>
                <a:gd name="T4" fmla="*/ 154 w 213"/>
                <a:gd name="T5" fmla="*/ 152 h 187"/>
                <a:gd name="T6" fmla="*/ 104 w 213"/>
                <a:gd name="T7" fmla="*/ 69 h 187"/>
                <a:gd name="T8" fmla="*/ 0 w 213"/>
                <a:gd name="T9" fmla="*/ 187 h 187"/>
                <a:gd name="T10" fmla="*/ 104 w 213"/>
                <a:gd name="T11" fmla="*/ 0 h 187"/>
                <a:gd name="T12" fmla="*/ 213 w 213"/>
                <a:gd name="T13" fmla="*/ 185 h 187"/>
                <a:gd name="T14" fmla="*/ 0 w 213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7">
                  <a:moveTo>
                    <a:pt x="104" y="69"/>
                  </a:moveTo>
                  <a:lnTo>
                    <a:pt x="57" y="152"/>
                  </a:lnTo>
                  <a:lnTo>
                    <a:pt x="154" y="152"/>
                  </a:lnTo>
                  <a:lnTo>
                    <a:pt x="104" y="69"/>
                  </a:lnTo>
                  <a:close/>
                  <a:moveTo>
                    <a:pt x="0" y="187"/>
                  </a:moveTo>
                  <a:lnTo>
                    <a:pt x="104" y="0"/>
                  </a:lnTo>
                  <a:lnTo>
                    <a:pt x="213" y="185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6630866" y="2689732"/>
              <a:ext cx="2781897" cy="2768192"/>
            </a:xfrm>
            <a:custGeom>
              <a:avLst/>
              <a:gdLst>
                <a:gd name="T0" fmla="*/ 388 w 773"/>
                <a:gd name="T1" fmla="*/ 768 h 768"/>
                <a:gd name="T2" fmla="*/ 125 w 773"/>
                <a:gd name="T3" fmla="*/ 663 h 768"/>
                <a:gd name="T4" fmla="*/ 6 w 773"/>
                <a:gd name="T5" fmla="*/ 395 h 768"/>
                <a:gd name="T6" fmla="*/ 378 w 773"/>
                <a:gd name="T7" fmla="*/ 3 h 768"/>
                <a:gd name="T8" fmla="*/ 665 w 773"/>
                <a:gd name="T9" fmla="*/ 121 h 768"/>
                <a:gd name="T10" fmla="*/ 654 w 773"/>
                <a:gd name="T11" fmla="*/ 131 h 768"/>
                <a:gd name="T12" fmla="*/ 378 w 773"/>
                <a:gd name="T13" fmla="*/ 17 h 768"/>
                <a:gd name="T14" fmla="*/ 20 w 773"/>
                <a:gd name="T15" fmla="*/ 395 h 768"/>
                <a:gd name="T16" fmla="*/ 135 w 773"/>
                <a:gd name="T17" fmla="*/ 652 h 768"/>
                <a:gd name="T18" fmla="*/ 398 w 773"/>
                <a:gd name="T19" fmla="*/ 753 h 768"/>
                <a:gd name="T20" fmla="*/ 655 w 773"/>
                <a:gd name="T21" fmla="*/ 639 h 768"/>
                <a:gd name="T22" fmla="*/ 756 w 773"/>
                <a:gd name="T23" fmla="*/ 375 h 768"/>
                <a:gd name="T24" fmla="*/ 720 w 773"/>
                <a:gd name="T25" fmla="*/ 226 h 768"/>
                <a:gd name="T26" fmla="*/ 733 w 773"/>
                <a:gd name="T27" fmla="*/ 220 h 768"/>
                <a:gd name="T28" fmla="*/ 771 w 773"/>
                <a:gd name="T29" fmla="*/ 375 h 768"/>
                <a:gd name="T30" fmla="*/ 666 w 773"/>
                <a:gd name="T31" fmla="*/ 648 h 768"/>
                <a:gd name="T32" fmla="*/ 398 w 773"/>
                <a:gd name="T33" fmla="*/ 768 h 768"/>
                <a:gd name="T34" fmla="*/ 388 w 773"/>
                <a:gd name="T3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768">
                  <a:moveTo>
                    <a:pt x="388" y="768"/>
                  </a:moveTo>
                  <a:cubicBezTo>
                    <a:pt x="289" y="768"/>
                    <a:pt x="196" y="731"/>
                    <a:pt x="125" y="663"/>
                  </a:cubicBezTo>
                  <a:cubicBezTo>
                    <a:pt x="51" y="592"/>
                    <a:pt x="8" y="497"/>
                    <a:pt x="6" y="395"/>
                  </a:cubicBezTo>
                  <a:cubicBezTo>
                    <a:pt x="0" y="184"/>
                    <a:pt x="167" y="8"/>
                    <a:pt x="378" y="3"/>
                  </a:cubicBezTo>
                  <a:cubicBezTo>
                    <a:pt x="486" y="0"/>
                    <a:pt x="590" y="43"/>
                    <a:pt x="665" y="121"/>
                  </a:cubicBezTo>
                  <a:cubicBezTo>
                    <a:pt x="654" y="131"/>
                    <a:pt x="654" y="131"/>
                    <a:pt x="654" y="131"/>
                  </a:cubicBezTo>
                  <a:cubicBezTo>
                    <a:pt x="583" y="56"/>
                    <a:pt x="482" y="15"/>
                    <a:pt x="378" y="17"/>
                  </a:cubicBezTo>
                  <a:cubicBezTo>
                    <a:pt x="175" y="22"/>
                    <a:pt x="15" y="192"/>
                    <a:pt x="20" y="395"/>
                  </a:cubicBezTo>
                  <a:cubicBezTo>
                    <a:pt x="23" y="493"/>
                    <a:pt x="63" y="584"/>
                    <a:pt x="135" y="652"/>
                  </a:cubicBezTo>
                  <a:cubicBezTo>
                    <a:pt x="206" y="720"/>
                    <a:pt x="299" y="756"/>
                    <a:pt x="398" y="753"/>
                  </a:cubicBezTo>
                  <a:cubicBezTo>
                    <a:pt x="496" y="751"/>
                    <a:pt x="587" y="710"/>
                    <a:pt x="655" y="639"/>
                  </a:cubicBezTo>
                  <a:cubicBezTo>
                    <a:pt x="723" y="567"/>
                    <a:pt x="759" y="474"/>
                    <a:pt x="756" y="375"/>
                  </a:cubicBezTo>
                  <a:cubicBezTo>
                    <a:pt x="755" y="323"/>
                    <a:pt x="743" y="273"/>
                    <a:pt x="720" y="226"/>
                  </a:cubicBezTo>
                  <a:cubicBezTo>
                    <a:pt x="733" y="220"/>
                    <a:pt x="733" y="220"/>
                    <a:pt x="733" y="220"/>
                  </a:cubicBezTo>
                  <a:cubicBezTo>
                    <a:pt x="757" y="268"/>
                    <a:pt x="769" y="321"/>
                    <a:pt x="771" y="375"/>
                  </a:cubicBezTo>
                  <a:cubicBezTo>
                    <a:pt x="773" y="477"/>
                    <a:pt x="736" y="574"/>
                    <a:pt x="666" y="648"/>
                  </a:cubicBezTo>
                  <a:cubicBezTo>
                    <a:pt x="595" y="723"/>
                    <a:pt x="500" y="765"/>
                    <a:pt x="398" y="768"/>
                  </a:cubicBezTo>
                  <a:cubicBezTo>
                    <a:pt x="395" y="768"/>
                    <a:pt x="391" y="768"/>
                    <a:pt x="388" y="768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9233088" y="3853042"/>
              <a:ext cx="85269" cy="73088"/>
            </a:xfrm>
            <a:custGeom>
              <a:avLst/>
              <a:gdLst>
                <a:gd name="T0" fmla="*/ 20 w 24"/>
                <a:gd name="T1" fmla="*/ 20 h 20"/>
                <a:gd name="T2" fmla="*/ 0 w 24"/>
                <a:gd name="T3" fmla="*/ 13 h 20"/>
                <a:gd name="T4" fmla="*/ 6 w 24"/>
                <a:gd name="T5" fmla="*/ 0 h 20"/>
                <a:gd name="T6" fmla="*/ 24 w 24"/>
                <a:gd name="T7" fmla="*/ 7 h 20"/>
                <a:gd name="T8" fmla="*/ 2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0" y="20"/>
                  </a:moveTo>
                  <a:cubicBezTo>
                    <a:pt x="13" y="18"/>
                    <a:pt x="7" y="16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"/>
                    <a:pt x="18" y="5"/>
                    <a:pt x="24" y="7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8526575" y="3042988"/>
              <a:ext cx="651698" cy="822235"/>
            </a:xfrm>
            <a:custGeom>
              <a:avLst/>
              <a:gdLst>
                <a:gd name="T0" fmla="*/ 10 w 181"/>
                <a:gd name="T1" fmla="*/ 42 h 228"/>
                <a:gd name="T2" fmla="*/ 0 w 181"/>
                <a:gd name="T3" fmla="*/ 3 h 228"/>
                <a:gd name="T4" fmla="*/ 14 w 181"/>
                <a:gd name="T5" fmla="*/ 0 h 228"/>
                <a:gd name="T6" fmla="*/ 24 w 181"/>
                <a:gd name="T7" fmla="*/ 37 h 228"/>
                <a:gd name="T8" fmla="*/ 10 w 181"/>
                <a:gd name="T9" fmla="*/ 42 h 228"/>
                <a:gd name="T10" fmla="*/ 36 w 181"/>
                <a:gd name="T11" fmla="*/ 100 h 228"/>
                <a:gd name="T12" fmla="*/ 19 w 181"/>
                <a:gd name="T13" fmla="*/ 64 h 228"/>
                <a:gd name="T14" fmla="*/ 32 w 181"/>
                <a:gd name="T15" fmla="*/ 59 h 228"/>
                <a:gd name="T16" fmla="*/ 49 w 181"/>
                <a:gd name="T17" fmla="*/ 92 h 228"/>
                <a:gd name="T18" fmla="*/ 36 w 181"/>
                <a:gd name="T19" fmla="*/ 100 h 228"/>
                <a:gd name="T20" fmla="*/ 74 w 181"/>
                <a:gd name="T21" fmla="*/ 151 h 228"/>
                <a:gd name="T22" fmla="*/ 49 w 181"/>
                <a:gd name="T23" fmla="*/ 120 h 228"/>
                <a:gd name="T24" fmla="*/ 61 w 181"/>
                <a:gd name="T25" fmla="*/ 112 h 228"/>
                <a:gd name="T26" fmla="*/ 84 w 181"/>
                <a:gd name="T27" fmla="*/ 142 h 228"/>
                <a:gd name="T28" fmla="*/ 74 w 181"/>
                <a:gd name="T29" fmla="*/ 151 h 228"/>
                <a:gd name="T30" fmla="*/ 120 w 181"/>
                <a:gd name="T31" fmla="*/ 195 h 228"/>
                <a:gd name="T32" fmla="*/ 90 w 181"/>
                <a:gd name="T33" fmla="*/ 169 h 228"/>
                <a:gd name="T34" fmla="*/ 100 w 181"/>
                <a:gd name="T35" fmla="*/ 159 h 228"/>
                <a:gd name="T36" fmla="*/ 129 w 181"/>
                <a:gd name="T37" fmla="*/ 183 h 228"/>
                <a:gd name="T38" fmla="*/ 120 w 181"/>
                <a:gd name="T39" fmla="*/ 195 h 228"/>
                <a:gd name="T40" fmla="*/ 174 w 181"/>
                <a:gd name="T41" fmla="*/ 228 h 228"/>
                <a:gd name="T42" fmla="*/ 140 w 181"/>
                <a:gd name="T43" fmla="*/ 209 h 228"/>
                <a:gd name="T44" fmla="*/ 148 w 181"/>
                <a:gd name="T45" fmla="*/ 197 h 228"/>
                <a:gd name="T46" fmla="*/ 181 w 181"/>
                <a:gd name="T47" fmla="*/ 216 h 228"/>
                <a:gd name="T48" fmla="*/ 174 w 181"/>
                <a:gd name="T4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228">
                  <a:moveTo>
                    <a:pt x="10" y="42"/>
                  </a:moveTo>
                  <a:cubicBezTo>
                    <a:pt x="6" y="29"/>
                    <a:pt x="3" y="16"/>
                    <a:pt x="0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0" y="25"/>
                    <a:pt x="24" y="37"/>
                  </a:cubicBezTo>
                  <a:lnTo>
                    <a:pt x="10" y="42"/>
                  </a:lnTo>
                  <a:close/>
                  <a:moveTo>
                    <a:pt x="36" y="100"/>
                  </a:moveTo>
                  <a:cubicBezTo>
                    <a:pt x="30" y="88"/>
                    <a:pt x="24" y="76"/>
                    <a:pt x="19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7" y="70"/>
                    <a:pt x="43" y="82"/>
                    <a:pt x="49" y="92"/>
                  </a:cubicBezTo>
                  <a:lnTo>
                    <a:pt x="36" y="100"/>
                  </a:lnTo>
                  <a:close/>
                  <a:moveTo>
                    <a:pt x="74" y="151"/>
                  </a:moveTo>
                  <a:cubicBezTo>
                    <a:pt x="65" y="142"/>
                    <a:pt x="57" y="131"/>
                    <a:pt x="49" y="120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8" y="122"/>
                    <a:pt x="76" y="132"/>
                    <a:pt x="84" y="142"/>
                  </a:cubicBezTo>
                  <a:lnTo>
                    <a:pt x="74" y="151"/>
                  </a:lnTo>
                  <a:close/>
                  <a:moveTo>
                    <a:pt x="120" y="195"/>
                  </a:moveTo>
                  <a:cubicBezTo>
                    <a:pt x="110" y="187"/>
                    <a:pt x="100" y="178"/>
                    <a:pt x="90" y="16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9" y="167"/>
                    <a:pt x="119" y="176"/>
                    <a:pt x="129" y="183"/>
                  </a:cubicBezTo>
                  <a:lnTo>
                    <a:pt x="120" y="195"/>
                  </a:lnTo>
                  <a:close/>
                  <a:moveTo>
                    <a:pt x="174" y="228"/>
                  </a:moveTo>
                  <a:cubicBezTo>
                    <a:pt x="162" y="223"/>
                    <a:pt x="151" y="216"/>
                    <a:pt x="140" y="209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8" y="204"/>
                    <a:pt x="169" y="210"/>
                    <a:pt x="181" y="216"/>
                  </a:cubicBezTo>
                  <a:lnTo>
                    <a:pt x="174" y="228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8505258" y="2892246"/>
              <a:ext cx="57861" cy="74611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 h 21"/>
                <a:gd name="T4" fmla="*/ 15 w 16"/>
                <a:gd name="T5" fmla="*/ 0 h 21"/>
                <a:gd name="T6" fmla="*/ 16 w 16"/>
                <a:gd name="T7" fmla="*/ 20 h 21"/>
                <a:gd name="T8" fmla="*/ 2 w 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1" y="15"/>
                    <a:pt x="1" y="8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6" y="13"/>
                    <a:pt x="16" y="20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8505258" y="2686686"/>
              <a:ext cx="57861" cy="79178"/>
            </a:xfrm>
            <a:custGeom>
              <a:avLst/>
              <a:gdLst>
                <a:gd name="T0" fmla="*/ 14 w 16"/>
                <a:gd name="T1" fmla="*/ 22 h 22"/>
                <a:gd name="T2" fmla="*/ 0 w 16"/>
                <a:gd name="T3" fmla="*/ 21 h 22"/>
                <a:gd name="T4" fmla="*/ 2 w 16"/>
                <a:gd name="T5" fmla="*/ 0 h 22"/>
                <a:gd name="T6" fmla="*/ 16 w 16"/>
                <a:gd name="T7" fmla="*/ 2 h 22"/>
                <a:gd name="T8" fmla="*/ 14 w 1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9"/>
                    <a:pt x="15" y="15"/>
                    <a:pt x="14" y="22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8523530" y="1666505"/>
              <a:ext cx="2296168" cy="2317486"/>
            </a:xfrm>
            <a:custGeom>
              <a:avLst/>
              <a:gdLst>
                <a:gd name="T0" fmla="*/ 316 w 638"/>
                <a:gd name="T1" fmla="*/ 14 h 643"/>
                <a:gd name="T2" fmla="*/ 316 w 638"/>
                <a:gd name="T3" fmla="*/ 0 h 643"/>
                <a:gd name="T4" fmla="*/ 348 w 638"/>
                <a:gd name="T5" fmla="*/ 15 h 643"/>
                <a:gd name="T6" fmla="*/ 287 w 638"/>
                <a:gd name="T7" fmla="*/ 1 h 643"/>
                <a:gd name="T8" fmla="*/ 406 w 638"/>
                <a:gd name="T9" fmla="*/ 27 h 643"/>
                <a:gd name="T10" fmla="*/ 410 w 638"/>
                <a:gd name="T11" fmla="*/ 13 h 643"/>
                <a:gd name="T12" fmla="*/ 186 w 638"/>
                <a:gd name="T13" fmla="*/ 27 h 643"/>
                <a:gd name="T14" fmla="*/ 192 w 638"/>
                <a:gd name="T15" fmla="*/ 40 h 643"/>
                <a:gd name="T16" fmla="*/ 430 w 638"/>
                <a:gd name="T17" fmla="*/ 20 h 643"/>
                <a:gd name="T18" fmla="*/ 140 w 638"/>
                <a:gd name="T19" fmla="*/ 69 h 643"/>
                <a:gd name="T20" fmla="*/ 174 w 638"/>
                <a:gd name="T21" fmla="*/ 49 h 643"/>
                <a:gd name="T22" fmla="*/ 478 w 638"/>
                <a:gd name="T23" fmla="*/ 60 h 643"/>
                <a:gd name="T24" fmla="*/ 511 w 638"/>
                <a:gd name="T25" fmla="*/ 83 h 643"/>
                <a:gd name="T26" fmla="*/ 115 w 638"/>
                <a:gd name="T27" fmla="*/ 70 h 643"/>
                <a:gd name="T28" fmla="*/ 553 w 638"/>
                <a:gd name="T29" fmla="*/ 125 h 643"/>
                <a:gd name="T30" fmla="*/ 564 w 638"/>
                <a:gd name="T31" fmla="*/ 116 h 643"/>
                <a:gd name="T32" fmla="*/ 46 w 638"/>
                <a:gd name="T33" fmla="*/ 147 h 643"/>
                <a:gd name="T34" fmla="*/ 58 w 638"/>
                <a:gd name="T35" fmla="*/ 155 h 643"/>
                <a:gd name="T36" fmla="*/ 577 w 638"/>
                <a:gd name="T37" fmla="*/ 132 h 643"/>
                <a:gd name="T38" fmla="*/ 31 w 638"/>
                <a:gd name="T39" fmla="*/ 208 h 643"/>
                <a:gd name="T40" fmla="*/ 48 w 638"/>
                <a:gd name="T41" fmla="*/ 172 h 643"/>
                <a:gd name="T42" fmla="*/ 595 w 638"/>
                <a:gd name="T43" fmla="*/ 192 h 643"/>
                <a:gd name="T44" fmla="*/ 610 w 638"/>
                <a:gd name="T45" fmla="*/ 229 h 643"/>
                <a:gd name="T46" fmla="*/ 10 w 638"/>
                <a:gd name="T47" fmla="*/ 222 h 643"/>
                <a:gd name="T48" fmla="*/ 622 w 638"/>
                <a:gd name="T49" fmla="*/ 288 h 643"/>
                <a:gd name="T50" fmla="*/ 636 w 638"/>
                <a:gd name="T51" fmla="*/ 286 h 643"/>
                <a:gd name="T52" fmla="*/ 623 w 638"/>
                <a:gd name="T53" fmla="*/ 347 h 643"/>
                <a:gd name="T54" fmla="*/ 623 w 638"/>
                <a:gd name="T55" fmla="*/ 308 h 643"/>
                <a:gd name="T56" fmla="*/ 638 w 638"/>
                <a:gd name="T57" fmla="*/ 325 h 643"/>
                <a:gd name="T58" fmla="*/ 612 w 638"/>
                <a:gd name="T59" fmla="*/ 406 h 643"/>
                <a:gd name="T60" fmla="*/ 626 w 638"/>
                <a:gd name="T61" fmla="*/ 410 h 643"/>
                <a:gd name="T62" fmla="*/ 606 w 638"/>
                <a:gd name="T63" fmla="*/ 425 h 643"/>
                <a:gd name="T64" fmla="*/ 569 w 638"/>
                <a:gd name="T65" fmla="*/ 521 h 643"/>
                <a:gd name="T66" fmla="*/ 593 w 638"/>
                <a:gd name="T67" fmla="*/ 486 h 643"/>
                <a:gd name="T68" fmla="*/ 516 w 638"/>
                <a:gd name="T69" fmla="*/ 555 h 643"/>
                <a:gd name="T70" fmla="*/ 526 w 638"/>
                <a:gd name="T71" fmla="*/ 566 h 643"/>
                <a:gd name="T72" fmla="*/ 501 w 638"/>
                <a:gd name="T73" fmla="*/ 567 h 643"/>
                <a:gd name="T74" fmla="*/ 418 w 638"/>
                <a:gd name="T75" fmla="*/ 627 h 643"/>
                <a:gd name="T76" fmla="*/ 456 w 638"/>
                <a:gd name="T77" fmla="*/ 611 h 643"/>
                <a:gd name="T78" fmla="*/ 355 w 638"/>
                <a:gd name="T79" fmla="*/ 626 h 643"/>
                <a:gd name="T80" fmla="*/ 357 w 638"/>
                <a:gd name="T81" fmla="*/ 640 h 643"/>
                <a:gd name="T82" fmla="*/ 294 w 638"/>
                <a:gd name="T83" fmla="*/ 642 h 643"/>
                <a:gd name="T84" fmla="*/ 317 w 638"/>
                <a:gd name="T85" fmla="*/ 629 h 643"/>
                <a:gd name="T86" fmla="*/ 317 w 638"/>
                <a:gd name="T8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643">
                  <a:moveTo>
                    <a:pt x="348" y="15"/>
                  </a:moveTo>
                  <a:cubicBezTo>
                    <a:pt x="339" y="15"/>
                    <a:pt x="329" y="14"/>
                    <a:pt x="320" y="1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13" y="14"/>
                    <a:pt x="311" y="14"/>
                    <a:pt x="308" y="14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3" y="0"/>
                    <a:pt x="316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40" y="0"/>
                    <a:pt x="349" y="1"/>
                  </a:cubicBezTo>
                  <a:lnTo>
                    <a:pt x="348" y="15"/>
                  </a:lnTo>
                  <a:close/>
                  <a:moveTo>
                    <a:pt x="249" y="21"/>
                  </a:moveTo>
                  <a:cubicBezTo>
                    <a:pt x="246" y="7"/>
                    <a:pt x="246" y="7"/>
                    <a:pt x="246" y="7"/>
                  </a:cubicBezTo>
                  <a:cubicBezTo>
                    <a:pt x="259" y="4"/>
                    <a:pt x="273" y="2"/>
                    <a:pt x="287" y="1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5" y="16"/>
                    <a:pt x="262" y="18"/>
                    <a:pt x="249" y="21"/>
                  </a:cubicBezTo>
                  <a:moveTo>
                    <a:pt x="406" y="27"/>
                  </a:moveTo>
                  <a:cubicBezTo>
                    <a:pt x="393" y="23"/>
                    <a:pt x="380" y="20"/>
                    <a:pt x="367" y="18"/>
                  </a:cubicBezTo>
                  <a:cubicBezTo>
                    <a:pt x="370" y="4"/>
                    <a:pt x="370" y="4"/>
                    <a:pt x="370" y="4"/>
                  </a:cubicBezTo>
                  <a:cubicBezTo>
                    <a:pt x="383" y="6"/>
                    <a:pt x="397" y="9"/>
                    <a:pt x="410" y="13"/>
                  </a:cubicBezTo>
                  <a:lnTo>
                    <a:pt x="406" y="27"/>
                  </a:lnTo>
                  <a:close/>
                  <a:moveTo>
                    <a:pt x="192" y="40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99" y="21"/>
                    <a:pt x="212" y="16"/>
                    <a:pt x="225" y="13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17" y="30"/>
                    <a:pt x="204" y="35"/>
                    <a:pt x="192" y="40"/>
                  </a:cubicBezTo>
                  <a:moveTo>
                    <a:pt x="461" y="50"/>
                  </a:moveTo>
                  <a:cubicBezTo>
                    <a:pt x="450" y="44"/>
                    <a:pt x="437" y="38"/>
                    <a:pt x="425" y="34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43" y="25"/>
                    <a:pt x="456" y="31"/>
                    <a:pt x="468" y="37"/>
                  </a:cubicBezTo>
                  <a:lnTo>
                    <a:pt x="461" y="50"/>
                  </a:lnTo>
                  <a:close/>
                  <a:moveTo>
                    <a:pt x="140" y="69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43" y="50"/>
                    <a:pt x="155" y="42"/>
                    <a:pt x="168" y="3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62" y="55"/>
                    <a:pt x="151" y="62"/>
                    <a:pt x="140" y="69"/>
                  </a:cubicBezTo>
                  <a:moveTo>
                    <a:pt x="511" y="83"/>
                  </a:moveTo>
                  <a:cubicBezTo>
                    <a:pt x="501" y="75"/>
                    <a:pt x="490" y="67"/>
                    <a:pt x="478" y="60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98" y="55"/>
                    <a:pt x="509" y="63"/>
                    <a:pt x="520" y="72"/>
                  </a:cubicBezTo>
                  <a:lnTo>
                    <a:pt x="511" y="83"/>
                  </a:lnTo>
                  <a:close/>
                  <a:moveTo>
                    <a:pt x="95" y="10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94" y="88"/>
                    <a:pt x="104" y="79"/>
                    <a:pt x="115" y="70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14" y="90"/>
                    <a:pt x="104" y="99"/>
                    <a:pt x="95" y="108"/>
                  </a:cubicBezTo>
                  <a:moveTo>
                    <a:pt x="553" y="125"/>
                  </a:moveTo>
                  <a:cubicBezTo>
                    <a:pt x="545" y="115"/>
                    <a:pt x="535" y="105"/>
                    <a:pt x="526" y="96"/>
                  </a:cubicBezTo>
                  <a:cubicBezTo>
                    <a:pt x="536" y="86"/>
                    <a:pt x="536" y="86"/>
                    <a:pt x="536" y="86"/>
                  </a:cubicBezTo>
                  <a:cubicBezTo>
                    <a:pt x="546" y="95"/>
                    <a:pt x="555" y="105"/>
                    <a:pt x="564" y="116"/>
                  </a:cubicBezTo>
                  <a:lnTo>
                    <a:pt x="553" y="125"/>
                  </a:lnTo>
                  <a:close/>
                  <a:moveTo>
                    <a:pt x="58" y="155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53" y="135"/>
                    <a:pt x="62" y="12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3" y="133"/>
                    <a:pt x="65" y="144"/>
                    <a:pt x="58" y="155"/>
                  </a:cubicBezTo>
                  <a:moveTo>
                    <a:pt x="587" y="175"/>
                  </a:moveTo>
                  <a:cubicBezTo>
                    <a:pt x="580" y="163"/>
                    <a:pt x="573" y="152"/>
                    <a:pt x="565" y="141"/>
                  </a:cubicBezTo>
                  <a:cubicBezTo>
                    <a:pt x="577" y="132"/>
                    <a:pt x="577" y="132"/>
                    <a:pt x="577" y="132"/>
                  </a:cubicBezTo>
                  <a:cubicBezTo>
                    <a:pt x="585" y="144"/>
                    <a:pt x="593" y="156"/>
                    <a:pt x="599" y="168"/>
                  </a:cubicBezTo>
                  <a:lnTo>
                    <a:pt x="587" y="175"/>
                  </a:lnTo>
                  <a:close/>
                  <a:moveTo>
                    <a:pt x="31" y="208"/>
                  </a:moveTo>
                  <a:cubicBezTo>
                    <a:pt x="17" y="203"/>
                    <a:pt x="17" y="203"/>
                    <a:pt x="17" y="203"/>
                  </a:cubicBezTo>
                  <a:cubicBezTo>
                    <a:pt x="22" y="190"/>
                    <a:pt x="28" y="177"/>
                    <a:pt x="35" y="165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1" y="184"/>
                    <a:pt x="35" y="196"/>
                    <a:pt x="31" y="208"/>
                  </a:cubicBezTo>
                  <a:moveTo>
                    <a:pt x="610" y="229"/>
                  </a:moveTo>
                  <a:cubicBezTo>
                    <a:pt x="606" y="217"/>
                    <a:pt x="601" y="204"/>
                    <a:pt x="595" y="192"/>
                  </a:cubicBezTo>
                  <a:cubicBezTo>
                    <a:pt x="609" y="186"/>
                    <a:pt x="609" y="186"/>
                    <a:pt x="609" y="186"/>
                  </a:cubicBezTo>
                  <a:cubicBezTo>
                    <a:pt x="614" y="199"/>
                    <a:pt x="619" y="212"/>
                    <a:pt x="624" y="225"/>
                  </a:cubicBezTo>
                  <a:lnTo>
                    <a:pt x="610" y="229"/>
                  </a:lnTo>
                  <a:close/>
                  <a:moveTo>
                    <a:pt x="14" y="265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2" y="249"/>
                    <a:pt x="6" y="235"/>
                    <a:pt x="10" y="222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0" y="239"/>
                    <a:pt x="17" y="252"/>
                    <a:pt x="14" y="265"/>
                  </a:cubicBezTo>
                  <a:moveTo>
                    <a:pt x="622" y="288"/>
                  </a:moveTo>
                  <a:cubicBezTo>
                    <a:pt x="621" y="275"/>
                    <a:pt x="618" y="261"/>
                    <a:pt x="615" y="249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32" y="259"/>
                    <a:pt x="635" y="272"/>
                    <a:pt x="636" y="286"/>
                  </a:cubicBezTo>
                  <a:lnTo>
                    <a:pt x="622" y="288"/>
                  </a:lnTo>
                  <a:close/>
                  <a:moveTo>
                    <a:pt x="637" y="349"/>
                  </a:moveTo>
                  <a:cubicBezTo>
                    <a:pt x="623" y="347"/>
                    <a:pt x="623" y="347"/>
                    <a:pt x="623" y="347"/>
                  </a:cubicBezTo>
                  <a:cubicBezTo>
                    <a:pt x="623" y="340"/>
                    <a:pt x="624" y="332"/>
                    <a:pt x="624" y="325"/>
                  </a:cubicBezTo>
                  <a:cubicBezTo>
                    <a:pt x="624" y="321"/>
                    <a:pt x="624" y="321"/>
                    <a:pt x="624" y="321"/>
                  </a:cubicBezTo>
                  <a:cubicBezTo>
                    <a:pt x="624" y="317"/>
                    <a:pt x="624" y="312"/>
                    <a:pt x="623" y="308"/>
                  </a:cubicBezTo>
                  <a:cubicBezTo>
                    <a:pt x="638" y="307"/>
                    <a:pt x="638" y="307"/>
                    <a:pt x="638" y="307"/>
                  </a:cubicBezTo>
                  <a:cubicBezTo>
                    <a:pt x="638" y="312"/>
                    <a:pt x="638" y="316"/>
                    <a:pt x="638" y="321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38" y="333"/>
                    <a:pt x="638" y="341"/>
                    <a:pt x="637" y="349"/>
                  </a:cubicBezTo>
                  <a:moveTo>
                    <a:pt x="626" y="410"/>
                  </a:moveTo>
                  <a:cubicBezTo>
                    <a:pt x="612" y="406"/>
                    <a:pt x="612" y="406"/>
                    <a:pt x="612" y="406"/>
                  </a:cubicBezTo>
                  <a:cubicBezTo>
                    <a:pt x="616" y="393"/>
                    <a:pt x="618" y="380"/>
                    <a:pt x="620" y="367"/>
                  </a:cubicBezTo>
                  <a:cubicBezTo>
                    <a:pt x="635" y="369"/>
                    <a:pt x="635" y="369"/>
                    <a:pt x="635" y="369"/>
                  </a:cubicBezTo>
                  <a:cubicBezTo>
                    <a:pt x="633" y="383"/>
                    <a:pt x="630" y="397"/>
                    <a:pt x="626" y="410"/>
                  </a:cubicBezTo>
                  <a:moveTo>
                    <a:pt x="603" y="468"/>
                  </a:moveTo>
                  <a:cubicBezTo>
                    <a:pt x="590" y="462"/>
                    <a:pt x="590" y="462"/>
                    <a:pt x="590" y="462"/>
                  </a:cubicBezTo>
                  <a:cubicBezTo>
                    <a:pt x="596" y="450"/>
                    <a:pt x="601" y="437"/>
                    <a:pt x="606" y="425"/>
                  </a:cubicBezTo>
                  <a:cubicBezTo>
                    <a:pt x="619" y="430"/>
                    <a:pt x="619" y="430"/>
                    <a:pt x="619" y="430"/>
                  </a:cubicBezTo>
                  <a:cubicBezTo>
                    <a:pt x="615" y="443"/>
                    <a:pt x="609" y="456"/>
                    <a:pt x="603" y="468"/>
                  </a:cubicBezTo>
                  <a:moveTo>
                    <a:pt x="569" y="521"/>
                  </a:moveTo>
                  <a:cubicBezTo>
                    <a:pt x="558" y="512"/>
                    <a:pt x="558" y="512"/>
                    <a:pt x="558" y="512"/>
                  </a:cubicBezTo>
                  <a:cubicBezTo>
                    <a:pt x="566" y="501"/>
                    <a:pt x="573" y="490"/>
                    <a:pt x="580" y="479"/>
                  </a:cubicBezTo>
                  <a:cubicBezTo>
                    <a:pt x="593" y="486"/>
                    <a:pt x="593" y="486"/>
                    <a:pt x="593" y="486"/>
                  </a:cubicBezTo>
                  <a:cubicBezTo>
                    <a:pt x="585" y="498"/>
                    <a:pt x="578" y="510"/>
                    <a:pt x="569" y="521"/>
                  </a:cubicBezTo>
                  <a:moveTo>
                    <a:pt x="526" y="566"/>
                  </a:moveTo>
                  <a:cubicBezTo>
                    <a:pt x="516" y="555"/>
                    <a:pt x="516" y="555"/>
                    <a:pt x="516" y="555"/>
                  </a:cubicBezTo>
                  <a:cubicBezTo>
                    <a:pt x="526" y="546"/>
                    <a:pt x="536" y="537"/>
                    <a:pt x="545" y="527"/>
                  </a:cubicBezTo>
                  <a:cubicBezTo>
                    <a:pt x="555" y="537"/>
                    <a:pt x="555" y="537"/>
                    <a:pt x="555" y="537"/>
                  </a:cubicBezTo>
                  <a:cubicBezTo>
                    <a:pt x="546" y="547"/>
                    <a:pt x="536" y="557"/>
                    <a:pt x="526" y="566"/>
                  </a:cubicBezTo>
                  <a:moveTo>
                    <a:pt x="475" y="601"/>
                  </a:moveTo>
                  <a:cubicBezTo>
                    <a:pt x="468" y="589"/>
                    <a:pt x="468" y="589"/>
                    <a:pt x="468" y="589"/>
                  </a:cubicBezTo>
                  <a:cubicBezTo>
                    <a:pt x="479" y="582"/>
                    <a:pt x="490" y="575"/>
                    <a:pt x="501" y="567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498" y="587"/>
                    <a:pt x="487" y="595"/>
                    <a:pt x="475" y="601"/>
                  </a:cubicBezTo>
                  <a:moveTo>
                    <a:pt x="418" y="627"/>
                  </a:moveTo>
                  <a:cubicBezTo>
                    <a:pt x="413" y="613"/>
                    <a:pt x="413" y="613"/>
                    <a:pt x="413" y="613"/>
                  </a:cubicBezTo>
                  <a:cubicBezTo>
                    <a:pt x="426" y="609"/>
                    <a:pt x="438" y="604"/>
                    <a:pt x="450" y="598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44" y="617"/>
                    <a:pt x="431" y="622"/>
                    <a:pt x="418" y="627"/>
                  </a:cubicBezTo>
                  <a:moveTo>
                    <a:pt x="357" y="640"/>
                  </a:moveTo>
                  <a:cubicBezTo>
                    <a:pt x="355" y="626"/>
                    <a:pt x="355" y="626"/>
                    <a:pt x="355" y="626"/>
                  </a:cubicBezTo>
                  <a:cubicBezTo>
                    <a:pt x="368" y="625"/>
                    <a:pt x="381" y="622"/>
                    <a:pt x="394" y="619"/>
                  </a:cubicBezTo>
                  <a:cubicBezTo>
                    <a:pt x="398" y="633"/>
                    <a:pt x="398" y="633"/>
                    <a:pt x="398" y="633"/>
                  </a:cubicBezTo>
                  <a:cubicBezTo>
                    <a:pt x="384" y="636"/>
                    <a:pt x="370" y="639"/>
                    <a:pt x="357" y="640"/>
                  </a:cubicBezTo>
                  <a:moveTo>
                    <a:pt x="317" y="643"/>
                  </a:moveTo>
                  <a:cubicBezTo>
                    <a:pt x="313" y="643"/>
                    <a:pt x="313" y="643"/>
                    <a:pt x="313" y="643"/>
                  </a:cubicBezTo>
                  <a:cubicBezTo>
                    <a:pt x="307" y="643"/>
                    <a:pt x="300" y="643"/>
                    <a:pt x="294" y="642"/>
                  </a:cubicBezTo>
                  <a:cubicBezTo>
                    <a:pt x="295" y="628"/>
                    <a:pt x="295" y="628"/>
                    <a:pt x="295" y="628"/>
                  </a:cubicBezTo>
                  <a:cubicBezTo>
                    <a:pt x="301" y="628"/>
                    <a:pt x="307" y="628"/>
                    <a:pt x="313" y="629"/>
                  </a:cubicBezTo>
                  <a:cubicBezTo>
                    <a:pt x="317" y="629"/>
                    <a:pt x="317" y="629"/>
                    <a:pt x="317" y="629"/>
                  </a:cubicBezTo>
                  <a:cubicBezTo>
                    <a:pt x="323" y="629"/>
                    <a:pt x="329" y="628"/>
                    <a:pt x="335" y="628"/>
                  </a:cubicBezTo>
                  <a:cubicBezTo>
                    <a:pt x="336" y="642"/>
                    <a:pt x="336" y="642"/>
                    <a:pt x="336" y="642"/>
                  </a:cubicBezTo>
                  <a:cubicBezTo>
                    <a:pt x="330" y="643"/>
                    <a:pt x="323" y="643"/>
                    <a:pt x="317" y="643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9431034" y="3907858"/>
              <a:ext cx="82224" cy="65475"/>
            </a:xfrm>
            <a:custGeom>
              <a:avLst/>
              <a:gdLst>
                <a:gd name="T0" fmla="*/ 21 w 23"/>
                <a:gd name="T1" fmla="*/ 18 h 18"/>
                <a:gd name="T2" fmla="*/ 0 w 23"/>
                <a:gd name="T3" fmla="*/ 15 h 18"/>
                <a:gd name="T4" fmla="*/ 3 w 23"/>
                <a:gd name="T5" fmla="*/ 0 h 18"/>
                <a:gd name="T6" fmla="*/ 23 w 23"/>
                <a:gd name="T7" fmla="*/ 4 h 18"/>
                <a:gd name="T8" fmla="*/ 21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1" y="18"/>
                  </a:moveTo>
                  <a:cubicBezTo>
                    <a:pt x="14" y="17"/>
                    <a:pt x="7" y="16"/>
                    <a:pt x="0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2"/>
                    <a:pt x="16" y="3"/>
                    <a:pt x="23" y="4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8246406" y="1403086"/>
              <a:ext cx="1274465" cy="1268375"/>
            </a:xfrm>
            <a:custGeom>
              <a:avLst/>
              <a:gdLst>
                <a:gd name="T0" fmla="*/ 315 w 354"/>
                <a:gd name="T1" fmla="*/ 21 h 352"/>
                <a:gd name="T2" fmla="*/ 312 w 354"/>
                <a:gd name="T3" fmla="*/ 7 h 352"/>
                <a:gd name="T4" fmla="*/ 352 w 354"/>
                <a:gd name="T5" fmla="*/ 0 h 352"/>
                <a:gd name="T6" fmla="*/ 354 w 354"/>
                <a:gd name="T7" fmla="*/ 14 h 352"/>
                <a:gd name="T8" fmla="*/ 315 w 354"/>
                <a:gd name="T9" fmla="*/ 21 h 352"/>
                <a:gd name="T10" fmla="*/ 257 w 354"/>
                <a:gd name="T11" fmla="*/ 37 h 352"/>
                <a:gd name="T12" fmla="*/ 252 w 354"/>
                <a:gd name="T13" fmla="*/ 24 h 352"/>
                <a:gd name="T14" fmla="*/ 291 w 354"/>
                <a:gd name="T15" fmla="*/ 11 h 352"/>
                <a:gd name="T16" fmla="*/ 295 w 354"/>
                <a:gd name="T17" fmla="*/ 25 h 352"/>
                <a:gd name="T18" fmla="*/ 257 w 354"/>
                <a:gd name="T19" fmla="*/ 37 h 352"/>
                <a:gd name="T20" fmla="*/ 203 w 354"/>
                <a:gd name="T21" fmla="*/ 63 h 352"/>
                <a:gd name="T22" fmla="*/ 196 w 354"/>
                <a:gd name="T23" fmla="*/ 51 h 352"/>
                <a:gd name="T24" fmla="*/ 233 w 354"/>
                <a:gd name="T25" fmla="*/ 32 h 352"/>
                <a:gd name="T26" fmla="*/ 239 w 354"/>
                <a:gd name="T27" fmla="*/ 45 h 352"/>
                <a:gd name="T28" fmla="*/ 203 w 354"/>
                <a:gd name="T29" fmla="*/ 63 h 352"/>
                <a:gd name="T30" fmla="*/ 154 w 354"/>
                <a:gd name="T31" fmla="*/ 97 h 352"/>
                <a:gd name="T32" fmla="*/ 145 w 354"/>
                <a:gd name="T33" fmla="*/ 86 h 352"/>
                <a:gd name="T34" fmla="*/ 179 w 354"/>
                <a:gd name="T35" fmla="*/ 61 h 352"/>
                <a:gd name="T36" fmla="*/ 186 w 354"/>
                <a:gd name="T37" fmla="*/ 73 h 352"/>
                <a:gd name="T38" fmla="*/ 154 w 354"/>
                <a:gd name="T39" fmla="*/ 97 h 352"/>
                <a:gd name="T40" fmla="*/ 111 w 354"/>
                <a:gd name="T41" fmla="*/ 138 h 352"/>
                <a:gd name="T42" fmla="*/ 100 w 354"/>
                <a:gd name="T43" fmla="*/ 128 h 352"/>
                <a:gd name="T44" fmla="*/ 129 w 354"/>
                <a:gd name="T45" fmla="*/ 99 h 352"/>
                <a:gd name="T46" fmla="*/ 139 w 354"/>
                <a:gd name="T47" fmla="*/ 110 h 352"/>
                <a:gd name="T48" fmla="*/ 111 w 354"/>
                <a:gd name="T49" fmla="*/ 138 h 352"/>
                <a:gd name="T50" fmla="*/ 74 w 354"/>
                <a:gd name="T51" fmla="*/ 185 h 352"/>
                <a:gd name="T52" fmla="*/ 62 w 354"/>
                <a:gd name="T53" fmla="*/ 177 h 352"/>
                <a:gd name="T54" fmla="*/ 86 w 354"/>
                <a:gd name="T55" fmla="*/ 144 h 352"/>
                <a:gd name="T56" fmla="*/ 98 w 354"/>
                <a:gd name="T57" fmla="*/ 153 h 352"/>
                <a:gd name="T58" fmla="*/ 74 w 354"/>
                <a:gd name="T59" fmla="*/ 185 h 352"/>
                <a:gd name="T60" fmla="*/ 45 w 354"/>
                <a:gd name="T61" fmla="*/ 237 h 352"/>
                <a:gd name="T62" fmla="*/ 32 w 354"/>
                <a:gd name="T63" fmla="*/ 231 h 352"/>
                <a:gd name="T64" fmla="*/ 51 w 354"/>
                <a:gd name="T65" fmla="*/ 195 h 352"/>
                <a:gd name="T66" fmla="*/ 63 w 354"/>
                <a:gd name="T67" fmla="*/ 202 h 352"/>
                <a:gd name="T68" fmla="*/ 45 w 354"/>
                <a:gd name="T69" fmla="*/ 237 h 352"/>
                <a:gd name="T70" fmla="*/ 25 w 354"/>
                <a:gd name="T71" fmla="*/ 294 h 352"/>
                <a:gd name="T72" fmla="*/ 11 w 354"/>
                <a:gd name="T73" fmla="*/ 290 h 352"/>
                <a:gd name="T74" fmla="*/ 24 w 354"/>
                <a:gd name="T75" fmla="*/ 251 h 352"/>
                <a:gd name="T76" fmla="*/ 37 w 354"/>
                <a:gd name="T77" fmla="*/ 256 h 352"/>
                <a:gd name="T78" fmla="*/ 25 w 354"/>
                <a:gd name="T79" fmla="*/ 294 h 352"/>
                <a:gd name="T80" fmla="*/ 14 w 354"/>
                <a:gd name="T81" fmla="*/ 352 h 352"/>
                <a:gd name="T82" fmla="*/ 0 w 354"/>
                <a:gd name="T83" fmla="*/ 351 h 352"/>
                <a:gd name="T84" fmla="*/ 6 w 354"/>
                <a:gd name="T85" fmla="*/ 310 h 352"/>
                <a:gd name="T86" fmla="*/ 20 w 354"/>
                <a:gd name="T87" fmla="*/ 313 h 352"/>
                <a:gd name="T88" fmla="*/ 14 w 354"/>
                <a:gd name="T8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52">
                  <a:moveTo>
                    <a:pt x="315" y="21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25" y="4"/>
                    <a:pt x="339" y="2"/>
                    <a:pt x="352" y="0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41" y="16"/>
                    <a:pt x="327" y="18"/>
                    <a:pt x="315" y="21"/>
                  </a:cubicBezTo>
                  <a:moveTo>
                    <a:pt x="257" y="37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65" y="19"/>
                    <a:pt x="278" y="15"/>
                    <a:pt x="291" y="1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2" y="29"/>
                    <a:pt x="270" y="33"/>
                    <a:pt x="257" y="37"/>
                  </a:cubicBezTo>
                  <a:moveTo>
                    <a:pt x="203" y="63"/>
                  </a:moveTo>
                  <a:cubicBezTo>
                    <a:pt x="196" y="51"/>
                    <a:pt x="196" y="51"/>
                    <a:pt x="196" y="51"/>
                  </a:cubicBezTo>
                  <a:cubicBezTo>
                    <a:pt x="208" y="44"/>
                    <a:pt x="221" y="37"/>
                    <a:pt x="233" y="3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27" y="50"/>
                    <a:pt x="215" y="56"/>
                    <a:pt x="203" y="63"/>
                  </a:cubicBezTo>
                  <a:moveTo>
                    <a:pt x="154" y="97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6" y="77"/>
                    <a:pt x="167" y="69"/>
                    <a:pt x="179" y="61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5" y="81"/>
                    <a:pt x="164" y="88"/>
                    <a:pt x="154" y="97"/>
                  </a:cubicBezTo>
                  <a:moveTo>
                    <a:pt x="111" y="13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9" y="118"/>
                    <a:pt x="119" y="108"/>
                    <a:pt x="129" y="99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29" y="118"/>
                    <a:pt x="119" y="128"/>
                    <a:pt x="111" y="138"/>
                  </a:cubicBezTo>
                  <a:moveTo>
                    <a:pt x="74" y="185"/>
                  </a:moveTo>
                  <a:cubicBezTo>
                    <a:pt x="62" y="177"/>
                    <a:pt x="62" y="177"/>
                    <a:pt x="62" y="177"/>
                  </a:cubicBezTo>
                  <a:cubicBezTo>
                    <a:pt x="69" y="166"/>
                    <a:pt x="78" y="154"/>
                    <a:pt x="86" y="14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9" y="163"/>
                    <a:pt x="81" y="174"/>
                    <a:pt x="74" y="185"/>
                  </a:cubicBezTo>
                  <a:moveTo>
                    <a:pt x="45" y="237"/>
                  </a:moveTo>
                  <a:cubicBezTo>
                    <a:pt x="32" y="231"/>
                    <a:pt x="32" y="231"/>
                    <a:pt x="32" y="231"/>
                  </a:cubicBezTo>
                  <a:cubicBezTo>
                    <a:pt x="38" y="219"/>
                    <a:pt x="44" y="207"/>
                    <a:pt x="51" y="19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7" y="213"/>
                    <a:pt x="51" y="225"/>
                    <a:pt x="45" y="237"/>
                  </a:cubicBezTo>
                  <a:moveTo>
                    <a:pt x="25" y="294"/>
                  </a:moveTo>
                  <a:cubicBezTo>
                    <a:pt x="11" y="290"/>
                    <a:pt x="11" y="290"/>
                    <a:pt x="11" y="290"/>
                  </a:cubicBezTo>
                  <a:cubicBezTo>
                    <a:pt x="15" y="277"/>
                    <a:pt x="19" y="263"/>
                    <a:pt x="24" y="251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3" y="268"/>
                    <a:pt x="28" y="281"/>
                    <a:pt x="25" y="294"/>
                  </a:cubicBezTo>
                  <a:moveTo>
                    <a:pt x="14" y="352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17" y="326"/>
                    <a:pt x="15" y="339"/>
                    <a:pt x="14" y="352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9660956" y="1107690"/>
              <a:ext cx="1712991" cy="3427504"/>
            </a:xfrm>
            <a:custGeom>
              <a:avLst/>
              <a:gdLst>
                <a:gd name="T0" fmla="*/ 0 w 476"/>
                <a:gd name="T1" fmla="*/ 15 h 951"/>
                <a:gd name="T2" fmla="*/ 42 w 476"/>
                <a:gd name="T3" fmla="*/ 2 h 951"/>
                <a:gd name="T4" fmla="*/ 100 w 476"/>
                <a:gd name="T5" fmla="*/ 25 h 951"/>
                <a:gd name="T6" fmla="*/ 62 w 476"/>
                <a:gd name="T7" fmla="*/ 4 h 951"/>
                <a:gd name="T8" fmla="*/ 100 w 476"/>
                <a:gd name="T9" fmla="*/ 25 h 951"/>
                <a:gd name="T10" fmla="*/ 119 w 476"/>
                <a:gd name="T11" fmla="*/ 30 h 951"/>
                <a:gd name="T12" fmla="*/ 162 w 476"/>
                <a:gd name="T13" fmla="*/ 29 h 951"/>
                <a:gd name="T14" fmla="*/ 212 w 476"/>
                <a:gd name="T15" fmla="*/ 66 h 951"/>
                <a:gd name="T16" fmla="*/ 181 w 476"/>
                <a:gd name="T17" fmla="*/ 36 h 951"/>
                <a:gd name="T18" fmla="*/ 212 w 476"/>
                <a:gd name="T19" fmla="*/ 66 h 951"/>
                <a:gd name="T20" fmla="*/ 230 w 476"/>
                <a:gd name="T21" fmla="*/ 76 h 951"/>
                <a:gd name="T22" fmla="*/ 272 w 476"/>
                <a:gd name="T23" fmla="*/ 85 h 951"/>
                <a:gd name="T24" fmla="*/ 310 w 476"/>
                <a:gd name="T25" fmla="*/ 135 h 951"/>
                <a:gd name="T26" fmla="*/ 288 w 476"/>
                <a:gd name="T27" fmla="*/ 97 h 951"/>
                <a:gd name="T28" fmla="*/ 310 w 476"/>
                <a:gd name="T29" fmla="*/ 135 h 951"/>
                <a:gd name="T30" fmla="*/ 325 w 476"/>
                <a:gd name="T31" fmla="*/ 148 h 951"/>
                <a:gd name="T32" fmla="*/ 363 w 476"/>
                <a:gd name="T33" fmla="*/ 168 h 951"/>
                <a:gd name="T34" fmla="*/ 388 w 476"/>
                <a:gd name="T35" fmla="*/ 226 h 951"/>
                <a:gd name="T36" fmla="*/ 376 w 476"/>
                <a:gd name="T37" fmla="*/ 184 h 951"/>
                <a:gd name="T38" fmla="*/ 388 w 476"/>
                <a:gd name="T39" fmla="*/ 226 h 951"/>
                <a:gd name="T40" fmla="*/ 398 w 476"/>
                <a:gd name="T41" fmla="*/ 243 h 951"/>
                <a:gd name="T42" fmla="*/ 430 w 476"/>
                <a:gd name="T43" fmla="*/ 272 h 951"/>
                <a:gd name="T44" fmla="*/ 439 w 476"/>
                <a:gd name="T45" fmla="*/ 334 h 951"/>
                <a:gd name="T46" fmla="*/ 439 w 476"/>
                <a:gd name="T47" fmla="*/ 291 h 951"/>
                <a:gd name="T48" fmla="*/ 439 w 476"/>
                <a:gd name="T49" fmla="*/ 334 h 951"/>
                <a:gd name="T50" fmla="*/ 445 w 476"/>
                <a:gd name="T51" fmla="*/ 353 h 951"/>
                <a:gd name="T52" fmla="*/ 468 w 476"/>
                <a:gd name="T53" fmla="*/ 389 h 951"/>
                <a:gd name="T54" fmla="*/ 461 w 476"/>
                <a:gd name="T55" fmla="*/ 451 h 951"/>
                <a:gd name="T56" fmla="*/ 472 w 476"/>
                <a:gd name="T57" fmla="*/ 409 h 951"/>
                <a:gd name="T58" fmla="*/ 461 w 476"/>
                <a:gd name="T59" fmla="*/ 451 h 951"/>
                <a:gd name="T60" fmla="*/ 460 w 476"/>
                <a:gd name="T61" fmla="*/ 511 h 951"/>
                <a:gd name="T62" fmla="*/ 462 w 476"/>
                <a:gd name="T63" fmla="*/ 471 h 951"/>
                <a:gd name="T64" fmla="*/ 476 w 476"/>
                <a:gd name="T65" fmla="*/ 476 h 951"/>
                <a:gd name="T66" fmla="*/ 466 w 476"/>
                <a:gd name="T67" fmla="*/ 573 h 951"/>
                <a:gd name="T68" fmla="*/ 459 w 476"/>
                <a:gd name="T69" fmla="*/ 531 h 951"/>
                <a:gd name="T70" fmla="*/ 466 w 476"/>
                <a:gd name="T71" fmla="*/ 573 h 951"/>
                <a:gd name="T72" fmla="*/ 436 w 476"/>
                <a:gd name="T73" fmla="*/ 628 h 951"/>
                <a:gd name="T74" fmla="*/ 462 w 476"/>
                <a:gd name="T75" fmla="*/ 594 h 951"/>
                <a:gd name="T76" fmla="*/ 426 w 476"/>
                <a:gd name="T77" fmla="*/ 690 h 951"/>
                <a:gd name="T78" fmla="*/ 429 w 476"/>
                <a:gd name="T79" fmla="*/ 647 h 951"/>
                <a:gd name="T80" fmla="*/ 426 w 476"/>
                <a:gd name="T81" fmla="*/ 690 h 951"/>
                <a:gd name="T82" fmla="*/ 382 w 476"/>
                <a:gd name="T83" fmla="*/ 735 h 951"/>
                <a:gd name="T84" fmla="*/ 416 w 476"/>
                <a:gd name="T85" fmla="*/ 708 h 951"/>
                <a:gd name="T86" fmla="*/ 356 w 476"/>
                <a:gd name="T87" fmla="*/ 792 h 951"/>
                <a:gd name="T88" fmla="*/ 371 w 476"/>
                <a:gd name="T89" fmla="*/ 752 h 951"/>
                <a:gd name="T90" fmla="*/ 356 w 476"/>
                <a:gd name="T91" fmla="*/ 792 h 951"/>
                <a:gd name="T92" fmla="*/ 303 w 476"/>
                <a:gd name="T93" fmla="*/ 825 h 951"/>
                <a:gd name="T94" fmla="*/ 342 w 476"/>
                <a:gd name="T95" fmla="*/ 807 h 951"/>
                <a:gd name="T96" fmla="*/ 263 w 476"/>
                <a:gd name="T97" fmla="*/ 873 h 951"/>
                <a:gd name="T98" fmla="*/ 287 w 476"/>
                <a:gd name="T99" fmla="*/ 837 h 951"/>
                <a:gd name="T100" fmla="*/ 263 w 476"/>
                <a:gd name="T101" fmla="*/ 873 h 951"/>
                <a:gd name="T102" fmla="*/ 203 w 476"/>
                <a:gd name="T103" fmla="*/ 891 h 951"/>
                <a:gd name="T104" fmla="*/ 246 w 476"/>
                <a:gd name="T105" fmla="*/ 884 h 951"/>
                <a:gd name="T106" fmla="*/ 152 w 476"/>
                <a:gd name="T107" fmla="*/ 927 h 951"/>
                <a:gd name="T108" fmla="*/ 185 w 476"/>
                <a:gd name="T109" fmla="*/ 899 h 951"/>
                <a:gd name="T110" fmla="*/ 152 w 476"/>
                <a:gd name="T111" fmla="*/ 927 h 951"/>
                <a:gd name="T112" fmla="*/ 90 w 476"/>
                <a:gd name="T113" fmla="*/ 929 h 951"/>
                <a:gd name="T114" fmla="*/ 133 w 476"/>
                <a:gd name="T115" fmla="*/ 933 h 951"/>
                <a:gd name="T116" fmla="*/ 31 w 476"/>
                <a:gd name="T117" fmla="*/ 951 h 951"/>
                <a:gd name="T118" fmla="*/ 70 w 476"/>
                <a:gd name="T119" fmla="*/ 932 h 951"/>
                <a:gd name="T120" fmla="*/ 31 w 476"/>
                <a:gd name="T121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6" h="951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5"/>
                  </a:moveTo>
                  <a:cubicBezTo>
                    <a:pt x="87" y="23"/>
                    <a:pt x="73" y="20"/>
                    <a:pt x="60" y="1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6"/>
                    <a:pt x="89" y="9"/>
                    <a:pt x="103" y="11"/>
                  </a:cubicBezTo>
                  <a:lnTo>
                    <a:pt x="100" y="25"/>
                  </a:lnTo>
                  <a:close/>
                  <a:moveTo>
                    <a:pt x="157" y="42"/>
                  </a:moveTo>
                  <a:cubicBezTo>
                    <a:pt x="145" y="38"/>
                    <a:pt x="132" y="34"/>
                    <a:pt x="119" y="3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36" y="20"/>
                    <a:pt x="149" y="24"/>
                    <a:pt x="162" y="29"/>
                  </a:cubicBezTo>
                  <a:lnTo>
                    <a:pt x="157" y="42"/>
                  </a:lnTo>
                  <a:close/>
                  <a:moveTo>
                    <a:pt x="212" y="66"/>
                  </a:moveTo>
                  <a:cubicBezTo>
                    <a:pt x="200" y="60"/>
                    <a:pt x="188" y="54"/>
                    <a:pt x="176" y="49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4" y="41"/>
                    <a:pt x="207" y="47"/>
                    <a:pt x="219" y="53"/>
                  </a:cubicBezTo>
                  <a:lnTo>
                    <a:pt x="212" y="66"/>
                  </a:lnTo>
                  <a:close/>
                  <a:moveTo>
                    <a:pt x="264" y="97"/>
                  </a:moveTo>
                  <a:cubicBezTo>
                    <a:pt x="253" y="90"/>
                    <a:pt x="241" y="82"/>
                    <a:pt x="230" y="76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49" y="70"/>
                    <a:pt x="261" y="78"/>
                    <a:pt x="272" y="85"/>
                  </a:cubicBezTo>
                  <a:lnTo>
                    <a:pt x="264" y="97"/>
                  </a:lnTo>
                  <a:close/>
                  <a:moveTo>
                    <a:pt x="310" y="135"/>
                  </a:moveTo>
                  <a:cubicBezTo>
                    <a:pt x="301" y="126"/>
                    <a:pt x="290" y="117"/>
                    <a:pt x="280" y="109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99" y="106"/>
                    <a:pt x="310" y="115"/>
                    <a:pt x="320" y="124"/>
                  </a:cubicBezTo>
                  <a:lnTo>
                    <a:pt x="310" y="135"/>
                  </a:lnTo>
                  <a:close/>
                  <a:moveTo>
                    <a:pt x="352" y="178"/>
                  </a:moveTo>
                  <a:cubicBezTo>
                    <a:pt x="344" y="167"/>
                    <a:pt x="334" y="158"/>
                    <a:pt x="325" y="14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45" y="148"/>
                    <a:pt x="354" y="158"/>
                    <a:pt x="363" y="168"/>
                  </a:cubicBezTo>
                  <a:lnTo>
                    <a:pt x="352" y="178"/>
                  </a:lnTo>
                  <a:close/>
                  <a:moveTo>
                    <a:pt x="388" y="226"/>
                  </a:moveTo>
                  <a:cubicBezTo>
                    <a:pt x="381" y="215"/>
                    <a:pt x="373" y="204"/>
                    <a:pt x="365" y="19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85" y="195"/>
                    <a:pt x="393" y="206"/>
                    <a:pt x="400" y="218"/>
                  </a:cubicBezTo>
                  <a:lnTo>
                    <a:pt x="388" y="226"/>
                  </a:lnTo>
                  <a:close/>
                  <a:moveTo>
                    <a:pt x="417" y="278"/>
                  </a:moveTo>
                  <a:cubicBezTo>
                    <a:pt x="411" y="266"/>
                    <a:pt x="405" y="254"/>
                    <a:pt x="398" y="2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8" y="247"/>
                    <a:pt x="424" y="259"/>
                    <a:pt x="430" y="272"/>
                  </a:cubicBezTo>
                  <a:lnTo>
                    <a:pt x="417" y="278"/>
                  </a:lnTo>
                  <a:close/>
                  <a:moveTo>
                    <a:pt x="439" y="334"/>
                  </a:moveTo>
                  <a:cubicBezTo>
                    <a:pt x="435" y="321"/>
                    <a:pt x="431" y="308"/>
                    <a:pt x="425" y="296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303"/>
                    <a:pt x="449" y="316"/>
                    <a:pt x="453" y="329"/>
                  </a:cubicBezTo>
                  <a:lnTo>
                    <a:pt x="439" y="334"/>
                  </a:lnTo>
                  <a:close/>
                  <a:moveTo>
                    <a:pt x="454" y="392"/>
                  </a:moveTo>
                  <a:cubicBezTo>
                    <a:pt x="452" y="379"/>
                    <a:pt x="449" y="366"/>
                    <a:pt x="445" y="353"/>
                  </a:cubicBezTo>
                  <a:cubicBezTo>
                    <a:pt x="459" y="349"/>
                    <a:pt x="459" y="349"/>
                    <a:pt x="459" y="349"/>
                  </a:cubicBezTo>
                  <a:cubicBezTo>
                    <a:pt x="463" y="362"/>
                    <a:pt x="466" y="376"/>
                    <a:pt x="468" y="389"/>
                  </a:cubicBezTo>
                  <a:lnTo>
                    <a:pt x="454" y="392"/>
                  </a:lnTo>
                  <a:close/>
                  <a:moveTo>
                    <a:pt x="461" y="451"/>
                  </a:moveTo>
                  <a:cubicBezTo>
                    <a:pt x="460" y="438"/>
                    <a:pt x="459" y="425"/>
                    <a:pt x="457" y="411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73" y="423"/>
                    <a:pt x="475" y="437"/>
                    <a:pt x="475" y="450"/>
                  </a:cubicBezTo>
                  <a:lnTo>
                    <a:pt x="461" y="451"/>
                  </a:lnTo>
                  <a:close/>
                  <a:moveTo>
                    <a:pt x="475" y="512"/>
                  </a:moveTo>
                  <a:cubicBezTo>
                    <a:pt x="460" y="511"/>
                    <a:pt x="460" y="511"/>
                    <a:pt x="460" y="511"/>
                  </a:cubicBezTo>
                  <a:cubicBezTo>
                    <a:pt x="461" y="500"/>
                    <a:pt x="462" y="488"/>
                    <a:pt x="462" y="476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76" y="488"/>
                    <a:pt x="476" y="500"/>
                    <a:pt x="475" y="512"/>
                  </a:cubicBezTo>
                  <a:moveTo>
                    <a:pt x="466" y="573"/>
                  </a:moveTo>
                  <a:cubicBezTo>
                    <a:pt x="452" y="571"/>
                    <a:pt x="452" y="571"/>
                    <a:pt x="452" y="571"/>
                  </a:cubicBezTo>
                  <a:cubicBezTo>
                    <a:pt x="455" y="558"/>
                    <a:pt x="457" y="544"/>
                    <a:pt x="459" y="531"/>
                  </a:cubicBezTo>
                  <a:cubicBezTo>
                    <a:pt x="473" y="533"/>
                    <a:pt x="473" y="533"/>
                    <a:pt x="473" y="533"/>
                  </a:cubicBezTo>
                  <a:cubicBezTo>
                    <a:pt x="471" y="546"/>
                    <a:pt x="469" y="560"/>
                    <a:pt x="466" y="573"/>
                  </a:cubicBezTo>
                  <a:moveTo>
                    <a:pt x="450" y="633"/>
                  </a:moveTo>
                  <a:cubicBezTo>
                    <a:pt x="436" y="628"/>
                    <a:pt x="436" y="628"/>
                    <a:pt x="436" y="628"/>
                  </a:cubicBezTo>
                  <a:cubicBezTo>
                    <a:pt x="441" y="616"/>
                    <a:pt x="444" y="603"/>
                    <a:pt x="448" y="590"/>
                  </a:cubicBezTo>
                  <a:cubicBezTo>
                    <a:pt x="462" y="594"/>
                    <a:pt x="462" y="594"/>
                    <a:pt x="462" y="594"/>
                  </a:cubicBezTo>
                  <a:cubicBezTo>
                    <a:pt x="458" y="607"/>
                    <a:pt x="454" y="620"/>
                    <a:pt x="450" y="633"/>
                  </a:cubicBezTo>
                  <a:moveTo>
                    <a:pt x="426" y="690"/>
                  </a:moveTo>
                  <a:cubicBezTo>
                    <a:pt x="413" y="684"/>
                    <a:pt x="413" y="684"/>
                    <a:pt x="413" y="684"/>
                  </a:cubicBezTo>
                  <a:cubicBezTo>
                    <a:pt x="419" y="672"/>
                    <a:pt x="424" y="659"/>
                    <a:pt x="429" y="647"/>
                  </a:cubicBezTo>
                  <a:cubicBezTo>
                    <a:pt x="443" y="652"/>
                    <a:pt x="443" y="652"/>
                    <a:pt x="443" y="652"/>
                  </a:cubicBezTo>
                  <a:cubicBezTo>
                    <a:pt x="437" y="665"/>
                    <a:pt x="432" y="678"/>
                    <a:pt x="426" y="690"/>
                  </a:cubicBezTo>
                  <a:moveTo>
                    <a:pt x="394" y="743"/>
                  </a:moveTo>
                  <a:cubicBezTo>
                    <a:pt x="382" y="735"/>
                    <a:pt x="382" y="735"/>
                    <a:pt x="382" y="735"/>
                  </a:cubicBezTo>
                  <a:cubicBezTo>
                    <a:pt x="390" y="724"/>
                    <a:pt x="397" y="713"/>
                    <a:pt x="403" y="701"/>
                  </a:cubicBezTo>
                  <a:cubicBezTo>
                    <a:pt x="416" y="708"/>
                    <a:pt x="416" y="708"/>
                    <a:pt x="416" y="708"/>
                  </a:cubicBezTo>
                  <a:cubicBezTo>
                    <a:pt x="409" y="720"/>
                    <a:pt x="402" y="732"/>
                    <a:pt x="394" y="743"/>
                  </a:cubicBezTo>
                  <a:moveTo>
                    <a:pt x="356" y="792"/>
                  </a:moveTo>
                  <a:cubicBezTo>
                    <a:pt x="345" y="783"/>
                    <a:pt x="345" y="783"/>
                    <a:pt x="345" y="783"/>
                  </a:cubicBezTo>
                  <a:cubicBezTo>
                    <a:pt x="354" y="773"/>
                    <a:pt x="363" y="762"/>
                    <a:pt x="371" y="752"/>
                  </a:cubicBezTo>
                  <a:cubicBezTo>
                    <a:pt x="382" y="760"/>
                    <a:pt x="382" y="760"/>
                    <a:pt x="382" y="760"/>
                  </a:cubicBezTo>
                  <a:cubicBezTo>
                    <a:pt x="374" y="771"/>
                    <a:pt x="365" y="782"/>
                    <a:pt x="356" y="792"/>
                  </a:cubicBezTo>
                  <a:moveTo>
                    <a:pt x="312" y="836"/>
                  </a:moveTo>
                  <a:cubicBezTo>
                    <a:pt x="303" y="825"/>
                    <a:pt x="303" y="825"/>
                    <a:pt x="303" y="825"/>
                  </a:cubicBezTo>
                  <a:cubicBezTo>
                    <a:pt x="313" y="816"/>
                    <a:pt x="323" y="807"/>
                    <a:pt x="332" y="79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333" y="817"/>
                    <a:pt x="323" y="827"/>
                    <a:pt x="312" y="836"/>
                  </a:cubicBezTo>
                  <a:moveTo>
                    <a:pt x="263" y="873"/>
                  </a:moveTo>
                  <a:cubicBezTo>
                    <a:pt x="255" y="861"/>
                    <a:pt x="255" y="861"/>
                    <a:pt x="255" y="861"/>
                  </a:cubicBezTo>
                  <a:cubicBezTo>
                    <a:pt x="266" y="854"/>
                    <a:pt x="277" y="846"/>
                    <a:pt x="287" y="837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86" y="857"/>
                    <a:pt x="275" y="865"/>
                    <a:pt x="263" y="873"/>
                  </a:cubicBezTo>
                  <a:moveTo>
                    <a:pt x="209" y="904"/>
                  </a:moveTo>
                  <a:cubicBezTo>
                    <a:pt x="203" y="891"/>
                    <a:pt x="203" y="891"/>
                    <a:pt x="203" y="891"/>
                  </a:cubicBezTo>
                  <a:cubicBezTo>
                    <a:pt x="215" y="885"/>
                    <a:pt x="227" y="879"/>
                    <a:pt x="238" y="872"/>
                  </a:cubicBezTo>
                  <a:cubicBezTo>
                    <a:pt x="246" y="884"/>
                    <a:pt x="246" y="884"/>
                    <a:pt x="246" y="884"/>
                  </a:cubicBezTo>
                  <a:cubicBezTo>
                    <a:pt x="234" y="891"/>
                    <a:pt x="222" y="898"/>
                    <a:pt x="209" y="904"/>
                  </a:cubicBezTo>
                  <a:moveTo>
                    <a:pt x="152" y="927"/>
                  </a:moveTo>
                  <a:cubicBezTo>
                    <a:pt x="148" y="914"/>
                    <a:pt x="148" y="914"/>
                    <a:pt x="148" y="914"/>
                  </a:cubicBezTo>
                  <a:cubicBezTo>
                    <a:pt x="160" y="909"/>
                    <a:pt x="173" y="905"/>
                    <a:pt x="185" y="899"/>
                  </a:cubicBezTo>
                  <a:cubicBezTo>
                    <a:pt x="191" y="912"/>
                    <a:pt x="191" y="912"/>
                    <a:pt x="191" y="912"/>
                  </a:cubicBezTo>
                  <a:cubicBezTo>
                    <a:pt x="178" y="918"/>
                    <a:pt x="165" y="923"/>
                    <a:pt x="152" y="927"/>
                  </a:cubicBezTo>
                  <a:moveTo>
                    <a:pt x="93" y="943"/>
                  </a:moveTo>
                  <a:cubicBezTo>
                    <a:pt x="90" y="929"/>
                    <a:pt x="90" y="929"/>
                    <a:pt x="90" y="929"/>
                  </a:cubicBezTo>
                  <a:cubicBezTo>
                    <a:pt x="103" y="926"/>
                    <a:pt x="116" y="923"/>
                    <a:pt x="129" y="920"/>
                  </a:cubicBezTo>
                  <a:cubicBezTo>
                    <a:pt x="133" y="933"/>
                    <a:pt x="133" y="933"/>
                    <a:pt x="133" y="933"/>
                  </a:cubicBezTo>
                  <a:cubicBezTo>
                    <a:pt x="120" y="937"/>
                    <a:pt x="106" y="940"/>
                    <a:pt x="93" y="943"/>
                  </a:cubicBezTo>
                  <a:moveTo>
                    <a:pt x="31" y="951"/>
                  </a:moveTo>
                  <a:cubicBezTo>
                    <a:pt x="30" y="937"/>
                    <a:pt x="30" y="937"/>
                    <a:pt x="30" y="937"/>
                  </a:cubicBezTo>
                  <a:cubicBezTo>
                    <a:pt x="44" y="936"/>
                    <a:pt x="57" y="934"/>
                    <a:pt x="70" y="932"/>
                  </a:cubicBezTo>
                  <a:cubicBezTo>
                    <a:pt x="72" y="947"/>
                    <a:pt x="72" y="947"/>
                    <a:pt x="72" y="947"/>
                  </a:cubicBezTo>
                  <a:cubicBezTo>
                    <a:pt x="59" y="949"/>
                    <a:pt x="45" y="950"/>
                    <a:pt x="31" y="951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9660956" y="812295"/>
              <a:ext cx="2008386" cy="2114973"/>
            </a:xfrm>
            <a:custGeom>
              <a:avLst/>
              <a:gdLst>
                <a:gd name="T0" fmla="*/ 0 w 558"/>
                <a:gd name="T1" fmla="*/ 15 h 587"/>
                <a:gd name="T2" fmla="*/ 42 w 558"/>
                <a:gd name="T3" fmla="*/ 2 h 587"/>
                <a:gd name="T4" fmla="*/ 100 w 558"/>
                <a:gd name="T5" fmla="*/ 24 h 587"/>
                <a:gd name="T6" fmla="*/ 62 w 558"/>
                <a:gd name="T7" fmla="*/ 4 h 587"/>
                <a:gd name="T8" fmla="*/ 100 w 558"/>
                <a:gd name="T9" fmla="*/ 24 h 587"/>
                <a:gd name="T10" fmla="*/ 120 w 558"/>
                <a:gd name="T11" fmla="*/ 28 h 587"/>
                <a:gd name="T12" fmla="*/ 163 w 558"/>
                <a:gd name="T13" fmla="*/ 24 h 587"/>
                <a:gd name="T14" fmla="*/ 215 w 558"/>
                <a:gd name="T15" fmla="*/ 59 h 587"/>
                <a:gd name="T16" fmla="*/ 178 w 558"/>
                <a:gd name="T17" fmla="*/ 44 h 587"/>
                <a:gd name="T18" fmla="*/ 188 w 558"/>
                <a:gd name="T19" fmla="*/ 33 h 587"/>
                <a:gd name="T20" fmla="*/ 215 w 558"/>
                <a:gd name="T21" fmla="*/ 59 h 587"/>
                <a:gd name="T22" fmla="*/ 233 w 558"/>
                <a:gd name="T23" fmla="*/ 67 h 587"/>
                <a:gd name="T24" fmla="*/ 276 w 558"/>
                <a:gd name="T25" fmla="*/ 73 h 587"/>
                <a:gd name="T26" fmla="*/ 319 w 558"/>
                <a:gd name="T27" fmla="*/ 118 h 587"/>
                <a:gd name="T28" fmla="*/ 294 w 558"/>
                <a:gd name="T29" fmla="*/ 83 h 587"/>
                <a:gd name="T30" fmla="*/ 319 w 558"/>
                <a:gd name="T31" fmla="*/ 118 h 587"/>
                <a:gd name="T32" fmla="*/ 335 w 558"/>
                <a:gd name="T33" fmla="*/ 130 h 587"/>
                <a:gd name="T34" fmla="*/ 376 w 558"/>
                <a:gd name="T35" fmla="*/ 145 h 587"/>
                <a:gd name="T36" fmla="*/ 408 w 558"/>
                <a:gd name="T37" fmla="*/ 199 h 587"/>
                <a:gd name="T38" fmla="*/ 391 w 558"/>
                <a:gd name="T39" fmla="*/ 159 h 587"/>
                <a:gd name="T40" fmla="*/ 408 w 558"/>
                <a:gd name="T41" fmla="*/ 199 h 587"/>
                <a:gd name="T42" fmla="*/ 421 w 558"/>
                <a:gd name="T43" fmla="*/ 214 h 587"/>
                <a:gd name="T44" fmla="*/ 457 w 558"/>
                <a:gd name="T45" fmla="*/ 238 h 587"/>
                <a:gd name="T46" fmla="*/ 477 w 558"/>
                <a:gd name="T47" fmla="*/ 297 h 587"/>
                <a:gd name="T48" fmla="*/ 469 w 558"/>
                <a:gd name="T49" fmla="*/ 255 h 587"/>
                <a:gd name="T50" fmla="*/ 477 w 558"/>
                <a:gd name="T51" fmla="*/ 297 h 587"/>
                <a:gd name="T52" fmla="*/ 486 w 558"/>
                <a:gd name="T53" fmla="*/ 315 h 587"/>
                <a:gd name="T54" fmla="*/ 516 w 558"/>
                <a:gd name="T55" fmla="*/ 346 h 587"/>
                <a:gd name="T56" fmla="*/ 523 w 558"/>
                <a:gd name="T57" fmla="*/ 408 h 587"/>
                <a:gd name="T58" fmla="*/ 524 w 558"/>
                <a:gd name="T59" fmla="*/ 365 h 587"/>
                <a:gd name="T60" fmla="*/ 523 w 558"/>
                <a:gd name="T61" fmla="*/ 408 h 587"/>
                <a:gd name="T62" fmla="*/ 528 w 558"/>
                <a:gd name="T63" fmla="*/ 427 h 587"/>
                <a:gd name="T64" fmla="*/ 550 w 558"/>
                <a:gd name="T65" fmla="*/ 464 h 587"/>
                <a:gd name="T66" fmla="*/ 543 w 558"/>
                <a:gd name="T67" fmla="*/ 526 h 587"/>
                <a:gd name="T68" fmla="*/ 553 w 558"/>
                <a:gd name="T69" fmla="*/ 484 h 587"/>
                <a:gd name="T70" fmla="*/ 543 w 558"/>
                <a:gd name="T71" fmla="*/ 526 h 587"/>
                <a:gd name="T72" fmla="*/ 543 w 558"/>
                <a:gd name="T73" fmla="*/ 586 h 587"/>
                <a:gd name="T74" fmla="*/ 544 w 558"/>
                <a:gd name="T75" fmla="*/ 546 h 587"/>
                <a:gd name="T76" fmla="*/ 558 w 558"/>
                <a:gd name="T77" fmla="*/ 5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87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4"/>
                  </a:moveTo>
                  <a:cubicBezTo>
                    <a:pt x="87" y="21"/>
                    <a:pt x="74" y="19"/>
                    <a:pt x="60" y="1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5"/>
                    <a:pt x="89" y="7"/>
                    <a:pt x="103" y="10"/>
                  </a:cubicBezTo>
                  <a:lnTo>
                    <a:pt x="100" y="24"/>
                  </a:lnTo>
                  <a:close/>
                  <a:moveTo>
                    <a:pt x="158" y="38"/>
                  </a:moveTo>
                  <a:cubicBezTo>
                    <a:pt x="146" y="34"/>
                    <a:pt x="133" y="31"/>
                    <a:pt x="120" y="28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36" y="17"/>
                    <a:pt x="150" y="20"/>
                    <a:pt x="163" y="24"/>
                  </a:cubicBezTo>
                  <a:lnTo>
                    <a:pt x="158" y="38"/>
                  </a:lnTo>
                  <a:close/>
                  <a:moveTo>
                    <a:pt x="215" y="59"/>
                  </a:moveTo>
                  <a:cubicBezTo>
                    <a:pt x="205" y="54"/>
                    <a:pt x="194" y="50"/>
                    <a:pt x="183" y="46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99" y="37"/>
                    <a:pt x="210" y="41"/>
                    <a:pt x="221" y="45"/>
                  </a:cubicBezTo>
                  <a:lnTo>
                    <a:pt x="215" y="59"/>
                  </a:lnTo>
                  <a:close/>
                  <a:moveTo>
                    <a:pt x="269" y="85"/>
                  </a:moveTo>
                  <a:cubicBezTo>
                    <a:pt x="257" y="79"/>
                    <a:pt x="245" y="73"/>
                    <a:pt x="233" y="67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2" y="60"/>
                    <a:pt x="264" y="66"/>
                    <a:pt x="276" y="73"/>
                  </a:cubicBezTo>
                  <a:lnTo>
                    <a:pt x="269" y="85"/>
                  </a:lnTo>
                  <a:close/>
                  <a:moveTo>
                    <a:pt x="319" y="118"/>
                  </a:moveTo>
                  <a:cubicBezTo>
                    <a:pt x="309" y="110"/>
                    <a:pt x="297" y="103"/>
                    <a:pt x="286" y="96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305" y="91"/>
                    <a:pt x="317" y="98"/>
                    <a:pt x="328" y="106"/>
                  </a:cubicBezTo>
                  <a:lnTo>
                    <a:pt x="319" y="118"/>
                  </a:lnTo>
                  <a:close/>
                  <a:moveTo>
                    <a:pt x="366" y="156"/>
                  </a:moveTo>
                  <a:cubicBezTo>
                    <a:pt x="356" y="147"/>
                    <a:pt x="346" y="138"/>
                    <a:pt x="335" y="13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55" y="127"/>
                    <a:pt x="366" y="136"/>
                    <a:pt x="376" y="145"/>
                  </a:cubicBezTo>
                  <a:lnTo>
                    <a:pt x="366" y="156"/>
                  </a:lnTo>
                  <a:close/>
                  <a:moveTo>
                    <a:pt x="408" y="199"/>
                  </a:moveTo>
                  <a:cubicBezTo>
                    <a:pt x="399" y="189"/>
                    <a:pt x="390" y="179"/>
                    <a:pt x="381" y="170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400" y="169"/>
                    <a:pt x="410" y="179"/>
                    <a:pt x="419" y="189"/>
                  </a:cubicBezTo>
                  <a:lnTo>
                    <a:pt x="408" y="199"/>
                  </a:lnTo>
                  <a:close/>
                  <a:moveTo>
                    <a:pt x="445" y="246"/>
                  </a:moveTo>
                  <a:cubicBezTo>
                    <a:pt x="438" y="235"/>
                    <a:pt x="430" y="224"/>
                    <a:pt x="421" y="214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41" y="215"/>
                    <a:pt x="449" y="227"/>
                    <a:pt x="457" y="238"/>
                  </a:cubicBezTo>
                  <a:lnTo>
                    <a:pt x="445" y="246"/>
                  </a:lnTo>
                  <a:close/>
                  <a:moveTo>
                    <a:pt x="477" y="297"/>
                  </a:moveTo>
                  <a:cubicBezTo>
                    <a:pt x="471" y="285"/>
                    <a:pt x="464" y="274"/>
                    <a:pt x="457" y="263"/>
                  </a:cubicBezTo>
                  <a:cubicBezTo>
                    <a:pt x="469" y="255"/>
                    <a:pt x="469" y="255"/>
                    <a:pt x="469" y="255"/>
                  </a:cubicBezTo>
                  <a:cubicBezTo>
                    <a:pt x="476" y="266"/>
                    <a:pt x="483" y="278"/>
                    <a:pt x="490" y="290"/>
                  </a:cubicBezTo>
                  <a:lnTo>
                    <a:pt x="477" y="297"/>
                  </a:lnTo>
                  <a:close/>
                  <a:moveTo>
                    <a:pt x="503" y="351"/>
                  </a:moveTo>
                  <a:cubicBezTo>
                    <a:pt x="498" y="339"/>
                    <a:pt x="492" y="327"/>
                    <a:pt x="486" y="315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505" y="320"/>
                    <a:pt x="511" y="333"/>
                    <a:pt x="516" y="346"/>
                  </a:cubicBezTo>
                  <a:lnTo>
                    <a:pt x="503" y="351"/>
                  </a:lnTo>
                  <a:close/>
                  <a:moveTo>
                    <a:pt x="523" y="408"/>
                  </a:moveTo>
                  <a:cubicBezTo>
                    <a:pt x="519" y="395"/>
                    <a:pt x="515" y="382"/>
                    <a:pt x="510" y="370"/>
                  </a:cubicBezTo>
                  <a:cubicBezTo>
                    <a:pt x="524" y="365"/>
                    <a:pt x="524" y="365"/>
                    <a:pt x="524" y="365"/>
                  </a:cubicBezTo>
                  <a:cubicBezTo>
                    <a:pt x="529" y="378"/>
                    <a:pt x="533" y="391"/>
                    <a:pt x="537" y="404"/>
                  </a:cubicBezTo>
                  <a:lnTo>
                    <a:pt x="523" y="408"/>
                  </a:lnTo>
                  <a:close/>
                  <a:moveTo>
                    <a:pt x="536" y="466"/>
                  </a:moveTo>
                  <a:cubicBezTo>
                    <a:pt x="534" y="453"/>
                    <a:pt x="531" y="440"/>
                    <a:pt x="528" y="427"/>
                  </a:cubicBezTo>
                  <a:cubicBezTo>
                    <a:pt x="542" y="424"/>
                    <a:pt x="542" y="424"/>
                    <a:pt x="542" y="424"/>
                  </a:cubicBezTo>
                  <a:cubicBezTo>
                    <a:pt x="545" y="437"/>
                    <a:pt x="548" y="451"/>
                    <a:pt x="550" y="464"/>
                  </a:cubicBezTo>
                  <a:lnTo>
                    <a:pt x="536" y="466"/>
                  </a:lnTo>
                  <a:close/>
                  <a:moveTo>
                    <a:pt x="543" y="526"/>
                  </a:moveTo>
                  <a:cubicBezTo>
                    <a:pt x="542" y="513"/>
                    <a:pt x="541" y="499"/>
                    <a:pt x="539" y="486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55" y="498"/>
                    <a:pt x="557" y="512"/>
                    <a:pt x="557" y="525"/>
                  </a:cubicBezTo>
                  <a:lnTo>
                    <a:pt x="543" y="526"/>
                  </a:lnTo>
                  <a:close/>
                  <a:moveTo>
                    <a:pt x="558" y="587"/>
                  </a:moveTo>
                  <a:cubicBezTo>
                    <a:pt x="543" y="586"/>
                    <a:pt x="543" y="586"/>
                    <a:pt x="543" y="586"/>
                  </a:cubicBezTo>
                  <a:cubicBezTo>
                    <a:pt x="544" y="577"/>
                    <a:pt x="544" y="567"/>
                    <a:pt x="544" y="558"/>
                  </a:cubicBezTo>
                  <a:cubicBezTo>
                    <a:pt x="544" y="554"/>
                    <a:pt x="544" y="550"/>
                    <a:pt x="544" y="546"/>
                  </a:cubicBezTo>
                  <a:cubicBezTo>
                    <a:pt x="558" y="546"/>
                    <a:pt x="558" y="546"/>
                    <a:pt x="558" y="546"/>
                  </a:cubicBezTo>
                  <a:cubicBezTo>
                    <a:pt x="558" y="550"/>
                    <a:pt x="558" y="554"/>
                    <a:pt x="558" y="558"/>
                  </a:cubicBezTo>
                  <a:cubicBezTo>
                    <a:pt x="558" y="568"/>
                    <a:pt x="558" y="577"/>
                    <a:pt x="558" y="587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7357174" y="516899"/>
              <a:ext cx="2303782" cy="2306827"/>
            </a:xfrm>
            <a:custGeom>
              <a:avLst/>
              <a:gdLst>
                <a:gd name="T0" fmla="*/ 614 w 640"/>
                <a:gd name="T1" fmla="*/ 1 h 640"/>
                <a:gd name="T2" fmla="*/ 640 w 640"/>
                <a:gd name="T3" fmla="*/ 14 h 640"/>
                <a:gd name="T4" fmla="*/ 555 w 640"/>
                <a:gd name="T5" fmla="*/ 20 h 640"/>
                <a:gd name="T6" fmla="*/ 594 w 640"/>
                <a:gd name="T7" fmla="*/ 2 h 640"/>
                <a:gd name="T8" fmla="*/ 555 w 640"/>
                <a:gd name="T9" fmla="*/ 20 h 640"/>
                <a:gd name="T10" fmla="*/ 493 w 640"/>
                <a:gd name="T11" fmla="*/ 17 h 640"/>
                <a:gd name="T12" fmla="*/ 536 w 640"/>
                <a:gd name="T13" fmla="*/ 23 h 640"/>
                <a:gd name="T14" fmla="*/ 439 w 640"/>
                <a:gd name="T15" fmla="*/ 48 h 640"/>
                <a:gd name="T16" fmla="*/ 473 w 640"/>
                <a:gd name="T17" fmla="*/ 22 h 640"/>
                <a:gd name="T18" fmla="*/ 439 w 640"/>
                <a:gd name="T19" fmla="*/ 48 h 640"/>
                <a:gd name="T20" fmla="*/ 377 w 640"/>
                <a:gd name="T21" fmla="*/ 56 h 640"/>
                <a:gd name="T22" fmla="*/ 420 w 640"/>
                <a:gd name="T23" fmla="*/ 54 h 640"/>
                <a:gd name="T24" fmla="*/ 330 w 640"/>
                <a:gd name="T25" fmla="*/ 97 h 640"/>
                <a:gd name="T26" fmla="*/ 359 w 640"/>
                <a:gd name="T27" fmla="*/ 65 h 640"/>
                <a:gd name="T28" fmla="*/ 330 w 640"/>
                <a:gd name="T29" fmla="*/ 97 h 640"/>
                <a:gd name="T30" fmla="*/ 271 w 640"/>
                <a:gd name="T31" fmla="*/ 117 h 640"/>
                <a:gd name="T32" fmla="*/ 313 w 640"/>
                <a:gd name="T33" fmla="*/ 107 h 640"/>
                <a:gd name="T34" fmla="*/ 233 w 640"/>
                <a:gd name="T35" fmla="*/ 166 h 640"/>
                <a:gd name="T36" fmla="*/ 255 w 640"/>
                <a:gd name="T37" fmla="*/ 129 h 640"/>
                <a:gd name="T38" fmla="*/ 233 w 640"/>
                <a:gd name="T39" fmla="*/ 166 h 640"/>
                <a:gd name="T40" fmla="*/ 179 w 640"/>
                <a:gd name="T41" fmla="*/ 197 h 640"/>
                <a:gd name="T42" fmla="*/ 218 w 640"/>
                <a:gd name="T43" fmla="*/ 179 h 640"/>
                <a:gd name="T44" fmla="*/ 150 w 640"/>
                <a:gd name="T45" fmla="*/ 252 h 640"/>
                <a:gd name="T46" fmla="*/ 165 w 640"/>
                <a:gd name="T47" fmla="*/ 212 h 640"/>
                <a:gd name="T48" fmla="*/ 150 w 640"/>
                <a:gd name="T49" fmla="*/ 252 h 640"/>
                <a:gd name="T50" fmla="*/ 103 w 640"/>
                <a:gd name="T51" fmla="*/ 293 h 640"/>
                <a:gd name="T52" fmla="*/ 138 w 640"/>
                <a:gd name="T53" fmla="*/ 268 h 640"/>
                <a:gd name="T54" fmla="*/ 85 w 640"/>
                <a:gd name="T55" fmla="*/ 352 h 640"/>
                <a:gd name="T56" fmla="*/ 92 w 640"/>
                <a:gd name="T57" fmla="*/ 310 h 640"/>
                <a:gd name="T58" fmla="*/ 85 w 640"/>
                <a:gd name="T59" fmla="*/ 352 h 640"/>
                <a:gd name="T60" fmla="*/ 46 w 640"/>
                <a:gd name="T61" fmla="*/ 401 h 640"/>
                <a:gd name="T62" fmla="*/ 76 w 640"/>
                <a:gd name="T63" fmla="*/ 370 h 640"/>
                <a:gd name="T64" fmla="*/ 40 w 640"/>
                <a:gd name="T65" fmla="*/ 463 h 640"/>
                <a:gd name="T66" fmla="*/ 39 w 640"/>
                <a:gd name="T67" fmla="*/ 420 h 640"/>
                <a:gd name="T68" fmla="*/ 40 w 640"/>
                <a:gd name="T69" fmla="*/ 463 h 640"/>
                <a:gd name="T70" fmla="*/ 12 w 640"/>
                <a:gd name="T71" fmla="*/ 519 h 640"/>
                <a:gd name="T72" fmla="*/ 35 w 640"/>
                <a:gd name="T73" fmla="*/ 482 h 640"/>
                <a:gd name="T74" fmla="*/ 17 w 640"/>
                <a:gd name="T75" fmla="*/ 580 h 640"/>
                <a:gd name="T76" fmla="*/ 8 w 640"/>
                <a:gd name="T77" fmla="*/ 538 h 640"/>
                <a:gd name="T78" fmla="*/ 17 w 640"/>
                <a:gd name="T79" fmla="*/ 580 h 640"/>
                <a:gd name="T80" fmla="*/ 0 w 640"/>
                <a:gd name="T81" fmla="*/ 640 h 640"/>
                <a:gd name="T82" fmla="*/ 16 w 640"/>
                <a:gd name="T83" fmla="*/ 6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0" h="640">
                  <a:moveTo>
                    <a:pt x="615" y="15"/>
                  </a:moveTo>
                  <a:cubicBezTo>
                    <a:pt x="614" y="1"/>
                    <a:pt x="614" y="1"/>
                    <a:pt x="614" y="1"/>
                  </a:cubicBezTo>
                  <a:cubicBezTo>
                    <a:pt x="623" y="0"/>
                    <a:pt x="632" y="0"/>
                    <a:pt x="640" y="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2" y="14"/>
                    <a:pt x="623" y="15"/>
                    <a:pt x="615" y="15"/>
                  </a:cubicBezTo>
                  <a:moveTo>
                    <a:pt x="555" y="20"/>
                  </a:moveTo>
                  <a:cubicBezTo>
                    <a:pt x="553" y="6"/>
                    <a:pt x="553" y="6"/>
                    <a:pt x="553" y="6"/>
                  </a:cubicBezTo>
                  <a:cubicBezTo>
                    <a:pt x="567" y="4"/>
                    <a:pt x="580" y="3"/>
                    <a:pt x="594" y="2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82" y="17"/>
                    <a:pt x="568" y="18"/>
                    <a:pt x="555" y="20"/>
                  </a:cubicBezTo>
                  <a:moveTo>
                    <a:pt x="496" y="31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506" y="14"/>
                    <a:pt x="520" y="11"/>
                    <a:pt x="533" y="9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23" y="25"/>
                    <a:pt x="509" y="28"/>
                    <a:pt x="496" y="31"/>
                  </a:cubicBezTo>
                  <a:moveTo>
                    <a:pt x="439" y="48"/>
                  </a:moveTo>
                  <a:cubicBezTo>
                    <a:pt x="434" y="34"/>
                    <a:pt x="434" y="34"/>
                    <a:pt x="434" y="34"/>
                  </a:cubicBezTo>
                  <a:cubicBezTo>
                    <a:pt x="447" y="30"/>
                    <a:pt x="460" y="26"/>
                    <a:pt x="473" y="22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64" y="39"/>
                    <a:pt x="451" y="43"/>
                    <a:pt x="439" y="48"/>
                  </a:cubicBezTo>
                  <a:moveTo>
                    <a:pt x="383" y="70"/>
                  </a:moveTo>
                  <a:cubicBezTo>
                    <a:pt x="377" y="56"/>
                    <a:pt x="377" y="56"/>
                    <a:pt x="377" y="56"/>
                  </a:cubicBezTo>
                  <a:cubicBezTo>
                    <a:pt x="390" y="51"/>
                    <a:pt x="402" y="46"/>
                    <a:pt x="415" y="41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08" y="59"/>
                    <a:pt x="395" y="64"/>
                    <a:pt x="383" y="70"/>
                  </a:cubicBezTo>
                  <a:moveTo>
                    <a:pt x="330" y="97"/>
                  </a:moveTo>
                  <a:cubicBezTo>
                    <a:pt x="323" y="84"/>
                    <a:pt x="323" y="84"/>
                    <a:pt x="323" y="84"/>
                  </a:cubicBezTo>
                  <a:cubicBezTo>
                    <a:pt x="335" y="77"/>
                    <a:pt x="347" y="71"/>
                    <a:pt x="359" y="6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54" y="84"/>
                    <a:pt x="342" y="90"/>
                    <a:pt x="330" y="97"/>
                  </a:cubicBezTo>
                  <a:moveTo>
                    <a:pt x="280" y="129"/>
                  </a:moveTo>
                  <a:cubicBezTo>
                    <a:pt x="271" y="117"/>
                    <a:pt x="271" y="117"/>
                    <a:pt x="271" y="117"/>
                  </a:cubicBezTo>
                  <a:cubicBezTo>
                    <a:pt x="283" y="109"/>
                    <a:pt x="294" y="102"/>
                    <a:pt x="306" y="95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02" y="114"/>
                    <a:pt x="291" y="121"/>
                    <a:pt x="280" y="129"/>
                  </a:cubicBezTo>
                  <a:moveTo>
                    <a:pt x="233" y="166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34" y="146"/>
                    <a:pt x="244" y="137"/>
                    <a:pt x="255" y="129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3" y="148"/>
                    <a:pt x="243" y="157"/>
                    <a:pt x="233" y="166"/>
                  </a:cubicBezTo>
                  <a:moveTo>
                    <a:pt x="189" y="20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88" y="187"/>
                    <a:pt x="198" y="177"/>
                    <a:pt x="208" y="168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08" y="188"/>
                    <a:pt x="198" y="197"/>
                    <a:pt x="189" y="207"/>
                  </a:cubicBezTo>
                  <a:moveTo>
                    <a:pt x="150" y="252"/>
                  </a:moveTo>
                  <a:cubicBezTo>
                    <a:pt x="138" y="243"/>
                    <a:pt x="138" y="243"/>
                    <a:pt x="138" y="243"/>
                  </a:cubicBezTo>
                  <a:cubicBezTo>
                    <a:pt x="147" y="232"/>
                    <a:pt x="156" y="222"/>
                    <a:pt x="165" y="212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67" y="231"/>
                    <a:pt x="158" y="241"/>
                    <a:pt x="150" y="252"/>
                  </a:cubicBezTo>
                  <a:moveTo>
                    <a:pt x="115" y="300"/>
                  </a:moveTo>
                  <a:cubicBezTo>
                    <a:pt x="103" y="293"/>
                    <a:pt x="103" y="293"/>
                    <a:pt x="103" y="293"/>
                  </a:cubicBezTo>
                  <a:cubicBezTo>
                    <a:pt x="110" y="281"/>
                    <a:pt x="118" y="270"/>
                    <a:pt x="126" y="259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0" y="278"/>
                    <a:pt x="122" y="289"/>
                    <a:pt x="115" y="300"/>
                  </a:cubicBezTo>
                  <a:moveTo>
                    <a:pt x="85" y="352"/>
                  </a:moveTo>
                  <a:cubicBezTo>
                    <a:pt x="72" y="346"/>
                    <a:pt x="72" y="346"/>
                    <a:pt x="72" y="346"/>
                  </a:cubicBezTo>
                  <a:cubicBezTo>
                    <a:pt x="78" y="333"/>
                    <a:pt x="85" y="321"/>
                    <a:pt x="92" y="310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97" y="329"/>
                    <a:pt x="91" y="340"/>
                    <a:pt x="85" y="352"/>
                  </a:cubicBezTo>
                  <a:moveTo>
                    <a:pt x="60" y="407"/>
                  </a:moveTo>
                  <a:cubicBezTo>
                    <a:pt x="46" y="401"/>
                    <a:pt x="46" y="401"/>
                    <a:pt x="46" y="401"/>
                  </a:cubicBezTo>
                  <a:cubicBezTo>
                    <a:pt x="51" y="389"/>
                    <a:pt x="57" y="376"/>
                    <a:pt x="63" y="364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0" y="382"/>
                    <a:pt x="65" y="394"/>
                    <a:pt x="60" y="407"/>
                  </a:cubicBezTo>
                  <a:moveTo>
                    <a:pt x="40" y="463"/>
                  </a:moveTo>
                  <a:cubicBezTo>
                    <a:pt x="26" y="459"/>
                    <a:pt x="26" y="459"/>
                    <a:pt x="26" y="459"/>
                  </a:cubicBezTo>
                  <a:cubicBezTo>
                    <a:pt x="30" y="446"/>
                    <a:pt x="34" y="433"/>
                    <a:pt x="39" y="42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8" y="438"/>
                    <a:pt x="44" y="450"/>
                    <a:pt x="40" y="463"/>
                  </a:cubicBezTo>
                  <a:moveTo>
                    <a:pt x="26" y="521"/>
                  </a:moveTo>
                  <a:cubicBezTo>
                    <a:pt x="12" y="519"/>
                    <a:pt x="12" y="519"/>
                    <a:pt x="12" y="519"/>
                  </a:cubicBezTo>
                  <a:cubicBezTo>
                    <a:pt x="14" y="505"/>
                    <a:pt x="17" y="492"/>
                    <a:pt x="21" y="479"/>
                  </a:cubicBezTo>
                  <a:cubicBezTo>
                    <a:pt x="35" y="482"/>
                    <a:pt x="35" y="482"/>
                    <a:pt x="35" y="482"/>
                  </a:cubicBezTo>
                  <a:cubicBezTo>
                    <a:pt x="31" y="495"/>
                    <a:pt x="28" y="508"/>
                    <a:pt x="26" y="521"/>
                  </a:cubicBezTo>
                  <a:moveTo>
                    <a:pt x="17" y="580"/>
                  </a:moveTo>
                  <a:cubicBezTo>
                    <a:pt x="3" y="579"/>
                    <a:pt x="3" y="579"/>
                    <a:pt x="3" y="579"/>
                  </a:cubicBezTo>
                  <a:cubicBezTo>
                    <a:pt x="4" y="566"/>
                    <a:pt x="6" y="552"/>
                    <a:pt x="8" y="538"/>
                  </a:cubicBezTo>
                  <a:cubicBezTo>
                    <a:pt x="22" y="541"/>
                    <a:pt x="22" y="541"/>
                    <a:pt x="22" y="541"/>
                  </a:cubicBezTo>
                  <a:cubicBezTo>
                    <a:pt x="20" y="554"/>
                    <a:pt x="19" y="567"/>
                    <a:pt x="17" y="580"/>
                  </a:cubicBezTo>
                  <a:moveTo>
                    <a:pt x="15" y="64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627"/>
                    <a:pt x="1" y="613"/>
                    <a:pt x="2" y="599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15" y="613"/>
                    <a:pt x="15" y="627"/>
                    <a:pt x="15" y="640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7361742" y="2956197"/>
              <a:ext cx="1594223" cy="2058634"/>
            </a:xfrm>
            <a:custGeom>
              <a:avLst/>
              <a:gdLst>
                <a:gd name="T0" fmla="*/ 0 w 443"/>
                <a:gd name="T1" fmla="*/ 0 h 571"/>
                <a:gd name="T2" fmla="*/ 17 w 443"/>
                <a:gd name="T3" fmla="*/ 28 h 571"/>
                <a:gd name="T4" fmla="*/ 12 w 443"/>
                <a:gd name="T5" fmla="*/ 90 h 571"/>
                <a:gd name="T6" fmla="*/ 19 w 443"/>
                <a:gd name="T7" fmla="*/ 48 h 571"/>
                <a:gd name="T8" fmla="*/ 12 w 443"/>
                <a:gd name="T9" fmla="*/ 90 h 571"/>
                <a:gd name="T10" fmla="*/ 16 w 443"/>
                <a:gd name="T11" fmla="*/ 110 h 571"/>
                <a:gd name="T12" fmla="*/ 40 w 443"/>
                <a:gd name="T13" fmla="*/ 145 h 571"/>
                <a:gd name="T14" fmla="*/ 47 w 443"/>
                <a:gd name="T15" fmla="*/ 207 h 571"/>
                <a:gd name="T16" fmla="*/ 47 w 443"/>
                <a:gd name="T17" fmla="*/ 164 h 571"/>
                <a:gd name="T18" fmla="*/ 47 w 443"/>
                <a:gd name="T19" fmla="*/ 207 h 571"/>
                <a:gd name="T20" fmla="*/ 55 w 443"/>
                <a:gd name="T21" fmla="*/ 226 h 571"/>
                <a:gd name="T22" fmla="*/ 86 w 443"/>
                <a:gd name="T23" fmla="*/ 256 h 571"/>
                <a:gd name="T24" fmla="*/ 104 w 443"/>
                <a:gd name="T25" fmla="*/ 315 h 571"/>
                <a:gd name="T26" fmla="*/ 96 w 443"/>
                <a:gd name="T27" fmla="*/ 273 h 571"/>
                <a:gd name="T28" fmla="*/ 104 w 443"/>
                <a:gd name="T29" fmla="*/ 315 h 571"/>
                <a:gd name="T30" fmla="*/ 116 w 443"/>
                <a:gd name="T31" fmla="*/ 332 h 571"/>
                <a:gd name="T32" fmla="*/ 152 w 443"/>
                <a:gd name="T33" fmla="*/ 355 h 571"/>
                <a:gd name="T34" fmla="*/ 181 w 443"/>
                <a:gd name="T35" fmla="*/ 410 h 571"/>
                <a:gd name="T36" fmla="*/ 164 w 443"/>
                <a:gd name="T37" fmla="*/ 371 h 571"/>
                <a:gd name="T38" fmla="*/ 181 w 443"/>
                <a:gd name="T39" fmla="*/ 410 h 571"/>
                <a:gd name="T40" fmla="*/ 195 w 443"/>
                <a:gd name="T41" fmla="*/ 424 h 571"/>
                <a:gd name="T42" fmla="*/ 235 w 443"/>
                <a:gd name="T43" fmla="*/ 441 h 571"/>
                <a:gd name="T44" fmla="*/ 274 w 443"/>
                <a:gd name="T45" fmla="*/ 489 h 571"/>
                <a:gd name="T46" fmla="*/ 250 w 443"/>
                <a:gd name="T47" fmla="*/ 453 h 571"/>
                <a:gd name="T48" fmla="*/ 274 w 443"/>
                <a:gd name="T49" fmla="*/ 489 h 571"/>
                <a:gd name="T50" fmla="*/ 291 w 443"/>
                <a:gd name="T51" fmla="*/ 500 h 571"/>
                <a:gd name="T52" fmla="*/ 333 w 443"/>
                <a:gd name="T53" fmla="*/ 509 h 571"/>
                <a:gd name="T54" fmla="*/ 381 w 443"/>
                <a:gd name="T55" fmla="*/ 549 h 571"/>
                <a:gd name="T56" fmla="*/ 351 w 443"/>
                <a:gd name="T57" fmla="*/ 519 h 571"/>
                <a:gd name="T58" fmla="*/ 381 w 443"/>
                <a:gd name="T59" fmla="*/ 549 h 571"/>
                <a:gd name="T60" fmla="*/ 400 w 443"/>
                <a:gd name="T61" fmla="*/ 557 h 571"/>
                <a:gd name="T62" fmla="*/ 443 w 443"/>
                <a:gd name="T63" fmla="*/ 55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571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16" y="19"/>
                    <a:pt x="17" y="28"/>
                  </a:cubicBezTo>
                  <a:lnTo>
                    <a:pt x="3" y="30"/>
                  </a:lnTo>
                  <a:close/>
                  <a:moveTo>
                    <a:pt x="12" y="90"/>
                  </a:moveTo>
                  <a:cubicBezTo>
                    <a:pt x="9" y="77"/>
                    <a:pt x="7" y="63"/>
                    <a:pt x="5" y="5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61"/>
                    <a:pt x="23" y="74"/>
                    <a:pt x="26" y="87"/>
                  </a:cubicBezTo>
                  <a:lnTo>
                    <a:pt x="12" y="90"/>
                  </a:lnTo>
                  <a:close/>
                  <a:moveTo>
                    <a:pt x="27" y="149"/>
                  </a:moveTo>
                  <a:cubicBezTo>
                    <a:pt x="23" y="136"/>
                    <a:pt x="19" y="123"/>
                    <a:pt x="16" y="110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3" y="119"/>
                    <a:pt x="37" y="132"/>
                    <a:pt x="40" y="145"/>
                  </a:cubicBezTo>
                  <a:lnTo>
                    <a:pt x="27" y="149"/>
                  </a:lnTo>
                  <a:close/>
                  <a:moveTo>
                    <a:pt x="47" y="207"/>
                  </a:moveTo>
                  <a:cubicBezTo>
                    <a:pt x="42" y="194"/>
                    <a:pt x="37" y="181"/>
                    <a:pt x="33" y="169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77"/>
                    <a:pt x="56" y="189"/>
                    <a:pt x="61" y="201"/>
                  </a:cubicBezTo>
                  <a:lnTo>
                    <a:pt x="47" y="207"/>
                  </a:lnTo>
                  <a:close/>
                  <a:moveTo>
                    <a:pt x="73" y="262"/>
                  </a:moveTo>
                  <a:cubicBezTo>
                    <a:pt x="67" y="250"/>
                    <a:pt x="61" y="238"/>
                    <a:pt x="55" y="226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74" y="232"/>
                    <a:pt x="80" y="244"/>
                    <a:pt x="86" y="256"/>
                  </a:cubicBezTo>
                  <a:lnTo>
                    <a:pt x="73" y="262"/>
                  </a:lnTo>
                  <a:close/>
                  <a:moveTo>
                    <a:pt x="104" y="315"/>
                  </a:moveTo>
                  <a:cubicBezTo>
                    <a:pt x="97" y="304"/>
                    <a:pt x="90" y="292"/>
                    <a:pt x="83" y="280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102" y="284"/>
                    <a:pt x="109" y="296"/>
                    <a:pt x="116" y="307"/>
                  </a:cubicBezTo>
                  <a:lnTo>
                    <a:pt x="104" y="315"/>
                  </a:lnTo>
                  <a:close/>
                  <a:moveTo>
                    <a:pt x="141" y="364"/>
                  </a:moveTo>
                  <a:cubicBezTo>
                    <a:pt x="132" y="354"/>
                    <a:pt x="124" y="343"/>
                    <a:pt x="116" y="332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5" y="334"/>
                    <a:pt x="143" y="345"/>
                    <a:pt x="152" y="355"/>
                  </a:cubicBezTo>
                  <a:lnTo>
                    <a:pt x="141" y="364"/>
                  </a:lnTo>
                  <a:close/>
                  <a:moveTo>
                    <a:pt x="181" y="410"/>
                  </a:moveTo>
                  <a:cubicBezTo>
                    <a:pt x="172" y="400"/>
                    <a:pt x="162" y="390"/>
                    <a:pt x="153" y="380"/>
                  </a:cubicBezTo>
                  <a:cubicBezTo>
                    <a:pt x="164" y="371"/>
                    <a:pt x="164" y="371"/>
                    <a:pt x="164" y="371"/>
                  </a:cubicBezTo>
                  <a:cubicBezTo>
                    <a:pt x="173" y="381"/>
                    <a:pt x="182" y="391"/>
                    <a:pt x="191" y="400"/>
                  </a:cubicBezTo>
                  <a:lnTo>
                    <a:pt x="181" y="410"/>
                  </a:lnTo>
                  <a:close/>
                  <a:moveTo>
                    <a:pt x="226" y="452"/>
                  </a:moveTo>
                  <a:cubicBezTo>
                    <a:pt x="215" y="443"/>
                    <a:pt x="205" y="434"/>
                    <a:pt x="195" y="42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15" y="423"/>
                    <a:pt x="225" y="432"/>
                    <a:pt x="235" y="441"/>
                  </a:cubicBezTo>
                  <a:lnTo>
                    <a:pt x="226" y="452"/>
                  </a:lnTo>
                  <a:close/>
                  <a:moveTo>
                    <a:pt x="274" y="489"/>
                  </a:moveTo>
                  <a:cubicBezTo>
                    <a:pt x="263" y="481"/>
                    <a:pt x="252" y="473"/>
                    <a:pt x="242" y="465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61" y="462"/>
                    <a:pt x="272" y="470"/>
                    <a:pt x="283" y="477"/>
                  </a:cubicBezTo>
                  <a:lnTo>
                    <a:pt x="274" y="489"/>
                  </a:lnTo>
                  <a:close/>
                  <a:moveTo>
                    <a:pt x="326" y="522"/>
                  </a:moveTo>
                  <a:cubicBezTo>
                    <a:pt x="314" y="515"/>
                    <a:pt x="303" y="508"/>
                    <a:pt x="291" y="500"/>
                  </a:cubicBezTo>
                  <a:cubicBezTo>
                    <a:pt x="299" y="488"/>
                    <a:pt x="299" y="488"/>
                    <a:pt x="299" y="488"/>
                  </a:cubicBezTo>
                  <a:cubicBezTo>
                    <a:pt x="310" y="496"/>
                    <a:pt x="322" y="503"/>
                    <a:pt x="333" y="509"/>
                  </a:cubicBezTo>
                  <a:lnTo>
                    <a:pt x="326" y="522"/>
                  </a:lnTo>
                  <a:close/>
                  <a:moveTo>
                    <a:pt x="381" y="549"/>
                  </a:moveTo>
                  <a:cubicBezTo>
                    <a:pt x="369" y="544"/>
                    <a:pt x="356" y="538"/>
                    <a:pt x="344" y="531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63" y="525"/>
                    <a:pt x="375" y="531"/>
                    <a:pt x="387" y="536"/>
                  </a:cubicBezTo>
                  <a:lnTo>
                    <a:pt x="381" y="549"/>
                  </a:lnTo>
                  <a:close/>
                  <a:moveTo>
                    <a:pt x="438" y="571"/>
                  </a:moveTo>
                  <a:cubicBezTo>
                    <a:pt x="425" y="567"/>
                    <a:pt x="412" y="562"/>
                    <a:pt x="400" y="557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17" y="549"/>
                    <a:pt x="430" y="553"/>
                    <a:pt x="443" y="557"/>
                  </a:cubicBezTo>
                  <a:lnTo>
                    <a:pt x="438" y="571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9077777" y="5007217"/>
              <a:ext cx="583178" cy="121813"/>
            </a:xfrm>
            <a:custGeom>
              <a:avLst/>
              <a:gdLst>
                <a:gd name="T0" fmla="*/ 40 w 162"/>
                <a:gd name="T1" fmla="*/ 23 h 34"/>
                <a:gd name="T2" fmla="*/ 0 w 162"/>
                <a:gd name="T3" fmla="*/ 14 h 34"/>
                <a:gd name="T4" fmla="*/ 3 w 162"/>
                <a:gd name="T5" fmla="*/ 0 h 34"/>
                <a:gd name="T6" fmla="*/ 43 w 162"/>
                <a:gd name="T7" fmla="*/ 8 h 34"/>
                <a:gd name="T8" fmla="*/ 40 w 162"/>
                <a:gd name="T9" fmla="*/ 23 h 34"/>
                <a:gd name="T10" fmla="*/ 101 w 162"/>
                <a:gd name="T11" fmla="*/ 31 h 34"/>
                <a:gd name="T12" fmla="*/ 60 w 162"/>
                <a:gd name="T13" fmla="*/ 26 h 34"/>
                <a:gd name="T14" fmla="*/ 62 w 162"/>
                <a:gd name="T15" fmla="*/ 12 h 34"/>
                <a:gd name="T16" fmla="*/ 102 w 162"/>
                <a:gd name="T17" fmla="*/ 17 h 34"/>
                <a:gd name="T18" fmla="*/ 101 w 162"/>
                <a:gd name="T19" fmla="*/ 31 h 34"/>
                <a:gd name="T20" fmla="*/ 162 w 162"/>
                <a:gd name="T21" fmla="*/ 34 h 34"/>
                <a:gd name="T22" fmla="*/ 121 w 162"/>
                <a:gd name="T23" fmla="*/ 33 h 34"/>
                <a:gd name="T24" fmla="*/ 122 w 162"/>
                <a:gd name="T25" fmla="*/ 19 h 34"/>
                <a:gd name="T26" fmla="*/ 162 w 162"/>
                <a:gd name="T27" fmla="*/ 20 h 34"/>
                <a:gd name="T28" fmla="*/ 162 w 16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4">
                  <a:moveTo>
                    <a:pt x="40" y="23"/>
                  </a:moveTo>
                  <a:cubicBezTo>
                    <a:pt x="26" y="20"/>
                    <a:pt x="13" y="17"/>
                    <a:pt x="0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3"/>
                    <a:pt x="29" y="6"/>
                    <a:pt x="43" y="8"/>
                  </a:cubicBezTo>
                  <a:lnTo>
                    <a:pt x="40" y="23"/>
                  </a:lnTo>
                  <a:close/>
                  <a:moveTo>
                    <a:pt x="101" y="31"/>
                  </a:moveTo>
                  <a:cubicBezTo>
                    <a:pt x="87" y="30"/>
                    <a:pt x="74" y="28"/>
                    <a:pt x="60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5" y="14"/>
                    <a:pt x="89" y="16"/>
                    <a:pt x="102" y="17"/>
                  </a:cubicBezTo>
                  <a:lnTo>
                    <a:pt x="101" y="31"/>
                  </a:lnTo>
                  <a:close/>
                  <a:moveTo>
                    <a:pt x="162" y="34"/>
                  </a:moveTo>
                  <a:cubicBezTo>
                    <a:pt x="149" y="34"/>
                    <a:pt x="135" y="34"/>
                    <a:pt x="121" y="33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36" y="20"/>
                    <a:pt x="149" y="20"/>
                    <a:pt x="162" y="20"/>
                  </a:cubicBezTo>
                  <a:lnTo>
                    <a:pt x="162" y="34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721862" y="4883882"/>
              <a:ext cx="205559" cy="465933"/>
            </a:xfrm>
            <a:custGeom>
              <a:avLst/>
              <a:gdLst>
                <a:gd name="T0" fmla="*/ 55 w 135"/>
                <a:gd name="T1" fmla="*/ 306 h 306"/>
                <a:gd name="T2" fmla="*/ 135 w 135"/>
                <a:gd name="T3" fmla="*/ 306 h 306"/>
                <a:gd name="T4" fmla="*/ 135 w 135"/>
                <a:gd name="T5" fmla="*/ 0 h 306"/>
                <a:gd name="T6" fmla="*/ 0 w 135"/>
                <a:gd name="T7" fmla="*/ 0 h 306"/>
                <a:gd name="T8" fmla="*/ 55 w 13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6">
                  <a:moveTo>
                    <a:pt x="55" y="306"/>
                  </a:moveTo>
                  <a:lnTo>
                    <a:pt x="135" y="30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55" y="306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0041620" y="4593054"/>
              <a:ext cx="630380" cy="756762"/>
            </a:xfrm>
            <a:custGeom>
              <a:avLst/>
              <a:gdLst>
                <a:gd name="T0" fmla="*/ 175 w 175"/>
                <a:gd name="T1" fmla="*/ 101 h 210"/>
                <a:gd name="T2" fmla="*/ 164 w 175"/>
                <a:gd name="T3" fmla="*/ 85 h 210"/>
                <a:gd name="T4" fmla="*/ 92 w 175"/>
                <a:gd name="T5" fmla="*/ 85 h 210"/>
                <a:gd name="T6" fmla="*/ 91 w 175"/>
                <a:gd name="T7" fmla="*/ 65 h 210"/>
                <a:gd name="T8" fmla="*/ 93 w 175"/>
                <a:gd name="T9" fmla="*/ 24 h 210"/>
                <a:gd name="T10" fmla="*/ 67 w 175"/>
                <a:gd name="T11" fmla="*/ 0 h 210"/>
                <a:gd name="T12" fmla="*/ 54 w 175"/>
                <a:gd name="T13" fmla="*/ 9 h 210"/>
                <a:gd name="T14" fmla="*/ 54 w 175"/>
                <a:gd name="T15" fmla="*/ 40 h 210"/>
                <a:gd name="T16" fmla="*/ 20 w 175"/>
                <a:gd name="T17" fmla="*/ 94 h 210"/>
                <a:gd name="T18" fmla="*/ 0 w 175"/>
                <a:gd name="T19" fmla="*/ 97 h 210"/>
                <a:gd name="T20" fmla="*/ 0 w 175"/>
                <a:gd name="T21" fmla="*/ 193 h 210"/>
                <a:gd name="T22" fmla="*/ 4 w 175"/>
                <a:gd name="T23" fmla="*/ 193 h 210"/>
                <a:gd name="T24" fmla="*/ 47 w 175"/>
                <a:gd name="T25" fmla="*/ 210 h 210"/>
                <a:gd name="T26" fmla="*/ 134 w 175"/>
                <a:gd name="T27" fmla="*/ 210 h 210"/>
                <a:gd name="T28" fmla="*/ 147 w 175"/>
                <a:gd name="T29" fmla="*/ 193 h 210"/>
                <a:gd name="T30" fmla="*/ 139 w 175"/>
                <a:gd name="T31" fmla="*/ 179 h 210"/>
                <a:gd name="T32" fmla="*/ 158 w 175"/>
                <a:gd name="T33" fmla="*/ 162 h 210"/>
                <a:gd name="T34" fmla="*/ 149 w 175"/>
                <a:gd name="T35" fmla="*/ 149 h 210"/>
                <a:gd name="T36" fmla="*/ 165 w 175"/>
                <a:gd name="T37" fmla="*/ 131 h 210"/>
                <a:gd name="T38" fmla="*/ 159 w 175"/>
                <a:gd name="T39" fmla="*/ 117 h 210"/>
                <a:gd name="T40" fmla="*/ 175 w 175"/>
                <a:gd name="T41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210">
                  <a:moveTo>
                    <a:pt x="175" y="101"/>
                  </a:moveTo>
                  <a:cubicBezTo>
                    <a:pt x="175" y="87"/>
                    <a:pt x="164" y="85"/>
                    <a:pt x="164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87" y="78"/>
                    <a:pt x="91" y="65"/>
                  </a:cubicBezTo>
                  <a:cubicBezTo>
                    <a:pt x="95" y="52"/>
                    <a:pt x="96" y="33"/>
                    <a:pt x="93" y="24"/>
                  </a:cubicBezTo>
                  <a:cubicBezTo>
                    <a:pt x="89" y="16"/>
                    <a:pt x="83" y="1"/>
                    <a:pt x="67" y="0"/>
                  </a:cubicBezTo>
                  <a:cubicBezTo>
                    <a:pt x="57" y="2"/>
                    <a:pt x="54" y="9"/>
                    <a:pt x="54" y="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25" y="94"/>
                    <a:pt x="20" y="94"/>
                  </a:cubicBezTo>
                  <a:cubicBezTo>
                    <a:pt x="16" y="95"/>
                    <a:pt x="0" y="97"/>
                    <a:pt x="0" y="9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0" y="210"/>
                    <a:pt x="47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47" y="207"/>
                    <a:pt x="147" y="193"/>
                  </a:cubicBezTo>
                  <a:cubicBezTo>
                    <a:pt x="147" y="185"/>
                    <a:pt x="139" y="179"/>
                    <a:pt x="139" y="179"/>
                  </a:cubicBezTo>
                  <a:cubicBezTo>
                    <a:pt x="139" y="179"/>
                    <a:pt x="158" y="178"/>
                    <a:pt x="158" y="162"/>
                  </a:cubicBezTo>
                  <a:cubicBezTo>
                    <a:pt x="158" y="155"/>
                    <a:pt x="149" y="149"/>
                    <a:pt x="149" y="149"/>
                  </a:cubicBezTo>
                  <a:cubicBezTo>
                    <a:pt x="149" y="149"/>
                    <a:pt x="166" y="146"/>
                    <a:pt x="165" y="131"/>
                  </a:cubicBezTo>
                  <a:cubicBezTo>
                    <a:pt x="164" y="122"/>
                    <a:pt x="159" y="117"/>
                    <a:pt x="159" y="117"/>
                  </a:cubicBezTo>
                  <a:cubicBezTo>
                    <a:pt x="159" y="117"/>
                    <a:pt x="175" y="114"/>
                    <a:pt x="175" y="101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5654842" y="3904813"/>
              <a:ext cx="915118" cy="609063"/>
            </a:xfrm>
            <a:custGeom>
              <a:avLst/>
              <a:gdLst>
                <a:gd name="T0" fmla="*/ 83 w 254"/>
                <a:gd name="T1" fmla="*/ 132 h 169"/>
                <a:gd name="T2" fmla="*/ 35 w 254"/>
                <a:gd name="T3" fmla="*/ 84 h 169"/>
                <a:gd name="T4" fmla="*/ 83 w 254"/>
                <a:gd name="T5" fmla="*/ 36 h 169"/>
                <a:gd name="T6" fmla="*/ 131 w 254"/>
                <a:gd name="T7" fmla="*/ 84 h 169"/>
                <a:gd name="T8" fmla="*/ 83 w 254"/>
                <a:gd name="T9" fmla="*/ 132 h 169"/>
                <a:gd name="T10" fmla="*/ 124 w 254"/>
                <a:gd name="T11" fmla="*/ 10 h 169"/>
                <a:gd name="T12" fmla="*/ 84 w 254"/>
                <a:gd name="T13" fmla="*/ 0 h 169"/>
                <a:gd name="T14" fmla="*/ 0 w 254"/>
                <a:gd name="T15" fmla="*/ 86 h 169"/>
                <a:gd name="T16" fmla="*/ 86 w 254"/>
                <a:gd name="T17" fmla="*/ 169 h 169"/>
                <a:gd name="T18" fmla="*/ 125 w 254"/>
                <a:gd name="T19" fmla="*/ 159 h 169"/>
                <a:gd name="T20" fmla="*/ 254 w 254"/>
                <a:gd name="T21" fmla="*/ 83 h 169"/>
                <a:gd name="T22" fmla="*/ 124 w 254"/>
                <a:gd name="T23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69">
                  <a:moveTo>
                    <a:pt x="83" y="132"/>
                  </a:moveTo>
                  <a:cubicBezTo>
                    <a:pt x="56" y="132"/>
                    <a:pt x="35" y="110"/>
                    <a:pt x="35" y="84"/>
                  </a:cubicBezTo>
                  <a:cubicBezTo>
                    <a:pt x="35" y="57"/>
                    <a:pt x="56" y="36"/>
                    <a:pt x="83" y="36"/>
                  </a:cubicBezTo>
                  <a:cubicBezTo>
                    <a:pt x="109" y="36"/>
                    <a:pt x="131" y="57"/>
                    <a:pt x="131" y="84"/>
                  </a:cubicBezTo>
                  <a:cubicBezTo>
                    <a:pt x="131" y="110"/>
                    <a:pt x="109" y="132"/>
                    <a:pt x="83" y="132"/>
                  </a:cubicBezTo>
                  <a:moveTo>
                    <a:pt x="124" y="10"/>
                  </a:moveTo>
                  <a:cubicBezTo>
                    <a:pt x="112" y="4"/>
                    <a:pt x="98" y="0"/>
                    <a:pt x="84" y="0"/>
                  </a:cubicBezTo>
                  <a:cubicBezTo>
                    <a:pt x="37" y="1"/>
                    <a:pt x="0" y="39"/>
                    <a:pt x="0" y="86"/>
                  </a:cubicBezTo>
                  <a:cubicBezTo>
                    <a:pt x="1" y="132"/>
                    <a:pt x="39" y="169"/>
                    <a:pt x="86" y="169"/>
                  </a:cubicBezTo>
                  <a:cubicBezTo>
                    <a:pt x="109" y="169"/>
                    <a:pt x="125" y="159"/>
                    <a:pt x="125" y="159"/>
                  </a:cubicBezTo>
                  <a:cubicBezTo>
                    <a:pt x="254" y="83"/>
                    <a:pt x="254" y="83"/>
                    <a:pt x="254" y="83"/>
                  </a:cubicBezTo>
                  <a:lnTo>
                    <a:pt x="124" y="10"/>
                  </a:lnTo>
                  <a:close/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9686840" y="2574010"/>
              <a:ext cx="248194" cy="249716"/>
            </a:xfrm>
            <a:custGeom>
              <a:avLst/>
              <a:gdLst>
                <a:gd name="T0" fmla="*/ 13 w 69"/>
                <a:gd name="T1" fmla="*/ 57 h 69"/>
                <a:gd name="T2" fmla="*/ 13 w 69"/>
                <a:gd name="T3" fmla="*/ 13 h 69"/>
                <a:gd name="T4" fmla="*/ 56 w 69"/>
                <a:gd name="T5" fmla="*/ 12 h 69"/>
                <a:gd name="T6" fmla="*/ 57 w 69"/>
                <a:gd name="T7" fmla="*/ 56 h 69"/>
                <a:gd name="T8" fmla="*/ 13 w 69"/>
                <a:gd name="T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3" y="57"/>
                  </a:moveTo>
                  <a:cubicBezTo>
                    <a:pt x="1" y="45"/>
                    <a:pt x="0" y="25"/>
                    <a:pt x="13" y="13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9" y="24"/>
                    <a:pt x="69" y="44"/>
                    <a:pt x="57" y="56"/>
                  </a:cubicBezTo>
                  <a:cubicBezTo>
                    <a:pt x="45" y="69"/>
                    <a:pt x="25" y="69"/>
                    <a:pt x="13" y="57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8879832" y="2012149"/>
              <a:ext cx="1626199" cy="1553111"/>
            </a:xfrm>
            <a:custGeom>
              <a:avLst/>
              <a:gdLst>
                <a:gd name="T0" fmla="*/ 339 w 452"/>
                <a:gd name="T1" fmla="*/ 269 h 431"/>
                <a:gd name="T2" fmla="*/ 182 w 452"/>
                <a:gd name="T3" fmla="*/ 269 h 431"/>
                <a:gd name="T4" fmla="*/ 182 w 452"/>
                <a:gd name="T5" fmla="*/ 112 h 431"/>
                <a:gd name="T6" fmla="*/ 339 w 452"/>
                <a:gd name="T7" fmla="*/ 112 h 431"/>
                <a:gd name="T8" fmla="*/ 339 w 452"/>
                <a:gd name="T9" fmla="*/ 269 h 431"/>
                <a:gd name="T10" fmla="*/ 387 w 452"/>
                <a:gd name="T11" fmla="*/ 76 h 431"/>
                <a:gd name="T12" fmla="*/ 140 w 452"/>
                <a:gd name="T13" fmla="*/ 65 h 431"/>
                <a:gd name="T14" fmla="*/ 93 w 452"/>
                <a:gd name="T15" fmla="*/ 136 h 431"/>
                <a:gd name="T16" fmla="*/ 0 w 452"/>
                <a:gd name="T17" fmla="*/ 431 h 431"/>
                <a:gd name="T18" fmla="*/ 302 w 452"/>
                <a:gd name="T19" fmla="*/ 364 h 431"/>
                <a:gd name="T20" fmla="*/ 376 w 452"/>
                <a:gd name="T21" fmla="*/ 323 h 431"/>
                <a:gd name="T22" fmla="*/ 387 w 452"/>
                <a:gd name="T23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2" h="431">
                  <a:moveTo>
                    <a:pt x="339" y="269"/>
                  </a:moveTo>
                  <a:cubicBezTo>
                    <a:pt x="296" y="313"/>
                    <a:pt x="225" y="313"/>
                    <a:pt x="182" y="269"/>
                  </a:cubicBezTo>
                  <a:cubicBezTo>
                    <a:pt x="138" y="226"/>
                    <a:pt x="138" y="156"/>
                    <a:pt x="182" y="112"/>
                  </a:cubicBezTo>
                  <a:cubicBezTo>
                    <a:pt x="225" y="69"/>
                    <a:pt x="296" y="69"/>
                    <a:pt x="339" y="112"/>
                  </a:cubicBezTo>
                  <a:cubicBezTo>
                    <a:pt x="383" y="156"/>
                    <a:pt x="383" y="226"/>
                    <a:pt x="339" y="269"/>
                  </a:cubicBezTo>
                  <a:moveTo>
                    <a:pt x="387" y="76"/>
                  </a:moveTo>
                  <a:cubicBezTo>
                    <a:pt x="322" y="4"/>
                    <a:pt x="212" y="0"/>
                    <a:pt x="140" y="65"/>
                  </a:cubicBezTo>
                  <a:cubicBezTo>
                    <a:pt x="104" y="97"/>
                    <a:pt x="93" y="136"/>
                    <a:pt x="93" y="136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29" y="357"/>
                    <a:pt x="354" y="343"/>
                    <a:pt x="376" y="323"/>
                  </a:cubicBezTo>
                  <a:cubicBezTo>
                    <a:pt x="448" y="258"/>
                    <a:pt x="452" y="147"/>
                    <a:pt x="387" y="76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5899990" y="4153006"/>
              <a:ext cx="111155" cy="111155"/>
            </a:xfrm>
            <a:custGeom>
              <a:avLst/>
              <a:gdLst>
                <a:gd name="T0" fmla="*/ 30 w 31"/>
                <a:gd name="T1" fmla="*/ 15 h 31"/>
                <a:gd name="T2" fmla="*/ 16 w 31"/>
                <a:gd name="T3" fmla="*/ 30 h 31"/>
                <a:gd name="T4" fmla="*/ 0 w 31"/>
                <a:gd name="T5" fmla="*/ 16 h 31"/>
                <a:gd name="T6" fmla="*/ 15 w 31"/>
                <a:gd name="T7" fmla="*/ 0 h 31"/>
                <a:gd name="T8" fmla="*/ 30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5"/>
                  </a:moveTo>
                  <a:cubicBezTo>
                    <a:pt x="31" y="24"/>
                    <a:pt x="24" y="30"/>
                    <a:pt x="16" y="30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1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</a:path>
              </a:pathLst>
            </a:custGeom>
            <a:grpFill/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747" y="2809676"/>
            <a:ext cx="6409151" cy="1461939"/>
          </a:xfrm>
        </p:spPr>
        <p:txBody>
          <a:bodyPr wrap="square" anchor="b">
            <a:noAutofit/>
          </a:bodyPr>
          <a:lstStyle>
            <a:lvl1pPr algn="l">
              <a:lnSpc>
                <a:spcPct val="8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1498" y="4616908"/>
            <a:ext cx="1590675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8635" y="4891088"/>
            <a:ext cx="6436517" cy="1601788"/>
          </a:xfrm>
        </p:spPr>
        <p:txBody>
          <a:bodyPr>
            <a:noAutofit/>
          </a:bodyPr>
          <a:lstStyle>
            <a:lvl1pPr marL="0" indent="0">
              <a:buFont typeface="Microsoft Sans Serif" panose="020B0604020202020204" pitchFamily="34" charset="0"/>
              <a:buChar char="​"/>
              <a:defRPr sz="2100" b="1" spc="30" baseline="0">
                <a:solidFill>
                  <a:schemeClr val="bg1"/>
                </a:solidFill>
              </a:defRPr>
            </a:lvl1pPr>
            <a:lvl2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Font typeface="Microsoft Sans Serif" panose="020B0604020202020204" pitchFamily="34" charset="0"/>
              <a:buChar char="​"/>
              <a:defRPr sz="1600"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1"/>
            <a:r>
              <a:rPr lang="en-US" dirty="0"/>
              <a:t>Employing Entity</a:t>
            </a:r>
          </a:p>
          <a:p>
            <a:pPr lvl="2"/>
            <a:r>
              <a:rPr lang="en-US" dirty="0"/>
              <a:t>Date</a:t>
            </a:r>
          </a:p>
          <a:p>
            <a:pPr lvl="3"/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495301" y="582288"/>
            <a:ext cx="2263942" cy="493725"/>
            <a:chOff x="187326" y="5085556"/>
            <a:chExt cx="8393112" cy="1830388"/>
          </a:xfrm>
          <a:solidFill>
            <a:schemeClr val="bg1"/>
          </a:solidFill>
        </p:grpSpPr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8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Violet">
    <p:bg>
      <p:bgPr>
        <a:gradFill>
          <a:gsLst>
            <a:gs pos="8000">
              <a:schemeClr val="accent6">
                <a:lumMod val="75000"/>
              </a:schemeClr>
            </a:gs>
            <a:gs pos="100000">
              <a:srgbClr val="C6007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56" y="1706566"/>
            <a:ext cx="5479047" cy="3231161"/>
          </a:xfrm>
        </p:spPr>
        <p:txBody>
          <a:bodyPr/>
          <a:lstStyle>
            <a:lvl1pPr marL="0" algn="l" defTabSz="914434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lang="en-US" sz="4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698" y="5609677"/>
            <a:ext cx="5453062" cy="745089"/>
          </a:xfrm>
          <a:prstGeom prst="rect">
            <a:avLst/>
          </a:prstGeom>
        </p:spPr>
        <p:txBody>
          <a:bodyPr/>
          <a:lstStyle>
            <a:lvl1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5186723"/>
            <a:ext cx="880110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4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17" indent="0" algn="ctr">
              <a:buNone/>
              <a:defRPr sz="2000"/>
            </a:lvl2pPr>
            <a:lvl3pPr marL="914434" indent="0" algn="ctr">
              <a:buNone/>
              <a:defRPr sz="1800"/>
            </a:lvl3pPr>
            <a:lvl4pPr marL="1371651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6" indent="0" algn="ctr">
              <a:buNone/>
              <a:defRPr sz="1600"/>
            </a:lvl6pPr>
            <a:lvl7pPr marL="2743303" indent="0" algn="ctr">
              <a:buNone/>
              <a:defRPr sz="1600"/>
            </a:lvl7pPr>
            <a:lvl8pPr marL="3200519" indent="0" algn="ctr">
              <a:buNone/>
              <a:defRPr sz="1600"/>
            </a:lvl8pPr>
            <a:lvl9pPr marL="365773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Violet">
    <p:bg>
      <p:bgPr>
        <a:gradFill>
          <a:gsLst>
            <a:gs pos="8000">
              <a:schemeClr val="accent6">
                <a:lumMod val="75000"/>
              </a:schemeClr>
            </a:gs>
            <a:gs pos="100000">
              <a:srgbClr val="C6007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0220" y="1807"/>
            <a:ext cx="5031783" cy="6854386"/>
          </a:xfrm>
          <a:prstGeom prst="rect">
            <a:avLst/>
          </a:prstGeom>
        </p:spPr>
        <p:txBody>
          <a:bodyPr/>
          <a:lstStyle>
            <a:lvl1pPr marL="342913" indent="-342913">
              <a:buNone/>
              <a:defRPr/>
            </a:lvl1pPr>
            <a:lvl5pPr>
              <a:defRPr lang="en-US" sz="2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4" indent="0" algn="l" defTabSz="914434" rtl="0" eaLnBrk="1" latinLnBrk="0" hangingPunct="1">
              <a:lnSpc>
                <a:spcPct val="98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9317" y="1706563"/>
            <a:ext cx="6428983" cy="2258094"/>
          </a:xfrm>
        </p:spPr>
        <p:txBody>
          <a:bodyPr anchor="b">
            <a:noAutofit/>
          </a:bodyPr>
          <a:lstStyle>
            <a:lvl1pPr>
              <a:lnSpc>
                <a:spcPct val="92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5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483396" y="4578031"/>
            <a:ext cx="6391275" cy="1776735"/>
          </a:xfrm>
          <a:prstGeom prst="rect">
            <a:avLst/>
          </a:prstGeom>
        </p:spPr>
        <p:txBody>
          <a:bodyPr/>
          <a:lstStyle>
            <a:lvl1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invGray">
          <a:xfrm>
            <a:off x="529593" y="4157071"/>
            <a:ext cx="882491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Violet">
    <p:bg>
      <p:bgPr>
        <a:gradFill>
          <a:gsLst>
            <a:gs pos="1000">
              <a:schemeClr val="accent6">
                <a:lumMod val="75000"/>
              </a:schemeClr>
            </a:gs>
            <a:gs pos="100000">
              <a:srgbClr val="C6007E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4021" y="1963185"/>
            <a:ext cx="7378700" cy="1078950"/>
          </a:xfrm>
          <a:prstGeom prst="rect">
            <a:avLst/>
          </a:prstGeom>
        </p:spPr>
        <p:txBody>
          <a:bodyPr>
            <a:noAutofit/>
          </a:bodyPr>
          <a:lstStyle>
            <a:lvl1pPr marL="173044" indent="-173044">
              <a:lnSpc>
                <a:spcPct val="96000"/>
              </a:lnSpc>
              <a:spcBef>
                <a:spcPts val="0"/>
              </a:spcBef>
              <a:buClr>
                <a:schemeClr val="bg1"/>
              </a:buClr>
              <a:buFont typeface="Microsoft Sans Serif" panose="020B0604020202020204" pitchFamily="34" charset="0"/>
              <a:buChar char="“"/>
              <a:defRPr sz="3400">
                <a:solidFill>
                  <a:schemeClr val="bg1"/>
                </a:solidFill>
                <a:latin typeface="+mn-lt"/>
              </a:defRPr>
            </a:lvl1pPr>
            <a:lvl2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>
                <a:solidFill>
                  <a:schemeClr val="bg1"/>
                </a:solidFill>
                <a:latin typeface="+mn-lt"/>
              </a:defRPr>
            </a:lvl2pPr>
            <a:lvl3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3pPr>
            <a:lvl4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4pPr>
            <a:lvl5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5pPr>
            <a:lvl6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6pPr>
            <a:lvl7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7pPr>
            <a:lvl8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8pPr>
            <a:lvl9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1746293"/>
            <a:ext cx="880110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Violet">
    <p:bg>
      <p:bgPr>
        <a:gradFill>
          <a:gsLst>
            <a:gs pos="8000">
              <a:schemeClr val="accent6">
                <a:lumMod val="75000"/>
              </a:schemeClr>
            </a:gs>
            <a:gs pos="100000">
              <a:schemeClr val="bg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 userDrawn="1"/>
        </p:nvSpPr>
        <p:spPr bwMode="auto">
          <a:xfrm>
            <a:off x="389624" y="1017660"/>
            <a:ext cx="7362908" cy="889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Microsoft Sans Serif"/>
                <a:cs typeface="Microsoft Sans Serif" panose="020B0604020202020204" pitchFamily="34" charset="0"/>
              </a:rPr>
              <a:t>Thank you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72177" y="2599538"/>
            <a:ext cx="8875157" cy="1117275"/>
            <a:chOff x="506464" y="3396968"/>
            <a:chExt cx="8875157" cy="1117275"/>
          </a:xfrm>
        </p:grpSpPr>
        <p:sp>
          <p:nvSpPr>
            <p:cNvPr id="18" name="TextBox 17"/>
            <p:cNvSpPr txBox="1"/>
            <p:nvPr userDrawn="1"/>
          </p:nvSpPr>
          <p:spPr bwMode="auto">
            <a:xfrm>
              <a:off x="506464" y="3475497"/>
              <a:ext cx="8875157" cy="1038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Follow us on:</a:t>
              </a:r>
            </a:p>
            <a:p>
              <a:pPr marL="0" lvl="1"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For more information, visit us at: </a:t>
              </a:r>
              <a:b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</a:b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www.qualcomm.com &amp; www.qualcomm.com/blog </a:t>
              </a:r>
            </a:p>
          </p:txBody>
        </p:sp>
        <p:sp>
          <p:nvSpPr>
            <p:cNvPr id="19" name="Freeform 12"/>
            <p:cNvSpPr>
              <a:spLocks noChangeAspect="1"/>
            </p:cNvSpPr>
            <p:nvPr userDrawn="1"/>
          </p:nvSpPr>
          <p:spPr bwMode="black">
            <a:xfrm>
              <a:off x="2567747" y="3398258"/>
              <a:ext cx="427563" cy="347438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20" name="Group 5"/>
            <p:cNvGrpSpPr>
              <a:grpSpLocks noChangeAspect="1"/>
            </p:cNvGrpSpPr>
            <p:nvPr userDrawn="1"/>
          </p:nvGrpSpPr>
          <p:grpSpPr bwMode="black">
            <a:xfrm>
              <a:off x="3162378" y="3398257"/>
              <a:ext cx="348548" cy="344450"/>
              <a:chOff x="3331" y="1656"/>
              <a:chExt cx="1020" cy="1008"/>
            </a:xfrm>
            <a:solidFill>
              <a:sysClr val="window" lastClr="FFFFFF"/>
            </a:solidFill>
          </p:grpSpPr>
          <p:sp>
            <p:nvSpPr>
              <p:cNvPr id="21" name="Freeform 6"/>
              <p:cNvSpPr>
                <a:spLocks noEditPoints="1"/>
              </p:cNvSpPr>
              <p:nvPr/>
            </p:nvSpPr>
            <p:spPr bwMode="black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black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33" name="Freeform 5"/>
            <p:cNvSpPr>
              <a:spLocks/>
            </p:cNvSpPr>
            <p:nvPr userDrawn="1"/>
          </p:nvSpPr>
          <p:spPr bwMode="black">
            <a:xfrm>
              <a:off x="2227262" y="3396968"/>
              <a:ext cx="161925" cy="349251"/>
            </a:xfrm>
            <a:custGeom>
              <a:avLst/>
              <a:gdLst>
                <a:gd name="T0" fmla="*/ 60 w 90"/>
                <a:gd name="T1" fmla="*/ 193 h 193"/>
                <a:gd name="T2" fmla="*/ 20 w 90"/>
                <a:gd name="T3" fmla="*/ 193 h 193"/>
                <a:gd name="T4" fmla="*/ 20 w 90"/>
                <a:gd name="T5" fmla="*/ 97 h 193"/>
                <a:gd name="T6" fmla="*/ 0 w 90"/>
                <a:gd name="T7" fmla="*/ 97 h 193"/>
                <a:gd name="T8" fmla="*/ 0 w 90"/>
                <a:gd name="T9" fmla="*/ 63 h 193"/>
                <a:gd name="T10" fmla="*/ 20 w 90"/>
                <a:gd name="T11" fmla="*/ 63 h 193"/>
                <a:gd name="T12" fmla="*/ 20 w 90"/>
                <a:gd name="T13" fmla="*/ 44 h 193"/>
                <a:gd name="T14" fmla="*/ 63 w 90"/>
                <a:gd name="T15" fmla="*/ 0 h 193"/>
                <a:gd name="T16" fmla="*/ 89 w 90"/>
                <a:gd name="T17" fmla="*/ 0 h 193"/>
                <a:gd name="T18" fmla="*/ 89 w 90"/>
                <a:gd name="T19" fmla="*/ 34 h 193"/>
                <a:gd name="T20" fmla="*/ 73 w 90"/>
                <a:gd name="T21" fmla="*/ 34 h 193"/>
                <a:gd name="T22" fmla="*/ 60 w 90"/>
                <a:gd name="T23" fmla="*/ 47 h 193"/>
                <a:gd name="T24" fmla="*/ 60 w 90"/>
                <a:gd name="T25" fmla="*/ 63 h 193"/>
                <a:gd name="T26" fmla="*/ 90 w 90"/>
                <a:gd name="T27" fmla="*/ 63 h 193"/>
                <a:gd name="T28" fmla="*/ 86 w 90"/>
                <a:gd name="T29" fmla="*/ 97 h 193"/>
                <a:gd name="T30" fmla="*/ 60 w 90"/>
                <a:gd name="T31" fmla="*/ 97 h 193"/>
                <a:gd name="T32" fmla="*/ 60 w 90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60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16"/>
                    <a:pt x="31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34"/>
                    <a:pt x="60" y="38"/>
                    <a:pt x="60" y="47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60" y="97"/>
                    <a:pt x="60" y="97"/>
                    <a:pt x="60" y="97"/>
                  </a:cubicBezTo>
                  <a:lnTo>
                    <a:pt x="60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26" name="Freeform 25"/>
          <p:cNvSpPr>
            <a:spLocks/>
          </p:cNvSpPr>
          <p:nvPr userDrawn="1"/>
        </p:nvSpPr>
        <p:spPr bwMode="auto">
          <a:xfrm>
            <a:off x="6411931" y="390525"/>
            <a:ext cx="5185262" cy="3248698"/>
          </a:xfrm>
          <a:custGeom>
            <a:avLst/>
            <a:gdLst>
              <a:gd name="T0" fmla="*/ 600 w 736"/>
              <a:gd name="T1" fmla="*/ 169 h 461"/>
              <a:gd name="T2" fmla="*/ 603 w 736"/>
              <a:gd name="T3" fmla="*/ 140 h 461"/>
              <a:gd name="T4" fmla="*/ 463 w 736"/>
              <a:gd name="T5" fmla="*/ 0 h 461"/>
              <a:gd name="T6" fmla="*/ 335 w 736"/>
              <a:gd name="T7" fmla="*/ 83 h 461"/>
              <a:gd name="T8" fmla="*/ 290 w 736"/>
              <a:gd name="T9" fmla="*/ 73 h 461"/>
              <a:gd name="T10" fmla="*/ 187 w 736"/>
              <a:gd name="T11" fmla="*/ 169 h 461"/>
              <a:gd name="T12" fmla="*/ 146 w 736"/>
              <a:gd name="T13" fmla="*/ 169 h 461"/>
              <a:gd name="T14" fmla="*/ 0 w 736"/>
              <a:gd name="T15" fmla="*/ 315 h 461"/>
              <a:gd name="T16" fmla="*/ 146 w 736"/>
              <a:gd name="T17" fmla="*/ 461 h 461"/>
              <a:gd name="T18" fmla="*/ 589 w 736"/>
              <a:gd name="T19" fmla="*/ 461 h 461"/>
              <a:gd name="T20" fmla="*/ 736 w 736"/>
              <a:gd name="T21" fmla="*/ 315 h 461"/>
              <a:gd name="T22" fmla="*/ 600 w 736"/>
              <a:gd name="T23" fmla="*/ 16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461">
                <a:moveTo>
                  <a:pt x="600" y="169"/>
                </a:moveTo>
                <a:cubicBezTo>
                  <a:pt x="602" y="160"/>
                  <a:pt x="603" y="150"/>
                  <a:pt x="603" y="140"/>
                </a:cubicBezTo>
                <a:cubicBezTo>
                  <a:pt x="603" y="62"/>
                  <a:pt x="540" y="0"/>
                  <a:pt x="463" y="0"/>
                </a:cubicBezTo>
                <a:cubicBezTo>
                  <a:pt x="405" y="0"/>
                  <a:pt x="357" y="34"/>
                  <a:pt x="335" y="83"/>
                </a:cubicBezTo>
                <a:cubicBezTo>
                  <a:pt x="321" y="76"/>
                  <a:pt x="306" y="73"/>
                  <a:pt x="290" y="73"/>
                </a:cubicBezTo>
                <a:cubicBezTo>
                  <a:pt x="235" y="73"/>
                  <a:pt x="191" y="115"/>
                  <a:pt x="187" y="169"/>
                </a:cubicBezTo>
                <a:cubicBezTo>
                  <a:pt x="146" y="169"/>
                  <a:pt x="146" y="169"/>
                  <a:pt x="146" y="169"/>
                </a:cubicBezTo>
                <a:cubicBezTo>
                  <a:pt x="65" y="169"/>
                  <a:pt x="0" y="234"/>
                  <a:pt x="0" y="315"/>
                </a:cubicBezTo>
                <a:cubicBezTo>
                  <a:pt x="0" y="396"/>
                  <a:pt x="65" y="461"/>
                  <a:pt x="146" y="461"/>
                </a:cubicBezTo>
                <a:cubicBezTo>
                  <a:pt x="589" y="461"/>
                  <a:pt x="589" y="461"/>
                  <a:pt x="589" y="461"/>
                </a:cubicBezTo>
                <a:cubicBezTo>
                  <a:pt x="670" y="461"/>
                  <a:pt x="736" y="396"/>
                  <a:pt x="736" y="315"/>
                </a:cubicBezTo>
                <a:cubicBezTo>
                  <a:pt x="736" y="238"/>
                  <a:pt x="676" y="175"/>
                  <a:pt x="600" y="169"/>
                </a:cubicBezTo>
              </a:path>
            </a:pathLst>
          </a:custGeom>
          <a:solidFill>
            <a:schemeClr val="accent6">
              <a:lumMod val="75000"/>
              <a:alpha val="30000"/>
            </a:schemeClr>
          </a:solidFill>
          <a:ln w="6350" cap="flat" cmpd="sng" algn="ctr">
            <a:noFill/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7120796" y="1787819"/>
            <a:ext cx="2547311" cy="3289006"/>
            <a:chOff x="4194020" y="3501033"/>
            <a:chExt cx="310845" cy="401353"/>
          </a:xfrm>
        </p:grpSpPr>
        <p:sp>
          <p:nvSpPr>
            <p:cNvPr id="35" name="Freeform 34"/>
            <p:cNvSpPr>
              <a:spLocks noEditPoints="1"/>
            </p:cNvSpPr>
            <p:nvPr userDrawn="1"/>
          </p:nvSpPr>
          <p:spPr bwMode="auto">
            <a:xfrm>
              <a:off x="4223172" y="3501033"/>
              <a:ext cx="252879" cy="357963"/>
            </a:xfrm>
            <a:custGeom>
              <a:avLst/>
              <a:gdLst>
                <a:gd name="T0" fmla="*/ 139 w 279"/>
                <a:gd name="T1" fmla="*/ 0 h 395"/>
                <a:gd name="T2" fmla="*/ 0 w 279"/>
                <a:gd name="T3" fmla="*/ 142 h 395"/>
                <a:gd name="T4" fmla="*/ 24 w 279"/>
                <a:gd name="T5" fmla="*/ 219 h 395"/>
                <a:gd name="T6" fmla="*/ 24 w 279"/>
                <a:gd name="T7" fmla="*/ 219 h 395"/>
                <a:gd name="T8" fmla="*/ 139 w 279"/>
                <a:gd name="T9" fmla="*/ 395 h 395"/>
                <a:gd name="T10" fmla="*/ 255 w 279"/>
                <a:gd name="T11" fmla="*/ 219 h 395"/>
                <a:gd name="T12" fmla="*/ 279 w 279"/>
                <a:gd name="T13" fmla="*/ 140 h 395"/>
                <a:gd name="T14" fmla="*/ 139 w 279"/>
                <a:gd name="T15" fmla="*/ 0 h 395"/>
                <a:gd name="T16" fmla="*/ 139 w 279"/>
                <a:gd name="T17" fmla="*/ 233 h 395"/>
                <a:gd name="T18" fmla="*/ 49 w 279"/>
                <a:gd name="T19" fmla="*/ 140 h 395"/>
                <a:gd name="T20" fmla="*/ 139 w 279"/>
                <a:gd name="T21" fmla="*/ 49 h 395"/>
                <a:gd name="T22" fmla="*/ 232 w 279"/>
                <a:gd name="T23" fmla="*/ 140 h 395"/>
                <a:gd name="T24" fmla="*/ 139 w 279"/>
                <a:gd name="T25" fmla="*/ 233 h 395"/>
                <a:gd name="T26" fmla="*/ 179 w 279"/>
                <a:gd name="T27" fmla="*/ 140 h 395"/>
                <a:gd name="T28" fmla="*/ 139 w 279"/>
                <a:gd name="T29" fmla="*/ 180 h 395"/>
                <a:gd name="T30" fmla="*/ 102 w 279"/>
                <a:gd name="T31" fmla="*/ 140 h 395"/>
                <a:gd name="T32" fmla="*/ 139 w 279"/>
                <a:gd name="T33" fmla="*/ 102 h 395"/>
                <a:gd name="T34" fmla="*/ 179 w 279"/>
                <a:gd name="T35" fmla="*/ 14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9" h="395">
                  <a:moveTo>
                    <a:pt x="139" y="0"/>
                  </a:moveTo>
                  <a:cubicBezTo>
                    <a:pt x="63" y="1"/>
                    <a:pt x="0" y="64"/>
                    <a:pt x="0" y="142"/>
                  </a:cubicBezTo>
                  <a:cubicBezTo>
                    <a:pt x="2" y="170"/>
                    <a:pt x="9" y="197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71" y="196"/>
                    <a:pt x="279" y="169"/>
                    <a:pt x="279" y="140"/>
                  </a:cubicBezTo>
                  <a:cubicBezTo>
                    <a:pt x="279" y="63"/>
                    <a:pt x="216" y="0"/>
                    <a:pt x="139" y="0"/>
                  </a:cubicBezTo>
                  <a:close/>
                  <a:moveTo>
                    <a:pt x="139" y="233"/>
                  </a:moveTo>
                  <a:cubicBezTo>
                    <a:pt x="89" y="233"/>
                    <a:pt x="49" y="191"/>
                    <a:pt x="49" y="140"/>
                  </a:cubicBezTo>
                  <a:cubicBezTo>
                    <a:pt x="49" y="90"/>
                    <a:pt x="89" y="49"/>
                    <a:pt x="139" y="49"/>
                  </a:cubicBezTo>
                  <a:cubicBezTo>
                    <a:pt x="190" y="49"/>
                    <a:pt x="232" y="90"/>
                    <a:pt x="232" y="140"/>
                  </a:cubicBezTo>
                  <a:cubicBezTo>
                    <a:pt x="232" y="191"/>
                    <a:pt x="190" y="233"/>
                    <a:pt x="139" y="233"/>
                  </a:cubicBezTo>
                  <a:close/>
                  <a:moveTo>
                    <a:pt x="179" y="140"/>
                  </a:moveTo>
                  <a:cubicBezTo>
                    <a:pt x="179" y="162"/>
                    <a:pt x="161" y="180"/>
                    <a:pt x="139" y="180"/>
                  </a:cubicBezTo>
                  <a:cubicBezTo>
                    <a:pt x="119" y="180"/>
                    <a:pt x="102" y="162"/>
                    <a:pt x="102" y="140"/>
                  </a:cubicBezTo>
                  <a:cubicBezTo>
                    <a:pt x="102" y="120"/>
                    <a:pt x="119" y="102"/>
                    <a:pt x="139" y="102"/>
                  </a:cubicBezTo>
                  <a:cubicBezTo>
                    <a:pt x="161" y="102"/>
                    <a:pt x="179" y="120"/>
                    <a:pt x="179" y="14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4194020" y="3875268"/>
              <a:ext cx="310845" cy="27118"/>
            </a:xfrm>
            <a:custGeom>
              <a:avLst/>
              <a:gdLst>
                <a:gd name="T0" fmla="*/ 15 w 343"/>
                <a:gd name="T1" fmla="*/ 0 h 30"/>
                <a:gd name="T2" fmla="*/ 328 w 343"/>
                <a:gd name="T3" fmla="*/ 0 h 30"/>
                <a:gd name="T4" fmla="*/ 343 w 343"/>
                <a:gd name="T5" fmla="*/ 15 h 30"/>
                <a:gd name="T6" fmla="*/ 343 w 343"/>
                <a:gd name="T7" fmla="*/ 15 h 30"/>
                <a:gd name="T8" fmla="*/ 328 w 343"/>
                <a:gd name="T9" fmla="*/ 30 h 30"/>
                <a:gd name="T10" fmla="*/ 15 w 343"/>
                <a:gd name="T11" fmla="*/ 30 h 30"/>
                <a:gd name="T12" fmla="*/ 0 w 343"/>
                <a:gd name="T13" fmla="*/ 15 h 30"/>
                <a:gd name="T14" fmla="*/ 0 w 343"/>
                <a:gd name="T15" fmla="*/ 15 h 30"/>
                <a:gd name="T16" fmla="*/ 15 w 343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30">
                  <a:moveTo>
                    <a:pt x="15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35" y="0"/>
                    <a:pt x="343" y="6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3" y="23"/>
                    <a:pt x="335" y="30"/>
                    <a:pt x="328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cxnSp>
        <p:nvCxnSpPr>
          <p:cNvPr id="37" name="Straight Connector 36"/>
          <p:cNvCxnSpPr/>
          <p:nvPr userDrawn="1"/>
        </p:nvCxnSpPr>
        <p:spPr bwMode="invGray">
          <a:xfrm>
            <a:off x="529593" y="2092046"/>
            <a:ext cx="882491" cy="0"/>
          </a:xfrm>
          <a:prstGeom prst="line">
            <a:avLst/>
          </a:prstGeom>
          <a:ln w="762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 bwMode="auto">
          <a:xfrm>
            <a:off x="484823" y="4139568"/>
            <a:ext cx="7403510" cy="22399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rgbClr val="F15B35">
                  <a:lumMod val="75000"/>
                </a:srgbClr>
              </a:buClr>
              <a:buSzPct val="100000"/>
              <a:buFont typeface="Courier New" pitchFamily="49" charset="0"/>
              <a:buNone/>
              <a:defRPr sz="2400" baseline="0">
                <a:solidFill>
                  <a:schemeClr val="bg1"/>
                </a:solidFill>
                <a:latin typeface="Calibre Light" pitchFamily="34" charset="0"/>
                <a:cs typeface="Arial" pitchFamily="34" charset="0"/>
              </a:defRPr>
            </a:lvl1pPr>
            <a:lvl2pPr marL="0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spc="10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3pPr>
            <a:lvl4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4pPr>
            <a:lvl5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sz="900" dirty="0"/>
              <a:t>Nothing in these materials is an offer to sell any of the components or devices referenced herein.</a:t>
            </a:r>
          </a:p>
          <a:p>
            <a:pPr lvl="1"/>
            <a:r>
              <a:rPr lang="en-US" sz="900" dirty="0"/>
              <a:t>©2017 Qualcomm Technologies, Inc. and/or its affiliated companies.  All Rights Reserved.</a:t>
            </a:r>
          </a:p>
          <a:p>
            <a:pPr lvl="1"/>
            <a:r>
              <a:rPr lang="en-US" sz="900" dirty="0"/>
              <a:t>Qualcomm is a trademark of Qualcomm Incorporated, registered in the United States and other countries.  Other products and brand names may be trademarks or registered trademarks of their respective owners.</a:t>
            </a:r>
          </a:p>
          <a:p>
            <a:pPr lvl="1"/>
            <a:r>
              <a:rPr lang="en-US" sz="900" dirty="0"/>
              <a:t>References in this presentation to “Qualcomm” may mean Qualcomm Incorporated, Qualcomm Technologies, Inc., and/or other subsidiaries</a:t>
            </a:r>
            <a:br>
              <a:rPr lang="en-US" sz="900" dirty="0"/>
            </a:br>
            <a:r>
              <a:rPr lang="en-US" sz="900" dirty="0"/>
              <a:t>or business units within the Qualcomm corporate structure, as applicable.</a:t>
            </a:r>
            <a:r>
              <a:rPr lang="en-US" sz="900" baseline="0" dirty="0"/>
              <a:t>  </a:t>
            </a:r>
            <a:r>
              <a:rPr lang="en-US" sz="900" dirty="0"/>
              <a:t>Qualcomm Incorporated includes Qualcomm’s licensing business, QTL, and the vast majority of its patent portfolio. Qualcomm Technologies, Inc., a wholly-owned subsidiary of Qualcomm Incorporated, operates, along with its subsidiaries, substantially all of Qualcomm’s engineering, research and development functions, and substantially all</a:t>
            </a:r>
            <a:br>
              <a:rPr lang="en-US" sz="900" dirty="0"/>
            </a:br>
            <a:r>
              <a:rPr lang="en-US" sz="900" dirty="0"/>
              <a:t>of its product and services businesses, including its semiconductor business, QCT.</a:t>
            </a:r>
          </a:p>
        </p:txBody>
      </p:sp>
    </p:spTree>
    <p:extLst>
      <p:ext uri="{BB962C8B-B14F-4D97-AF65-F5344CB8AC3E}">
        <p14:creationId xmlns:p14="http://schemas.microsoft.com/office/powerpoint/2010/main" val="17055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gradFill>
          <a:gsLst>
            <a:gs pos="15000">
              <a:srgbClr val="0033A0"/>
            </a:gs>
            <a:gs pos="100000">
              <a:srgbClr val="41B6E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 userDrawn="1"/>
        </p:nvGrpSpPr>
        <p:grpSpPr>
          <a:xfrm>
            <a:off x="5654842" y="516902"/>
            <a:ext cx="6014500" cy="5837871"/>
            <a:chOff x="-4162426" y="-6086475"/>
            <a:chExt cx="6270626" cy="6086475"/>
          </a:xfrm>
          <a:solidFill>
            <a:schemeClr val="tx2">
              <a:alpha val="30000"/>
            </a:schemeClr>
          </a:solidFill>
        </p:grpSpPr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-3673476" y="-1385888"/>
              <a:ext cx="2446338" cy="1385888"/>
            </a:xfrm>
            <a:custGeom>
              <a:avLst/>
              <a:gdLst>
                <a:gd name="T0" fmla="*/ 0 w 652"/>
                <a:gd name="T1" fmla="*/ 0 h 369"/>
                <a:gd name="T2" fmla="*/ 14 w 652"/>
                <a:gd name="T3" fmla="*/ 12 h 369"/>
                <a:gd name="T4" fmla="*/ 6 w 652"/>
                <a:gd name="T5" fmla="*/ 74 h 369"/>
                <a:gd name="T6" fmla="*/ 15 w 652"/>
                <a:gd name="T7" fmla="*/ 32 h 369"/>
                <a:gd name="T8" fmla="*/ 6 w 652"/>
                <a:gd name="T9" fmla="*/ 74 h 369"/>
                <a:gd name="T10" fmla="*/ 10 w 652"/>
                <a:gd name="T11" fmla="*/ 94 h 369"/>
                <a:gd name="T12" fmla="*/ 35 w 652"/>
                <a:gd name="T13" fmla="*/ 129 h 369"/>
                <a:gd name="T14" fmla="*/ 651 w 652"/>
                <a:gd name="T15" fmla="*/ 158 h 369"/>
                <a:gd name="T16" fmla="*/ 637 w 652"/>
                <a:gd name="T17" fmla="*/ 138 h 369"/>
                <a:gd name="T18" fmla="*/ 650 w 652"/>
                <a:gd name="T19" fmla="*/ 116 h 369"/>
                <a:gd name="T20" fmla="*/ 651 w 652"/>
                <a:gd name="T21" fmla="*/ 158 h 369"/>
                <a:gd name="T22" fmla="*/ 29 w 652"/>
                <a:gd name="T23" fmla="*/ 153 h 369"/>
                <a:gd name="T24" fmla="*/ 60 w 652"/>
                <a:gd name="T25" fmla="*/ 183 h 369"/>
                <a:gd name="T26" fmla="*/ 634 w 652"/>
                <a:gd name="T27" fmla="*/ 219 h 369"/>
                <a:gd name="T28" fmla="*/ 633 w 652"/>
                <a:gd name="T29" fmla="*/ 176 h 369"/>
                <a:gd name="T30" fmla="*/ 634 w 652"/>
                <a:gd name="T31" fmla="*/ 219 h 369"/>
                <a:gd name="T32" fmla="*/ 58 w 652"/>
                <a:gd name="T33" fmla="*/ 208 h 369"/>
                <a:gd name="T34" fmla="*/ 95 w 652"/>
                <a:gd name="T35" fmla="*/ 232 h 369"/>
                <a:gd name="T36" fmla="*/ 600 w 652"/>
                <a:gd name="T37" fmla="*/ 272 h 369"/>
                <a:gd name="T38" fmla="*/ 612 w 652"/>
                <a:gd name="T39" fmla="*/ 230 h 369"/>
                <a:gd name="T40" fmla="*/ 600 w 652"/>
                <a:gd name="T41" fmla="*/ 272 h 369"/>
                <a:gd name="T42" fmla="*/ 98 w 652"/>
                <a:gd name="T43" fmla="*/ 256 h 369"/>
                <a:gd name="T44" fmla="*/ 138 w 652"/>
                <a:gd name="T45" fmla="*/ 273 h 369"/>
                <a:gd name="T46" fmla="*/ 555 w 652"/>
                <a:gd name="T47" fmla="*/ 315 h 369"/>
                <a:gd name="T48" fmla="*/ 576 w 652"/>
                <a:gd name="T49" fmla="*/ 277 h 369"/>
                <a:gd name="T50" fmla="*/ 555 w 652"/>
                <a:gd name="T51" fmla="*/ 315 h 369"/>
                <a:gd name="T52" fmla="*/ 146 w 652"/>
                <a:gd name="T53" fmla="*/ 296 h 369"/>
                <a:gd name="T54" fmla="*/ 188 w 652"/>
                <a:gd name="T55" fmla="*/ 305 h 369"/>
                <a:gd name="T56" fmla="*/ 237 w 652"/>
                <a:gd name="T57" fmla="*/ 343 h 369"/>
                <a:gd name="T58" fmla="*/ 205 w 652"/>
                <a:gd name="T59" fmla="*/ 314 h 369"/>
                <a:gd name="T60" fmla="*/ 237 w 652"/>
                <a:gd name="T61" fmla="*/ 343 h 369"/>
                <a:gd name="T62" fmla="*/ 496 w 652"/>
                <a:gd name="T63" fmla="*/ 335 h 369"/>
                <a:gd name="T64" fmla="*/ 530 w 652"/>
                <a:gd name="T65" fmla="*/ 316 h 369"/>
                <a:gd name="T66" fmla="*/ 537 w 652"/>
                <a:gd name="T67" fmla="*/ 329 h 369"/>
                <a:gd name="T68" fmla="*/ 297 w 652"/>
                <a:gd name="T69" fmla="*/ 360 h 369"/>
                <a:gd name="T70" fmla="*/ 261 w 652"/>
                <a:gd name="T71" fmla="*/ 336 h 369"/>
                <a:gd name="T72" fmla="*/ 297 w 652"/>
                <a:gd name="T73" fmla="*/ 360 h 369"/>
                <a:gd name="T74" fmla="*/ 439 w 652"/>
                <a:gd name="T75" fmla="*/ 350 h 369"/>
                <a:gd name="T76" fmla="*/ 482 w 652"/>
                <a:gd name="T77" fmla="*/ 355 h 369"/>
                <a:gd name="T78" fmla="*/ 359 w 652"/>
                <a:gd name="T79" fmla="*/ 368 h 369"/>
                <a:gd name="T80" fmla="*/ 320 w 652"/>
                <a:gd name="T81" fmla="*/ 350 h 369"/>
                <a:gd name="T82" fmla="*/ 359 w 652"/>
                <a:gd name="T83" fmla="*/ 368 h 369"/>
                <a:gd name="T84" fmla="*/ 383 w 652"/>
                <a:gd name="T85" fmla="*/ 369 h 369"/>
                <a:gd name="T86" fmla="*/ 380 w 652"/>
                <a:gd name="T87" fmla="*/ 354 h 369"/>
                <a:gd name="T88" fmla="*/ 383 w 652"/>
                <a:gd name="T89" fmla="*/ 355 h 369"/>
                <a:gd name="T90" fmla="*/ 421 w 652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369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8"/>
                    <a:pt x="14" y="12"/>
                  </a:cubicBezTo>
                  <a:lnTo>
                    <a:pt x="0" y="12"/>
                  </a:lnTo>
                  <a:close/>
                  <a:moveTo>
                    <a:pt x="6" y="74"/>
                  </a:moveTo>
                  <a:cubicBezTo>
                    <a:pt x="4" y="60"/>
                    <a:pt x="2" y="47"/>
                    <a:pt x="1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45"/>
                    <a:pt x="18" y="58"/>
                    <a:pt x="20" y="71"/>
                  </a:cubicBezTo>
                  <a:lnTo>
                    <a:pt x="6" y="74"/>
                  </a:lnTo>
                  <a:close/>
                  <a:moveTo>
                    <a:pt x="21" y="134"/>
                  </a:moveTo>
                  <a:cubicBezTo>
                    <a:pt x="17" y="121"/>
                    <a:pt x="13" y="108"/>
                    <a:pt x="10" y="9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7" y="104"/>
                    <a:pt x="31" y="117"/>
                    <a:pt x="35" y="129"/>
                  </a:cubicBezTo>
                  <a:lnTo>
                    <a:pt x="21" y="134"/>
                  </a:lnTo>
                  <a:close/>
                  <a:moveTo>
                    <a:pt x="651" y="158"/>
                  </a:moveTo>
                  <a:cubicBezTo>
                    <a:pt x="636" y="157"/>
                    <a:pt x="636" y="157"/>
                    <a:pt x="636" y="157"/>
                  </a:cubicBezTo>
                  <a:cubicBezTo>
                    <a:pt x="637" y="150"/>
                    <a:pt x="637" y="144"/>
                    <a:pt x="637" y="138"/>
                  </a:cubicBezTo>
                  <a:cubicBezTo>
                    <a:pt x="637" y="131"/>
                    <a:pt x="637" y="124"/>
                    <a:pt x="636" y="117"/>
                  </a:cubicBezTo>
                  <a:cubicBezTo>
                    <a:pt x="650" y="116"/>
                    <a:pt x="650" y="116"/>
                    <a:pt x="650" y="116"/>
                  </a:cubicBezTo>
                  <a:cubicBezTo>
                    <a:pt x="651" y="123"/>
                    <a:pt x="652" y="131"/>
                    <a:pt x="652" y="138"/>
                  </a:cubicBezTo>
                  <a:cubicBezTo>
                    <a:pt x="652" y="145"/>
                    <a:pt x="651" y="151"/>
                    <a:pt x="651" y="158"/>
                  </a:cubicBezTo>
                  <a:moveTo>
                    <a:pt x="47" y="190"/>
                  </a:moveTo>
                  <a:cubicBezTo>
                    <a:pt x="41" y="179"/>
                    <a:pt x="34" y="166"/>
                    <a:pt x="29" y="153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7" y="160"/>
                    <a:pt x="53" y="172"/>
                    <a:pt x="60" y="183"/>
                  </a:cubicBezTo>
                  <a:lnTo>
                    <a:pt x="47" y="190"/>
                  </a:lnTo>
                  <a:close/>
                  <a:moveTo>
                    <a:pt x="634" y="219"/>
                  </a:moveTo>
                  <a:cubicBezTo>
                    <a:pt x="621" y="213"/>
                    <a:pt x="621" y="213"/>
                    <a:pt x="621" y="213"/>
                  </a:cubicBezTo>
                  <a:cubicBezTo>
                    <a:pt x="626" y="201"/>
                    <a:pt x="631" y="188"/>
                    <a:pt x="633" y="176"/>
                  </a:cubicBezTo>
                  <a:cubicBezTo>
                    <a:pt x="647" y="179"/>
                    <a:pt x="647" y="179"/>
                    <a:pt x="647" y="179"/>
                  </a:cubicBezTo>
                  <a:cubicBezTo>
                    <a:pt x="644" y="193"/>
                    <a:pt x="640" y="206"/>
                    <a:pt x="634" y="219"/>
                  </a:cubicBezTo>
                  <a:moveTo>
                    <a:pt x="84" y="241"/>
                  </a:moveTo>
                  <a:cubicBezTo>
                    <a:pt x="75" y="231"/>
                    <a:pt x="66" y="219"/>
                    <a:pt x="58" y="20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8" y="211"/>
                    <a:pt x="86" y="222"/>
                    <a:pt x="95" y="232"/>
                  </a:cubicBezTo>
                  <a:lnTo>
                    <a:pt x="84" y="241"/>
                  </a:lnTo>
                  <a:close/>
                  <a:moveTo>
                    <a:pt x="600" y="272"/>
                  </a:moveTo>
                  <a:cubicBezTo>
                    <a:pt x="589" y="263"/>
                    <a:pt x="589" y="263"/>
                    <a:pt x="589" y="263"/>
                  </a:cubicBezTo>
                  <a:cubicBezTo>
                    <a:pt x="598" y="252"/>
                    <a:pt x="606" y="241"/>
                    <a:pt x="612" y="230"/>
                  </a:cubicBezTo>
                  <a:cubicBezTo>
                    <a:pt x="624" y="238"/>
                    <a:pt x="624" y="238"/>
                    <a:pt x="624" y="238"/>
                  </a:cubicBezTo>
                  <a:cubicBezTo>
                    <a:pt x="618" y="249"/>
                    <a:pt x="610" y="261"/>
                    <a:pt x="600" y="272"/>
                  </a:cubicBezTo>
                  <a:moveTo>
                    <a:pt x="129" y="284"/>
                  </a:moveTo>
                  <a:cubicBezTo>
                    <a:pt x="118" y="275"/>
                    <a:pt x="108" y="266"/>
                    <a:pt x="98" y="256"/>
                  </a:cubicBezTo>
                  <a:cubicBezTo>
                    <a:pt x="108" y="246"/>
                    <a:pt x="108" y="246"/>
                    <a:pt x="108" y="246"/>
                  </a:cubicBezTo>
                  <a:cubicBezTo>
                    <a:pt x="117" y="255"/>
                    <a:pt x="127" y="264"/>
                    <a:pt x="138" y="273"/>
                  </a:cubicBezTo>
                  <a:lnTo>
                    <a:pt x="129" y="284"/>
                  </a:lnTo>
                  <a:close/>
                  <a:moveTo>
                    <a:pt x="555" y="315"/>
                  </a:moveTo>
                  <a:cubicBezTo>
                    <a:pt x="547" y="304"/>
                    <a:pt x="547" y="304"/>
                    <a:pt x="547" y="304"/>
                  </a:cubicBezTo>
                  <a:cubicBezTo>
                    <a:pt x="557" y="295"/>
                    <a:pt x="567" y="286"/>
                    <a:pt x="576" y="277"/>
                  </a:cubicBezTo>
                  <a:cubicBezTo>
                    <a:pt x="586" y="287"/>
                    <a:pt x="586" y="287"/>
                    <a:pt x="586" y="287"/>
                  </a:cubicBezTo>
                  <a:cubicBezTo>
                    <a:pt x="577" y="297"/>
                    <a:pt x="567" y="306"/>
                    <a:pt x="555" y="315"/>
                  </a:cubicBezTo>
                  <a:moveTo>
                    <a:pt x="181" y="318"/>
                  </a:moveTo>
                  <a:cubicBezTo>
                    <a:pt x="169" y="311"/>
                    <a:pt x="157" y="304"/>
                    <a:pt x="146" y="296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65" y="292"/>
                    <a:pt x="176" y="299"/>
                    <a:pt x="188" y="305"/>
                  </a:cubicBezTo>
                  <a:lnTo>
                    <a:pt x="181" y="318"/>
                  </a:lnTo>
                  <a:close/>
                  <a:moveTo>
                    <a:pt x="237" y="343"/>
                  </a:moveTo>
                  <a:cubicBezTo>
                    <a:pt x="224" y="339"/>
                    <a:pt x="212" y="333"/>
                    <a:pt x="199" y="32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17" y="320"/>
                    <a:pt x="230" y="325"/>
                    <a:pt x="242" y="330"/>
                  </a:cubicBezTo>
                  <a:lnTo>
                    <a:pt x="237" y="343"/>
                  </a:lnTo>
                  <a:close/>
                  <a:moveTo>
                    <a:pt x="502" y="348"/>
                  </a:moveTo>
                  <a:cubicBezTo>
                    <a:pt x="496" y="335"/>
                    <a:pt x="496" y="335"/>
                    <a:pt x="496" y="335"/>
                  </a:cubicBezTo>
                  <a:cubicBezTo>
                    <a:pt x="509" y="330"/>
                    <a:pt x="520" y="324"/>
                    <a:pt x="529" y="317"/>
                  </a:cubicBezTo>
                  <a:cubicBezTo>
                    <a:pt x="530" y="316"/>
                    <a:pt x="530" y="316"/>
                    <a:pt x="530" y="316"/>
                  </a:cubicBezTo>
                  <a:cubicBezTo>
                    <a:pt x="539" y="328"/>
                    <a:pt x="539" y="328"/>
                    <a:pt x="539" y="328"/>
                  </a:cubicBezTo>
                  <a:cubicBezTo>
                    <a:pt x="537" y="329"/>
                    <a:pt x="537" y="329"/>
                    <a:pt x="537" y="329"/>
                  </a:cubicBezTo>
                  <a:cubicBezTo>
                    <a:pt x="527" y="336"/>
                    <a:pt x="515" y="343"/>
                    <a:pt x="502" y="348"/>
                  </a:cubicBezTo>
                  <a:moveTo>
                    <a:pt x="297" y="360"/>
                  </a:moveTo>
                  <a:cubicBezTo>
                    <a:pt x="284" y="357"/>
                    <a:pt x="270" y="354"/>
                    <a:pt x="257" y="35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74" y="340"/>
                    <a:pt x="287" y="343"/>
                    <a:pt x="300" y="346"/>
                  </a:cubicBezTo>
                  <a:lnTo>
                    <a:pt x="297" y="360"/>
                  </a:lnTo>
                  <a:close/>
                  <a:moveTo>
                    <a:pt x="441" y="364"/>
                  </a:moveTo>
                  <a:cubicBezTo>
                    <a:pt x="439" y="350"/>
                    <a:pt x="439" y="350"/>
                    <a:pt x="439" y="350"/>
                  </a:cubicBezTo>
                  <a:cubicBezTo>
                    <a:pt x="453" y="348"/>
                    <a:pt x="466" y="345"/>
                    <a:pt x="478" y="341"/>
                  </a:cubicBezTo>
                  <a:cubicBezTo>
                    <a:pt x="482" y="355"/>
                    <a:pt x="482" y="355"/>
                    <a:pt x="482" y="355"/>
                  </a:cubicBezTo>
                  <a:cubicBezTo>
                    <a:pt x="469" y="359"/>
                    <a:pt x="456" y="362"/>
                    <a:pt x="441" y="364"/>
                  </a:cubicBezTo>
                  <a:moveTo>
                    <a:pt x="359" y="368"/>
                  </a:moveTo>
                  <a:cubicBezTo>
                    <a:pt x="345" y="367"/>
                    <a:pt x="331" y="366"/>
                    <a:pt x="318" y="364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33" y="352"/>
                    <a:pt x="346" y="353"/>
                    <a:pt x="360" y="354"/>
                  </a:cubicBezTo>
                  <a:lnTo>
                    <a:pt x="359" y="368"/>
                  </a:lnTo>
                  <a:close/>
                  <a:moveTo>
                    <a:pt x="383" y="369"/>
                  </a:moveTo>
                  <a:cubicBezTo>
                    <a:pt x="383" y="369"/>
                    <a:pt x="383" y="369"/>
                    <a:pt x="383" y="369"/>
                  </a:cubicBezTo>
                  <a:cubicBezTo>
                    <a:pt x="379" y="369"/>
                    <a:pt x="379" y="369"/>
                    <a:pt x="379" y="369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95" y="355"/>
                    <a:pt x="408" y="354"/>
                    <a:pt x="419" y="353"/>
                  </a:cubicBezTo>
                  <a:cubicBezTo>
                    <a:pt x="421" y="367"/>
                    <a:pt x="421" y="367"/>
                    <a:pt x="421" y="367"/>
                  </a:cubicBezTo>
                  <a:cubicBezTo>
                    <a:pt x="409" y="368"/>
                    <a:pt x="396" y="369"/>
                    <a:pt x="383" y="3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-2071688" y="-1754188"/>
              <a:ext cx="806450" cy="671513"/>
            </a:xfrm>
            <a:custGeom>
              <a:avLst/>
              <a:gdLst>
                <a:gd name="T0" fmla="*/ 39 w 215"/>
                <a:gd name="T1" fmla="*/ 19 h 179"/>
                <a:gd name="T2" fmla="*/ 0 w 215"/>
                <a:gd name="T3" fmla="*/ 14 h 179"/>
                <a:gd name="T4" fmla="*/ 1 w 215"/>
                <a:gd name="T5" fmla="*/ 0 h 179"/>
                <a:gd name="T6" fmla="*/ 43 w 215"/>
                <a:gd name="T7" fmla="*/ 5 h 179"/>
                <a:gd name="T8" fmla="*/ 39 w 215"/>
                <a:gd name="T9" fmla="*/ 19 h 179"/>
                <a:gd name="T10" fmla="*/ 93 w 215"/>
                <a:gd name="T11" fmla="*/ 42 h 179"/>
                <a:gd name="T12" fmla="*/ 58 w 215"/>
                <a:gd name="T13" fmla="*/ 25 h 179"/>
                <a:gd name="T14" fmla="*/ 63 w 215"/>
                <a:gd name="T15" fmla="*/ 12 h 179"/>
                <a:gd name="T16" fmla="*/ 101 w 215"/>
                <a:gd name="T17" fmla="*/ 30 h 179"/>
                <a:gd name="T18" fmla="*/ 93 w 215"/>
                <a:gd name="T19" fmla="*/ 42 h 179"/>
                <a:gd name="T20" fmla="*/ 140 w 215"/>
                <a:gd name="T21" fmla="*/ 79 h 179"/>
                <a:gd name="T22" fmla="*/ 110 w 215"/>
                <a:gd name="T23" fmla="*/ 53 h 179"/>
                <a:gd name="T24" fmla="*/ 118 w 215"/>
                <a:gd name="T25" fmla="*/ 41 h 179"/>
                <a:gd name="T26" fmla="*/ 150 w 215"/>
                <a:gd name="T27" fmla="*/ 69 h 179"/>
                <a:gd name="T28" fmla="*/ 140 w 215"/>
                <a:gd name="T29" fmla="*/ 79 h 179"/>
                <a:gd name="T30" fmla="*/ 176 w 215"/>
                <a:gd name="T31" fmla="*/ 126 h 179"/>
                <a:gd name="T32" fmla="*/ 153 w 215"/>
                <a:gd name="T33" fmla="*/ 94 h 179"/>
                <a:gd name="T34" fmla="*/ 164 w 215"/>
                <a:gd name="T35" fmla="*/ 84 h 179"/>
                <a:gd name="T36" fmla="*/ 188 w 215"/>
                <a:gd name="T37" fmla="*/ 118 h 179"/>
                <a:gd name="T38" fmla="*/ 176 w 215"/>
                <a:gd name="T39" fmla="*/ 126 h 179"/>
                <a:gd name="T40" fmla="*/ 201 w 215"/>
                <a:gd name="T41" fmla="*/ 179 h 179"/>
                <a:gd name="T42" fmla="*/ 186 w 215"/>
                <a:gd name="T43" fmla="*/ 143 h 179"/>
                <a:gd name="T44" fmla="*/ 199 w 215"/>
                <a:gd name="T45" fmla="*/ 136 h 179"/>
                <a:gd name="T46" fmla="*/ 215 w 215"/>
                <a:gd name="T47" fmla="*/ 175 h 179"/>
                <a:gd name="T48" fmla="*/ 201 w 215"/>
                <a:gd name="T4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79">
                  <a:moveTo>
                    <a:pt x="39" y="19"/>
                  </a:moveTo>
                  <a:cubicBezTo>
                    <a:pt x="27" y="16"/>
                    <a:pt x="14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2"/>
                    <a:pt x="43" y="5"/>
                  </a:cubicBezTo>
                  <a:lnTo>
                    <a:pt x="39" y="19"/>
                  </a:lnTo>
                  <a:close/>
                  <a:moveTo>
                    <a:pt x="93" y="42"/>
                  </a:moveTo>
                  <a:cubicBezTo>
                    <a:pt x="82" y="35"/>
                    <a:pt x="70" y="29"/>
                    <a:pt x="58" y="2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6"/>
                    <a:pt x="89" y="22"/>
                    <a:pt x="101" y="30"/>
                  </a:cubicBezTo>
                  <a:lnTo>
                    <a:pt x="93" y="42"/>
                  </a:lnTo>
                  <a:close/>
                  <a:moveTo>
                    <a:pt x="140" y="79"/>
                  </a:moveTo>
                  <a:cubicBezTo>
                    <a:pt x="130" y="69"/>
                    <a:pt x="120" y="60"/>
                    <a:pt x="110" y="5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9" y="49"/>
                    <a:pt x="140" y="59"/>
                    <a:pt x="150" y="69"/>
                  </a:cubicBezTo>
                  <a:lnTo>
                    <a:pt x="140" y="79"/>
                  </a:lnTo>
                  <a:close/>
                  <a:moveTo>
                    <a:pt x="176" y="126"/>
                  </a:moveTo>
                  <a:cubicBezTo>
                    <a:pt x="169" y="114"/>
                    <a:pt x="161" y="104"/>
                    <a:pt x="153" y="9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3" y="95"/>
                    <a:pt x="181" y="106"/>
                    <a:pt x="188" y="118"/>
                  </a:cubicBezTo>
                  <a:lnTo>
                    <a:pt x="176" y="126"/>
                  </a:lnTo>
                  <a:close/>
                  <a:moveTo>
                    <a:pt x="201" y="179"/>
                  </a:moveTo>
                  <a:cubicBezTo>
                    <a:pt x="198" y="168"/>
                    <a:pt x="193" y="155"/>
                    <a:pt x="186" y="143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6" y="149"/>
                    <a:pt x="211" y="163"/>
                    <a:pt x="215" y="175"/>
                  </a:cubicBezTo>
                  <a:lnTo>
                    <a:pt x="20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-3824288" y="-1739900"/>
              <a:ext cx="338138" cy="296863"/>
            </a:xfrm>
            <a:custGeom>
              <a:avLst/>
              <a:gdLst>
                <a:gd name="T0" fmla="*/ 104 w 213"/>
                <a:gd name="T1" fmla="*/ 69 h 187"/>
                <a:gd name="T2" fmla="*/ 57 w 213"/>
                <a:gd name="T3" fmla="*/ 152 h 187"/>
                <a:gd name="T4" fmla="*/ 154 w 213"/>
                <a:gd name="T5" fmla="*/ 152 h 187"/>
                <a:gd name="T6" fmla="*/ 104 w 213"/>
                <a:gd name="T7" fmla="*/ 69 h 187"/>
                <a:gd name="T8" fmla="*/ 0 w 213"/>
                <a:gd name="T9" fmla="*/ 187 h 187"/>
                <a:gd name="T10" fmla="*/ 104 w 213"/>
                <a:gd name="T11" fmla="*/ 0 h 187"/>
                <a:gd name="T12" fmla="*/ 213 w 213"/>
                <a:gd name="T13" fmla="*/ 185 h 187"/>
                <a:gd name="T14" fmla="*/ 0 w 213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7">
                  <a:moveTo>
                    <a:pt x="104" y="69"/>
                  </a:moveTo>
                  <a:lnTo>
                    <a:pt x="57" y="152"/>
                  </a:lnTo>
                  <a:lnTo>
                    <a:pt x="154" y="152"/>
                  </a:lnTo>
                  <a:lnTo>
                    <a:pt x="104" y="69"/>
                  </a:lnTo>
                  <a:close/>
                  <a:moveTo>
                    <a:pt x="0" y="187"/>
                  </a:moveTo>
                  <a:lnTo>
                    <a:pt x="104" y="0"/>
                  </a:lnTo>
                  <a:lnTo>
                    <a:pt x="213" y="185"/>
                  </a:ln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-3144838" y="-3821113"/>
              <a:ext cx="2900363" cy="2886075"/>
            </a:xfrm>
            <a:custGeom>
              <a:avLst/>
              <a:gdLst>
                <a:gd name="T0" fmla="*/ 388 w 773"/>
                <a:gd name="T1" fmla="*/ 768 h 768"/>
                <a:gd name="T2" fmla="*/ 125 w 773"/>
                <a:gd name="T3" fmla="*/ 663 h 768"/>
                <a:gd name="T4" fmla="*/ 6 w 773"/>
                <a:gd name="T5" fmla="*/ 395 h 768"/>
                <a:gd name="T6" fmla="*/ 378 w 773"/>
                <a:gd name="T7" fmla="*/ 3 h 768"/>
                <a:gd name="T8" fmla="*/ 665 w 773"/>
                <a:gd name="T9" fmla="*/ 121 h 768"/>
                <a:gd name="T10" fmla="*/ 654 w 773"/>
                <a:gd name="T11" fmla="*/ 131 h 768"/>
                <a:gd name="T12" fmla="*/ 378 w 773"/>
                <a:gd name="T13" fmla="*/ 17 h 768"/>
                <a:gd name="T14" fmla="*/ 20 w 773"/>
                <a:gd name="T15" fmla="*/ 395 h 768"/>
                <a:gd name="T16" fmla="*/ 135 w 773"/>
                <a:gd name="T17" fmla="*/ 652 h 768"/>
                <a:gd name="T18" fmla="*/ 398 w 773"/>
                <a:gd name="T19" fmla="*/ 753 h 768"/>
                <a:gd name="T20" fmla="*/ 655 w 773"/>
                <a:gd name="T21" fmla="*/ 639 h 768"/>
                <a:gd name="T22" fmla="*/ 756 w 773"/>
                <a:gd name="T23" fmla="*/ 375 h 768"/>
                <a:gd name="T24" fmla="*/ 720 w 773"/>
                <a:gd name="T25" fmla="*/ 226 h 768"/>
                <a:gd name="T26" fmla="*/ 733 w 773"/>
                <a:gd name="T27" fmla="*/ 220 h 768"/>
                <a:gd name="T28" fmla="*/ 771 w 773"/>
                <a:gd name="T29" fmla="*/ 375 h 768"/>
                <a:gd name="T30" fmla="*/ 666 w 773"/>
                <a:gd name="T31" fmla="*/ 648 h 768"/>
                <a:gd name="T32" fmla="*/ 398 w 773"/>
                <a:gd name="T33" fmla="*/ 768 h 768"/>
                <a:gd name="T34" fmla="*/ 388 w 773"/>
                <a:gd name="T3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768">
                  <a:moveTo>
                    <a:pt x="388" y="768"/>
                  </a:moveTo>
                  <a:cubicBezTo>
                    <a:pt x="289" y="768"/>
                    <a:pt x="196" y="731"/>
                    <a:pt x="125" y="663"/>
                  </a:cubicBezTo>
                  <a:cubicBezTo>
                    <a:pt x="51" y="592"/>
                    <a:pt x="8" y="497"/>
                    <a:pt x="6" y="395"/>
                  </a:cubicBezTo>
                  <a:cubicBezTo>
                    <a:pt x="0" y="184"/>
                    <a:pt x="167" y="8"/>
                    <a:pt x="378" y="3"/>
                  </a:cubicBezTo>
                  <a:cubicBezTo>
                    <a:pt x="486" y="0"/>
                    <a:pt x="590" y="43"/>
                    <a:pt x="665" y="121"/>
                  </a:cubicBezTo>
                  <a:cubicBezTo>
                    <a:pt x="654" y="131"/>
                    <a:pt x="654" y="131"/>
                    <a:pt x="654" y="131"/>
                  </a:cubicBezTo>
                  <a:cubicBezTo>
                    <a:pt x="583" y="56"/>
                    <a:pt x="482" y="15"/>
                    <a:pt x="378" y="17"/>
                  </a:cubicBezTo>
                  <a:cubicBezTo>
                    <a:pt x="175" y="22"/>
                    <a:pt x="15" y="192"/>
                    <a:pt x="20" y="395"/>
                  </a:cubicBezTo>
                  <a:cubicBezTo>
                    <a:pt x="23" y="493"/>
                    <a:pt x="63" y="584"/>
                    <a:pt x="135" y="652"/>
                  </a:cubicBezTo>
                  <a:cubicBezTo>
                    <a:pt x="206" y="720"/>
                    <a:pt x="299" y="756"/>
                    <a:pt x="398" y="753"/>
                  </a:cubicBezTo>
                  <a:cubicBezTo>
                    <a:pt x="496" y="751"/>
                    <a:pt x="587" y="710"/>
                    <a:pt x="655" y="639"/>
                  </a:cubicBezTo>
                  <a:cubicBezTo>
                    <a:pt x="723" y="567"/>
                    <a:pt x="759" y="474"/>
                    <a:pt x="756" y="375"/>
                  </a:cubicBezTo>
                  <a:cubicBezTo>
                    <a:pt x="755" y="323"/>
                    <a:pt x="743" y="273"/>
                    <a:pt x="720" y="226"/>
                  </a:cubicBezTo>
                  <a:cubicBezTo>
                    <a:pt x="733" y="220"/>
                    <a:pt x="733" y="220"/>
                    <a:pt x="733" y="220"/>
                  </a:cubicBezTo>
                  <a:cubicBezTo>
                    <a:pt x="757" y="268"/>
                    <a:pt x="769" y="321"/>
                    <a:pt x="771" y="375"/>
                  </a:cubicBezTo>
                  <a:cubicBezTo>
                    <a:pt x="773" y="477"/>
                    <a:pt x="736" y="574"/>
                    <a:pt x="666" y="648"/>
                  </a:cubicBezTo>
                  <a:cubicBezTo>
                    <a:pt x="595" y="723"/>
                    <a:pt x="500" y="765"/>
                    <a:pt x="398" y="768"/>
                  </a:cubicBezTo>
                  <a:cubicBezTo>
                    <a:pt x="395" y="768"/>
                    <a:pt x="391" y="768"/>
                    <a:pt x="388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-431801" y="-2608263"/>
              <a:ext cx="88900" cy="76200"/>
            </a:xfrm>
            <a:custGeom>
              <a:avLst/>
              <a:gdLst>
                <a:gd name="T0" fmla="*/ 20 w 24"/>
                <a:gd name="T1" fmla="*/ 20 h 20"/>
                <a:gd name="T2" fmla="*/ 0 w 24"/>
                <a:gd name="T3" fmla="*/ 13 h 20"/>
                <a:gd name="T4" fmla="*/ 6 w 24"/>
                <a:gd name="T5" fmla="*/ 0 h 20"/>
                <a:gd name="T6" fmla="*/ 24 w 24"/>
                <a:gd name="T7" fmla="*/ 7 h 20"/>
                <a:gd name="T8" fmla="*/ 2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0" y="20"/>
                  </a:moveTo>
                  <a:cubicBezTo>
                    <a:pt x="13" y="18"/>
                    <a:pt x="7" y="16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"/>
                    <a:pt x="18" y="5"/>
                    <a:pt x="24" y="7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-1168401" y="-3452813"/>
              <a:ext cx="679450" cy="857250"/>
            </a:xfrm>
            <a:custGeom>
              <a:avLst/>
              <a:gdLst>
                <a:gd name="T0" fmla="*/ 10 w 181"/>
                <a:gd name="T1" fmla="*/ 42 h 228"/>
                <a:gd name="T2" fmla="*/ 0 w 181"/>
                <a:gd name="T3" fmla="*/ 3 h 228"/>
                <a:gd name="T4" fmla="*/ 14 w 181"/>
                <a:gd name="T5" fmla="*/ 0 h 228"/>
                <a:gd name="T6" fmla="*/ 24 w 181"/>
                <a:gd name="T7" fmla="*/ 37 h 228"/>
                <a:gd name="T8" fmla="*/ 10 w 181"/>
                <a:gd name="T9" fmla="*/ 42 h 228"/>
                <a:gd name="T10" fmla="*/ 36 w 181"/>
                <a:gd name="T11" fmla="*/ 100 h 228"/>
                <a:gd name="T12" fmla="*/ 19 w 181"/>
                <a:gd name="T13" fmla="*/ 64 h 228"/>
                <a:gd name="T14" fmla="*/ 32 w 181"/>
                <a:gd name="T15" fmla="*/ 59 h 228"/>
                <a:gd name="T16" fmla="*/ 49 w 181"/>
                <a:gd name="T17" fmla="*/ 92 h 228"/>
                <a:gd name="T18" fmla="*/ 36 w 181"/>
                <a:gd name="T19" fmla="*/ 100 h 228"/>
                <a:gd name="T20" fmla="*/ 74 w 181"/>
                <a:gd name="T21" fmla="*/ 151 h 228"/>
                <a:gd name="T22" fmla="*/ 49 w 181"/>
                <a:gd name="T23" fmla="*/ 120 h 228"/>
                <a:gd name="T24" fmla="*/ 61 w 181"/>
                <a:gd name="T25" fmla="*/ 112 h 228"/>
                <a:gd name="T26" fmla="*/ 84 w 181"/>
                <a:gd name="T27" fmla="*/ 142 h 228"/>
                <a:gd name="T28" fmla="*/ 74 w 181"/>
                <a:gd name="T29" fmla="*/ 151 h 228"/>
                <a:gd name="T30" fmla="*/ 120 w 181"/>
                <a:gd name="T31" fmla="*/ 195 h 228"/>
                <a:gd name="T32" fmla="*/ 90 w 181"/>
                <a:gd name="T33" fmla="*/ 169 h 228"/>
                <a:gd name="T34" fmla="*/ 100 w 181"/>
                <a:gd name="T35" fmla="*/ 159 h 228"/>
                <a:gd name="T36" fmla="*/ 129 w 181"/>
                <a:gd name="T37" fmla="*/ 183 h 228"/>
                <a:gd name="T38" fmla="*/ 120 w 181"/>
                <a:gd name="T39" fmla="*/ 195 h 228"/>
                <a:gd name="T40" fmla="*/ 174 w 181"/>
                <a:gd name="T41" fmla="*/ 228 h 228"/>
                <a:gd name="T42" fmla="*/ 140 w 181"/>
                <a:gd name="T43" fmla="*/ 209 h 228"/>
                <a:gd name="T44" fmla="*/ 148 w 181"/>
                <a:gd name="T45" fmla="*/ 197 h 228"/>
                <a:gd name="T46" fmla="*/ 181 w 181"/>
                <a:gd name="T47" fmla="*/ 216 h 228"/>
                <a:gd name="T48" fmla="*/ 174 w 181"/>
                <a:gd name="T4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228">
                  <a:moveTo>
                    <a:pt x="10" y="42"/>
                  </a:moveTo>
                  <a:cubicBezTo>
                    <a:pt x="6" y="29"/>
                    <a:pt x="3" y="16"/>
                    <a:pt x="0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0" y="25"/>
                    <a:pt x="24" y="37"/>
                  </a:cubicBezTo>
                  <a:lnTo>
                    <a:pt x="10" y="42"/>
                  </a:lnTo>
                  <a:close/>
                  <a:moveTo>
                    <a:pt x="36" y="100"/>
                  </a:moveTo>
                  <a:cubicBezTo>
                    <a:pt x="30" y="88"/>
                    <a:pt x="24" y="76"/>
                    <a:pt x="19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7" y="70"/>
                    <a:pt x="43" y="82"/>
                    <a:pt x="49" y="92"/>
                  </a:cubicBezTo>
                  <a:lnTo>
                    <a:pt x="36" y="100"/>
                  </a:lnTo>
                  <a:close/>
                  <a:moveTo>
                    <a:pt x="74" y="151"/>
                  </a:moveTo>
                  <a:cubicBezTo>
                    <a:pt x="65" y="142"/>
                    <a:pt x="57" y="131"/>
                    <a:pt x="49" y="120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8" y="122"/>
                    <a:pt x="76" y="132"/>
                    <a:pt x="84" y="142"/>
                  </a:cubicBezTo>
                  <a:lnTo>
                    <a:pt x="74" y="151"/>
                  </a:lnTo>
                  <a:close/>
                  <a:moveTo>
                    <a:pt x="120" y="195"/>
                  </a:moveTo>
                  <a:cubicBezTo>
                    <a:pt x="110" y="187"/>
                    <a:pt x="100" y="178"/>
                    <a:pt x="90" y="16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9" y="167"/>
                    <a:pt x="119" y="176"/>
                    <a:pt x="129" y="183"/>
                  </a:cubicBezTo>
                  <a:lnTo>
                    <a:pt x="120" y="195"/>
                  </a:lnTo>
                  <a:close/>
                  <a:moveTo>
                    <a:pt x="174" y="228"/>
                  </a:moveTo>
                  <a:cubicBezTo>
                    <a:pt x="162" y="223"/>
                    <a:pt x="151" y="216"/>
                    <a:pt x="140" y="209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8" y="204"/>
                    <a:pt x="169" y="210"/>
                    <a:pt x="181" y="216"/>
                  </a:cubicBezTo>
                  <a:lnTo>
                    <a:pt x="17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-1190626" y="-3609975"/>
              <a:ext cx="60325" cy="77788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 h 21"/>
                <a:gd name="T4" fmla="*/ 15 w 16"/>
                <a:gd name="T5" fmla="*/ 0 h 21"/>
                <a:gd name="T6" fmla="*/ 16 w 16"/>
                <a:gd name="T7" fmla="*/ 20 h 21"/>
                <a:gd name="T8" fmla="*/ 2 w 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1" y="15"/>
                    <a:pt x="1" y="8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6" y="13"/>
                    <a:pt x="16" y="20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-1190626" y="-3824288"/>
              <a:ext cx="60325" cy="82550"/>
            </a:xfrm>
            <a:custGeom>
              <a:avLst/>
              <a:gdLst>
                <a:gd name="T0" fmla="*/ 14 w 16"/>
                <a:gd name="T1" fmla="*/ 22 h 22"/>
                <a:gd name="T2" fmla="*/ 0 w 16"/>
                <a:gd name="T3" fmla="*/ 21 h 22"/>
                <a:gd name="T4" fmla="*/ 2 w 16"/>
                <a:gd name="T5" fmla="*/ 0 h 22"/>
                <a:gd name="T6" fmla="*/ 16 w 16"/>
                <a:gd name="T7" fmla="*/ 2 h 22"/>
                <a:gd name="T8" fmla="*/ 14 w 1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9"/>
                    <a:pt x="15" y="15"/>
                    <a:pt x="14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-1171576" y="-4887913"/>
              <a:ext cx="2393950" cy="2416175"/>
            </a:xfrm>
            <a:custGeom>
              <a:avLst/>
              <a:gdLst>
                <a:gd name="T0" fmla="*/ 316 w 638"/>
                <a:gd name="T1" fmla="*/ 14 h 643"/>
                <a:gd name="T2" fmla="*/ 316 w 638"/>
                <a:gd name="T3" fmla="*/ 0 h 643"/>
                <a:gd name="T4" fmla="*/ 348 w 638"/>
                <a:gd name="T5" fmla="*/ 15 h 643"/>
                <a:gd name="T6" fmla="*/ 287 w 638"/>
                <a:gd name="T7" fmla="*/ 1 h 643"/>
                <a:gd name="T8" fmla="*/ 406 w 638"/>
                <a:gd name="T9" fmla="*/ 27 h 643"/>
                <a:gd name="T10" fmla="*/ 410 w 638"/>
                <a:gd name="T11" fmla="*/ 13 h 643"/>
                <a:gd name="T12" fmla="*/ 186 w 638"/>
                <a:gd name="T13" fmla="*/ 27 h 643"/>
                <a:gd name="T14" fmla="*/ 192 w 638"/>
                <a:gd name="T15" fmla="*/ 40 h 643"/>
                <a:gd name="T16" fmla="*/ 430 w 638"/>
                <a:gd name="T17" fmla="*/ 20 h 643"/>
                <a:gd name="T18" fmla="*/ 140 w 638"/>
                <a:gd name="T19" fmla="*/ 69 h 643"/>
                <a:gd name="T20" fmla="*/ 174 w 638"/>
                <a:gd name="T21" fmla="*/ 49 h 643"/>
                <a:gd name="T22" fmla="*/ 478 w 638"/>
                <a:gd name="T23" fmla="*/ 60 h 643"/>
                <a:gd name="T24" fmla="*/ 511 w 638"/>
                <a:gd name="T25" fmla="*/ 83 h 643"/>
                <a:gd name="T26" fmla="*/ 115 w 638"/>
                <a:gd name="T27" fmla="*/ 70 h 643"/>
                <a:gd name="T28" fmla="*/ 553 w 638"/>
                <a:gd name="T29" fmla="*/ 125 h 643"/>
                <a:gd name="T30" fmla="*/ 564 w 638"/>
                <a:gd name="T31" fmla="*/ 116 h 643"/>
                <a:gd name="T32" fmla="*/ 46 w 638"/>
                <a:gd name="T33" fmla="*/ 147 h 643"/>
                <a:gd name="T34" fmla="*/ 58 w 638"/>
                <a:gd name="T35" fmla="*/ 155 h 643"/>
                <a:gd name="T36" fmla="*/ 577 w 638"/>
                <a:gd name="T37" fmla="*/ 132 h 643"/>
                <a:gd name="T38" fmla="*/ 31 w 638"/>
                <a:gd name="T39" fmla="*/ 208 h 643"/>
                <a:gd name="T40" fmla="*/ 48 w 638"/>
                <a:gd name="T41" fmla="*/ 172 h 643"/>
                <a:gd name="T42" fmla="*/ 595 w 638"/>
                <a:gd name="T43" fmla="*/ 192 h 643"/>
                <a:gd name="T44" fmla="*/ 610 w 638"/>
                <a:gd name="T45" fmla="*/ 229 h 643"/>
                <a:gd name="T46" fmla="*/ 10 w 638"/>
                <a:gd name="T47" fmla="*/ 222 h 643"/>
                <a:gd name="T48" fmla="*/ 622 w 638"/>
                <a:gd name="T49" fmla="*/ 288 h 643"/>
                <a:gd name="T50" fmla="*/ 636 w 638"/>
                <a:gd name="T51" fmla="*/ 286 h 643"/>
                <a:gd name="T52" fmla="*/ 623 w 638"/>
                <a:gd name="T53" fmla="*/ 347 h 643"/>
                <a:gd name="T54" fmla="*/ 623 w 638"/>
                <a:gd name="T55" fmla="*/ 308 h 643"/>
                <a:gd name="T56" fmla="*/ 638 w 638"/>
                <a:gd name="T57" fmla="*/ 325 h 643"/>
                <a:gd name="T58" fmla="*/ 612 w 638"/>
                <a:gd name="T59" fmla="*/ 406 h 643"/>
                <a:gd name="T60" fmla="*/ 626 w 638"/>
                <a:gd name="T61" fmla="*/ 410 h 643"/>
                <a:gd name="T62" fmla="*/ 606 w 638"/>
                <a:gd name="T63" fmla="*/ 425 h 643"/>
                <a:gd name="T64" fmla="*/ 569 w 638"/>
                <a:gd name="T65" fmla="*/ 521 h 643"/>
                <a:gd name="T66" fmla="*/ 593 w 638"/>
                <a:gd name="T67" fmla="*/ 486 h 643"/>
                <a:gd name="T68" fmla="*/ 516 w 638"/>
                <a:gd name="T69" fmla="*/ 555 h 643"/>
                <a:gd name="T70" fmla="*/ 526 w 638"/>
                <a:gd name="T71" fmla="*/ 566 h 643"/>
                <a:gd name="T72" fmla="*/ 501 w 638"/>
                <a:gd name="T73" fmla="*/ 567 h 643"/>
                <a:gd name="T74" fmla="*/ 418 w 638"/>
                <a:gd name="T75" fmla="*/ 627 h 643"/>
                <a:gd name="T76" fmla="*/ 456 w 638"/>
                <a:gd name="T77" fmla="*/ 611 h 643"/>
                <a:gd name="T78" fmla="*/ 355 w 638"/>
                <a:gd name="T79" fmla="*/ 626 h 643"/>
                <a:gd name="T80" fmla="*/ 357 w 638"/>
                <a:gd name="T81" fmla="*/ 640 h 643"/>
                <a:gd name="T82" fmla="*/ 294 w 638"/>
                <a:gd name="T83" fmla="*/ 642 h 643"/>
                <a:gd name="T84" fmla="*/ 317 w 638"/>
                <a:gd name="T85" fmla="*/ 629 h 643"/>
                <a:gd name="T86" fmla="*/ 317 w 638"/>
                <a:gd name="T8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643">
                  <a:moveTo>
                    <a:pt x="348" y="15"/>
                  </a:moveTo>
                  <a:cubicBezTo>
                    <a:pt x="339" y="15"/>
                    <a:pt x="329" y="14"/>
                    <a:pt x="320" y="1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13" y="14"/>
                    <a:pt x="311" y="14"/>
                    <a:pt x="308" y="14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3" y="0"/>
                    <a:pt x="316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40" y="0"/>
                    <a:pt x="349" y="1"/>
                  </a:cubicBezTo>
                  <a:lnTo>
                    <a:pt x="348" y="15"/>
                  </a:lnTo>
                  <a:close/>
                  <a:moveTo>
                    <a:pt x="249" y="21"/>
                  </a:moveTo>
                  <a:cubicBezTo>
                    <a:pt x="246" y="7"/>
                    <a:pt x="246" y="7"/>
                    <a:pt x="246" y="7"/>
                  </a:cubicBezTo>
                  <a:cubicBezTo>
                    <a:pt x="259" y="4"/>
                    <a:pt x="273" y="2"/>
                    <a:pt x="287" y="1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5" y="16"/>
                    <a:pt x="262" y="18"/>
                    <a:pt x="249" y="21"/>
                  </a:cubicBezTo>
                  <a:moveTo>
                    <a:pt x="406" y="27"/>
                  </a:moveTo>
                  <a:cubicBezTo>
                    <a:pt x="393" y="23"/>
                    <a:pt x="380" y="20"/>
                    <a:pt x="367" y="18"/>
                  </a:cubicBezTo>
                  <a:cubicBezTo>
                    <a:pt x="370" y="4"/>
                    <a:pt x="370" y="4"/>
                    <a:pt x="370" y="4"/>
                  </a:cubicBezTo>
                  <a:cubicBezTo>
                    <a:pt x="383" y="6"/>
                    <a:pt x="397" y="9"/>
                    <a:pt x="410" y="13"/>
                  </a:cubicBezTo>
                  <a:lnTo>
                    <a:pt x="406" y="27"/>
                  </a:lnTo>
                  <a:close/>
                  <a:moveTo>
                    <a:pt x="192" y="40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99" y="21"/>
                    <a:pt x="212" y="16"/>
                    <a:pt x="225" y="13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17" y="30"/>
                    <a:pt x="204" y="35"/>
                    <a:pt x="192" y="40"/>
                  </a:cubicBezTo>
                  <a:moveTo>
                    <a:pt x="461" y="50"/>
                  </a:moveTo>
                  <a:cubicBezTo>
                    <a:pt x="450" y="44"/>
                    <a:pt x="437" y="38"/>
                    <a:pt x="425" y="34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43" y="25"/>
                    <a:pt x="456" y="31"/>
                    <a:pt x="468" y="37"/>
                  </a:cubicBezTo>
                  <a:lnTo>
                    <a:pt x="461" y="50"/>
                  </a:lnTo>
                  <a:close/>
                  <a:moveTo>
                    <a:pt x="140" y="69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43" y="50"/>
                    <a:pt x="155" y="42"/>
                    <a:pt x="168" y="3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62" y="55"/>
                    <a:pt x="151" y="62"/>
                    <a:pt x="140" y="69"/>
                  </a:cubicBezTo>
                  <a:moveTo>
                    <a:pt x="511" y="83"/>
                  </a:moveTo>
                  <a:cubicBezTo>
                    <a:pt x="501" y="75"/>
                    <a:pt x="490" y="67"/>
                    <a:pt x="478" y="60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98" y="55"/>
                    <a:pt x="509" y="63"/>
                    <a:pt x="520" y="72"/>
                  </a:cubicBezTo>
                  <a:lnTo>
                    <a:pt x="511" y="83"/>
                  </a:lnTo>
                  <a:close/>
                  <a:moveTo>
                    <a:pt x="95" y="10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94" y="88"/>
                    <a:pt x="104" y="79"/>
                    <a:pt x="115" y="70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14" y="90"/>
                    <a:pt x="104" y="99"/>
                    <a:pt x="95" y="108"/>
                  </a:cubicBezTo>
                  <a:moveTo>
                    <a:pt x="553" y="125"/>
                  </a:moveTo>
                  <a:cubicBezTo>
                    <a:pt x="545" y="115"/>
                    <a:pt x="535" y="105"/>
                    <a:pt x="526" y="96"/>
                  </a:cubicBezTo>
                  <a:cubicBezTo>
                    <a:pt x="536" y="86"/>
                    <a:pt x="536" y="86"/>
                    <a:pt x="536" y="86"/>
                  </a:cubicBezTo>
                  <a:cubicBezTo>
                    <a:pt x="546" y="95"/>
                    <a:pt x="555" y="105"/>
                    <a:pt x="564" y="116"/>
                  </a:cubicBezTo>
                  <a:lnTo>
                    <a:pt x="553" y="125"/>
                  </a:lnTo>
                  <a:close/>
                  <a:moveTo>
                    <a:pt x="58" y="155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53" y="135"/>
                    <a:pt x="62" y="12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3" y="133"/>
                    <a:pt x="65" y="144"/>
                    <a:pt x="58" y="155"/>
                  </a:cubicBezTo>
                  <a:moveTo>
                    <a:pt x="587" y="175"/>
                  </a:moveTo>
                  <a:cubicBezTo>
                    <a:pt x="580" y="163"/>
                    <a:pt x="573" y="152"/>
                    <a:pt x="565" y="141"/>
                  </a:cubicBezTo>
                  <a:cubicBezTo>
                    <a:pt x="577" y="132"/>
                    <a:pt x="577" y="132"/>
                    <a:pt x="577" y="132"/>
                  </a:cubicBezTo>
                  <a:cubicBezTo>
                    <a:pt x="585" y="144"/>
                    <a:pt x="593" y="156"/>
                    <a:pt x="599" y="168"/>
                  </a:cubicBezTo>
                  <a:lnTo>
                    <a:pt x="587" y="175"/>
                  </a:lnTo>
                  <a:close/>
                  <a:moveTo>
                    <a:pt x="31" y="208"/>
                  </a:moveTo>
                  <a:cubicBezTo>
                    <a:pt x="17" y="203"/>
                    <a:pt x="17" y="203"/>
                    <a:pt x="17" y="203"/>
                  </a:cubicBezTo>
                  <a:cubicBezTo>
                    <a:pt x="22" y="190"/>
                    <a:pt x="28" y="177"/>
                    <a:pt x="35" y="165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1" y="184"/>
                    <a:pt x="35" y="196"/>
                    <a:pt x="31" y="208"/>
                  </a:cubicBezTo>
                  <a:moveTo>
                    <a:pt x="610" y="229"/>
                  </a:moveTo>
                  <a:cubicBezTo>
                    <a:pt x="606" y="217"/>
                    <a:pt x="601" y="204"/>
                    <a:pt x="595" y="192"/>
                  </a:cubicBezTo>
                  <a:cubicBezTo>
                    <a:pt x="609" y="186"/>
                    <a:pt x="609" y="186"/>
                    <a:pt x="609" y="186"/>
                  </a:cubicBezTo>
                  <a:cubicBezTo>
                    <a:pt x="614" y="199"/>
                    <a:pt x="619" y="212"/>
                    <a:pt x="624" y="225"/>
                  </a:cubicBezTo>
                  <a:lnTo>
                    <a:pt x="610" y="229"/>
                  </a:lnTo>
                  <a:close/>
                  <a:moveTo>
                    <a:pt x="14" y="265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2" y="249"/>
                    <a:pt x="6" y="235"/>
                    <a:pt x="10" y="222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0" y="239"/>
                    <a:pt x="17" y="252"/>
                    <a:pt x="14" y="265"/>
                  </a:cubicBezTo>
                  <a:moveTo>
                    <a:pt x="622" y="288"/>
                  </a:moveTo>
                  <a:cubicBezTo>
                    <a:pt x="621" y="275"/>
                    <a:pt x="618" y="261"/>
                    <a:pt x="615" y="249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32" y="259"/>
                    <a:pt x="635" y="272"/>
                    <a:pt x="636" y="286"/>
                  </a:cubicBezTo>
                  <a:lnTo>
                    <a:pt x="622" y="288"/>
                  </a:lnTo>
                  <a:close/>
                  <a:moveTo>
                    <a:pt x="637" y="349"/>
                  </a:moveTo>
                  <a:cubicBezTo>
                    <a:pt x="623" y="347"/>
                    <a:pt x="623" y="347"/>
                    <a:pt x="623" y="347"/>
                  </a:cubicBezTo>
                  <a:cubicBezTo>
                    <a:pt x="623" y="340"/>
                    <a:pt x="624" y="332"/>
                    <a:pt x="624" y="325"/>
                  </a:cubicBezTo>
                  <a:cubicBezTo>
                    <a:pt x="624" y="321"/>
                    <a:pt x="624" y="321"/>
                    <a:pt x="624" y="321"/>
                  </a:cubicBezTo>
                  <a:cubicBezTo>
                    <a:pt x="624" y="317"/>
                    <a:pt x="624" y="312"/>
                    <a:pt x="623" y="308"/>
                  </a:cubicBezTo>
                  <a:cubicBezTo>
                    <a:pt x="638" y="307"/>
                    <a:pt x="638" y="307"/>
                    <a:pt x="638" y="307"/>
                  </a:cubicBezTo>
                  <a:cubicBezTo>
                    <a:pt x="638" y="312"/>
                    <a:pt x="638" y="316"/>
                    <a:pt x="638" y="321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38" y="333"/>
                    <a:pt x="638" y="341"/>
                    <a:pt x="637" y="349"/>
                  </a:cubicBezTo>
                  <a:moveTo>
                    <a:pt x="626" y="410"/>
                  </a:moveTo>
                  <a:cubicBezTo>
                    <a:pt x="612" y="406"/>
                    <a:pt x="612" y="406"/>
                    <a:pt x="612" y="406"/>
                  </a:cubicBezTo>
                  <a:cubicBezTo>
                    <a:pt x="616" y="393"/>
                    <a:pt x="618" y="380"/>
                    <a:pt x="620" y="367"/>
                  </a:cubicBezTo>
                  <a:cubicBezTo>
                    <a:pt x="635" y="369"/>
                    <a:pt x="635" y="369"/>
                    <a:pt x="635" y="369"/>
                  </a:cubicBezTo>
                  <a:cubicBezTo>
                    <a:pt x="633" y="383"/>
                    <a:pt x="630" y="397"/>
                    <a:pt x="626" y="410"/>
                  </a:cubicBezTo>
                  <a:moveTo>
                    <a:pt x="603" y="468"/>
                  </a:moveTo>
                  <a:cubicBezTo>
                    <a:pt x="590" y="462"/>
                    <a:pt x="590" y="462"/>
                    <a:pt x="590" y="462"/>
                  </a:cubicBezTo>
                  <a:cubicBezTo>
                    <a:pt x="596" y="450"/>
                    <a:pt x="601" y="437"/>
                    <a:pt x="606" y="425"/>
                  </a:cubicBezTo>
                  <a:cubicBezTo>
                    <a:pt x="619" y="430"/>
                    <a:pt x="619" y="430"/>
                    <a:pt x="619" y="430"/>
                  </a:cubicBezTo>
                  <a:cubicBezTo>
                    <a:pt x="615" y="443"/>
                    <a:pt x="609" y="456"/>
                    <a:pt x="603" y="468"/>
                  </a:cubicBezTo>
                  <a:moveTo>
                    <a:pt x="569" y="521"/>
                  </a:moveTo>
                  <a:cubicBezTo>
                    <a:pt x="558" y="512"/>
                    <a:pt x="558" y="512"/>
                    <a:pt x="558" y="512"/>
                  </a:cubicBezTo>
                  <a:cubicBezTo>
                    <a:pt x="566" y="501"/>
                    <a:pt x="573" y="490"/>
                    <a:pt x="580" y="479"/>
                  </a:cubicBezTo>
                  <a:cubicBezTo>
                    <a:pt x="593" y="486"/>
                    <a:pt x="593" y="486"/>
                    <a:pt x="593" y="486"/>
                  </a:cubicBezTo>
                  <a:cubicBezTo>
                    <a:pt x="585" y="498"/>
                    <a:pt x="578" y="510"/>
                    <a:pt x="569" y="521"/>
                  </a:cubicBezTo>
                  <a:moveTo>
                    <a:pt x="526" y="566"/>
                  </a:moveTo>
                  <a:cubicBezTo>
                    <a:pt x="516" y="555"/>
                    <a:pt x="516" y="555"/>
                    <a:pt x="516" y="555"/>
                  </a:cubicBezTo>
                  <a:cubicBezTo>
                    <a:pt x="526" y="546"/>
                    <a:pt x="536" y="537"/>
                    <a:pt x="545" y="527"/>
                  </a:cubicBezTo>
                  <a:cubicBezTo>
                    <a:pt x="555" y="537"/>
                    <a:pt x="555" y="537"/>
                    <a:pt x="555" y="537"/>
                  </a:cubicBezTo>
                  <a:cubicBezTo>
                    <a:pt x="546" y="547"/>
                    <a:pt x="536" y="557"/>
                    <a:pt x="526" y="566"/>
                  </a:cubicBezTo>
                  <a:moveTo>
                    <a:pt x="475" y="601"/>
                  </a:moveTo>
                  <a:cubicBezTo>
                    <a:pt x="468" y="589"/>
                    <a:pt x="468" y="589"/>
                    <a:pt x="468" y="589"/>
                  </a:cubicBezTo>
                  <a:cubicBezTo>
                    <a:pt x="479" y="582"/>
                    <a:pt x="490" y="575"/>
                    <a:pt x="501" y="567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498" y="587"/>
                    <a:pt x="487" y="595"/>
                    <a:pt x="475" y="601"/>
                  </a:cubicBezTo>
                  <a:moveTo>
                    <a:pt x="418" y="627"/>
                  </a:moveTo>
                  <a:cubicBezTo>
                    <a:pt x="413" y="613"/>
                    <a:pt x="413" y="613"/>
                    <a:pt x="413" y="613"/>
                  </a:cubicBezTo>
                  <a:cubicBezTo>
                    <a:pt x="426" y="609"/>
                    <a:pt x="438" y="604"/>
                    <a:pt x="450" y="598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44" y="617"/>
                    <a:pt x="431" y="622"/>
                    <a:pt x="418" y="627"/>
                  </a:cubicBezTo>
                  <a:moveTo>
                    <a:pt x="357" y="640"/>
                  </a:moveTo>
                  <a:cubicBezTo>
                    <a:pt x="355" y="626"/>
                    <a:pt x="355" y="626"/>
                    <a:pt x="355" y="626"/>
                  </a:cubicBezTo>
                  <a:cubicBezTo>
                    <a:pt x="368" y="625"/>
                    <a:pt x="381" y="622"/>
                    <a:pt x="394" y="619"/>
                  </a:cubicBezTo>
                  <a:cubicBezTo>
                    <a:pt x="398" y="633"/>
                    <a:pt x="398" y="633"/>
                    <a:pt x="398" y="633"/>
                  </a:cubicBezTo>
                  <a:cubicBezTo>
                    <a:pt x="384" y="636"/>
                    <a:pt x="370" y="639"/>
                    <a:pt x="357" y="640"/>
                  </a:cubicBezTo>
                  <a:moveTo>
                    <a:pt x="317" y="643"/>
                  </a:moveTo>
                  <a:cubicBezTo>
                    <a:pt x="313" y="643"/>
                    <a:pt x="313" y="643"/>
                    <a:pt x="313" y="643"/>
                  </a:cubicBezTo>
                  <a:cubicBezTo>
                    <a:pt x="307" y="643"/>
                    <a:pt x="300" y="643"/>
                    <a:pt x="294" y="642"/>
                  </a:cubicBezTo>
                  <a:cubicBezTo>
                    <a:pt x="295" y="628"/>
                    <a:pt x="295" y="628"/>
                    <a:pt x="295" y="628"/>
                  </a:cubicBezTo>
                  <a:cubicBezTo>
                    <a:pt x="301" y="628"/>
                    <a:pt x="307" y="628"/>
                    <a:pt x="313" y="629"/>
                  </a:cubicBezTo>
                  <a:cubicBezTo>
                    <a:pt x="317" y="629"/>
                    <a:pt x="317" y="629"/>
                    <a:pt x="317" y="629"/>
                  </a:cubicBezTo>
                  <a:cubicBezTo>
                    <a:pt x="323" y="629"/>
                    <a:pt x="329" y="628"/>
                    <a:pt x="335" y="628"/>
                  </a:cubicBezTo>
                  <a:cubicBezTo>
                    <a:pt x="336" y="642"/>
                    <a:pt x="336" y="642"/>
                    <a:pt x="336" y="642"/>
                  </a:cubicBezTo>
                  <a:cubicBezTo>
                    <a:pt x="330" y="643"/>
                    <a:pt x="323" y="643"/>
                    <a:pt x="317" y="6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-225426" y="-2551113"/>
              <a:ext cx="85725" cy="68263"/>
            </a:xfrm>
            <a:custGeom>
              <a:avLst/>
              <a:gdLst>
                <a:gd name="T0" fmla="*/ 21 w 23"/>
                <a:gd name="T1" fmla="*/ 18 h 18"/>
                <a:gd name="T2" fmla="*/ 0 w 23"/>
                <a:gd name="T3" fmla="*/ 15 h 18"/>
                <a:gd name="T4" fmla="*/ 3 w 23"/>
                <a:gd name="T5" fmla="*/ 0 h 18"/>
                <a:gd name="T6" fmla="*/ 23 w 23"/>
                <a:gd name="T7" fmla="*/ 4 h 18"/>
                <a:gd name="T8" fmla="*/ 21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1" y="18"/>
                  </a:moveTo>
                  <a:cubicBezTo>
                    <a:pt x="14" y="17"/>
                    <a:pt x="7" y="16"/>
                    <a:pt x="0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2"/>
                    <a:pt x="16" y="3"/>
                    <a:pt x="23" y="4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-1460501" y="-5162550"/>
              <a:ext cx="1328738" cy="1322388"/>
            </a:xfrm>
            <a:custGeom>
              <a:avLst/>
              <a:gdLst>
                <a:gd name="T0" fmla="*/ 315 w 354"/>
                <a:gd name="T1" fmla="*/ 21 h 352"/>
                <a:gd name="T2" fmla="*/ 312 w 354"/>
                <a:gd name="T3" fmla="*/ 7 h 352"/>
                <a:gd name="T4" fmla="*/ 352 w 354"/>
                <a:gd name="T5" fmla="*/ 0 h 352"/>
                <a:gd name="T6" fmla="*/ 354 w 354"/>
                <a:gd name="T7" fmla="*/ 14 h 352"/>
                <a:gd name="T8" fmla="*/ 315 w 354"/>
                <a:gd name="T9" fmla="*/ 21 h 352"/>
                <a:gd name="T10" fmla="*/ 257 w 354"/>
                <a:gd name="T11" fmla="*/ 37 h 352"/>
                <a:gd name="T12" fmla="*/ 252 w 354"/>
                <a:gd name="T13" fmla="*/ 24 h 352"/>
                <a:gd name="T14" fmla="*/ 291 w 354"/>
                <a:gd name="T15" fmla="*/ 11 h 352"/>
                <a:gd name="T16" fmla="*/ 295 w 354"/>
                <a:gd name="T17" fmla="*/ 25 h 352"/>
                <a:gd name="T18" fmla="*/ 257 w 354"/>
                <a:gd name="T19" fmla="*/ 37 h 352"/>
                <a:gd name="T20" fmla="*/ 203 w 354"/>
                <a:gd name="T21" fmla="*/ 63 h 352"/>
                <a:gd name="T22" fmla="*/ 196 w 354"/>
                <a:gd name="T23" fmla="*/ 51 h 352"/>
                <a:gd name="T24" fmla="*/ 233 w 354"/>
                <a:gd name="T25" fmla="*/ 32 h 352"/>
                <a:gd name="T26" fmla="*/ 239 w 354"/>
                <a:gd name="T27" fmla="*/ 45 h 352"/>
                <a:gd name="T28" fmla="*/ 203 w 354"/>
                <a:gd name="T29" fmla="*/ 63 h 352"/>
                <a:gd name="T30" fmla="*/ 154 w 354"/>
                <a:gd name="T31" fmla="*/ 97 h 352"/>
                <a:gd name="T32" fmla="*/ 145 w 354"/>
                <a:gd name="T33" fmla="*/ 86 h 352"/>
                <a:gd name="T34" fmla="*/ 179 w 354"/>
                <a:gd name="T35" fmla="*/ 61 h 352"/>
                <a:gd name="T36" fmla="*/ 186 w 354"/>
                <a:gd name="T37" fmla="*/ 73 h 352"/>
                <a:gd name="T38" fmla="*/ 154 w 354"/>
                <a:gd name="T39" fmla="*/ 97 h 352"/>
                <a:gd name="T40" fmla="*/ 111 w 354"/>
                <a:gd name="T41" fmla="*/ 138 h 352"/>
                <a:gd name="T42" fmla="*/ 100 w 354"/>
                <a:gd name="T43" fmla="*/ 128 h 352"/>
                <a:gd name="T44" fmla="*/ 129 w 354"/>
                <a:gd name="T45" fmla="*/ 99 h 352"/>
                <a:gd name="T46" fmla="*/ 139 w 354"/>
                <a:gd name="T47" fmla="*/ 110 h 352"/>
                <a:gd name="T48" fmla="*/ 111 w 354"/>
                <a:gd name="T49" fmla="*/ 138 h 352"/>
                <a:gd name="T50" fmla="*/ 74 w 354"/>
                <a:gd name="T51" fmla="*/ 185 h 352"/>
                <a:gd name="T52" fmla="*/ 62 w 354"/>
                <a:gd name="T53" fmla="*/ 177 h 352"/>
                <a:gd name="T54" fmla="*/ 86 w 354"/>
                <a:gd name="T55" fmla="*/ 144 h 352"/>
                <a:gd name="T56" fmla="*/ 98 w 354"/>
                <a:gd name="T57" fmla="*/ 153 h 352"/>
                <a:gd name="T58" fmla="*/ 74 w 354"/>
                <a:gd name="T59" fmla="*/ 185 h 352"/>
                <a:gd name="T60" fmla="*/ 45 w 354"/>
                <a:gd name="T61" fmla="*/ 237 h 352"/>
                <a:gd name="T62" fmla="*/ 32 w 354"/>
                <a:gd name="T63" fmla="*/ 231 h 352"/>
                <a:gd name="T64" fmla="*/ 51 w 354"/>
                <a:gd name="T65" fmla="*/ 195 h 352"/>
                <a:gd name="T66" fmla="*/ 63 w 354"/>
                <a:gd name="T67" fmla="*/ 202 h 352"/>
                <a:gd name="T68" fmla="*/ 45 w 354"/>
                <a:gd name="T69" fmla="*/ 237 h 352"/>
                <a:gd name="T70" fmla="*/ 25 w 354"/>
                <a:gd name="T71" fmla="*/ 294 h 352"/>
                <a:gd name="T72" fmla="*/ 11 w 354"/>
                <a:gd name="T73" fmla="*/ 290 h 352"/>
                <a:gd name="T74" fmla="*/ 24 w 354"/>
                <a:gd name="T75" fmla="*/ 251 h 352"/>
                <a:gd name="T76" fmla="*/ 37 w 354"/>
                <a:gd name="T77" fmla="*/ 256 h 352"/>
                <a:gd name="T78" fmla="*/ 25 w 354"/>
                <a:gd name="T79" fmla="*/ 294 h 352"/>
                <a:gd name="T80" fmla="*/ 14 w 354"/>
                <a:gd name="T81" fmla="*/ 352 h 352"/>
                <a:gd name="T82" fmla="*/ 0 w 354"/>
                <a:gd name="T83" fmla="*/ 351 h 352"/>
                <a:gd name="T84" fmla="*/ 6 w 354"/>
                <a:gd name="T85" fmla="*/ 310 h 352"/>
                <a:gd name="T86" fmla="*/ 20 w 354"/>
                <a:gd name="T87" fmla="*/ 313 h 352"/>
                <a:gd name="T88" fmla="*/ 14 w 354"/>
                <a:gd name="T8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52">
                  <a:moveTo>
                    <a:pt x="315" y="21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25" y="4"/>
                    <a:pt x="339" y="2"/>
                    <a:pt x="352" y="0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41" y="16"/>
                    <a:pt x="327" y="18"/>
                    <a:pt x="315" y="21"/>
                  </a:cubicBezTo>
                  <a:moveTo>
                    <a:pt x="257" y="37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65" y="19"/>
                    <a:pt x="278" y="15"/>
                    <a:pt x="291" y="1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2" y="29"/>
                    <a:pt x="270" y="33"/>
                    <a:pt x="257" y="37"/>
                  </a:cubicBezTo>
                  <a:moveTo>
                    <a:pt x="203" y="63"/>
                  </a:moveTo>
                  <a:cubicBezTo>
                    <a:pt x="196" y="51"/>
                    <a:pt x="196" y="51"/>
                    <a:pt x="196" y="51"/>
                  </a:cubicBezTo>
                  <a:cubicBezTo>
                    <a:pt x="208" y="44"/>
                    <a:pt x="221" y="37"/>
                    <a:pt x="233" y="3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27" y="50"/>
                    <a:pt x="215" y="56"/>
                    <a:pt x="203" y="63"/>
                  </a:cubicBezTo>
                  <a:moveTo>
                    <a:pt x="154" y="97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6" y="77"/>
                    <a:pt x="167" y="69"/>
                    <a:pt x="179" y="61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5" y="81"/>
                    <a:pt x="164" y="88"/>
                    <a:pt x="154" y="97"/>
                  </a:cubicBezTo>
                  <a:moveTo>
                    <a:pt x="111" y="13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9" y="118"/>
                    <a:pt x="119" y="108"/>
                    <a:pt x="129" y="99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29" y="118"/>
                    <a:pt x="119" y="128"/>
                    <a:pt x="111" y="138"/>
                  </a:cubicBezTo>
                  <a:moveTo>
                    <a:pt x="74" y="185"/>
                  </a:moveTo>
                  <a:cubicBezTo>
                    <a:pt x="62" y="177"/>
                    <a:pt x="62" y="177"/>
                    <a:pt x="62" y="177"/>
                  </a:cubicBezTo>
                  <a:cubicBezTo>
                    <a:pt x="69" y="166"/>
                    <a:pt x="78" y="154"/>
                    <a:pt x="86" y="14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9" y="163"/>
                    <a:pt x="81" y="174"/>
                    <a:pt x="74" y="185"/>
                  </a:cubicBezTo>
                  <a:moveTo>
                    <a:pt x="45" y="237"/>
                  </a:moveTo>
                  <a:cubicBezTo>
                    <a:pt x="32" y="231"/>
                    <a:pt x="32" y="231"/>
                    <a:pt x="32" y="231"/>
                  </a:cubicBezTo>
                  <a:cubicBezTo>
                    <a:pt x="38" y="219"/>
                    <a:pt x="44" y="207"/>
                    <a:pt x="51" y="19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7" y="213"/>
                    <a:pt x="51" y="225"/>
                    <a:pt x="45" y="237"/>
                  </a:cubicBezTo>
                  <a:moveTo>
                    <a:pt x="25" y="294"/>
                  </a:moveTo>
                  <a:cubicBezTo>
                    <a:pt x="11" y="290"/>
                    <a:pt x="11" y="290"/>
                    <a:pt x="11" y="290"/>
                  </a:cubicBezTo>
                  <a:cubicBezTo>
                    <a:pt x="15" y="277"/>
                    <a:pt x="19" y="263"/>
                    <a:pt x="24" y="251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3" y="268"/>
                    <a:pt x="28" y="281"/>
                    <a:pt x="25" y="294"/>
                  </a:cubicBezTo>
                  <a:moveTo>
                    <a:pt x="14" y="352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17" y="326"/>
                    <a:pt x="15" y="339"/>
                    <a:pt x="14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14287" y="-5470525"/>
              <a:ext cx="1785938" cy="3573463"/>
            </a:xfrm>
            <a:custGeom>
              <a:avLst/>
              <a:gdLst>
                <a:gd name="T0" fmla="*/ 0 w 476"/>
                <a:gd name="T1" fmla="*/ 15 h 951"/>
                <a:gd name="T2" fmla="*/ 42 w 476"/>
                <a:gd name="T3" fmla="*/ 2 h 951"/>
                <a:gd name="T4" fmla="*/ 100 w 476"/>
                <a:gd name="T5" fmla="*/ 25 h 951"/>
                <a:gd name="T6" fmla="*/ 62 w 476"/>
                <a:gd name="T7" fmla="*/ 4 h 951"/>
                <a:gd name="T8" fmla="*/ 100 w 476"/>
                <a:gd name="T9" fmla="*/ 25 h 951"/>
                <a:gd name="T10" fmla="*/ 119 w 476"/>
                <a:gd name="T11" fmla="*/ 30 h 951"/>
                <a:gd name="T12" fmla="*/ 162 w 476"/>
                <a:gd name="T13" fmla="*/ 29 h 951"/>
                <a:gd name="T14" fmla="*/ 212 w 476"/>
                <a:gd name="T15" fmla="*/ 66 h 951"/>
                <a:gd name="T16" fmla="*/ 181 w 476"/>
                <a:gd name="T17" fmla="*/ 36 h 951"/>
                <a:gd name="T18" fmla="*/ 212 w 476"/>
                <a:gd name="T19" fmla="*/ 66 h 951"/>
                <a:gd name="T20" fmla="*/ 230 w 476"/>
                <a:gd name="T21" fmla="*/ 76 h 951"/>
                <a:gd name="T22" fmla="*/ 272 w 476"/>
                <a:gd name="T23" fmla="*/ 85 h 951"/>
                <a:gd name="T24" fmla="*/ 310 w 476"/>
                <a:gd name="T25" fmla="*/ 135 h 951"/>
                <a:gd name="T26" fmla="*/ 288 w 476"/>
                <a:gd name="T27" fmla="*/ 97 h 951"/>
                <a:gd name="T28" fmla="*/ 310 w 476"/>
                <a:gd name="T29" fmla="*/ 135 h 951"/>
                <a:gd name="T30" fmla="*/ 325 w 476"/>
                <a:gd name="T31" fmla="*/ 148 h 951"/>
                <a:gd name="T32" fmla="*/ 363 w 476"/>
                <a:gd name="T33" fmla="*/ 168 h 951"/>
                <a:gd name="T34" fmla="*/ 388 w 476"/>
                <a:gd name="T35" fmla="*/ 226 h 951"/>
                <a:gd name="T36" fmla="*/ 376 w 476"/>
                <a:gd name="T37" fmla="*/ 184 h 951"/>
                <a:gd name="T38" fmla="*/ 388 w 476"/>
                <a:gd name="T39" fmla="*/ 226 h 951"/>
                <a:gd name="T40" fmla="*/ 398 w 476"/>
                <a:gd name="T41" fmla="*/ 243 h 951"/>
                <a:gd name="T42" fmla="*/ 430 w 476"/>
                <a:gd name="T43" fmla="*/ 272 h 951"/>
                <a:gd name="T44" fmla="*/ 439 w 476"/>
                <a:gd name="T45" fmla="*/ 334 h 951"/>
                <a:gd name="T46" fmla="*/ 439 w 476"/>
                <a:gd name="T47" fmla="*/ 291 h 951"/>
                <a:gd name="T48" fmla="*/ 439 w 476"/>
                <a:gd name="T49" fmla="*/ 334 h 951"/>
                <a:gd name="T50" fmla="*/ 445 w 476"/>
                <a:gd name="T51" fmla="*/ 353 h 951"/>
                <a:gd name="T52" fmla="*/ 468 w 476"/>
                <a:gd name="T53" fmla="*/ 389 h 951"/>
                <a:gd name="T54" fmla="*/ 461 w 476"/>
                <a:gd name="T55" fmla="*/ 451 h 951"/>
                <a:gd name="T56" fmla="*/ 472 w 476"/>
                <a:gd name="T57" fmla="*/ 409 h 951"/>
                <a:gd name="T58" fmla="*/ 461 w 476"/>
                <a:gd name="T59" fmla="*/ 451 h 951"/>
                <a:gd name="T60" fmla="*/ 460 w 476"/>
                <a:gd name="T61" fmla="*/ 511 h 951"/>
                <a:gd name="T62" fmla="*/ 462 w 476"/>
                <a:gd name="T63" fmla="*/ 471 h 951"/>
                <a:gd name="T64" fmla="*/ 476 w 476"/>
                <a:gd name="T65" fmla="*/ 476 h 951"/>
                <a:gd name="T66" fmla="*/ 466 w 476"/>
                <a:gd name="T67" fmla="*/ 573 h 951"/>
                <a:gd name="T68" fmla="*/ 459 w 476"/>
                <a:gd name="T69" fmla="*/ 531 h 951"/>
                <a:gd name="T70" fmla="*/ 466 w 476"/>
                <a:gd name="T71" fmla="*/ 573 h 951"/>
                <a:gd name="T72" fmla="*/ 436 w 476"/>
                <a:gd name="T73" fmla="*/ 628 h 951"/>
                <a:gd name="T74" fmla="*/ 462 w 476"/>
                <a:gd name="T75" fmla="*/ 594 h 951"/>
                <a:gd name="T76" fmla="*/ 426 w 476"/>
                <a:gd name="T77" fmla="*/ 690 h 951"/>
                <a:gd name="T78" fmla="*/ 429 w 476"/>
                <a:gd name="T79" fmla="*/ 647 h 951"/>
                <a:gd name="T80" fmla="*/ 426 w 476"/>
                <a:gd name="T81" fmla="*/ 690 h 951"/>
                <a:gd name="T82" fmla="*/ 382 w 476"/>
                <a:gd name="T83" fmla="*/ 735 h 951"/>
                <a:gd name="T84" fmla="*/ 416 w 476"/>
                <a:gd name="T85" fmla="*/ 708 h 951"/>
                <a:gd name="T86" fmla="*/ 356 w 476"/>
                <a:gd name="T87" fmla="*/ 792 h 951"/>
                <a:gd name="T88" fmla="*/ 371 w 476"/>
                <a:gd name="T89" fmla="*/ 752 h 951"/>
                <a:gd name="T90" fmla="*/ 356 w 476"/>
                <a:gd name="T91" fmla="*/ 792 h 951"/>
                <a:gd name="T92" fmla="*/ 303 w 476"/>
                <a:gd name="T93" fmla="*/ 825 h 951"/>
                <a:gd name="T94" fmla="*/ 342 w 476"/>
                <a:gd name="T95" fmla="*/ 807 h 951"/>
                <a:gd name="T96" fmla="*/ 263 w 476"/>
                <a:gd name="T97" fmla="*/ 873 h 951"/>
                <a:gd name="T98" fmla="*/ 287 w 476"/>
                <a:gd name="T99" fmla="*/ 837 h 951"/>
                <a:gd name="T100" fmla="*/ 263 w 476"/>
                <a:gd name="T101" fmla="*/ 873 h 951"/>
                <a:gd name="T102" fmla="*/ 203 w 476"/>
                <a:gd name="T103" fmla="*/ 891 h 951"/>
                <a:gd name="T104" fmla="*/ 246 w 476"/>
                <a:gd name="T105" fmla="*/ 884 h 951"/>
                <a:gd name="T106" fmla="*/ 152 w 476"/>
                <a:gd name="T107" fmla="*/ 927 h 951"/>
                <a:gd name="T108" fmla="*/ 185 w 476"/>
                <a:gd name="T109" fmla="*/ 899 h 951"/>
                <a:gd name="T110" fmla="*/ 152 w 476"/>
                <a:gd name="T111" fmla="*/ 927 h 951"/>
                <a:gd name="T112" fmla="*/ 90 w 476"/>
                <a:gd name="T113" fmla="*/ 929 h 951"/>
                <a:gd name="T114" fmla="*/ 133 w 476"/>
                <a:gd name="T115" fmla="*/ 933 h 951"/>
                <a:gd name="T116" fmla="*/ 31 w 476"/>
                <a:gd name="T117" fmla="*/ 951 h 951"/>
                <a:gd name="T118" fmla="*/ 70 w 476"/>
                <a:gd name="T119" fmla="*/ 932 h 951"/>
                <a:gd name="T120" fmla="*/ 31 w 476"/>
                <a:gd name="T121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6" h="951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5"/>
                  </a:moveTo>
                  <a:cubicBezTo>
                    <a:pt x="87" y="23"/>
                    <a:pt x="73" y="20"/>
                    <a:pt x="60" y="1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6"/>
                    <a:pt x="89" y="9"/>
                    <a:pt x="103" y="11"/>
                  </a:cubicBezTo>
                  <a:lnTo>
                    <a:pt x="100" y="25"/>
                  </a:lnTo>
                  <a:close/>
                  <a:moveTo>
                    <a:pt x="157" y="42"/>
                  </a:moveTo>
                  <a:cubicBezTo>
                    <a:pt x="145" y="38"/>
                    <a:pt x="132" y="34"/>
                    <a:pt x="119" y="3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36" y="20"/>
                    <a:pt x="149" y="24"/>
                    <a:pt x="162" y="29"/>
                  </a:cubicBezTo>
                  <a:lnTo>
                    <a:pt x="157" y="42"/>
                  </a:lnTo>
                  <a:close/>
                  <a:moveTo>
                    <a:pt x="212" y="66"/>
                  </a:moveTo>
                  <a:cubicBezTo>
                    <a:pt x="200" y="60"/>
                    <a:pt x="188" y="54"/>
                    <a:pt x="176" y="49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4" y="41"/>
                    <a:pt x="207" y="47"/>
                    <a:pt x="219" y="53"/>
                  </a:cubicBezTo>
                  <a:lnTo>
                    <a:pt x="212" y="66"/>
                  </a:lnTo>
                  <a:close/>
                  <a:moveTo>
                    <a:pt x="264" y="97"/>
                  </a:moveTo>
                  <a:cubicBezTo>
                    <a:pt x="253" y="90"/>
                    <a:pt x="241" y="82"/>
                    <a:pt x="230" y="76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49" y="70"/>
                    <a:pt x="261" y="78"/>
                    <a:pt x="272" y="85"/>
                  </a:cubicBezTo>
                  <a:lnTo>
                    <a:pt x="264" y="97"/>
                  </a:lnTo>
                  <a:close/>
                  <a:moveTo>
                    <a:pt x="310" y="135"/>
                  </a:moveTo>
                  <a:cubicBezTo>
                    <a:pt x="301" y="126"/>
                    <a:pt x="290" y="117"/>
                    <a:pt x="280" y="109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99" y="106"/>
                    <a:pt x="310" y="115"/>
                    <a:pt x="320" y="124"/>
                  </a:cubicBezTo>
                  <a:lnTo>
                    <a:pt x="310" y="135"/>
                  </a:lnTo>
                  <a:close/>
                  <a:moveTo>
                    <a:pt x="352" y="178"/>
                  </a:moveTo>
                  <a:cubicBezTo>
                    <a:pt x="344" y="167"/>
                    <a:pt x="334" y="158"/>
                    <a:pt x="325" y="14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45" y="148"/>
                    <a:pt x="354" y="158"/>
                    <a:pt x="363" y="168"/>
                  </a:cubicBezTo>
                  <a:lnTo>
                    <a:pt x="352" y="178"/>
                  </a:lnTo>
                  <a:close/>
                  <a:moveTo>
                    <a:pt x="388" y="226"/>
                  </a:moveTo>
                  <a:cubicBezTo>
                    <a:pt x="381" y="215"/>
                    <a:pt x="373" y="204"/>
                    <a:pt x="365" y="19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85" y="195"/>
                    <a:pt x="393" y="206"/>
                    <a:pt x="400" y="218"/>
                  </a:cubicBezTo>
                  <a:lnTo>
                    <a:pt x="388" y="226"/>
                  </a:lnTo>
                  <a:close/>
                  <a:moveTo>
                    <a:pt x="417" y="278"/>
                  </a:moveTo>
                  <a:cubicBezTo>
                    <a:pt x="411" y="266"/>
                    <a:pt x="405" y="254"/>
                    <a:pt x="398" y="2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8" y="247"/>
                    <a:pt x="424" y="259"/>
                    <a:pt x="430" y="272"/>
                  </a:cubicBezTo>
                  <a:lnTo>
                    <a:pt x="417" y="278"/>
                  </a:lnTo>
                  <a:close/>
                  <a:moveTo>
                    <a:pt x="439" y="334"/>
                  </a:moveTo>
                  <a:cubicBezTo>
                    <a:pt x="435" y="321"/>
                    <a:pt x="431" y="308"/>
                    <a:pt x="425" y="296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303"/>
                    <a:pt x="449" y="316"/>
                    <a:pt x="453" y="329"/>
                  </a:cubicBezTo>
                  <a:lnTo>
                    <a:pt x="439" y="334"/>
                  </a:lnTo>
                  <a:close/>
                  <a:moveTo>
                    <a:pt x="454" y="392"/>
                  </a:moveTo>
                  <a:cubicBezTo>
                    <a:pt x="452" y="379"/>
                    <a:pt x="449" y="366"/>
                    <a:pt x="445" y="353"/>
                  </a:cubicBezTo>
                  <a:cubicBezTo>
                    <a:pt x="459" y="349"/>
                    <a:pt x="459" y="349"/>
                    <a:pt x="459" y="349"/>
                  </a:cubicBezTo>
                  <a:cubicBezTo>
                    <a:pt x="463" y="362"/>
                    <a:pt x="466" y="376"/>
                    <a:pt x="468" y="389"/>
                  </a:cubicBezTo>
                  <a:lnTo>
                    <a:pt x="454" y="392"/>
                  </a:lnTo>
                  <a:close/>
                  <a:moveTo>
                    <a:pt x="461" y="451"/>
                  </a:moveTo>
                  <a:cubicBezTo>
                    <a:pt x="460" y="438"/>
                    <a:pt x="459" y="425"/>
                    <a:pt x="457" y="411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73" y="423"/>
                    <a:pt x="475" y="437"/>
                    <a:pt x="475" y="450"/>
                  </a:cubicBezTo>
                  <a:lnTo>
                    <a:pt x="461" y="451"/>
                  </a:lnTo>
                  <a:close/>
                  <a:moveTo>
                    <a:pt x="475" y="512"/>
                  </a:moveTo>
                  <a:cubicBezTo>
                    <a:pt x="460" y="511"/>
                    <a:pt x="460" y="511"/>
                    <a:pt x="460" y="511"/>
                  </a:cubicBezTo>
                  <a:cubicBezTo>
                    <a:pt x="461" y="500"/>
                    <a:pt x="462" y="488"/>
                    <a:pt x="462" y="476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76" y="488"/>
                    <a:pt x="476" y="500"/>
                    <a:pt x="475" y="512"/>
                  </a:cubicBezTo>
                  <a:moveTo>
                    <a:pt x="466" y="573"/>
                  </a:moveTo>
                  <a:cubicBezTo>
                    <a:pt x="452" y="571"/>
                    <a:pt x="452" y="571"/>
                    <a:pt x="452" y="571"/>
                  </a:cubicBezTo>
                  <a:cubicBezTo>
                    <a:pt x="455" y="558"/>
                    <a:pt x="457" y="544"/>
                    <a:pt x="459" y="531"/>
                  </a:cubicBezTo>
                  <a:cubicBezTo>
                    <a:pt x="473" y="533"/>
                    <a:pt x="473" y="533"/>
                    <a:pt x="473" y="533"/>
                  </a:cubicBezTo>
                  <a:cubicBezTo>
                    <a:pt x="471" y="546"/>
                    <a:pt x="469" y="560"/>
                    <a:pt x="466" y="573"/>
                  </a:cubicBezTo>
                  <a:moveTo>
                    <a:pt x="450" y="633"/>
                  </a:moveTo>
                  <a:cubicBezTo>
                    <a:pt x="436" y="628"/>
                    <a:pt x="436" y="628"/>
                    <a:pt x="436" y="628"/>
                  </a:cubicBezTo>
                  <a:cubicBezTo>
                    <a:pt x="441" y="616"/>
                    <a:pt x="444" y="603"/>
                    <a:pt x="448" y="590"/>
                  </a:cubicBezTo>
                  <a:cubicBezTo>
                    <a:pt x="462" y="594"/>
                    <a:pt x="462" y="594"/>
                    <a:pt x="462" y="594"/>
                  </a:cubicBezTo>
                  <a:cubicBezTo>
                    <a:pt x="458" y="607"/>
                    <a:pt x="454" y="620"/>
                    <a:pt x="450" y="633"/>
                  </a:cubicBezTo>
                  <a:moveTo>
                    <a:pt x="426" y="690"/>
                  </a:moveTo>
                  <a:cubicBezTo>
                    <a:pt x="413" y="684"/>
                    <a:pt x="413" y="684"/>
                    <a:pt x="413" y="684"/>
                  </a:cubicBezTo>
                  <a:cubicBezTo>
                    <a:pt x="419" y="672"/>
                    <a:pt x="424" y="659"/>
                    <a:pt x="429" y="647"/>
                  </a:cubicBezTo>
                  <a:cubicBezTo>
                    <a:pt x="443" y="652"/>
                    <a:pt x="443" y="652"/>
                    <a:pt x="443" y="652"/>
                  </a:cubicBezTo>
                  <a:cubicBezTo>
                    <a:pt x="437" y="665"/>
                    <a:pt x="432" y="678"/>
                    <a:pt x="426" y="690"/>
                  </a:cubicBezTo>
                  <a:moveTo>
                    <a:pt x="394" y="743"/>
                  </a:moveTo>
                  <a:cubicBezTo>
                    <a:pt x="382" y="735"/>
                    <a:pt x="382" y="735"/>
                    <a:pt x="382" y="735"/>
                  </a:cubicBezTo>
                  <a:cubicBezTo>
                    <a:pt x="390" y="724"/>
                    <a:pt x="397" y="713"/>
                    <a:pt x="403" y="701"/>
                  </a:cubicBezTo>
                  <a:cubicBezTo>
                    <a:pt x="416" y="708"/>
                    <a:pt x="416" y="708"/>
                    <a:pt x="416" y="708"/>
                  </a:cubicBezTo>
                  <a:cubicBezTo>
                    <a:pt x="409" y="720"/>
                    <a:pt x="402" y="732"/>
                    <a:pt x="394" y="743"/>
                  </a:cubicBezTo>
                  <a:moveTo>
                    <a:pt x="356" y="792"/>
                  </a:moveTo>
                  <a:cubicBezTo>
                    <a:pt x="345" y="783"/>
                    <a:pt x="345" y="783"/>
                    <a:pt x="345" y="783"/>
                  </a:cubicBezTo>
                  <a:cubicBezTo>
                    <a:pt x="354" y="773"/>
                    <a:pt x="363" y="762"/>
                    <a:pt x="371" y="752"/>
                  </a:cubicBezTo>
                  <a:cubicBezTo>
                    <a:pt x="382" y="760"/>
                    <a:pt x="382" y="760"/>
                    <a:pt x="382" y="760"/>
                  </a:cubicBezTo>
                  <a:cubicBezTo>
                    <a:pt x="374" y="771"/>
                    <a:pt x="365" y="782"/>
                    <a:pt x="356" y="792"/>
                  </a:cubicBezTo>
                  <a:moveTo>
                    <a:pt x="312" y="836"/>
                  </a:moveTo>
                  <a:cubicBezTo>
                    <a:pt x="303" y="825"/>
                    <a:pt x="303" y="825"/>
                    <a:pt x="303" y="825"/>
                  </a:cubicBezTo>
                  <a:cubicBezTo>
                    <a:pt x="313" y="816"/>
                    <a:pt x="323" y="807"/>
                    <a:pt x="332" y="79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333" y="817"/>
                    <a:pt x="323" y="827"/>
                    <a:pt x="312" y="836"/>
                  </a:cubicBezTo>
                  <a:moveTo>
                    <a:pt x="263" y="873"/>
                  </a:moveTo>
                  <a:cubicBezTo>
                    <a:pt x="255" y="861"/>
                    <a:pt x="255" y="861"/>
                    <a:pt x="255" y="861"/>
                  </a:cubicBezTo>
                  <a:cubicBezTo>
                    <a:pt x="266" y="854"/>
                    <a:pt x="277" y="846"/>
                    <a:pt x="287" y="837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86" y="857"/>
                    <a:pt x="275" y="865"/>
                    <a:pt x="263" y="873"/>
                  </a:cubicBezTo>
                  <a:moveTo>
                    <a:pt x="209" y="904"/>
                  </a:moveTo>
                  <a:cubicBezTo>
                    <a:pt x="203" y="891"/>
                    <a:pt x="203" y="891"/>
                    <a:pt x="203" y="891"/>
                  </a:cubicBezTo>
                  <a:cubicBezTo>
                    <a:pt x="215" y="885"/>
                    <a:pt x="227" y="879"/>
                    <a:pt x="238" y="872"/>
                  </a:cubicBezTo>
                  <a:cubicBezTo>
                    <a:pt x="246" y="884"/>
                    <a:pt x="246" y="884"/>
                    <a:pt x="246" y="884"/>
                  </a:cubicBezTo>
                  <a:cubicBezTo>
                    <a:pt x="234" y="891"/>
                    <a:pt x="222" y="898"/>
                    <a:pt x="209" y="904"/>
                  </a:cubicBezTo>
                  <a:moveTo>
                    <a:pt x="152" y="927"/>
                  </a:moveTo>
                  <a:cubicBezTo>
                    <a:pt x="148" y="914"/>
                    <a:pt x="148" y="914"/>
                    <a:pt x="148" y="914"/>
                  </a:cubicBezTo>
                  <a:cubicBezTo>
                    <a:pt x="160" y="909"/>
                    <a:pt x="173" y="905"/>
                    <a:pt x="185" y="899"/>
                  </a:cubicBezTo>
                  <a:cubicBezTo>
                    <a:pt x="191" y="912"/>
                    <a:pt x="191" y="912"/>
                    <a:pt x="191" y="912"/>
                  </a:cubicBezTo>
                  <a:cubicBezTo>
                    <a:pt x="178" y="918"/>
                    <a:pt x="165" y="923"/>
                    <a:pt x="152" y="927"/>
                  </a:cubicBezTo>
                  <a:moveTo>
                    <a:pt x="93" y="943"/>
                  </a:moveTo>
                  <a:cubicBezTo>
                    <a:pt x="90" y="929"/>
                    <a:pt x="90" y="929"/>
                    <a:pt x="90" y="929"/>
                  </a:cubicBezTo>
                  <a:cubicBezTo>
                    <a:pt x="103" y="926"/>
                    <a:pt x="116" y="923"/>
                    <a:pt x="129" y="920"/>
                  </a:cubicBezTo>
                  <a:cubicBezTo>
                    <a:pt x="133" y="933"/>
                    <a:pt x="133" y="933"/>
                    <a:pt x="133" y="933"/>
                  </a:cubicBezTo>
                  <a:cubicBezTo>
                    <a:pt x="120" y="937"/>
                    <a:pt x="106" y="940"/>
                    <a:pt x="93" y="943"/>
                  </a:cubicBezTo>
                  <a:moveTo>
                    <a:pt x="31" y="951"/>
                  </a:moveTo>
                  <a:cubicBezTo>
                    <a:pt x="30" y="937"/>
                    <a:pt x="30" y="937"/>
                    <a:pt x="30" y="937"/>
                  </a:cubicBezTo>
                  <a:cubicBezTo>
                    <a:pt x="44" y="936"/>
                    <a:pt x="57" y="934"/>
                    <a:pt x="70" y="932"/>
                  </a:cubicBezTo>
                  <a:cubicBezTo>
                    <a:pt x="72" y="947"/>
                    <a:pt x="72" y="947"/>
                    <a:pt x="72" y="947"/>
                  </a:cubicBezTo>
                  <a:cubicBezTo>
                    <a:pt x="59" y="949"/>
                    <a:pt x="45" y="950"/>
                    <a:pt x="31" y="9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4287" y="-5778500"/>
              <a:ext cx="2093913" cy="2205038"/>
            </a:xfrm>
            <a:custGeom>
              <a:avLst/>
              <a:gdLst>
                <a:gd name="T0" fmla="*/ 0 w 558"/>
                <a:gd name="T1" fmla="*/ 15 h 587"/>
                <a:gd name="T2" fmla="*/ 42 w 558"/>
                <a:gd name="T3" fmla="*/ 2 h 587"/>
                <a:gd name="T4" fmla="*/ 100 w 558"/>
                <a:gd name="T5" fmla="*/ 24 h 587"/>
                <a:gd name="T6" fmla="*/ 62 w 558"/>
                <a:gd name="T7" fmla="*/ 4 h 587"/>
                <a:gd name="T8" fmla="*/ 100 w 558"/>
                <a:gd name="T9" fmla="*/ 24 h 587"/>
                <a:gd name="T10" fmla="*/ 120 w 558"/>
                <a:gd name="T11" fmla="*/ 28 h 587"/>
                <a:gd name="T12" fmla="*/ 163 w 558"/>
                <a:gd name="T13" fmla="*/ 24 h 587"/>
                <a:gd name="T14" fmla="*/ 215 w 558"/>
                <a:gd name="T15" fmla="*/ 59 h 587"/>
                <a:gd name="T16" fmla="*/ 178 w 558"/>
                <a:gd name="T17" fmla="*/ 44 h 587"/>
                <a:gd name="T18" fmla="*/ 188 w 558"/>
                <a:gd name="T19" fmla="*/ 33 h 587"/>
                <a:gd name="T20" fmla="*/ 215 w 558"/>
                <a:gd name="T21" fmla="*/ 59 h 587"/>
                <a:gd name="T22" fmla="*/ 233 w 558"/>
                <a:gd name="T23" fmla="*/ 67 h 587"/>
                <a:gd name="T24" fmla="*/ 276 w 558"/>
                <a:gd name="T25" fmla="*/ 73 h 587"/>
                <a:gd name="T26" fmla="*/ 319 w 558"/>
                <a:gd name="T27" fmla="*/ 118 h 587"/>
                <a:gd name="T28" fmla="*/ 294 w 558"/>
                <a:gd name="T29" fmla="*/ 83 h 587"/>
                <a:gd name="T30" fmla="*/ 319 w 558"/>
                <a:gd name="T31" fmla="*/ 118 h 587"/>
                <a:gd name="T32" fmla="*/ 335 w 558"/>
                <a:gd name="T33" fmla="*/ 130 h 587"/>
                <a:gd name="T34" fmla="*/ 376 w 558"/>
                <a:gd name="T35" fmla="*/ 145 h 587"/>
                <a:gd name="T36" fmla="*/ 408 w 558"/>
                <a:gd name="T37" fmla="*/ 199 h 587"/>
                <a:gd name="T38" fmla="*/ 391 w 558"/>
                <a:gd name="T39" fmla="*/ 159 h 587"/>
                <a:gd name="T40" fmla="*/ 408 w 558"/>
                <a:gd name="T41" fmla="*/ 199 h 587"/>
                <a:gd name="T42" fmla="*/ 421 w 558"/>
                <a:gd name="T43" fmla="*/ 214 h 587"/>
                <a:gd name="T44" fmla="*/ 457 w 558"/>
                <a:gd name="T45" fmla="*/ 238 h 587"/>
                <a:gd name="T46" fmla="*/ 477 w 558"/>
                <a:gd name="T47" fmla="*/ 297 h 587"/>
                <a:gd name="T48" fmla="*/ 469 w 558"/>
                <a:gd name="T49" fmla="*/ 255 h 587"/>
                <a:gd name="T50" fmla="*/ 477 w 558"/>
                <a:gd name="T51" fmla="*/ 297 h 587"/>
                <a:gd name="T52" fmla="*/ 486 w 558"/>
                <a:gd name="T53" fmla="*/ 315 h 587"/>
                <a:gd name="T54" fmla="*/ 516 w 558"/>
                <a:gd name="T55" fmla="*/ 346 h 587"/>
                <a:gd name="T56" fmla="*/ 523 w 558"/>
                <a:gd name="T57" fmla="*/ 408 h 587"/>
                <a:gd name="T58" fmla="*/ 524 w 558"/>
                <a:gd name="T59" fmla="*/ 365 h 587"/>
                <a:gd name="T60" fmla="*/ 523 w 558"/>
                <a:gd name="T61" fmla="*/ 408 h 587"/>
                <a:gd name="T62" fmla="*/ 528 w 558"/>
                <a:gd name="T63" fmla="*/ 427 h 587"/>
                <a:gd name="T64" fmla="*/ 550 w 558"/>
                <a:gd name="T65" fmla="*/ 464 h 587"/>
                <a:gd name="T66" fmla="*/ 543 w 558"/>
                <a:gd name="T67" fmla="*/ 526 h 587"/>
                <a:gd name="T68" fmla="*/ 553 w 558"/>
                <a:gd name="T69" fmla="*/ 484 h 587"/>
                <a:gd name="T70" fmla="*/ 543 w 558"/>
                <a:gd name="T71" fmla="*/ 526 h 587"/>
                <a:gd name="T72" fmla="*/ 543 w 558"/>
                <a:gd name="T73" fmla="*/ 586 h 587"/>
                <a:gd name="T74" fmla="*/ 544 w 558"/>
                <a:gd name="T75" fmla="*/ 546 h 587"/>
                <a:gd name="T76" fmla="*/ 558 w 558"/>
                <a:gd name="T77" fmla="*/ 5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87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4"/>
                  </a:moveTo>
                  <a:cubicBezTo>
                    <a:pt x="87" y="21"/>
                    <a:pt x="74" y="19"/>
                    <a:pt x="60" y="1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5"/>
                    <a:pt x="89" y="7"/>
                    <a:pt x="103" y="10"/>
                  </a:cubicBezTo>
                  <a:lnTo>
                    <a:pt x="100" y="24"/>
                  </a:lnTo>
                  <a:close/>
                  <a:moveTo>
                    <a:pt x="158" y="38"/>
                  </a:moveTo>
                  <a:cubicBezTo>
                    <a:pt x="146" y="34"/>
                    <a:pt x="133" y="31"/>
                    <a:pt x="120" y="28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36" y="17"/>
                    <a:pt x="150" y="20"/>
                    <a:pt x="163" y="24"/>
                  </a:cubicBezTo>
                  <a:lnTo>
                    <a:pt x="158" y="38"/>
                  </a:lnTo>
                  <a:close/>
                  <a:moveTo>
                    <a:pt x="215" y="59"/>
                  </a:moveTo>
                  <a:cubicBezTo>
                    <a:pt x="205" y="54"/>
                    <a:pt x="194" y="50"/>
                    <a:pt x="183" y="46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99" y="37"/>
                    <a:pt x="210" y="41"/>
                    <a:pt x="221" y="45"/>
                  </a:cubicBezTo>
                  <a:lnTo>
                    <a:pt x="215" y="59"/>
                  </a:lnTo>
                  <a:close/>
                  <a:moveTo>
                    <a:pt x="269" y="85"/>
                  </a:moveTo>
                  <a:cubicBezTo>
                    <a:pt x="257" y="79"/>
                    <a:pt x="245" y="73"/>
                    <a:pt x="233" y="67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2" y="60"/>
                    <a:pt x="264" y="66"/>
                    <a:pt x="276" y="73"/>
                  </a:cubicBezTo>
                  <a:lnTo>
                    <a:pt x="269" y="85"/>
                  </a:lnTo>
                  <a:close/>
                  <a:moveTo>
                    <a:pt x="319" y="118"/>
                  </a:moveTo>
                  <a:cubicBezTo>
                    <a:pt x="309" y="110"/>
                    <a:pt x="297" y="103"/>
                    <a:pt x="286" y="96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305" y="91"/>
                    <a:pt x="317" y="98"/>
                    <a:pt x="328" y="106"/>
                  </a:cubicBezTo>
                  <a:lnTo>
                    <a:pt x="319" y="118"/>
                  </a:lnTo>
                  <a:close/>
                  <a:moveTo>
                    <a:pt x="366" y="156"/>
                  </a:moveTo>
                  <a:cubicBezTo>
                    <a:pt x="356" y="147"/>
                    <a:pt x="346" y="138"/>
                    <a:pt x="335" y="13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55" y="127"/>
                    <a:pt x="366" y="136"/>
                    <a:pt x="376" y="145"/>
                  </a:cubicBezTo>
                  <a:lnTo>
                    <a:pt x="366" y="156"/>
                  </a:lnTo>
                  <a:close/>
                  <a:moveTo>
                    <a:pt x="408" y="199"/>
                  </a:moveTo>
                  <a:cubicBezTo>
                    <a:pt x="399" y="189"/>
                    <a:pt x="390" y="179"/>
                    <a:pt x="381" y="170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400" y="169"/>
                    <a:pt x="410" y="179"/>
                    <a:pt x="419" y="189"/>
                  </a:cubicBezTo>
                  <a:lnTo>
                    <a:pt x="408" y="199"/>
                  </a:lnTo>
                  <a:close/>
                  <a:moveTo>
                    <a:pt x="445" y="246"/>
                  </a:moveTo>
                  <a:cubicBezTo>
                    <a:pt x="438" y="235"/>
                    <a:pt x="430" y="224"/>
                    <a:pt x="421" y="214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41" y="215"/>
                    <a:pt x="449" y="227"/>
                    <a:pt x="457" y="238"/>
                  </a:cubicBezTo>
                  <a:lnTo>
                    <a:pt x="445" y="246"/>
                  </a:lnTo>
                  <a:close/>
                  <a:moveTo>
                    <a:pt x="477" y="297"/>
                  </a:moveTo>
                  <a:cubicBezTo>
                    <a:pt x="471" y="285"/>
                    <a:pt x="464" y="274"/>
                    <a:pt x="457" y="263"/>
                  </a:cubicBezTo>
                  <a:cubicBezTo>
                    <a:pt x="469" y="255"/>
                    <a:pt x="469" y="255"/>
                    <a:pt x="469" y="255"/>
                  </a:cubicBezTo>
                  <a:cubicBezTo>
                    <a:pt x="476" y="266"/>
                    <a:pt x="483" y="278"/>
                    <a:pt x="490" y="290"/>
                  </a:cubicBezTo>
                  <a:lnTo>
                    <a:pt x="477" y="297"/>
                  </a:lnTo>
                  <a:close/>
                  <a:moveTo>
                    <a:pt x="503" y="351"/>
                  </a:moveTo>
                  <a:cubicBezTo>
                    <a:pt x="498" y="339"/>
                    <a:pt x="492" y="327"/>
                    <a:pt x="486" y="315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505" y="320"/>
                    <a:pt x="511" y="333"/>
                    <a:pt x="516" y="346"/>
                  </a:cubicBezTo>
                  <a:lnTo>
                    <a:pt x="503" y="351"/>
                  </a:lnTo>
                  <a:close/>
                  <a:moveTo>
                    <a:pt x="523" y="408"/>
                  </a:moveTo>
                  <a:cubicBezTo>
                    <a:pt x="519" y="395"/>
                    <a:pt x="515" y="382"/>
                    <a:pt x="510" y="370"/>
                  </a:cubicBezTo>
                  <a:cubicBezTo>
                    <a:pt x="524" y="365"/>
                    <a:pt x="524" y="365"/>
                    <a:pt x="524" y="365"/>
                  </a:cubicBezTo>
                  <a:cubicBezTo>
                    <a:pt x="529" y="378"/>
                    <a:pt x="533" y="391"/>
                    <a:pt x="537" y="404"/>
                  </a:cubicBezTo>
                  <a:lnTo>
                    <a:pt x="523" y="408"/>
                  </a:lnTo>
                  <a:close/>
                  <a:moveTo>
                    <a:pt x="536" y="466"/>
                  </a:moveTo>
                  <a:cubicBezTo>
                    <a:pt x="534" y="453"/>
                    <a:pt x="531" y="440"/>
                    <a:pt x="528" y="427"/>
                  </a:cubicBezTo>
                  <a:cubicBezTo>
                    <a:pt x="542" y="424"/>
                    <a:pt x="542" y="424"/>
                    <a:pt x="542" y="424"/>
                  </a:cubicBezTo>
                  <a:cubicBezTo>
                    <a:pt x="545" y="437"/>
                    <a:pt x="548" y="451"/>
                    <a:pt x="550" y="464"/>
                  </a:cubicBezTo>
                  <a:lnTo>
                    <a:pt x="536" y="466"/>
                  </a:lnTo>
                  <a:close/>
                  <a:moveTo>
                    <a:pt x="543" y="526"/>
                  </a:moveTo>
                  <a:cubicBezTo>
                    <a:pt x="542" y="513"/>
                    <a:pt x="541" y="499"/>
                    <a:pt x="539" y="486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55" y="498"/>
                    <a:pt x="557" y="512"/>
                    <a:pt x="557" y="525"/>
                  </a:cubicBezTo>
                  <a:lnTo>
                    <a:pt x="543" y="526"/>
                  </a:lnTo>
                  <a:close/>
                  <a:moveTo>
                    <a:pt x="558" y="587"/>
                  </a:moveTo>
                  <a:cubicBezTo>
                    <a:pt x="543" y="586"/>
                    <a:pt x="543" y="586"/>
                    <a:pt x="543" y="586"/>
                  </a:cubicBezTo>
                  <a:cubicBezTo>
                    <a:pt x="544" y="577"/>
                    <a:pt x="544" y="567"/>
                    <a:pt x="544" y="558"/>
                  </a:cubicBezTo>
                  <a:cubicBezTo>
                    <a:pt x="544" y="554"/>
                    <a:pt x="544" y="550"/>
                    <a:pt x="544" y="546"/>
                  </a:cubicBezTo>
                  <a:cubicBezTo>
                    <a:pt x="558" y="546"/>
                    <a:pt x="558" y="546"/>
                    <a:pt x="558" y="546"/>
                  </a:cubicBezTo>
                  <a:cubicBezTo>
                    <a:pt x="558" y="550"/>
                    <a:pt x="558" y="554"/>
                    <a:pt x="558" y="558"/>
                  </a:cubicBezTo>
                  <a:cubicBezTo>
                    <a:pt x="558" y="568"/>
                    <a:pt x="558" y="577"/>
                    <a:pt x="558" y="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-2387601" y="-6086475"/>
              <a:ext cx="2401888" cy="2405063"/>
            </a:xfrm>
            <a:custGeom>
              <a:avLst/>
              <a:gdLst>
                <a:gd name="T0" fmla="*/ 614 w 640"/>
                <a:gd name="T1" fmla="*/ 1 h 640"/>
                <a:gd name="T2" fmla="*/ 640 w 640"/>
                <a:gd name="T3" fmla="*/ 14 h 640"/>
                <a:gd name="T4" fmla="*/ 555 w 640"/>
                <a:gd name="T5" fmla="*/ 20 h 640"/>
                <a:gd name="T6" fmla="*/ 594 w 640"/>
                <a:gd name="T7" fmla="*/ 2 h 640"/>
                <a:gd name="T8" fmla="*/ 555 w 640"/>
                <a:gd name="T9" fmla="*/ 20 h 640"/>
                <a:gd name="T10" fmla="*/ 493 w 640"/>
                <a:gd name="T11" fmla="*/ 17 h 640"/>
                <a:gd name="T12" fmla="*/ 536 w 640"/>
                <a:gd name="T13" fmla="*/ 23 h 640"/>
                <a:gd name="T14" fmla="*/ 439 w 640"/>
                <a:gd name="T15" fmla="*/ 48 h 640"/>
                <a:gd name="T16" fmla="*/ 473 w 640"/>
                <a:gd name="T17" fmla="*/ 22 h 640"/>
                <a:gd name="T18" fmla="*/ 439 w 640"/>
                <a:gd name="T19" fmla="*/ 48 h 640"/>
                <a:gd name="T20" fmla="*/ 377 w 640"/>
                <a:gd name="T21" fmla="*/ 56 h 640"/>
                <a:gd name="T22" fmla="*/ 420 w 640"/>
                <a:gd name="T23" fmla="*/ 54 h 640"/>
                <a:gd name="T24" fmla="*/ 330 w 640"/>
                <a:gd name="T25" fmla="*/ 97 h 640"/>
                <a:gd name="T26" fmla="*/ 359 w 640"/>
                <a:gd name="T27" fmla="*/ 65 h 640"/>
                <a:gd name="T28" fmla="*/ 330 w 640"/>
                <a:gd name="T29" fmla="*/ 97 h 640"/>
                <a:gd name="T30" fmla="*/ 271 w 640"/>
                <a:gd name="T31" fmla="*/ 117 h 640"/>
                <a:gd name="T32" fmla="*/ 313 w 640"/>
                <a:gd name="T33" fmla="*/ 107 h 640"/>
                <a:gd name="T34" fmla="*/ 233 w 640"/>
                <a:gd name="T35" fmla="*/ 166 h 640"/>
                <a:gd name="T36" fmla="*/ 255 w 640"/>
                <a:gd name="T37" fmla="*/ 129 h 640"/>
                <a:gd name="T38" fmla="*/ 233 w 640"/>
                <a:gd name="T39" fmla="*/ 166 h 640"/>
                <a:gd name="T40" fmla="*/ 179 w 640"/>
                <a:gd name="T41" fmla="*/ 197 h 640"/>
                <a:gd name="T42" fmla="*/ 218 w 640"/>
                <a:gd name="T43" fmla="*/ 179 h 640"/>
                <a:gd name="T44" fmla="*/ 150 w 640"/>
                <a:gd name="T45" fmla="*/ 252 h 640"/>
                <a:gd name="T46" fmla="*/ 165 w 640"/>
                <a:gd name="T47" fmla="*/ 212 h 640"/>
                <a:gd name="T48" fmla="*/ 150 w 640"/>
                <a:gd name="T49" fmla="*/ 252 h 640"/>
                <a:gd name="T50" fmla="*/ 103 w 640"/>
                <a:gd name="T51" fmla="*/ 293 h 640"/>
                <a:gd name="T52" fmla="*/ 138 w 640"/>
                <a:gd name="T53" fmla="*/ 268 h 640"/>
                <a:gd name="T54" fmla="*/ 85 w 640"/>
                <a:gd name="T55" fmla="*/ 352 h 640"/>
                <a:gd name="T56" fmla="*/ 92 w 640"/>
                <a:gd name="T57" fmla="*/ 310 h 640"/>
                <a:gd name="T58" fmla="*/ 85 w 640"/>
                <a:gd name="T59" fmla="*/ 352 h 640"/>
                <a:gd name="T60" fmla="*/ 46 w 640"/>
                <a:gd name="T61" fmla="*/ 401 h 640"/>
                <a:gd name="T62" fmla="*/ 76 w 640"/>
                <a:gd name="T63" fmla="*/ 370 h 640"/>
                <a:gd name="T64" fmla="*/ 40 w 640"/>
                <a:gd name="T65" fmla="*/ 463 h 640"/>
                <a:gd name="T66" fmla="*/ 39 w 640"/>
                <a:gd name="T67" fmla="*/ 420 h 640"/>
                <a:gd name="T68" fmla="*/ 40 w 640"/>
                <a:gd name="T69" fmla="*/ 463 h 640"/>
                <a:gd name="T70" fmla="*/ 12 w 640"/>
                <a:gd name="T71" fmla="*/ 519 h 640"/>
                <a:gd name="T72" fmla="*/ 35 w 640"/>
                <a:gd name="T73" fmla="*/ 482 h 640"/>
                <a:gd name="T74" fmla="*/ 17 w 640"/>
                <a:gd name="T75" fmla="*/ 580 h 640"/>
                <a:gd name="T76" fmla="*/ 8 w 640"/>
                <a:gd name="T77" fmla="*/ 538 h 640"/>
                <a:gd name="T78" fmla="*/ 17 w 640"/>
                <a:gd name="T79" fmla="*/ 580 h 640"/>
                <a:gd name="T80" fmla="*/ 0 w 640"/>
                <a:gd name="T81" fmla="*/ 640 h 640"/>
                <a:gd name="T82" fmla="*/ 16 w 640"/>
                <a:gd name="T83" fmla="*/ 6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0" h="640">
                  <a:moveTo>
                    <a:pt x="615" y="15"/>
                  </a:moveTo>
                  <a:cubicBezTo>
                    <a:pt x="614" y="1"/>
                    <a:pt x="614" y="1"/>
                    <a:pt x="614" y="1"/>
                  </a:cubicBezTo>
                  <a:cubicBezTo>
                    <a:pt x="623" y="0"/>
                    <a:pt x="632" y="0"/>
                    <a:pt x="640" y="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2" y="14"/>
                    <a:pt x="623" y="15"/>
                    <a:pt x="615" y="15"/>
                  </a:cubicBezTo>
                  <a:moveTo>
                    <a:pt x="555" y="20"/>
                  </a:moveTo>
                  <a:cubicBezTo>
                    <a:pt x="553" y="6"/>
                    <a:pt x="553" y="6"/>
                    <a:pt x="553" y="6"/>
                  </a:cubicBezTo>
                  <a:cubicBezTo>
                    <a:pt x="567" y="4"/>
                    <a:pt x="580" y="3"/>
                    <a:pt x="594" y="2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82" y="17"/>
                    <a:pt x="568" y="18"/>
                    <a:pt x="555" y="20"/>
                  </a:cubicBezTo>
                  <a:moveTo>
                    <a:pt x="496" y="31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506" y="14"/>
                    <a:pt x="520" y="11"/>
                    <a:pt x="533" y="9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23" y="25"/>
                    <a:pt x="509" y="28"/>
                    <a:pt x="496" y="31"/>
                  </a:cubicBezTo>
                  <a:moveTo>
                    <a:pt x="439" y="48"/>
                  </a:moveTo>
                  <a:cubicBezTo>
                    <a:pt x="434" y="34"/>
                    <a:pt x="434" y="34"/>
                    <a:pt x="434" y="34"/>
                  </a:cubicBezTo>
                  <a:cubicBezTo>
                    <a:pt x="447" y="30"/>
                    <a:pt x="460" y="26"/>
                    <a:pt x="473" y="22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64" y="39"/>
                    <a:pt x="451" y="43"/>
                    <a:pt x="439" y="48"/>
                  </a:cubicBezTo>
                  <a:moveTo>
                    <a:pt x="383" y="70"/>
                  </a:moveTo>
                  <a:cubicBezTo>
                    <a:pt x="377" y="56"/>
                    <a:pt x="377" y="56"/>
                    <a:pt x="377" y="56"/>
                  </a:cubicBezTo>
                  <a:cubicBezTo>
                    <a:pt x="390" y="51"/>
                    <a:pt x="402" y="46"/>
                    <a:pt x="415" y="41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08" y="59"/>
                    <a:pt x="395" y="64"/>
                    <a:pt x="383" y="70"/>
                  </a:cubicBezTo>
                  <a:moveTo>
                    <a:pt x="330" y="97"/>
                  </a:moveTo>
                  <a:cubicBezTo>
                    <a:pt x="323" y="84"/>
                    <a:pt x="323" y="84"/>
                    <a:pt x="323" y="84"/>
                  </a:cubicBezTo>
                  <a:cubicBezTo>
                    <a:pt x="335" y="77"/>
                    <a:pt x="347" y="71"/>
                    <a:pt x="359" y="6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54" y="84"/>
                    <a:pt x="342" y="90"/>
                    <a:pt x="330" y="97"/>
                  </a:cubicBezTo>
                  <a:moveTo>
                    <a:pt x="280" y="129"/>
                  </a:moveTo>
                  <a:cubicBezTo>
                    <a:pt x="271" y="117"/>
                    <a:pt x="271" y="117"/>
                    <a:pt x="271" y="117"/>
                  </a:cubicBezTo>
                  <a:cubicBezTo>
                    <a:pt x="283" y="109"/>
                    <a:pt x="294" y="102"/>
                    <a:pt x="306" y="95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02" y="114"/>
                    <a:pt x="291" y="121"/>
                    <a:pt x="280" y="129"/>
                  </a:cubicBezTo>
                  <a:moveTo>
                    <a:pt x="233" y="166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34" y="146"/>
                    <a:pt x="244" y="137"/>
                    <a:pt x="255" y="129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3" y="148"/>
                    <a:pt x="243" y="157"/>
                    <a:pt x="233" y="166"/>
                  </a:cubicBezTo>
                  <a:moveTo>
                    <a:pt x="189" y="20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88" y="187"/>
                    <a:pt x="198" y="177"/>
                    <a:pt x="208" y="168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08" y="188"/>
                    <a:pt x="198" y="197"/>
                    <a:pt x="189" y="207"/>
                  </a:cubicBezTo>
                  <a:moveTo>
                    <a:pt x="150" y="252"/>
                  </a:moveTo>
                  <a:cubicBezTo>
                    <a:pt x="138" y="243"/>
                    <a:pt x="138" y="243"/>
                    <a:pt x="138" y="243"/>
                  </a:cubicBezTo>
                  <a:cubicBezTo>
                    <a:pt x="147" y="232"/>
                    <a:pt x="156" y="222"/>
                    <a:pt x="165" y="212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67" y="231"/>
                    <a:pt x="158" y="241"/>
                    <a:pt x="150" y="252"/>
                  </a:cubicBezTo>
                  <a:moveTo>
                    <a:pt x="115" y="300"/>
                  </a:moveTo>
                  <a:cubicBezTo>
                    <a:pt x="103" y="293"/>
                    <a:pt x="103" y="293"/>
                    <a:pt x="103" y="293"/>
                  </a:cubicBezTo>
                  <a:cubicBezTo>
                    <a:pt x="110" y="281"/>
                    <a:pt x="118" y="270"/>
                    <a:pt x="126" y="259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0" y="278"/>
                    <a:pt x="122" y="289"/>
                    <a:pt x="115" y="300"/>
                  </a:cubicBezTo>
                  <a:moveTo>
                    <a:pt x="85" y="352"/>
                  </a:moveTo>
                  <a:cubicBezTo>
                    <a:pt x="72" y="346"/>
                    <a:pt x="72" y="346"/>
                    <a:pt x="72" y="346"/>
                  </a:cubicBezTo>
                  <a:cubicBezTo>
                    <a:pt x="78" y="333"/>
                    <a:pt x="85" y="321"/>
                    <a:pt x="92" y="310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97" y="329"/>
                    <a:pt x="91" y="340"/>
                    <a:pt x="85" y="352"/>
                  </a:cubicBezTo>
                  <a:moveTo>
                    <a:pt x="60" y="407"/>
                  </a:moveTo>
                  <a:cubicBezTo>
                    <a:pt x="46" y="401"/>
                    <a:pt x="46" y="401"/>
                    <a:pt x="46" y="401"/>
                  </a:cubicBezTo>
                  <a:cubicBezTo>
                    <a:pt x="51" y="389"/>
                    <a:pt x="57" y="376"/>
                    <a:pt x="63" y="364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0" y="382"/>
                    <a:pt x="65" y="394"/>
                    <a:pt x="60" y="407"/>
                  </a:cubicBezTo>
                  <a:moveTo>
                    <a:pt x="40" y="463"/>
                  </a:moveTo>
                  <a:cubicBezTo>
                    <a:pt x="26" y="459"/>
                    <a:pt x="26" y="459"/>
                    <a:pt x="26" y="459"/>
                  </a:cubicBezTo>
                  <a:cubicBezTo>
                    <a:pt x="30" y="446"/>
                    <a:pt x="34" y="433"/>
                    <a:pt x="39" y="42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8" y="438"/>
                    <a:pt x="44" y="450"/>
                    <a:pt x="40" y="463"/>
                  </a:cubicBezTo>
                  <a:moveTo>
                    <a:pt x="26" y="521"/>
                  </a:moveTo>
                  <a:cubicBezTo>
                    <a:pt x="12" y="519"/>
                    <a:pt x="12" y="519"/>
                    <a:pt x="12" y="519"/>
                  </a:cubicBezTo>
                  <a:cubicBezTo>
                    <a:pt x="14" y="505"/>
                    <a:pt x="17" y="492"/>
                    <a:pt x="21" y="479"/>
                  </a:cubicBezTo>
                  <a:cubicBezTo>
                    <a:pt x="35" y="482"/>
                    <a:pt x="35" y="482"/>
                    <a:pt x="35" y="482"/>
                  </a:cubicBezTo>
                  <a:cubicBezTo>
                    <a:pt x="31" y="495"/>
                    <a:pt x="28" y="508"/>
                    <a:pt x="26" y="521"/>
                  </a:cubicBezTo>
                  <a:moveTo>
                    <a:pt x="17" y="580"/>
                  </a:moveTo>
                  <a:cubicBezTo>
                    <a:pt x="3" y="579"/>
                    <a:pt x="3" y="579"/>
                    <a:pt x="3" y="579"/>
                  </a:cubicBezTo>
                  <a:cubicBezTo>
                    <a:pt x="4" y="566"/>
                    <a:pt x="6" y="552"/>
                    <a:pt x="8" y="538"/>
                  </a:cubicBezTo>
                  <a:cubicBezTo>
                    <a:pt x="22" y="541"/>
                    <a:pt x="22" y="541"/>
                    <a:pt x="22" y="541"/>
                  </a:cubicBezTo>
                  <a:cubicBezTo>
                    <a:pt x="20" y="554"/>
                    <a:pt x="19" y="567"/>
                    <a:pt x="17" y="580"/>
                  </a:cubicBezTo>
                  <a:moveTo>
                    <a:pt x="15" y="64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627"/>
                    <a:pt x="1" y="613"/>
                    <a:pt x="2" y="599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15" y="613"/>
                    <a:pt x="15" y="627"/>
                    <a:pt x="15" y="6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-2382838" y="-3543300"/>
              <a:ext cx="1662113" cy="2146300"/>
            </a:xfrm>
            <a:custGeom>
              <a:avLst/>
              <a:gdLst>
                <a:gd name="T0" fmla="*/ 0 w 443"/>
                <a:gd name="T1" fmla="*/ 0 h 571"/>
                <a:gd name="T2" fmla="*/ 17 w 443"/>
                <a:gd name="T3" fmla="*/ 28 h 571"/>
                <a:gd name="T4" fmla="*/ 12 w 443"/>
                <a:gd name="T5" fmla="*/ 90 h 571"/>
                <a:gd name="T6" fmla="*/ 19 w 443"/>
                <a:gd name="T7" fmla="*/ 48 h 571"/>
                <a:gd name="T8" fmla="*/ 12 w 443"/>
                <a:gd name="T9" fmla="*/ 90 h 571"/>
                <a:gd name="T10" fmla="*/ 16 w 443"/>
                <a:gd name="T11" fmla="*/ 110 h 571"/>
                <a:gd name="T12" fmla="*/ 40 w 443"/>
                <a:gd name="T13" fmla="*/ 145 h 571"/>
                <a:gd name="T14" fmla="*/ 47 w 443"/>
                <a:gd name="T15" fmla="*/ 207 h 571"/>
                <a:gd name="T16" fmla="*/ 47 w 443"/>
                <a:gd name="T17" fmla="*/ 164 h 571"/>
                <a:gd name="T18" fmla="*/ 47 w 443"/>
                <a:gd name="T19" fmla="*/ 207 h 571"/>
                <a:gd name="T20" fmla="*/ 55 w 443"/>
                <a:gd name="T21" fmla="*/ 226 h 571"/>
                <a:gd name="T22" fmla="*/ 86 w 443"/>
                <a:gd name="T23" fmla="*/ 256 h 571"/>
                <a:gd name="T24" fmla="*/ 104 w 443"/>
                <a:gd name="T25" fmla="*/ 315 h 571"/>
                <a:gd name="T26" fmla="*/ 96 w 443"/>
                <a:gd name="T27" fmla="*/ 273 h 571"/>
                <a:gd name="T28" fmla="*/ 104 w 443"/>
                <a:gd name="T29" fmla="*/ 315 h 571"/>
                <a:gd name="T30" fmla="*/ 116 w 443"/>
                <a:gd name="T31" fmla="*/ 332 h 571"/>
                <a:gd name="T32" fmla="*/ 152 w 443"/>
                <a:gd name="T33" fmla="*/ 355 h 571"/>
                <a:gd name="T34" fmla="*/ 181 w 443"/>
                <a:gd name="T35" fmla="*/ 410 h 571"/>
                <a:gd name="T36" fmla="*/ 164 w 443"/>
                <a:gd name="T37" fmla="*/ 371 h 571"/>
                <a:gd name="T38" fmla="*/ 181 w 443"/>
                <a:gd name="T39" fmla="*/ 410 h 571"/>
                <a:gd name="T40" fmla="*/ 195 w 443"/>
                <a:gd name="T41" fmla="*/ 424 h 571"/>
                <a:gd name="T42" fmla="*/ 235 w 443"/>
                <a:gd name="T43" fmla="*/ 441 h 571"/>
                <a:gd name="T44" fmla="*/ 274 w 443"/>
                <a:gd name="T45" fmla="*/ 489 h 571"/>
                <a:gd name="T46" fmla="*/ 250 w 443"/>
                <a:gd name="T47" fmla="*/ 453 h 571"/>
                <a:gd name="T48" fmla="*/ 274 w 443"/>
                <a:gd name="T49" fmla="*/ 489 h 571"/>
                <a:gd name="T50" fmla="*/ 291 w 443"/>
                <a:gd name="T51" fmla="*/ 500 h 571"/>
                <a:gd name="T52" fmla="*/ 333 w 443"/>
                <a:gd name="T53" fmla="*/ 509 h 571"/>
                <a:gd name="T54" fmla="*/ 381 w 443"/>
                <a:gd name="T55" fmla="*/ 549 h 571"/>
                <a:gd name="T56" fmla="*/ 351 w 443"/>
                <a:gd name="T57" fmla="*/ 519 h 571"/>
                <a:gd name="T58" fmla="*/ 381 w 443"/>
                <a:gd name="T59" fmla="*/ 549 h 571"/>
                <a:gd name="T60" fmla="*/ 400 w 443"/>
                <a:gd name="T61" fmla="*/ 557 h 571"/>
                <a:gd name="T62" fmla="*/ 443 w 443"/>
                <a:gd name="T63" fmla="*/ 55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571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16" y="19"/>
                    <a:pt x="17" y="28"/>
                  </a:cubicBezTo>
                  <a:lnTo>
                    <a:pt x="3" y="30"/>
                  </a:lnTo>
                  <a:close/>
                  <a:moveTo>
                    <a:pt x="12" y="90"/>
                  </a:moveTo>
                  <a:cubicBezTo>
                    <a:pt x="9" y="77"/>
                    <a:pt x="7" y="63"/>
                    <a:pt x="5" y="5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61"/>
                    <a:pt x="23" y="74"/>
                    <a:pt x="26" y="87"/>
                  </a:cubicBezTo>
                  <a:lnTo>
                    <a:pt x="12" y="90"/>
                  </a:lnTo>
                  <a:close/>
                  <a:moveTo>
                    <a:pt x="27" y="149"/>
                  </a:moveTo>
                  <a:cubicBezTo>
                    <a:pt x="23" y="136"/>
                    <a:pt x="19" y="123"/>
                    <a:pt x="16" y="110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3" y="119"/>
                    <a:pt x="37" y="132"/>
                    <a:pt x="40" y="145"/>
                  </a:cubicBezTo>
                  <a:lnTo>
                    <a:pt x="27" y="149"/>
                  </a:lnTo>
                  <a:close/>
                  <a:moveTo>
                    <a:pt x="47" y="207"/>
                  </a:moveTo>
                  <a:cubicBezTo>
                    <a:pt x="42" y="194"/>
                    <a:pt x="37" y="181"/>
                    <a:pt x="33" y="169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77"/>
                    <a:pt x="56" y="189"/>
                    <a:pt x="61" y="201"/>
                  </a:cubicBezTo>
                  <a:lnTo>
                    <a:pt x="47" y="207"/>
                  </a:lnTo>
                  <a:close/>
                  <a:moveTo>
                    <a:pt x="73" y="262"/>
                  </a:moveTo>
                  <a:cubicBezTo>
                    <a:pt x="67" y="250"/>
                    <a:pt x="61" y="238"/>
                    <a:pt x="55" y="226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74" y="232"/>
                    <a:pt x="80" y="244"/>
                    <a:pt x="86" y="256"/>
                  </a:cubicBezTo>
                  <a:lnTo>
                    <a:pt x="73" y="262"/>
                  </a:lnTo>
                  <a:close/>
                  <a:moveTo>
                    <a:pt x="104" y="315"/>
                  </a:moveTo>
                  <a:cubicBezTo>
                    <a:pt x="97" y="304"/>
                    <a:pt x="90" y="292"/>
                    <a:pt x="83" y="280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102" y="284"/>
                    <a:pt x="109" y="296"/>
                    <a:pt x="116" y="307"/>
                  </a:cubicBezTo>
                  <a:lnTo>
                    <a:pt x="104" y="315"/>
                  </a:lnTo>
                  <a:close/>
                  <a:moveTo>
                    <a:pt x="141" y="364"/>
                  </a:moveTo>
                  <a:cubicBezTo>
                    <a:pt x="132" y="354"/>
                    <a:pt x="124" y="343"/>
                    <a:pt x="116" y="332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5" y="334"/>
                    <a:pt x="143" y="345"/>
                    <a:pt x="152" y="355"/>
                  </a:cubicBezTo>
                  <a:lnTo>
                    <a:pt x="141" y="364"/>
                  </a:lnTo>
                  <a:close/>
                  <a:moveTo>
                    <a:pt x="181" y="410"/>
                  </a:moveTo>
                  <a:cubicBezTo>
                    <a:pt x="172" y="400"/>
                    <a:pt x="162" y="390"/>
                    <a:pt x="153" y="380"/>
                  </a:cubicBezTo>
                  <a:cubicBezTo>
                    <a:pt x="164" y="371"/>
                    <a:pt x="164" y="371"/>
                    <a:pt x="164" y="371"/>
                  </a:cubicBezTo>
                  <a:cubicBezTo>
                    <a:pt x="173" y="381"/>
                    <a:pt x="182" y="391"/>
                    <a:pt x="191" y="400"/>
                  </a:cubicBezTo>
                  <a:lnTo>
                    <a:pt x="181" y="410"/>
                  </a:lnTo>
                  <a:close/>
                  <a:moveTo>
                    <a:pt x="226" y="452"/>
                  </a:moveTo>
                  <a:cubicBezTo>
                    <a:pt x="215" y="443"/>
                    <a:pt x="205" y="434"/>
                    <a:pt x="195" y="42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15" y="423"/>
                    <a:pt x="225" y="432"/>
                    <a:pt x="235" y="441"/>
                  </a:cubicBezTo>
                  <a:lnTo>
                    <a:pt x="226" y="452"/>
                  </a:lnTo>
                  <a:close/>
                  <a:moveTo>
                    <a:pt x="274" y="489"/>
                  </a:moveTo>
                  <a:cubicBezTo>
                    <a:pt x="263" y="481"/>
                    <a:pt x="252" y="473"/>
                    <a:pt x="242" y="465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61" y="462"/>
                    <a:pt x="272" y="470"/>
                    <a:pt x="283" y="477"/>
                  </a:cubicBezTo>
                  <a:lnTo>
                    <a:pt x="274" y="489"/>
                  </a:lnTo>
                  <a:close/>
                  <a:moveTo>
                    <a:pt x="326" y="522"/>
                  </a:moveTo>
                  <a:cubicBezTo>
                    <a:pt x="314" y="515"/>
                    <a:pt x="303" y="508"/>
                    <a:pt x="291" y="500"/>
                  </a:cubicBezTo>
                  <a:cubicBezTo>
                    <a:pt x="299" y="488"/>
                    <a:pt x="299" y="488"/>
                    <a:pt x="299" y="488"/>
                  </a:cubicBezTo>
                  <a:cubicBezTo>
                    <a:pt x="310" y="496"/>
                    <a:pt x="322" y="503"/>
                    <a:pt x="333" y="509"/>
                  </a:cubicBezTo>
                  <a:lnTo>
                    <a:pt x="326" y="522"/>
                  </a:lnTo>
                  <a:close/>
                  <a:moveTo>
                    <a:pt x="381" y="549"/>
                  </a:moveTo>
                  <a:cubicBezTo>
                    <a:pt x="369" y="544"/>
                    <a:pt x="356" y="538"/>
                    <a:pt x="344" y="531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63" y="525"/>
                    <a:pt x="375" y="531"/>
                    <a:pt x="387" y="536"/>
                  </a:cubicBezTo>
                  <a:lnTo>
                    <a:pt x="381" y="549"/>
                  </a:lnTo>
                  <a:close/>
                  <a:moveTo>
                    <a:pt x="438" y="571"/>
                  </a:moveTo>
                  <a:cubicBezTo>
                    <a:pt x="425" y="567"/>
                    <a:pt x="412" y="562"/>
                    <a:pt x="400" y="557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17" y="549"/>
                    <a:pt x="430" y="553"/>
                    <a:pt x="443" y="557"/>
                  </a:cubicBezTo>
                  <a:lnTo>
                    <a:pt x="43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-593726" y="-1404938"/>
              <a:ext cx="608013" cy="127000"/>
            </a:xfrm>
            <a:custGeom>
              <a:avLst/>
              <a:gdLst>
                <a:gd name="T0" fmla="*/ 40 w 162"/>
                <a:gd name="T1" fmla="*/ 23 h 34"/>
                <a:gd name="T2" fmla="*/ 0 w 162"/>
                <a:gd name="T3" fmla="*/ 14 h 34"/>
                <a:gd name="T4" fmla="*/ 3 w 162"/>
                <a:gd name="T5" fmla="*/ 0 h 34"/>
                <a:gd name="T6" fmla="*/ 43 w 162"/>
                <a:gd name="T7" fmla="*/ 8 h 34"/>
                <a:gd name="T8" fmla="*/ 40 w 162"/>
                <a:gd name="T9" fmla="*/ 23 h 34"/>
                <a:gd name="T10" fmla="*/ 101 w 162"/>
                <a:gd name="T11" fmla="*/ 31 h 34"/>
                <a:gd name="T12" fmla="*/ 60 w 162"/>
                <a:gd name="T13" fmla="*/ 26 h 34"/>
                <a:gd name="T14" fmla="*/ 62 w 162"/>
                <a:gd name="T15" fmla="*/ 12 h 34"/>
                <a:gd name="T16" fmla="*/ 102 w 162"/>
                <a:gd name="T17" fmla="*/ 17 h 34"/>
                <a:gd name="T18" fmla="*/ 101 w 162"/>
                <a:gd name="T19" fmla="*/ 31 h 34"/>
                <a:gd name="T20" fmla="*/ 162 w 162"/>
                <a:gd name="T21" fmla="*/ 34 h 34"/>
                <a:gd name="T22" fmla="*/ 121 w 162"/>
                <a:gd name="T23" fmla="*/ 33 h 34"/>
                <a:gd name="T24" fmla="*/ 122 w 162"/>
                <a:gd name="T25" fmla="*/ 19 h 34"/>
                <a:gd name="T26" fmla="*/ 162 w 162"/>
                <a:gd name="T27" fmla="*/ 20 h 34"/>
                <a:gd name="T28" fmla="*/ 162 w 16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4">
                  <a:moveTo>
                    <a:pt x="40" y="23"/>
                  </a:moveTo>
                  <a:cubicBezTo>
                    <a:pt x="26" y="20"/>
                    <a:pt x="13" y="17"/>
                    <a:pt x="0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3"/>
                    <a:pt x="29" y="6"/>
                    <a:pt x="43" y="8"/>
                  </a:cubicBezTo>
                  <a:lnTo>
                    <a:pt x="40" y="23"/>
                  </a:lnTo>
                  <a:close/>
                  <a:moveTo>
                    <a:pt x="101" y="31"/>
                  </a:moveTo>
                  <a:cubicBezTo>
                    <a:pt x="87" y="30"/>
                    <a:pt x="74" y="28"/>
                    <a:pt x="60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5" y="14"/>
                    <a:pt x="89" y="16"/>
                    <a:pt x="102" y="17"/>
                  </a:cubicBezTo>
                  <a:lnTo>
                    <a:pt x="101" y="31"/>
                  </a:lnTo>
                  <a:close/>
                  <a:moveTo>
                    <a:pt x="162" y="34"/>
                  </a:moveTo>
                  <a:cubicBezTo>
                    <a:pt x="149" y="34"/>
                    <a:pt x="135" y="34"/>
                    <a:pt x="121" y="33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36" y="20"/>
                    <a:pt x="149" y="20"/>
                    <a:pt x="162" y="20"/>
                  </a:cubicBez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7787" y="-1533525"/>
              <a:ext cx="214313" cy="485775"/>
            </a:xfrm>
            <a:custGeom>
              <a:avLst/>
              <a:gdLst>
                <a:gd name="T0" fmla="*/ 55 w 135"/>
                <a:gd name="T1" fmla="*/ 306 h 306"/>
                <a:gd name="T2" fmla="*/ 135 w 135"/>
                <a:gd name="T3" fmla="*/ 306 h 306"/>
                <a:gd name="T4" fmla="*/ 135 w 135"/>
                <a:gd name="T5" fmla="*/ 0 h 306"/>
                <a:gd name="T6" fmla="*/ 0 w 135"/>
                <a:gd name="T7" fmla="*/ 0 h 306"/>
                <a:gd name="T8" fmla="*/ 55 w 13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6">
                  <a:moveTo>
                    <a:pt x="55" y="306"/>
                  </a:moveTo>
                  <a:lnTo>
                    <a:pt x="135" y="30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5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11162" y="-1836738"/>
              <a:ext cx="657225" cy="788988"/>
            </a:xfrm>
            <a:custGeom>
              <a:avLst/>
              <a:gdLst>
                <a:gd name="T0" fmla="*/ 175 w 175"/>
                <a:gd name="T1" fmla="*/ 101 h 210"/>
                <a:gd name="T2" fmla="*/ 164 w 175"/>
                <a:gd name="T3" fmla="*/ 85 h 210"/>
                <a:gd name="T4" fmla="*/ 92 w 175"/>
                <a:gd name="T5" fmla="*/ 85 h 210"/>
                <a:gd name="T6" fmla="*/ 91 w 175"/>
                <a:gd name="T7" fmla="*/ 65 h 210"/>
                <a:gd name="T8" fmla="*/ 93 w 175"/>
                <a:gd name="T9" fmla="*/ 24 h 210"/>
                <a:gd name="T10" fmla="*/ 67 w 175"/>
                <a:gd name="T11" fmla="*/ 0 h 210"/>
                <a:gd name="T12" fmla="*/ 54 w 175"/>
                <a:gd name="T13" fmla="*/ 9 h 210"/>
                <a:gd name="T14" fmla="*/ 54 w 175"/>
                <a:gd name="T15" fmla="*/ 40 h 210"/>
                <a:gd name="T16" fmla="*/ 20 w 175"/>
                <a:gd name="T17" fmla="*/ 94 h 210"/>
                <a:gd name="T18" fmla="*/ 0 w 175"/>
                <a:gd name="T19" fmla="*/ 97 h 210"/>
                <a:gd name="T20" fmla="*/ 0 w 175"/>
                <a:gd name="T21" fmla="*/ 193 h 210"/>
                <a:gd name="T22" fmla="*/ 4 w 175"/>
                <a:gd name="T23" fmla="*/ 193 h 210"/>
                <a:gd name="T24" fmla="*/ 47 w 175"/>
                <a:gd name="T25" fmla="*/ 210 h 210"/>
                <a:gd name="T26" fmla="*/ 134 w 175"/>
                <a:gd name="T27" fmla="*/ 210 h 210"/>
                <a:gd name="T28" fmla="*/ 147 w 175"/>
                <a:gd name="T29" fmla="*/ 193 h 210"/>
                <a:gd name="T30" fmla="*/ 139 w 175"/>
                <a:gd name="T31" fmla="*/ 179 h 210"/>
                <a:gd name="T32" fmla="*/ 158 w 175"/>
                <a:gd name="T33" fmla="*/ 162 h 210"/>
                <a:gd name="T34" fmla="*/ 149 w 175"/>
                <a:gd name="T35" fmla="*/ 149 h 210"/>
                <a:gd name="T36" fmla="*/ 165 w 175"/>
                <a:gd name="T37" fmla="*/ 131 h 210"/>
                <a:gd name="T38" fmla="*/ 159 w 175"/>
                <a:gd name="T39" fmla="*/ 117 h 210"/>
                <a:gd name="T40" fmla="*/ 175 w 175"/>
                <a:gd name="T41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210">
                  <a:moveTo>
                    <a:pt x="175" y="101"/>
                  </a:moveTo>
                  <a:cubicBezTo>
                    <a:pt x="175" y="87"/>
                    <a:pt x="164" y="85"/>
                    <a:pt x="164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87" y="78"/>
                    <a:pt x="91" y="65"/>
                  </a:cubicBezTo>
                  <a:cubicBezTo>
                    <a:pt x="95" y="52"/>
                    <a:pt x="96" y="33"/>
                    <a:pt x="93" y="24"/>
                  </a:cubicBezTo>
                  <a:cubicBezTo>
                    <a:pt x="89" y="16"/>
                    <a:pt x="83" y="1"/>
                    <a:pt x="67" y="0"/>
                  </a:cubicBezTo>
                  <a:cubicBezTo>
                    <a:pt x="57" y="2"/>
                    <a:pt x="54" y="9"/>
                    <a:pt x="54" y="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25" y="94"/>
                    <a:pt x="20" y="94"/>
                  </a:cubicBezTo>
                  <a:cubicBezTo>
                    <a:pt x="16" y="95"/>
                    <a:pt x="0" y="97"/>
                    <a:pt x="0" y="9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0" y="210"/>
                    <a:pt x="47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47" y="207"/>
                    <a:pt x="147" y="193"/>
                  </a:cubicBezTo>
                  <a:cubicBezTo>
                    <a:pt x="147" y="185"/>
                    <a:pt x="139" y="179"/>
                    <a:pt x="139" y="179"/>
                  </a:cubicBezTo>
                  <a:cubicBezTo>
                    <a:pt x="139" y="179"/>
                    <a:pt x="158" y="178"/>
                    <a:pt x="158" y="162"/>
                  </a:cubicBezTo>
                  <a:cubicBezTo>
                    <a:pt x="158" y="155"/>
                    <a:pt x="149" y="149"/>
                    <a:pt x="149" y="149"/>
                  </a:cubicBezTo>
                  <a:cubicBezTo>
                    <a:pt x="149" y="149"/>
                    <a:pt x="166" y="146"/>
                    <a:pt x="165" y="131"/>
                  </a:cubicBezTo>
                  <a:cubicBezTo>
                    <a:pt x="164" y="122"/>
                    <a:pt x="159" y="117"/>
                    <a:pt x="159" y="117"/>
                  </a:cubicBezTo>
                  <a:cubicBezTo>
                    <a:pt x="159" y="117"/>
                    <a:pt x="175" y="114"/>
                    <a:pt x="175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-4162426" y="-2554288"/>
              <a:ext cx="954088" cy="635000"/>
            </a:xfrm>
            <a:custGeom>
              <a:avLst/>
              <a:gdLst>
                <a:gd name="T0" fmla="*/ 83 w 254"/>
                <a:gd name="T1" fmla="*/ 132 h 169"/>
                <a:gd name="T2" fmla="*/ 35 w 254"/>
                <a:gd name="T3" fmla="*/ 84 h 169"/>
                <a:gd name="T4" fmla="*/ 83 w 254"/>
                <a:gd name="T5" fmla="*/ 36 h 169"/>
                <a:gd name="T6" fmla="*/ 131 w 254"/>
                <a:gd name="T7" fmla="*/ 84 h 169"/>
                <a:gd name="T8" fmla="*/ 83 w 254"/>
                <a:gd name="T9" fmla="*/ 132 h 169"/>
                <a:gd name="T10" fmla="*/ 124 w 254"/>
                <a:gd name="T11" fmla="*/ 10 h 169"/>
                <a:gd name="T12" fmla="*/ 84 w 254"/>
                <a:gd name="T13" fmla="*/ 0 h 169"/>
                <a:gd name="T14" fmla="*/ 0 w 254"/>
                <a:gd name="T15" fmla="*/ 86 h 169"/>
                <a:gd name="T16" fmla="*/ 86 w 254"/>
                <a:gd name="T17" fmla="*/ 169 h 169"/>
                <a:gd name="T18" fmla="*/ 125 w 254"/>
                <a:gd name="T19" fmla="*/ 159 h 169"/>
                <a:gd name="T20" fmla="*/ 254 w 254"/>
                <a:gd name="T21" fmla="*/ 83 h 169"/>
                <a:gd name="T22" fmla="*/ 124 w 254"/>
                <a:gd name="T23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69">
                  <a:moveTo>
                    <a:pt x="83" y="132"/>
                  </a:moveTo>
                  <a:cubicBezTo>
                    <a:pt x="56" y="132"/>
                    <a:pt x="35" y="110"/>
                    <a:pt x="35" y="84"/>
                  </a:cubicBezTo>
                  <a:cubicBezTo>
                    <a:pt x="35" y="57"/>
                    <a:pt x="56" y="36"/>
                    <a:pt x="83" y="36"/>
                  </a:cubicBezTo>
                  <a:cubicBezTo>
                    <a:pt x="109" y="36"/>
                    <a:pt x="131" y="57"/>
                    <a:pt x="131" y="84"/>
                  </a:cubicBezTo>
                  <a:cubicBezTo>
                    <a:pt x="131" y="110"/>
                    <a:pt x="109" y="132"/>
                    <a:pt x="83" y="132"/>
                  </a:cubicBezTo>
                  <a:moveTo>
                    <a:pt x="124" y="10"/>
                  </a:moveTo>
                  <a:cubicBezTo>
                    <a:pt x="112" y="4"/>
                    <a:pt x="98" y="0"/>
                    <a:pt x="84" y="0"/>
                  </a:cubicBezTo>
                  <a:cubicBezTo>
                    <a:pt x="37" y="1"/>
                    <a:pt x="0" y="39"/>
                    <a:pt x="0" y="86"/>
                  </a:cubicBezTo>
                  <a:cubicBezTo>
                    <a:pt x="1" y="132"/>
                    <a:pt x="39" y="169"/>
                    <a:pt x="86" y="169"/>
                  </a:cubicBezTo>
                  <a:cubicBezTo>
                    <a:pt x="109" y="169"/>
                    <a:pt x="125" y="159"/>
                    <a:pt x="125" y="159"/>
                  </a:cubicBezTo>
                  <a:cubicBezTo>
                    <a:pt x="254" y="83"/>
                    <a:pt x="254" y="83"/>
                    <a:pt x="254" y="83"/>
                  </a:cubicBezTo>
                  <a:lnTo>
                    <a:pt x="1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1274" y="-3941763"/>
              <a:ext cx="258763" cy="260350"/>
            </a:xfrm>
            <a:custGeom>
              <a:avLst/>
              <a:gdLst>
                <a:gd name="T0" fmla="*/ 13 w 69"/>
                <a:gd name="T1" fmla="*/ 57 h 69"/>
                <a:gd name="T2" fmla="*/ 13 w 69"/>
                <a:gd name="T3" fmla="*/ 13 h 69"/>
                <a:gd name="T4" fmla="*/ 56 w 69"/>
                <a:gd name="T5" fmla="*/ 12 h 69"/>
                <a:gd name="T6" fmla="*/ 57 w 69"/>
                <a:gd name="T7" fmla="*/ 56 h 69"/>
                <a:gd name="T8" fmla="*/ 13 w 69"/>
                <a:gd name="T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3" y="57"/>
                  </a:moveTo>
                  <a:cubicBezTo>
                    <a:pt x="1" y="45"/>
                    <a:pt x="0" y="25"/>
                    <a:pt x="13" y="13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9" y="24"/>
                    <a:pt x="69" y="44"/>
                    <a:pt x="57" y="56"/>
                  </a:cubicBezTo>
                  <a:cubicBezTo>
                    <a:pt x="45" y="69"/>
                    <a:pt x="25" y="69"/>
                    <a:pt x="13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-800101" y="-4527550"/>
              <a:ext cx="1695450" cy="1619250"/>
            </a:xfrm>
            <a:custGeom>
              <a:avLst/>
              <a:gdLst>
                <a:gd name="T0" fmla="*/ 339 w 452"/>
                <a:gd name="T1" fmla="*/ 269 h 431"/>
                <a:gd name="T2" fmla="*/ 182 w 452"/>
                <a:gd name="T3" fmla="*/ 269 h 431"/>
                <a:gd name="T4" fmla="*/ 182 w 452"/>
                <a:gd name="T5" fmla="*/ 112 h 431"/>
                <a:gd name="T6" fmla="*/ 339 w 452"/>
                <a:gd name="T7" fmla="*/ 112 h 431"/>
                <a:gd name="T8" fmla="*/ 339 w 452"/>
                <a:gd name="T9" fmla="*/ 269 h 431"/>
                <a:gd name="T10" fmla="*/ 387 w 452"/>
                <a:gd name="T11" fmla="*/ 76 h 431"/>
                <a:gd name="T12" fmla="*/ 140 w 452"/>
                <a:gd name="T13" fmla="*/ 65 h 431"/>
                <a:gd name="T14" fmla="*/ 93 w 452"/>
                <a:gd name="T15" fmla="*/ 136 h 431"/>
                <a:gd name="T16" fmla="*/ 0 w 452"/>
                <a:gd name="T17" fmla="*/ 431 h 431"/>
                <a:gd name="T18" fmla="*/ 302 w 452"/>
                <a:gd name="T19" fmla="*/ 364 h 431"/>
                <a:gd name="T20" fmla="*/ 376 w 452"/>
                <a:gd name="T21" fmla="*/ 323 h 431"/>
                <a:gd name="T22" fmla="*/ 387 w 452"/>
                <a:gd name="T23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2" h="431">
                  <a:moveTo>
                    <a:pt x="339" y="269"/>
                  </a:moveTo>
                  <a:cubicBezTo>
                    <a:pt x="296" y="313"/>
                    <a:pt x="225" y="313"/>
                    <a:pt x="182" y="269"/>
                  </a:cubicBezTo>
                  <a:cubicBezTo>
                    <a:pt x="138" y="226"/>
                    <a:pt x="138" y="156"/>
                    <a:pt x="182" y="112"/>
                  </a:cubicBezTo>
                  <a:cubicBezTo>
                    <a:pt x="225" y="69"/>
                    <a:pt x="296" y="69"/>
                    <a:pt x="339" y="112"/>
                  </a:cubicBezTo>
                  <a:cubicBezTo>
                    <a:pt x="383" y="156"/>
                    <a:pt x="383" y="226"/>
                    <a:pt x="339" y="269"/>
                  </a:cubicBezTo>
                  <a:moveTo>
                    <a:pt x="387" y="76"/>
                  </a:moveTo>
                  <a:cubicBezTo>
                    <a:pt x="322" y="4"/>
                    <a:pt x="212" y="0"/>
                    <a:pt x="140" y="65"/>
                  </a:cubicBezTo>
                  <a:cubicBezTo>
                    <a:pt x="104" y="97"/>
                    <a:pt x="93" y="136"/>
                    <a:pt x="93" y="136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29" y="357"/>
                    <a:pt x="354" y="343"/>
                    <a:pt x="376" y="323"/>
                  </a:cubicBezTo>
                  <a:cubicBezTo>
                    <a:pt x="448" y="258"/>
                    <a:pt x="452" y="147"/>
                    <a:pt x="387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-3906838" y="-2295525"/>
              <a:ext cx="115888" cy="115888"/>
            </a:xfrm>
            <a:custGeom>
              <a:avLst/>
              <a:gdLst>
                <a:gd name="T0" fmla="*/ 30 w 31"/>
                <a:gd name="T1" fmla="*/ 15 h 31"/>
                <a:gd name="T2" fmla="*/ 16 w 31"/>
                <a:gd name="T3" fmla="*/ 30 h 31"/>
                <a:gd name="T4" fmla="*/ 0 w 31"/>
                <a:gd name="T5" fmla="*/ 16 h 31"/>
                <a:gd name="T6" fmla="*/ 15 w 31"/>
                <a:gd name="T7" fmla="*/ 0 h 31"/>
                <a:gd name="T8" fmla="*/ 30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5"/>
                  </a:moveTo>
                  <a:cubicBezTo>
                    <a:pt x="31" y="24"/>
                    <a:pt x="24" y="30"/>
                    <a:pt x="16" y="30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1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87" name="Title 1"/>
          <p:cNvSpPr>
            <a:spLocks noGrp="1"/>
          </p:cNvSpPr>
          <p:nvPr>
            <p:ph type="ctrTitle"/>
          </p:nvPr>
        </p:nvSpPr>
        <p:spPr>
          <a:xfrm>
            <a:off x="460747" y="2809676"/>
            <a:ext cx="6409151" cy="1461939"/>
          </a:xfrm>
        </p:spPr>
        <p:txBody>
          <a:bodyPr wrap="square" anchor="b">
            <a:noAutofit/>
          </a:bodyPr>
          <a:lstStyle>
            <a:lvl1pPr algn="l">
              <a:lnSpc>
                <a:spcPct val="8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1" name="Straight Connector 120"/>
          <p:cNvCxnSpPr/>
          <p:nvPr userDrawn="1"/>
        </p:nvCxnSpPr>
        <p:spPr>
          <a:xfrm>
            <a:off x="531498" y="4616908"/>
            <a:ext cx="1590675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8635" y="4891088"/>
            <a:ext cx="6436517" cy="1601788"/>
          </a:xfrm>
        </p:spPr>
        <p:txBody>
          <a:bodyPr>
            <a:noAutofit/>
          </a:bodyPr>
          <a:lstStyle>
            <a:lvl1pPr marL="0" indent="0">
              <a:buFont typeface="Microsoft Sans Serif" panose="020B0604020202020204" pitchFamily="34" charset="0"/>
              <a:buChar char="​"/>
              <a:defRPr sz="2100" b="1" spc="30" baseline="0">
                <a:solidFill>
                  <a:schemeClr val="bg1"/>
                </a:solidFill>
              </a:defRPr>
            </a:lvl1pPr>
            <a:lvl2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Font typeface="Microsoft Sans Serif" panose="020B0604020202020204" pitchFamily="34" charset="0"/>
              <a:buChar char="​"/>
              <a:defRPr sz="1600"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1"/>
            <a:r>
              <a:rPr lang="en-US" dirty="0"/>
              <a:t>Employing Entity</a:t>
            </a:r>
          </a:p>
          <a:p>
            <a:pPr lvl="2"/>
            <a:r>
              <a:rPr lang="en-US" dirty="0"/>
              <a:t>Date</a:t>
            </a:r>
          </a:p>
          <a:p>
            <a:pPr lvl="3"/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495301" y="582288"/>
            <a:ext cx="2263942" cy="493725"/>
            <a:chOff x="187326" y="5085556"/>
            <a:chExt cx="8393112" cy="1830388"/>
          </a:xfrm>
          <a:solidFill>
            <a:schemeClr val="bg1"/>
          </a:solidFill>
        </p:grpSpPr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bg>
      <p:bgPr>
        <a:gradFill>
          <a:gsLst>
            <a:gs pos="15000">
              <a:srgbClr val="0033A0"/>
            </a:gs>
            <a:gs pos="100000">
              <a:srgbClr val="41B6E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464556" y="1706566"/>
            <a:ext cx="5479047" cy="3231161"/>
          </a:xfrm>
        </p:spPr>
        <p:txBody>
          <a:bodyPr/>
          <a:lstStyle>
            <a:lvl1pPr marL="0" algn="l" defTabSz="914434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lang="en-US" sz="4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698" y="5609677"/>
            <a:ext cx="5453062" cy="745089"/>
          </a:xfrm>
          <a:prstGeom prst="rect">
            <a:avLst/>
          </a:prstGeom>
        </p:spPr>
        <p:txBody>
          <a:bodyPr/>
          <a:lstStyle>
            <a:lvl1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5186723"/>
            <a:ext cx="880110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Blue">
    <p:bg>
      <p:bgPr>
        <a:gradFill>
          <a:gsLst>
            <a:gs pos="15000">
              <a:srgbClr val="0033A0"/>
            </a:gs>
            <a:gs pos="100000">
              <a:srgbClr val="41B6E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0220" y="1807"/>
            <a:ext cx="5031783" cy="6854386"/>
          </a:xfrm>
          <a:prstGeom prst="rect">
            <a:avLst/>
          </a:prstGeom>
        </p:spPr>
        <p:txBody>
          <a:bodyPr/>
          <a:lstStyle>
            <a:lvl1pPr marL="342913" indent="-342913">
              <a:buNone/>
              <a:defRPr/>
            </a:lvl1pPr>
            <a:lvl5pPr>
              <a:defRPr lang="en-US" sz="28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4" indent="0" algn="l" defTabSz="914434" rtl="0" eaLnBrk="1" latinLnBrk="0" hangingPunct="1">
              <a:lnSpc>
                <a:spcPct val="98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729" y="1707963"/>
            <a:ext cx="6432499" cy="2256697"/>
          </a:xfrm>
        </p:spPr>
        <p:txBody>
          <a:bodyPr/>
          <a:lstStyle>
            <a:lvl1pPr marL="0" algn="l" defTabSz="914434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lang="en-US" sz="6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483396" y="4578031"/>
            <a:ext cx="6391275" cy="1776735"/>
          </a:xfrm>
          <a:prstGeom prst="rect">
            <a:avLst/>
          </a:prstGeom>
        </p:spPr>
        <p:txBody>
          <a:bodyPr/>
          <a:lstStyle>
            <a:lvl1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invGray">
          <a:xfrm>
            <a:off x="529593" y="4157071"/>
            <a:ext cx="882491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15000">
              <a:srgbClr val="0033A0"/>
            </a:gs>
            <a:gs pos="100000">
              <a:srgbClr val="41B6E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4021" y="1963185"/>
            <a:ext cx="7378700" cy="1078950"/>
          </a:xfrm>
          <a:prstGeom prst="rect">
            <a:avLst/>
          </a:prstGeom>
        </p:spPr>
        <p:txBody>
          <a:bodyPr>
            <a:noAutofit/>
          </a:bodyPr>
          <a:lstStyle>
            <a:lvl1pPr marL="173044" indent="-173044">
              <a:lnSpc>
                <a:spcPct val="96000"/>
              </a:lnSpc>
              <a:spcBef>
                <a:spcPts val="0"/>
              </a:spcBef>
              <a:buClr>
                <a:schemeClr val="bg1"/>
              </a:buClr>
              <a:buFont typeface="Microsoft Sans Serif" panose="020B0604020202020204" pitchFamily="34" charset="0"/>
              <a:buChar char="“"/>
              <a:defRPr sz="3400">
                <a:solidFill>
                  <a:schemeClr val="bg1"/>
                </a:solidFill>
                <a:latin typeface="+mn-lt"/>
              </a:defRPr>
            </a:lvl1pPr>
            <a:lvl2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>
                <a:solidFill>
                  <a:schemeClr val="bg1"/>
                </a:solidFill>
                <a:latin typeface="+mn-lt"/>
              </a:defRPr>
            </a:lvl2pPr>
            <a:lvl3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3pPr>
            <a:lvl4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4pPr>
            <a:lvl5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5pPr>
            <a:lvl6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6pPr>
            <a:lvl7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7pPr>
            <a:lvl8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8pPr>
            <a:lvl9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1746293"/>
            <a:ext cx="880110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0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gradFill>
          <a:gsLst>
            <a:gs pos="15000">
              <a:schemeClr val="tx2"/>
            </a:gs>
            <a:gs pos="100000">
              <a:schemeClr val="accent5">
                <a:lumMod val="60000"/>
                <a:lumOff val="4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472177" y="2599538"/>
            <a:ext cx="8875157" cy="1117275"/>
            <a:chOff x="506464" y="3396968"/>
            <a:chExt cx="8875157" cy="1117275"/>
          </a:xfrm>
        </p:grpSpPr>
        <p:sp>
          <p:nvSpPr>
            <p:cNvPr id="20" name="TextBox 19"/>
            <p:cNvSpPr txBox="1"/>
            <p:nvPr userDrawn="1"/>
          </p:nvSpPr>
          <p:spPr bwMode="auto">
            <a:xfrm>
              <a:off x="506464" y="3475497"/>
              <a:ext cx="8875157" cy="1038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Follow us on:</a:t>
              </a:r>
            </a:p>
            <a:p>
              <a:pPr marL="0" lvl="1"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For more information, visit us at: </a:t>
              </a:r>
              <a:b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</a:b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www.qualcomm.com &amp; www.qualcomm.com/blog </a:t>
              </a:r>
            </a:p>
          </p:txBody>
        </p:sp>
        <p:sp>
          <p:nvSpPr>
            <p:cNvPr id="21" name="Freeform 12"/>
            <p:cNvSpPr>
              <a:spLocks noChangeAspect="1"/>
            </p:cNvSpPr>
            <p:nvPr userDrawn="1"/>
          </p:nvSpPr>
          <p:spPr bwMode="black">
            <a:xfrm>
              <a:off x="2567747" y="3398258"/>
              <a:ext cx="427563" cy="347438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22" name="Group 5"/>
            <p:cNvGrpSpPr>
              <a:grpSpLocks noChangeAspect="1"/>
            </p:cNvGrpSpPr>
            <p:nvPr userDrawn="1"/>
          </p:nvGrpSpPr>
          <p:grpSpPr bwMode="black">
            <a:xfrm>
              <a:off x="3162378" y="3398257"/>
              <a:ext cx="348548" cy="344450"/>
              <a:chOff x="3331" y="1656"/>
              <a:chExt cx="1020" cy="1008"/>
            </a:xfrm>
            <a:solidFill>
              <a:sysClr val="window" lastClr="FFFFFF"/>
            </a:solidFill>
          </p:grpSpPr>
          <p:sp>
            <p:nvSpPr>
              <p:cNvPr id="43" name="Freeform 6"/>
              <p:cNvSpPr>
                <a:spLocks noEditPoints="1"/>
              </p:cNvSpPr>
              <p:nvPr/>
            </p:nvSpPr>
            <p:spPr bwMode="black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black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24" name="Freeform 5"/>
            <p:cNvSpPr>
              <a:spLocks/>
            </p:cNvSpPr>
            <p:nvPr userDrawn="1"/>
          </p:nvSpPr>
          <p:spPr bwMode="black">
            <a:xfrm>
              <a:off x="2227262" y="3396968"/>
              <a:ext cx="161925" cy="349251"/>
            </a:xfrm>
            <a:custGeom>
              <a:avLst/>
              <a:gdLst>
                <a:gd name="T0" fmla="*/ 60 w 90"/>
                <a:gd name="T1" fmla="*/ 193 h 193"/>
                <a:gd name="T2" fmla="*/ 20 w 90"/>
                <a:gd name="T3" fmla="*/ 193 h 193"/>
                <a:gd name="T4" fmla="*/ 20 w 90"/>
                <a:gd name="T5" fmla="*/ 97 h 193"/>
                <a:gd name="T6" fmla="*/ 0 w 90"/>
                <a:gd name="T7" fmla="*/ 97 h 193"/>
                <a:gd name="T8" fmla="*/ 0 w 90"/>
                <a:gd name="T9" fmla="*/ 63 h 193"/>
                <a:gd name="T10" fmla="*/ 20 w 90"/>
                <a:gd name="T11" fmla="*/ 63 h 193"/>
                <a:gd name="T12" fmla="*/ 20 w 90"/>
                <a:gd name="T13" fmla="*/ 44 h 193"/>
                <a:gd name="T14" fmla="*/ 63 w 90"/>
                <a:gd name="T15" fmla="*/ 0 h 193"/>
                <a:gd name="T16" fmla="*/ 89 w 90"/>
                <a:gd name="T17" fmla="*/ 0 h 193"/>
                <a:gd name="T18" fmla="*/ 89 w 90"/>
                <a:gd name="T19" fmla="*/ 34 h 193"/>
                <a:gd name="T20" fmla="*/ 73 w 90"/>
                <a:gd name="T21" fmla="*/ 34 h 193"/>
                <a:gd name="T22" fmla="*/ 60 w 90"/>
                <a:gd name="T23" fmla="*/ 47 h 193"/>
                <a:gd name="T24" fmla="*/ 60 w 90"/>
                <a:gd name="T25" fmla="*/ 63 h 193"/>
                <a:gd name="T26" fmla="*/ 90 w 90"/>
                <a:gd name="T27" fmla="*/ 63 h 193"/>
                <a:gd name="T28" fmla="*/ 86 w 90"/>
                <a:gd name="T29" fmla="*/ 97 h 193"/>
                <a:gd name="T30" fmla="*/ 60 w 90"/>
                <a:gd name="T31" fmla="*/ 97 h 193"/>
                <a:gd name="T32" fmla="*/ 60 w 90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60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16"/>
                    <a:pt x="31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34"/>
                    <a:pt x="60" y="38"/>
                    <a:pt x="60" y="47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60" y="97"/>
                    <a:pt x="60" y="97"/>
                    <a:pt x="60" y="97"/>
                  </a:cubicBezTo>
                  <a:lnTo>
                    <a:pt x="60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47" name="TextBox 46"/>
          <p:cNvSpPr txBox="1"/>
          <p:nvPr userDrawn="1"/>
        </p:nvSpPr>
        <p:spPr bwMode="auto">
          <a:xfrm>
            <a:off x="389624" y="1017660"/>
            <a:ext cx="7362908" cy="889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Microsoft Sans Serif"/>
                <a:cs typeface="Microsoft Sans Serif" panose="020B0604020202020204" pitchFamily="34" charset="0"/>
              </a:rPr>
              <a:t>Thank you </a:t>
            </a: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auto">
          <a:xfrm>
            <a:off x="6411931" y="390525"/>
            <a:ext cx="5185262" cy="3248698"/>
          </a:xfrm>
          <a:custGeom>
            <a:avLst/>
            <a:gdLst>
              <a:gd name="T0" fmla="*/ 600 w 736"/>
              <a:gd name="T1" fmla="*/ 169 h 461"/>
              <a:gd name="T2" fmla="*/ 603 w 736"/>
              <a:gd name="T3" fmla="*/ 140 h 461"/>
              <a:gd name="T4" fmla="*/ 463 w 736"/>
              <a:gd name="T5" fmla="*/ 0 h 461"/>
              <a:gd name="T6" fmla="*/ 335 w 736"/>
              <a:gd name="T7" fmla="*/ 83 h 461"/>
              <a:gd name="T8" fmla="*/ 290 w 736"/>
              <a:gd name="T9" fmla="*/ 73 h 461"/>
              <a:gd name="T10" fmla="*/ 187 w 736"/>
              <a:gd name="T11" fmla="*/ 169 h 461"/>
              <a:gd name="T12" fmla="*/ 146 w 736"/>
              <a:gd name="T13" fmla="*/ 169 h 461"/>
              <a:gd name="T14" fmla="*/ 0 w 736"/>
              <a:gd name="T15" fmla="*/ 315 h 461"/>
              <a:gd name="T16" fmla="*/ 146 w 736"/>
              <a:gd name="T17" fmla="*/ 461 h 461"/>
              <a:gd name="T18" fmla="*/ 589 w 736"/>
              <a:gd name="T19" fmla="*/ 461 h 461"/>
              <a:gd name="T20" fmla="*/ 736 w 736"/>
              <a:gd name="T21" fmla="*/ 315 h 461"/>
              <a:gd name="T22" fmla="*/ 600 w 736"/>
              <a:gd name="T23" fmla="*/ 16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461">
                <a:moveTo>
                  <a:pt x="600" y="169"/>
                </a:moveTo>
                <a:cubicBezTo>
                  <a:pt x="602" y="160"/>
                  <a:pt x="603" y="150"/>
                  <a:pt x="603" y="140"/>
                </a:cubicBezTo>
                <a:cubicBezTo>
                  <a:pt x="603" y="62"/>
                  <a:pt x="540" y="0"/>
                  <a:pt x="463" y="0"/>
                </a:cubicBezTo>
                <a:cubicBezTo>
                  <a:pt x="405" y="0"/>
                  <a:pt x="357" y="34"/>
                  <a:pt x="335" y="83"/>
                </a:cubicBezTo>
                <a:cubicBezTo>
                  <a:pt x="321" y="76"/>
                  <a:pt x="306" y="73"/>
                  <a:pt x="290" y="73"/>
                </a:cubicBezTo>
                <a:cubicBezTo>
                  <a:pt x="235" y="73"/>
                  <a:pt x="191" y="115"/>
                  <a:pt x="187" y="169"/>
                </a:cubicBezTo>
                <a:cubicBezTo>
                  <a:pt x="146" y="169"/>
                  <a:pt x="146" y="169"/>
                  <a:pt x="146" y="169"/>
                </a:cubicBezTo>
                <a:cubicBezTo>
                  <a:pt x="65" y="169"/>
                  <a:pt x="0" y="234"/>
                  <a:pt x="0" y="315"/>
                </a:cubicBezTo>
                <a:cubicBezTo>
                  <a:pt x="0" y="396"/>
                  <a:pt x="65" y="461"/>
                  <a:pt x="146" y="461"/>
                </a:cubicBezTo>
                <a:cubicBezTo>
                  <a:pt x="589" y="461"/>
                  <a:pt x="589" y="461"/>
                  <a:pt x="589" y="461"/>
                </a:cubicBezTo>
                <a:cubicBezTo>
                  <a:pt x="670" y="461"/>
                  <a:pt x="736" y="396"/>
                  <a:pt x="736" y="315"/>
                </a:cubicBezTo>
                <a:cubicBezTo>
                  <a:pt x="736" y="238"/>
                  <a:pt x="676" y="175"/>
                  <a:pt x="600" y="169"/>
                </a:cubicBezTo>
              </a:path>
            </a:pathLst>
          </a:custGeom>
          <a:solidFill>
            <a:srgbClr val="001BA0">
              <a:alpha val="22000"/>
            </a:srgbClr>
          </a:solidFill>
          <a:ln w="6350" cap="flat" cmpd="sng" algn="ctr">
            <a:noFill/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20796" y="1787819"/>
            <a:ext cx="2547311" cy="3289006"/>
            <a:chOff x="4194020" y="3501033"/>
            <a:chExt cx="310845" cy="401353"/>
          </a:xfrm>
        </p:grpSpPr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4223172" y="3501033"/>
              <a:ext cx="252879" cy="357963"/>
            </a:xfrm>
            <a:custGeom>
              <a:avLst/>
              <a:gdLst>
                <a:gd name="T0" fmla="*/ 139 w 279"/>
                <a:gd name="T1" fmla="*/ 0 h 395"/>
                <a:gd name="T2" fmla="*/ 0 w 279"/>
                <a:gd name="T3" fmla="*/ 142 h 395"/>
                <a:gd name="T4" fmla="*/ 24 w 279"/>
                <a:gd name="T5" fmla="*/ 219 h 395"/>
                <a:gd name="T6" fmla="*/ 24 w 279"/>
                <a:gd name="T7" fmla="*/ 219 h 395"/>
                <a:gd name="T8" fmla="*/ 139 w 279"/>
                <a:gd name="T9" fmla="*/ 395 h 395"/>
                <a:gd name="T10" fmla="*/ 255 w 279"/>
                <a:gd name="T11" fmla="*/ 219 h 395"/>
                <a:gd name="T12" fmla="*/ 279 w 279"/>
                <a:gd name="T13" fmla="*/ 140 h 395"/>
                <a:gd name="T14" fmla="*/ 139 w 279"/>
                <a:gd name="T15" fmla="*/ 0 h 395"/>
                <a:gd name="T16" fmla="*/ 139 w 279"/>
                <a:gd name="T17" fmla="*/ 233 h 395"/>
                <a:gd name="T18" fmla="*/ 49 w 279"/>
                <a:gd name="T19" fmla="*/ 140 h 395"/>
                <a:gd name="T20" fmla="*/ 139 w 279"/>
                <a:gd name="T21" fmla="*/ 49 h 395"/>
                <a:gd name="T22" fmla="*/ 232 w 279"/>
                <a:gd name="T23" fmla="*/ 140 h 395"/>
                <a:gd name="T24" fmla="*/ 139 w 279"/>
                <a:gd name="T25" fmla="*/ 233 h 395"/>
                <a:gd name="T26" fmla="*/ 179 w 279"/>
                <a:gd name="T27" fmla="*/ 140 h 395"/>
                <a:gd name="T28" fmla="*/ 139 w 279"/>
                <a:gd name="T29" fmla="*/ 180 h 395"/>
                <a:gd name="T30" fmla="*/ 102 w 279"/>
                <a:gd name="T31" fmla="*/ 140 h 395"/>
                <a:gd name="T32" fmla="*/ 139 w 279"/>
                <a:gd name="T33" fmla="*/ 102 h 395"/>
                <a:gd name="T34" fmla="*/ 179 w 279"/>
                <a:gd name="T35" fmla="*/ 14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9" h="395">
                  <a:moveTo>
                    <a:pt x="139" y="0"/>
                  </a:moveTo>
                  <a:cubicBezTo>
                    <a:pt x="63" y="1"/>
                    <a:pt x="0" y="64"/>
                    <a:pt x="0" y="142"/>
                  </a:cubicBezTo>
                  <a:cubicBezTo>
                    <a:pt x="2" y="170"/>
                    <a:pt x="9" y="197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71" y="196"/>
                    <a:pt x="279" y="169"/>
                    <a:pt x="279" y="140"/>
                  </a:cubicBezTo>
                  <a:cubicBezTo>
                    <a:pt x="279" y="63"/>
                    <a:pt x="216" y="0"/>
                    <a:pt x="139" y="0"/>
                  </a:cubicBezTo>
                  <a:close/>
                  <a:moveTo>
                    <a:pt x="139" y="233"/>
                  </a:moveTo>
                  <a:cubicBezTo>
                    <a:pt x="89" y="233"/>
                    <a:pt x="49" y="191"/>
                    <a:pt x="49" y="140"/>
                  </a:cubicBezTo>
                  <a:cubicBezTo>
                    <a:pt x="49" y="90"/>
                    <a:pt x="89" y="49"/>
                    <a:pt x="139" y="49"/>
                  </a:cubicBezTo>
                  <a:cubicBezTo>
                    <a:pt x="190" y="49"/>
                    <a:pt x="232" y="90"/>
                    <a:pt x="232" y="140"/>
                  </a:cubicBezTo>
                  <a:cubicBezTo>
                    <a:pt x="232" y="191"/>
                    <a:pt x="190" y="233"/>
                    <a:pt x="139" y="233"/>
                  </a:cubicBezTo>
                  <a:close/>
                  <a:moveTo>
                    <a:pt x="179" y="140"/>
                  </a:moveTo>
                  <a:cubicBezTo>
                    <a:pt x="179" y="162"/>
                    <a:pt x="161" y="180"/>
                    <a:pt x="139" y="180"/>
                  </a:cubicBezTo>
                  <a:cubicBezTo>
                    <a:pt x="119" y="180"/>
                    <a:pt x="102" y="162"/>
                    <a:pt x="102" y="140"/>
                  </a:cubicBezTo>
                  <a:cubicBezTo>
                    <a:pt x="102" y="120"/>
                    <a:pt x="119" y="102"/>
                    <a:pt x="139" y="102"/>
                  </a:cubicBezTo>
                  <a:cubicBezTo>
                    <a:pt x="161" y="102"/>
                    <a:pt x="179" y="120"/>
                    <a:pt x="179" y="14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178560" tIns="89279" rIns="178560" bIns="89279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178551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366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194020" y="3875268"/>
              <a:ext cx="310845" cy="27118"/>
            </a:xfrm>
            <a:custGeom>
              <a:avLst/>
              <a:gdLst>
                <a:gd name="T0" fmla="*/ 15 w 343"/>
                <a:gd name="T1" fmla="*/ 0 h 30"/>
                <a:gd name="T2" fmla="*/ 328 w 343"/>
                <a:gd name="T3" fmla="*/ 0 h 30"/>
                <a:gd name="T4" fmla="*/ 343 w 343"/>
                <a:gd name="T5" fmla="*/ 15 h 30"/>
                <a:gd name="T6" fmla="*/ 343 w 343"/>
                <a:gd name="T7" fmla="*/ 15 h 30"/>
                <a:gd name="T8" fmla="*/ 328 w 343"/>
                <a:gd name="T9" fmla="*/ 30 h 30"/>
                <a:gd name="T10" fmla="*/ 15 w 343"/>
                <a:gd name="T11" fmla="*/ 30 h 30"/>
                <a:gd name="T12" fmla="*/ 0 w 343"/>
                <a:gd name="T13" fmla="*/ 15 h 30"/>
                <a:gd name="T14" fmla="*/ 0 w 343"/>
                <a:gd name="T15" fmla="*/ 15 h 30"/>
                <a:gd name="T16" fmla="*/ 15 w 343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30">
                  <a:moveTo>
                    <a:pt x="15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35" y="0"/>
                    <a:pt x="343" y="6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3" y="23"/>
                    <a:pt x="335" y="30"/>
                    <a:pt x="328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178560" tIns="89279" rIns="178560" bIns="89279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178551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366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 bwMode="invGray">
          <a:xfrm>
            <a:off x="529593" y="2092046"/>
            <a:ext cx="882491" cy="0"/>
          </a:xfrm>
          <a:prstGeom prst="line">
            <a:avLst/>
          </a:prstGeom>
          <a:ln w="762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 bwMode="auto">
          <a:xfrm>
            <a:off x="484823" y="4139568"/>
            <a:ext cx="7403510" cy="22399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rgbClr val="F15B35">
                  <a:lumMod val="75000"/>
                </a:srgbClr>
              </a:buClr>
              <a:buSzPct val="100000"/>
              <a:buFont typeface="Courier New" pitchFamily="49" charset="0"/>
              <a:buNone/>
              <a:defRPr sz="2400" baseline="0">
                <a:solidFill>
                  <a:schemeClr val="bg1"/>
                </a:solidFill>
                <a:latin typeface="Calibre Light" pitchFamily="34" charset="0"/>
                <a:cs typeface="Arial" pitchFamily="34" charset="0"/>
              </a:defRPr>
            </a:lvl1pPr>
            <a:lvl2pPr marL="0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spc="10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3pPr>
            <a:lvl4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4pPr>
            <a:lvl5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sz="900" dirty="0"/>
              <a:t>Nothing in these materials is an offer to sell any of the components or devices referenced herein.</a:t>
            </a:r>
          </a:p>
          <a:p>
            <a:pPr lvl="1"/>
            <a:r>
              <a:rPr lang="en-US" sz="900" dirty="0"/>
              <a:t>©2017 Qualcomm Technologies, Inc. and/or its affiliated companies.  All Rights Reserved.</a:t>
            </a:r>
          </a:p>
          <a:p>
            <a:pPr lvl="1"/>
            <a:r>
              <a:rPr lang="en-US" sz="900" dirty="0"/>
              <a:t>Qualcomm is a trademark of Qualcomm Incorporated, registered in the United States and other countries.  Other products and brand names may be trademarks or registered trademarks of their respective owners.</a:t>
            </a:r>
          </a:p>
          <a:p>
            <a:pPr lvl="1"/>
            <a:r>
              <a:rPr lang="en-US" sz="900" dirty="0"/>
              <a:t>References in this presentation to “Qualcomm” may mean Qualcomm Incorporated, Qualcomm Technologies, Inc., and/or other subsidiaries</a:t>
            </a:r>
            <a:br>
              <a:rPr lang="en-US" sz="900" dirty="0"/>
            </a:br>
            <a:r>
              <a:rPr lang="en-US" sz="900" dirty="0"/>
              <a:t>or business units within the Qualcomm corporate structure, as applicable.</a:t>
            </a:r>
            <a:r>
              <a:rPr lang="en-US" sz="900" baseline="0" dirty="0"/>
              <a:t>  </a:t>
            </a:r>
            <a:r>
              <a:rPr lang="en-US" sz="900" dirty="0"/>
              <a:t>Qualcomm Incorporated includes Qualcomm’s licensing business, QTL, and the vast majority of its patent portfolio. Qualcomm Technologies, Inc., a wholly-owned subsidiary of Qualcomm Incorporated, operates, along with its subsidiaries, substantially all of Qualcomm’s engineering, research and development functions, and substantially all</a:t>
            </a:r>
            <a:br>
              <a:rPr lang="en-US" sz="900" dirty="0"/>
            </a:br>
            <a:r>
              <a:rPr lang="en-US" sz="900" dirty="0"/>
              <a:t>of its product and services businesses, including its semiconductor business, QCT.</a:t>
            </a:r>
          </a:p>
        </p:txBody>
      </p:sp>
    </p:spTree>
    <p:extLst>
      <p:ext uri="{BB962C8B-B14F-4D97-AF65-F5344CB8AC3E}">
        <p14:creationId xmlns:p14="http://schemas.microsoft.com/office/powerpoint/2010/main" val="42517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bg>
      <p:bgPr>
        <a:gradFill>
          <a:gsLst>
            <a:gs pos="30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 userDrawn="1"/>
        </p:nvGrpSpPr>
        <p:grpSpPr>
          <a:xfrm>
            <a:off x="5654842" y="516902"/>
            <a:ext cx="6014500" cy="5837871"/>
            <a:chOff x="-4162426" y="-6086475"/>
            <a:chExt cx="6270626" cy="6086475"/>
          </a:xfrm>
          <a:solidFill>
            <a:schemeClr val="accent3">
              <a:lumMod val="75000"/>
              <a:alpha val="15000"/>
            </a:schemeClr>
          </a:solidFill>
        </p:grpSpPr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-3673476" y="-1385888"/>
              <a:ext cx="2446338" cy="1385888"/>
            </a:xfrm>
            <a:custGeom>
              <a:avLst/>
              <a:gdLst>
                <a:gd name="T0" fmla="*/ 0 w 652"/>
                <a:gd name="T1" fmla="*/ 0 h 369"/>
                <a:gd name="T2" fmla="*/ 14 w 652"/>
                <a:gd name="T3" fmla="*/ 12 h 369"/>
                <a:gd name="T4" fmla="*/ 6 w 652"/>
                <a:gd name="T5" fmla="*/ 74 h 369"/>
                <a:gd name="T6" fmla="*/ 15 w 652"/>
                <a:gd name="T7" fmla="*/ 32 h 369"/>
                <a:gd name="T8" fmla="*/ 6 w 652"/>
                <a:gd name="T9" fmla="*/ 74 h 369"/>
                <a:gd name="T10" fmla="*/ 10 w 652"/>
                <a:gd name="T11" fmla="*/ 94 h 369"/>
                <a:gd name="T12" fmla="*/ 35 w 652"/>
                <a:gd name="T13" fmla="*/ 129 h 369"/>
                <a:gd name="T14" fmla="*/ 651 w 652"/>
                <a:gd name="T15" fmla="*/ 158 h 369"/>
                <a:gd name="T16" fmla="*/ 637 w 652"/>
                <a:gd name="T17" fmla="*/ 138 h 369"/>
                <a:gd name="T18" fmla="*/ 650 w 652"/>
                <a:gd name="T19" fmla="*/ 116 h 369"/>
                <a:gd name="T20" fmla="*/ 651 w 652"/>
                <a:gd name="T21" fmla="*/ 158 h 369"/>
                <a:gd name="T22" fmla="*/ 29 w 652"/>
                <a:gd name="T23" fmla="*/ 153 h 369"/>
                <a:gd name="T24" fmla="*/ 60 w 652"/>
                <a:gd name="T25" fmla="*/ 183 h 369"/>
                <a:gd name="T26" fmla="*/ 634 w 652"/>
                <a:gd name="T27" fmla="*/ 219 h 369"/>
                <a:gd name="T28" fmla="*/ 633 w 652"/>
                <a:gd name="T29" fmla="*/ 176 h 369"/>
                <a:gd name="T30" fmla="*/ 634 w 652"/>
                <a:gd name="T31" fmla="*/ 219 h 369"/>
                <a:gd name="T32" fmla="*/ 58 w 652"/>
                <a:gd name="T33" fmla="*/ 208 h 369"/>
                <a:gd name="T34" fmla="*/ 95 w 652"/>
                <a:gd name="T35" fmla="*/ 232 h 369"/>
                <a:gd name="T36" fmla="*/ 600 w 652"/>
                <a:gd name="T37" fmla="*/ 272 h 369"/>
                <a:gd name="T38" fmla="*/ 612 w 652"/>
                <a:gd name="T39" fmla="*/ 230 h 369"/>
                <a:gd name="T40" fmla="*/ 600 w 652"/>
                <a:gd name="T41" fmla="*/ 272 h 369"/>
                <a:gd name="T42" fmla="*/ 98 w 652"/>
                <a:gd name="T43" fmla="*/ 256 h 369"/>
                <a:gd name="T44" fmla="*/ 138 w 652"/>
                <a:gd name="T45" fmla="*/ 273 h 369"/>
                <a:gd name="T46" fmla="*/ 555 w 652"/>
                <a:gd name="T47" fmla="*/ 315 h 369"/>
                <a:gd name="T48" fmla="*/ 576 w 652"/>
                <a:gd name="T49" fmla="*/ 277 h 369"/>
                <a:gd name="T50" fmla="*/ 555 w 652"/>
                <a:gd name="T51" fmla="*/ 315 h 369"/>
                <a:gd name="T52" fmla="*/ 146 w 652"/>
                <a:gd name="T53" fmla="*/ 296 h 369"/>
                <a:gd name="T54" fmla="*/ 188 w 652"/>
                <a:gd name="T55" fmla="*/ 305 h 369"/>
                <a:gd name="T56" fmla="*/ 237 w 652"/>
                <a:gd name="T57" fmla="*/ 343 h 369"/>
                <a:gd name="T58" fmla="*/ 205 w 652"/>
                <a:gd name="T59" fmla="*/ 314 h 369"/>
                <a:gd name="T60" fmla="*/ 237 w 652"/>
                <a:gd name="T61" fmla="*/ 343 h 369"/>
                <a:gd name="T62" fmla="*/ 496 w 652"/>
                <a:gd name="T63" fmla="*/ 335 h 369"/>
                <a:gd name="T64" fmla="*/ 530 w 652"/>
                <a:gd name="T65" fmla="*/ 316 h 369"/>
                <a:gd name="T66" fmla="*/ 537 w 652"/>
                <a:gd name="T67" fmla="*/ 329 h 369"/>
                <a:gd name="T68" fmla="*/ 297 w 652"/>
                <a:gd name="T69" fmla="*/ 360 h 369"/>
                <a:gd name="T70" fmla="*/ 261 w 652"/>
                <a:gd name="T71" fmla="*/ 336 h 369"/>
                <a:gd name="T72" fmla="*/ 297 w 652"/>
                <a:gd name="T73" fmla="*/ 360 h 369"/>
                <a:gd name="T74" fmla="*/ 439 w 652"/>
                <a:gd name="T75" fmla="*/ 350 h 369"/>
                <a:gd name="T76" fmla="*/ 482 w 652"/>
                <a:gd name="T77" fmla="*/ 355 h 369"/>
                <a:gd name="T78" fmla="*/ 359 w 652"/>
                <a:gd name="T79" fmla="*/ 368 h 369"/>
                <a:gd name="T80" fmla="*/ 320 w 652"/>
                <a:gd name="T81" fmla="*/ 350 h 369"/>
                <a:gd name="T82" fmla="*/ 359 w 652"/>
                <a:gd name="T83" fmla="*/ 368 h 369"/>
                <a:gd name="T84" fmla="*/ 383 w 652"/>
                <a:gd name="T85" fmla="*/ 369 h 369"/>
                <a:gd name="T86" fmla="*/ 380 w 652"/>
                <a:gd name="T87" fmla="*/ 354 h 369"/>
                <a:gd name="T88" fmla="*/ 383 w 652"/>
                <a:gd name="T89" fmla="*/ 355 h 369"/>
                <a:gd name="T90" fmla="*/ 421 w 652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369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8"/>
                    <a:pt x="14" y="12"/>
                  </a:cubicBezTo>
                  <a:lnTo>
                    <a:pt x="0" y="12"/>
                  </a:lnTo>
                  <a:close/>
                  <a:moveTo>
                    <a:pt x="6" y="74"/>
                  </a:moveTo>
                  <a:cubicBezTo>
                    <a:pt x="4" y="60"/>
                    <a:pt x="2" y="47"/>
                    <a:pt x="1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45"/>
                    <a:pt x="18" y="58"/>
                    <a:pt x="20" y="71"/>
                  </a:cubicBezTo>
                  <a:lnTo>
                    <a:pt x="6" y="74"/>
                  </a:lnTo>
                  <a:close/>
                  <a:moveTo>
                    <a:pt x="21" y="134"/>
                  </a:moveTo>
                  <a:cubicBezTo>
                    <a:pt x="17" y="121"/>
                    <a:pt x="13" y="108"/>
                    <a:pt x="10" y="9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7" y="104"/>
                    <a:pt x="31" y="117"/>
                    <a:pt x="35" y="129"/>
                  </a:cubicBezTo>
                  <a:lnTo>
                    <a:pt x="21" y="134"/>
                  </a:lnTo>
                  <a:close/>
                  <a:moveTo>
                    <a:pt x="651" y="158"/>
                  </a:moveTo>
                  <a:cubicBezTo>
                    <a:pt x="636" y="157"/>
                    <a:pt x="636" y="157"/>
                    <a:pt x="636" y="157"/>
                  </a:cubicBezTo>
                  <a:cubicBezTo>
                    <a:pt x="637" y="150"/>
                    <a:pt x="637" y="144"/>
                    <a:pt x="637" y="138"/>
                  </a:cubicBezTo>
                  <a:cubicBezTo>
                    <a:pt x="637" y="131"/>
                    <a:pt x="637" y="124"/>
                    <a:pt x="636" y="117"/>
                  </a:cubicBezTo>
                  <a:cubicBezTo>
                    <a:pt x="650" y="116"/>
                    <a:pt x="650" y="116"/>
                    <a:pt x="650" y="116"/>
                  </a:cubicBezTo>
                  <a:cubicBezTo>
                    <a:pt x="651" y="123"/>
                    <a:pt x="652" y="131"/>
                    <a:pt x="652" y="138"/>
                  </a:cubicBezTo>
                  <a:cubicBezTo>
                    <a:pt x="652" y="145"/>
                    <a:pt x="651" y="151"/>
                    <a:pt x="651" y="158"/>
                  </a:cubicBezTo>
                  <a:moveTo>
                    <a:pt x="47" y="190"/>
                  </a:moveTo>
                  <a:cubicBezTo>
                    <a:pt x="41" y="179"/>
                    <a:pt x="34" y="166"/>
                    <a:pt x="29" y="153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7" y="160"/>
                    <a:pt x="53" y="172"/>
                    <a:pt x="60" y="183"/>
                  </a:cubicBezTo>
                  <a:lnTo>
                    <a:pt x="47" y="190"/>
                  </a:lnTo>
                  <a:close/>
                  <a:moveTo>
                    <a:pt x="634" y="219"/>
                  </a:moveTo>
                  <a:cubicBezTo>
                    <a:pt x="621" y="213"/>
                    <a:pt x="621" y="213"/>
                    <a:pt x="621" y="213"/>
                  </a:cubicBezTo>
                  <a:cubicBezTo>
                    <a:pt x="626" y="201"/>
                    <a:pt x="631" y="188"/>
                    <a:pt x="633" y="176"/>
                  </a:cubicBezTo>
                  <a:cubicBezTo>
                    <a:pt x="647" y="179"/>
                    <a:pt x="647" y="179"/>
                    <a:pt x="647" y="179"/>
                  </a:cubicBezTo>
                  <a:cubicBezTo>
                    <a:pt x="644" y="193"/>
                    <a:pt x="640" y="206"/>
                    <a:pt x="634" y="219"/>
                  </a:cubicBezTo>
                  <a:moveTo>
                    <a:pt x="84" y="241"/>
                  </a:moveTo>
                  <a:cubicBezTo>
                    <a:pt x="75" y="231"/>
                    <a:pt x="66" y="219"/>
                    <a:pt x="58" y="20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8" y="211"/>
                    <a:pt x="86" y="222"/>
                    <a:pt x="95" y="232"/>
                  </a:cubicBezTo>
                  <a:lnTo>
                    <a:pt x="84" y="241"/>
                  </a:lnTo>
                  <a:close/>
                  <a:moveTo>
                    <a:pt x="600" y="272"/>
                  </a:moveTo>
                  <a:cubicBezTo>
                    <a:pt x="589" y="263"/>
                    <a:pt x="589" y="263"/>
                    <a:pt x="589" y="263"/>
                  </a:cubicBezTo>
                  <a:cubicBezTo>
                    <a:pt x="598" y="252"/>
                    <a:pt x="606" y="241"/>
                    <a:pt x="612" y="230"/>
                  </a:cubicBezTo>
                  <a:cubicBezTo>
                    <a:pt x="624" y="238"/>
                    <a:pt x="624" y="238"/>
                    <a:pt x="624" y="238"/>
                  </a:cubicBezTo>
                  <a:cubicBezTo>
                    <a:pt x="618" y="249"/>
                    <a:pt x="610" y="261"/>
                    <a:pt x="600" y="272"/>
                  </a:cubicBezTo>
                  <a:moveTo>
                    <a:pt x="129" y="284"/>
                  </a:moveTo>
                  <a:cubicBezTo>
                    <a:pt x="118" y="275"/>
                    <a:pt x="108" y="266"/>
                    <a:pt x="98" y="256"/>
                  </a:cubicBezTo>
                  <a:cubicBezTo>
                    <a:pt x="108" y="246"/>
                    <a:pt x="108" y="246"/>
                    <a:pt x="108" y="246"/>
                  </a:cubicBezTo>
                  <a:cubicBezTo>
                    <a:pt x="117" y="255"/>
                    <a:pt x="127" y="264"/>
                    <a:pt x="138" y="273"/>
                  </a:cubicBezTo>
                  <a:lnTo>
                    <a:pt x="129" y="284"/>
                  </a:lnTo>
                  <a:close/>
                  <a:moveTo>
                    <a:pt x="555" y="315"/>
                  </a:moveTo>
                  <a:cubicBezTo>
                    <a:pt x="547" y="304"/>
                    <a:pt x="547" y="304"/>
                    <a:pt x="547" y="304"/>
                  </a:cubicBezTo>
                  <a:cubicBezTo>
                    <a:pt x="557" y="295"/>
                    <a:pt x="567" y="286"/>
                    <a:pt x="576" y="277"/>
                  </a:cubicBezTo>
                  <a:cubicBezTo>
                    <a:pt x="586" y="287"/>
                    <a:pt x="586" y="287"/>
                    <a:pt x="586" y="287"/>
                  </a:cubicBezTo>
                  <a:cubicBezTo>
                    <a:pt x="577" y="297"/>
                    <a:pt x="567" y="306"/>
                    <a:pt x="555" y="315"/>
                  </a:cubicBezTo>
                  <a:moveTo>
                    <a:pt x="181" y="318"/>
                  </a:moveTo>
                  <a:cubicBezTo>
                    <a:pt x="169" y="311"/>
                    <a:pt x="157" y="304"/>
                    <a:pt x="146" y="296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65" y="292"/>
                    <a:pt x="176" y="299"/>
                    <a:pt x="188" y="305"/>
                  </a:cubicBezTo>
                  <a:lnTo>
                    <a:pt x="181" y="318"/>
                  </a:lnTo>
                  <a:close/>
                  <a:moveTo>
                    <a:pt x="237" y="343"/>
                  </a:moveTo>
                  <a:cubicBezTo>
                    <a:pt x="224" y="339"/>
                    <a:pt x="212" y="333"/>
                    <a:pt x="199" y="32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17" y="320"/>
                    <a:pt x="230" y="325"/>
                    <a:pt x="242" y="330"/>
                  </a:cubicBezTo>
                  <a:lnTo>
                    <a:pt x="237" y="343"/>
                  </a:lnTo>
                  <a:close/>
                  <a:moveTo>
                    <a:pt x="502" y="348"/>
                  </a:moveTo>
                  <a:cubicBezTo>
                    <a:pt x="496" y="335"/>
                    <a:pt x="496" y="335"/>
                    <a:pt x="496" y="335"/>
                  </a:cubicBezTo>
                  <a:cubicBezTo>
                    <a:pt x="509" y="330"/>
                    <a:pt x="520" y="324"/>
                    <a:pt x="529" y="317"/>
                  </a:cubicBezTo>
                  <a:cubicBezTo>
                    <a:pt x="530" y="316"/>
                    <a:pt x="530" y="316"/>
                    <a:pt x="530" y="316"/>
                  </a:cubicBezTo>
                  <a:cubicBezTo>
                    <a:pt x="539" y="328"/>
                    <a:pt x="539" y="328"/>
                    <a:pt x="539" y="328"/>
                  </a:cubicBezTo>
                  <a:cubicBezTo>
                    <a:pt x="537" y="329"/>
                    <a:pt x="537" y="329"/>
                    <a:pt x="537" y="329"/>
                  </a:cubicBezTo>
                  <a:cubicBezTo>
                    <a:pt x="527" y="336"/>
                    <a:pt x="515" y="343"/>
                    <a:pt x="502" y="348"/>
                  </a:cubicBezTo>
                  <a:moveTo>
                    <a:pt x="297" y="360"/>
                  </a:moveTo>
                  <a:cubicBezTo>
                    <a:pt x="284" y="357"/>
                    <a:pt x="270" y="354"/>
                    <a:pt x="257" y="35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74" y="340"/>
                    <a:pt x="287" y="343"/>
                    <a:pt x="300" y="346"/>
                  </a:cubicBezTo>
                  <a:lnTo>
                    <a:pt x="297" y="360"/>
                  </a:lnTo>
                  <a:close/>
                  <a:moveTo>
                    <a:pt x="441" y="364"/>
                  </a:moveTo>
                  <a:cubicBezTo>
                    <a:pt x="439" y="350"/>
                    <a:pt x="439" y="350"/>
                    <a:pt x="439" y="350"/>
                  </a:cubicBezTo>
                  <a:cubicBezTo>
                    <a:pt x="453" y="348"/>
                    <a:pt x="466" y="345"/>
                    <a:pt x="478" y="341"/>
                  </a:cubicBezTo>
                  <a:cubicBezTo>
                    <a:pt x="482" y="355"/>
                    <a:pt x="482" y="355"/>
                    <a:pt x="482" y="355"/>
                  </a:cubicBezTo>
                  <a:cubicBezTo>
                    <a:pt x="469" y="359"/>
                    <a:pt x="456" y="362"/>
                    <a:pt x="441" y="364"/>
                  </a:cubicBezTo>
                  <a:moveTo>
                    <a:pt x="359" y="368"/>
                  </a:moveTo>
                  <a:cubicBezTo>
                    <a:pt x="345" y="367"/>
                    <a:pt x="331" y="366"/>
                    <a:pt x="318" y="364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33" y="352"/>
                    <a:pt x="346" y="353"/>
                    <a:pt x="360" y="354"/>
                  </a:cubicBezTo>
                  <a:lnTo>
                    <a:pt x="359" y="368"/>
                  </a:lnTo>
                  <a:close/>
                  <a:moveTo>
                    <a:pt x="383" y="369"/>
                  </a:moveTo>
                  <a:cubicBezTo>
                    <a:pt x="383" y="369"/>
                    <a:pt x="383" y="369"/>
                    <a:pt x="383" y="369"/>
                  </a:cubicBezTo>
                  <a:cubicBezTo>
                    <a:pt x="379" y="369"/>
                    <a:pt x="379" y="369"/>
                    <a:pt x="379" y="369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95" y="355"/>
                    <a:pt x="408" y="354"/>
                    <a:pt x="419" y="353"/>
                  </a:cubicBezTo>
                  <a:cubicBezTo>
                    <a:pt x="421" y="367"/>
                    <a:pt x="421" y="367"/>
                    <a:pt x="421" y="367"/>
                  </a:cubicBezTo>
                  <a:cubicBezTo>
                    <a:pt x="409" y="368"/>
                    <a:pt x="396" y="369"/>
                    <a:pt x="383" y="3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-2071688" y="-1754188"/>
              <a:ext cx="806450" cy="671513"/>
            </a:xfrm>
            <a:custGeom>
              <a:avLst/>
              <a:gdLst>
                <a:gd name="T0" fmla="*/ 39 w 215"/>
                <a:gd name="T1" fmla="*/ 19 h 179"/>
                <a:gd name="T2" fmla="*/ 0 w 215"/>
                <a:gd name="T3" fmla="*/ 14 h 179"/>
                <a:gd name="T4" fmla="*/ 1 w 215"/>
                <a:gd name="T5" fmla="*/ 0 h 179"/>
                <a:gd name="T6" fmla="*/ 43 w 215"/>
                <a:gd name="T7" fmla="*/ 5 h 179"/>
                <a:gd name="T8" fmla="*/ 39 w 215"/>
                <a:gd name="T9" fmla="*/ 19 h 179"/>
                <a:gd name="T10" fmla="*/ 93 w 215"/>
                <a:gd name="T11" fmla="*/ 42 h 179"/>
                <a:gd name="T12" fmla="*/ 58 w 215"/>
                <a:gd name="T13" fmla="*/ 25 h 179"/>
                <a:gd name="T14" fmla="*/ 63 w 215"/>
                <a:gd name="T15" fmla="*/ 12 h 179"/>
                <a:gd name="T16" fmla="*/ 101 w 215"/>
                <a:gd name="T17" fmla="*/ 30 h 179"/>
                <a:gd name="T18" fmla="*/ 93 w 215"/>
                <a:gd name="T19" fmla="*/ 42 h 179"/>
                <a:gd name="T20" fmla="*/ 140 w 215"/>
                <a:gd name="T21" fmla="*/ 79 h 179"/>
                <a:gd name="T22" fmla="*/ 110 w 215"/>
                <a:gd name="T23" fmla="*/ 53 h 179"/>
                <a:gd name="T24" fmla="*/ 118 w 215"/>
                <a:gd name="T25" fmla="*/ 41 h 179"/>
                <a:gd name="T26" fmla="*/ 150 w 215"/>
                <a:gd name="T27" fmla="*/ 69 h 179"/>
                <a:gd name="T28" fmla="*/ 140 w 215"/>
                <a:gd name="T29" fmla="*/ 79 h 179"/>
                <a:gd name="T30" fmla="*/ 176 w 215"/>
                <a:gd name="T31" fmla="*/ 126 h 179"/>
                <a:gd name="T32" fmla="*/ 153 w 215"/>
                <a:gd name="T33" fmla="*/ 94 h 179"/>
                <a:gd name="T34" fmla="*/ 164 w 215"/>
                <a:gd name="T35" fmla="*/ 84 h 179"/>
                <a:gd name="T36" fmla="*/ 188 w 215"/>
                <a:gd name="T37" fmla="*/ 118 h 179"/>
                <a:gd name="T38" fmla="*/ 176 w 215"/>
                <a:gd name="T39" fmla="*/ 126 h 179"/>
                <a:gd name="T40" fmla="*/ 201 w 215"/>
                <a:gd name="T41" fmla="*/ 179 h 179"/>
                <a:gd name="T42" fmla="*/ 186 w 215"/>
                <a:gd name="T43" fmla="*/ 143 h 179"/>
                <a:gd name="T44" fmla="*/ 199 w 215"/>
                <a:gd name="T45" fmla="*/ 136 h 179"/>
                <a:gd name="T46" fmla="*/ 215 w 215"/>
                <a:gd name="T47" fmla="*/ 175 h 179"/>
                <a:gd name="T48" fmla="*/ 201 w 215"/>
                <a:gd name="T4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79">
                  <a:moveTo>
                    <a:pt x="39" y="19"/>
                  </a:moveTo>
                  <a:cubicBezTo>
                    <a:pt x="27" y="16"/>
                    <a:pt x="14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2"/>
                    <a:pt x="43" y="5"/>
                  </a:cubicBezTo>
                  <a:lnTo>
                    <a:pt x="39" y="19"/>
                  </a:lnTo>
                  <a:close/>
                  <a:moveTo>
                    <a:pt x="93" y="42"/>
                  </a:moveTo>
                  <a:cubicBezTo>
                    <a:pt x="82" y="35"/>
                    <a:pt x="70" y="29"/>
                    <a:pt x="58" y="2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6"/>
                    <a:pt x="89" y="22"/>
                    <a:pt x="101" y="30"/>
                  </a:cubicBezTo>
                  <a:lnTo>
                    <a:pt x="93" y="42"/>
                  </a:lnTo>
                  <a:close/>
                  <a:moveTo>
                    <a:pt x="140" y="79"/>
                  </a:moveTo>
                  <a:cubicBezTo>
                    <a:pt x="130" y="69"/>
                    <a:pt x="120" y="60"/>
                    <a:pt x="110" y="5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9" y="49"/>
                    <a:pt x="140" y="59"/>
                    <a:pt x="150" y="69"/>
                  </a:cubicBezTo>
                  <a:lnTo>
                    <a:pt x="140" y="79"/>
                  </a:lnTo>
                  <a:close/>
                  <a:moveTo>
                    <a:pt x="176" y="126"/>
                  </a:moveTo>
                  <a:cubicBezTo>
                    <a:pt x="169" y="114"/>
                    <a:pt x="161" y="104"/>
                    <a:pt x="153" y="9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3" y="95"/>
                    <a:pt x="181" y="106"/>
                    <a:pt x="188" y="118"/>
                  </a:cubicBezTo>
                  <a:lnTo>
                    <a:pt x="176" y="126"/>
                  </a:lnTo>
                  <a:close/>
                  <a:moveTo>
                    <a:pt x="201" y="179"/>
                  </a:moveTo>
                  <a:cubicBezTo>
                    <a:pt x="198" y="168"/>
                    <a:pt x="193" y="155"/>
                    <a:pt x="186" y="143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6" y="149"/>
                    <a:pt x="211" y="163"/>
                    <a:pt x="215" y="175"/>
                  </a:cubicBezTo>
                  <a:lnTo>
                    <a:pt x="20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-3824288" y="-1739900"/>
              <a:ext cx="338138" cy="296863"/>
            </a:xfrm>
            <a:custGeom>
              <a:avLst/>
              <a:gdLst>
                <a:gd name="T0" fmla="*/ 104 w 213"/>
                <a:gd name="T1" fmla="*/ 69 h 187"/>
                <a:gd name="T2" fmla="*/ 57 w 213"/>
                <a:gd name="T3" fmla="*/ 152 h 187"/>
                <a:gd name="T4" fmla="*/ 154 w 213"/>
                <a:gd name="T5" fmla="*/ 152 h 187"/>
                <a:gd name="T6" fmla="*/ 104 w 213"/>
                <a:gd name="T7" fmla="*/ 69 h 187"/>
                <a:gd name="T8" fmla="*/ 0 w 213"/>
                <a:gd name="T9" fmla="*/ 187 h 187"/>
                <a:gd name="T10" fmla="*/ 104 w 213"/>
                <a:gd name="T11" fmla="*/ 0 h 187"/>
                <a:gd name="T12" fmla="*/ 213 w 213"/>
                <a:gd name="T13" fmla="*/ 185 h 187"/>
                <a:gd name="T14" fmla="*/ 0 w 213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7">
                  <a:moveTo>
                    <a:pt x="104" y="69"/>
                  </a:moveTo>
                  <a:lnTo>
                    <a:pt x="57" y="152"/>
                  </a:lnTo>
                  <a:lnTo>
                    <a:pt x="154" y="152"/>
                  </a:lnTo>
                  <a:lnTo>
                    <a:pt x="104" y="69"/>
                  </a:lnTo>
                  <a:close/>
                  <a:moveTo>
                    <a:pt x="0" y="187"/>
                  </a:moveTo>
                  <a:lnTo>
                    <a:pt x="104" y="0"/>
                  </a:lnTo>
                  <a:lnTo>
                    <a:pt x="213" y="185"/>
                  </a:ln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-3144838" y="-3821113"/>
              <a:ext cx="2900363" cy="2886075"/>
            </a:xfrm>
            <a:custGeom>
              <a:avLst/>
              <a:gdLst>
                <a:gd name="T0" fmla="*/ 388 w 773"/>
                <a:gd name="T1" fmla="*/ 768 h 768"/>
                <a:gd name="T2" fmla="*/ 125 w 773"/>
                <a:gd name="T3" fmla="*/ 663 h 768"/>
                <a:gd name="T4" fmla="*/ 6 w 773"/>
                <a:gd name="T5" fmla="*/ 395 h 768"/>
                <a:gd name="T6" fmla="*/ 378 w 773"/>
                <a:gd name="T7" fmla="*/ 3 h 768"/>
                <a:gd name="T8" fmla="*/ 665 w 773"/>
                <a:gd name="T9" fmla="*/ 121 h 768"/>
                <a:gd name="T10" fmla="*/ 654 w 773"/>
                <a:gd name="T11" fmla="*/ 131 h 768"/>
                <a:gd name="T12" fmla="*/ 378 w 773"/>
                <a:gd name="T13" fmla="*/ 17 h 768"/>
                <a:gd name="T14" fmla="*/ 20 w 773"/>
                <a:gd name="T15" fmla="*/ 395 h 768"/>
                <a:gd name="T16" fmla="*/ 135 w 773"/>
                <a:gd name="T17" fmla="*/ 652 h 768"/>
                <a:gd name="T18" fmla="*/ 398 w 773"/>
                <a:gd name="T19" fmla="*/ 753 h 768"/>
                <a:gd name="T20" fmla="*/ 655 w 773"/>
                <a:gd name="T21" fmla="*/ 639 h 768"/>
                <a:gd name="T22" fmla="*/ 756 w 773"/>
                <a:gd name="T23" fmla="*/ 375 h 768"/>
                <a:gd name="T24" fmla="*/ 720 w 773"/>
                <a:gd name="T25" fmla="*/ 226 h 768"/>
                <a:gd name="T26" fmla="*/ 733 w 773"/>
                <a:gd name="T27" fmla="*/ 220 h 768"/>
                <a:gd name="T28" fmla="*/ 771 w 773"/>
                <a:gd name="T29" fmla="*/ 375 h 768"/>
                <a:gd name="T30" fmla="*/ 666 w 773"/>
                <a:gd name="T31" fmla="*/ 648 h 768"/>
                <a:gd name="T32" fmla="*/ 398 w 773"/>
                <a:gd name="T33" fmla="*/ 768 h 768"/>
                <a:gd name="T34" fmla="*/ 388 w 773"/>
                <a:gd name="T3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768">
                  <a:moveTo>
                    <a:pt x="388" y="768"/>
                  </a:moveTo>
                  <a:cubicBezTo>
                    <a:pt x="289" y="768"/>
                    <a:pt x="196" y="731"/>
                    <a:pt x="125" y="663"/>
                  </a:cubicBezTo>
                  <a:cubicBezTo>
                    <a:pt x="51" y="592"/>
                    <a:pt x="8" y="497"/>
                    <a:pt x="6" y="395"/>
                  </a:cubicBezTo>
                  <a:cubicBezTo>
                    <a:pt x="0" y="184"/>
                    <a:pt x="167" y="8"/>
                    <a:pt x="378" y="3"/>
                  </a:cubicBezTo>
                  <a:cubicBezTo>
                    <a:pt x="486" y="0"/>
                    <a:pt x="590" y="43"/>
                    <a:pt x="665" y="121"/>
                  </a:cubicBezTo>
                  <a:cubicBezTo>
                    <a:pt x="654" y="131"/>
                    <a:pt x="654" y="131"/>
                    <a:pt x="654" y="131"/>
                  </a:cubicBezTo>
                  <a:cubicBezTo>
                    <a:pt x="583" y="56"/>
                    <a:pt x="482" y="15"/>
                    <a:pt x="378" y="17"/>
                  </a:cubicBezTo>
                  <a:cubicBezTo>
                    <a:pt x="175" y="22"/>
                    <a:pt x="15" y="192"/>
                    <a:pt x="20" y="395"/>
                  </a:cubicBezTo>
                  <a:cubicBezTo>
                    <a:pt x="23" y="493"/>
                    <a:pt x="63" y="584"/>
                    <a:pt x="135" y="652"/>
                  </a:cubicBezTo>
                  <a:cubicBezTo>
                    <a:pt x="206" y="720"/>
                    <a:pt x="299" y="756"/>
                    <a:pt x="398" y="753"/>
                  </a:cubicBezTo>
                  <a:cubicBezTo>
                    <a:pt x="496" y="751"/>
                    <a:pt x="587" y="710"/>
                    <a:pt x="655" y="639"/>
                  </a:cubicBezTo>
                  <a:cubicBezTo>
                    <a:pt x="723" y="567"/>
                    <a:pt x="759" y="474"/>
                    <a:pt x="756" y="375"/>
                  </a:cubicBezTo>
                  <a:cubicBezTo>
                    <a:pt x="755" y="323"/>
                    <a:pt x="743" y="273"/>
                    <a:pt x="720" y="226"/>
                  </a:cubicBezTo>
                  <a:cubicBezTo>
                    <a:pt x="733" y="220"/>
                    <a:pt x="733" y="220"/>
                    <a:pt x="733" y="220"/>
                  </a:cubicBezTo>
                  <a:cubicBezTo>
                    <a:pt x="757" y="268"/>
                    <a:pt x="769" y="321"/>
                    <a:pt x="771" y="375"/>
                  </a:cubicBezTo>
                  <a:cubicBezTo>
                    <a:pt x="773" y="477"/>
                    <a:pt x="736" y="574"/>
                    <a:pt x="666" y="648"/>
                  </a:cubicBezTo>
                  <a:cubicBezTo>
                    <a:pt x="595" y="723"/>
                    <a:pt x="500" y="765"/>
                    <a:pt x="398" y="768"/>
                  </a:cubicBezTo>
                  <a:cubicBezTo>
                    <a:pt x="395" y="768"/>
                    <a:pt x="391" y="768"/>
                    <a:pt x="388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-431801" y="-2608263"/>
              <a:ext cx="88900" cy="76200"/>
            </a:xfrm>
            <a:custGeom>
              <a:avLst/>
              <a:gdLst>
                <a:gd name="T0" fmla="*/ 20 w 24"/>
                <a:gd name="T1" fmla="*/ 20 h 20"/>
                <a:gd name="T2" fmla="*/ 0 w 24"/>
                <a:gd name="T3" fmla="*/ 13 h 20"/>
                <a:gd name="T4" fmla="*/ 6 w 24"/>
                <a:gd name="T5" fmla="*/ 0 h 20"/>
                <a:gd name="T6" fmla="*/ 24 w 24"/>
                <a:gd name="T7" fmla="*/ 7 h 20"/>
                <a:gd name="T8" fmla="*/ 2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0" y="20"/>
                  </a:moveTo>
                  <a:cubicBezTo>
                    <a:pt x="13" y="18"/>
                    <a:pt x="7" y="16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"/>
                    <a:pt x="18" y="5"/>
                    <a:pt x="24" y="7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-1168401" y="-3452813"/>
              <a:ext cx="679450" cy="857250"/>
            </a:xfrm>
            <a:custGeom>
              <a:avLst/>
              <a:gdLst>
                <a:gd name="T0" fmla="*/ 10 w 181"/>
                <a:gd name="T1" fmla="*/ 42 h 228"/>
                <a:gd name="T2" fmla="*/ 0 w 181"/>
                <a:gd name="T3" fmla="*/ 3 h 228"/>
                <a:gd name="T4" fmla="*/ 14 w 181"/>
                <a:gd name="T5" fmla="*/ 0 h 228"/>
                <a:gd name="T6" fmla="*/ 24 w 181"/>
                <a:gd name="T7" fmla="*/ 37 h 228"/>
                <a:gd name="T8" fmla="*/ 10 w 181"/>
                <a:gd name="T9" fmla="*/ 42 h 228"/>
                <a:gd name="T10" fmla="*/ 36 w 181"/>
                <a:gd name="T11" fmla="*/ 100 h 228"/>
                <a:gd name="T12" fmla="*/ 19 w 181"/>
                <a:gd name="T13" fmla="*/ 64 h 228"/>
                <a:gd name="T14" fmla="*/ 32 w 181"/>
                <a:gd name="T15" fmla="*/ 59 h 228"/>
                <a:gd name="T16" fmla="*/ 49 w 181"/>
                <a:gd name="T17" fmla="*/ 92 h 228"/>
                <a:gd name="T18" fmla="*/ 36 w 181"/>
                <a:gd name="T19" fmla="*/ 100 h 228"/>
                <a:gd name="T20" fmla="*/ 74 w 181"/>
                <a:gd name="T21" fmla="*/ 151 h 228"/>
                <a:gd name="T22" fmla="*/ 49 w 181"/>
                <a:gd name="T23" fmla="*/ 120 h 228"/>
                <a:gd name="T24" fmla="*/ 61 w 181"/>
                <a:gd name="T25" fmla="*/ 112 h 228"/>
                <a:gd name="T26" fmla="*/ 84 w 181"/>
                <a:gd name="T27" fmla="*/ 142 h 228"/>
                <a:gd name="T28" fmla="*/ 74 w 181"/>
                <a:gd name="T29" fmla="*/ 151 h 228"/>
                <a:gd name="T30" fmla="*/ 120 w 181"/>
                <a:gd name="T31" fmla="*/ 195 h 228"/>
                <a:gd name="T32" fmla="*/ 90 w 181"/>
                <a:gd name="T33" fmla="*/ 169 h 228"/>
                <a:gd name="T34" fmla="*/ 100 w 181"/>
                <a:gd name="T35" fmla="*/ 159 h 228"/>
                <a:gd name="T36" fmla="*/ 129 w 181"/>
                <a:gd name="T37" fmla="*/ 183 h 228"/>
                <a:gd name="T38" fmla="*/ 120 w 181"/>
                <a:gd name="T39" fmla="*/ 195 h 228"/>
                <a:gd name="T40" fmla="*/ 174 w 181"/>
                <a:gd name="T41" fmla="*/ 228 h 228"/>
                <a:gd name="T42" fmla="*/ 140 w 181"/>
                <a:gd name="T43" fmla="*/ 209 h 228"/>
                <a:gd name="T44" fmla="*/ 148 w 181"/>
                <a:gd name="T45" fmla="*/ 197 h 228"/>
                <a:gd name="T46" fmla="*/ 181 w 181"/>
                <a:gd name="T47" fmla="*/ 216 h 228"/>
                <a:gd name="T48" fmla="*/ 174 w 181"/>
                <a:gd name="T4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228">
                  <a:moveTo>
                    <a:pt x="10" y="42"/>
                  </a:moveTo>
                  <a:cubicBezTo>
                    <a:pt x="6" y="29"/>
                    <a:pt x="3" y="16"/>
                    <a:pt x="0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0" y="25"/>
                    <a:pt x="24" y="37"/>
                  </a:cubicBezTo>
                  <a:lnTo>
                    <a:pt x="10" y="42"/>
                  </a:lnTo>
                  <a:close/>
                  <a:moveTo>
                    <a:pt x="36" y="100"/>
                  </a:moveTo>
                  <a:cubicBezTo>
                    <a:pt x="30" y="88"/>
                    <a:pt x="24" y="76"/>
                    <a:pt x="19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7" y="70"/>
                    <a:pt x="43" y="82"/>
                    <a:pt x="49" y="92"/>
                  </a:cubicBezTo>
                  <a:lnTo>
                    <a:pt x="36" y="100"/>
                  </a:lnTo>
                  <a:close/>
                  <a:moveTo>
                    <a:pt x="74" y="151"/>
                  </a:moveTo>
                  <a:cubicBezTo>
                    <a:pt x="65" y="142"/>
                    <a:pt x="57" y="131"/>
                    <a:pt x="49" y="120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8" y="122"/>
                    <a:pt x="76" y="132"/>
                    <a:pt x="84" y="142"/>
                  </a:cubicBezTo>
                  <a:lnTo>
                    <a:pt x="74" y="151"/>
                  </a:lnTo>
                  <a:close/>
                  <a:moveTo>
                    <a:pt x="120" y="195"/>
                  </a:moveTo>
                  <a:cubicBezTo>
                    <a:pt x="110" y="187"/>
                    <a:pt x="100" y="178"/>
                    <a:pt x="90" y="16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9" y="167"/>
                    <a:pt x="119" y="176"/>
                    <a:pt x="129" y="183"/>
                  </a:cubicBezTo>
                  <a:lnTo>
                    <a:pt x="120" y="195"/>
                  </a:lnTo>
                  <a:close/>
                  <a:moveTo>
                    <a:pt x="174" y="228"/>
                  </a:moveTo>
                  <a:cubicBezTo>
                    <a:pt x="162" y="223"/>
                    <a:pt x="151" y="216"/>
                    <a:pt x="140" y="209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8" y="204"/>
                    <a:pt x="169" y="210"/>
                    <a:pt x="181" y="216"/>
                  </a:cubicBezTo>
                  <a:lnTo>
                    <a:pt x="17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-1190626" y="-3609975"/>
              <a:ext cx="60325" cy="77788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 h 21"/>
                <a:gd name="T4" fmla="*/ 15 w 16"/>
                <a:gd name="T5" fmla="*/ 0 h 21"/>
                <a:gd name="T6" fmla="*/ 16 w 16"/>
                <a:gd name="T7" fmla="*/ 20 h 21"/>
                <a:gd name="T8" fmla="*/ 2 w 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1" y="15"/>
                    <a:pt x="1" y="8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6" y="13"/>
                    <a:pt x="16" y="20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-1190626" y="-3824288"/>
              <a:ext cx="60325" cy="82550"/>
            </a:xfrm>
            <a:custGeom>
              <a:avLst/>
              <a:gdLst>
                <a:gd name="T0" fmla="*/ 14 w 16"/>
                <a:gd name="T1" fmla="*/ 22 h 22"/>
                <a:gd name="T2" fmla="*/ 0 w 16"/>
                <a:gd name="T3" fmla="*/ 21 h 22"/>
                <a:gd name="T4" fmla="*/ 2 w 16"/>
                <a:gd name="T5" fmla="*/ 0 h 22"/>
                <a:gd name="T6" fmla="*/ 16 w 16"/>
                <a:gd name="T7" fmla="*/ 2 h 22"/>
                <a:gd name="T8" fmla="*/ 14 w 1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9"/>
                    <a:pt x="15" y="15"/>
                    <a:pt x="14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-1171576" y="-4887913"/>
              <a:ext cx="2393950" cy="2416175"/>
            </a:xfrm>
            <a:custGeom>
              <a:avLst/>
              <a:gdLst>
                <a:gd name="T0" fmla="*/ 316 w 638"/>
                <a:gd name="T1" fmla="*/ 14 h 643"/>
                <a:gd name="T2" fmla="*/ 316 w 638"/>
                <a:gd name="T3" fmla="*/ 0 h 643"/>
                <a:gd name="T4" fmla="*/ 348 w 638"/>
                <a:gd name="T5" fmla="*/ 15 h 643"/>
                <a:gd name="T6" fmla="*/ 287 w 638"/>
                <a:gd name="T7" fmla="*/ 1 h 643"/>
                <a:gd name="T8" fmla="*/ 406 w 638"/>
                <a:gd name="T9" fmla="*/ 27 h 643"/>
                <a:gd name="T10" fmla="*/ 410 w 638"/>
                <a:gd name="T11" fmla="*/ 13 h 643"/>
                <a:gd name="T12" fmla="*/ 186 w 638"/>
                <a:gd name="T13" fmla="*/ 27 h 643"/>
                <a:gd name="T14" fmla="*/ 192 w 638"/>
                <a:gd name="T15" fmla="*/ 40 h 643"/>
                <a:gd name="T16" fmla="*/ 430 w 638"/>
                <a:gd name="T17" fmla="*/ 20 h 643"/>
                <a:gd name="T18" fmla="*/ 140 w 638"/>
                <a:gd name="T19" fmla="*/ 69 h 643"/>
                <a:gd name="T20" fmla="*/ 174 w 638"/>
                <a:gd name="T21" fmla="*/ 49 h 643"/>
                <a:gd name="T22" fmla="*/ 478 w 638"/>
                <a:gd name="T23" fmla="*/ 60 h 643"/>
                <a:gd name="T24" fmla="*/ 511 w 638"/>
                <a:gd name="T25" fmla="*/ 83 h 643"/>
                <a:gd name="T26" fmla="*/ 115 w 638"/>
                <a:gd name="T27" fmla="*/ 70 h 643"/>
                <a:gd name="T28" fmla="*/ 553 w 638"/>
                <a:gd name="T29" fmla="*/ 125 h 643"/>
                <a:gd name="T30" fmla="*/ 564 w 638"/>
                <a:gd name="T31" fmla="*/ 116 h 643"/>
                <a:gd name="T32" fmla="*/ 46 w 638"/>
                <a:gd name="T33" fmla="*/ 147 h 643"/>
                <a:gd name="T34" fmla="*/ 58 w 638"/>
                <a:gd name="T35" fmla="*/ 155 h 643"/>
                <a:gd name="T36" fmla="*/ 577 w 638"/>
                <a:gd name="T37" fmla="*/ 132 h 643"/>
                <a:gd name="T38" fmla="*/ 31 w 638"/>
                <a:gd name="T39" fmla="*/ 208 h 643"/>
                <a:gd name="T40" fmla="*/ 48 w 638"/>
                <a:gd name="T41" fmla="*/ 172 h 643"/>
                <a:gd name="T42" fmla="*/ 595 w 638"/>
                <a:gd name="T43" fmla="*/ 192 h 643"/>
                <a:gd name="T44" fmla="*/ 610 w 638"/>
                <a:gd name="T45" fmla="*/ 229 h 643"/>
                <a:gd name="T46" fmla="*/ 10 w 638"/>
                <a:gd name="T47" fmla="*/ 222 h 643"/>
                <a:gd name="T48" fmla="*/ 622 w 638"/>
                <a:gd name="T49" fmla="*/ 288 h 643"/>
                <a:gd name="T50" fmla="*/ 636 w 638"/>
                <a:gd name="T51" fmla="*/ 286 h 643"/>
                <a:gd name="T52" fmla="*/ 623 w 638"/>
                <a:gd name="T53" fmla="*/ 347 h 643"/>
                <a:gd name="T54" fmla="*/ 623 w 638"/>
                <a:gd name="T55" fmla="*/ 308 h 643"/>
                <a:gd name="T56" fmla="*/ 638 w 638"/>
                <a:gd name="T57" fmla="*/ 325 h 643"/>
                <a:gd name="T58" fmla="*/ 612 w 638"/>
                <a:gd name="T59" fmla="*/ 406 h 643"/>
                <a:gd name="T60" fmla="*/ 626 w 638"/>
                <a:gd name="T61" fmla="*/ 410 h 643"/>
                <a:gd name="T62" fmla="*/ 606 w 638"/>
                <a:gd name="T63" fmla="*/ 425 h 643"/>
                <a:gd name="T64" fmla="*/ 569 w 638"/>
                <a:gd name="T65" fmla="*/ 521 h 643"/>
                <a:gd name="T66" fmla="*/ 593 w 638"/>
                <a:gd name="T67" fmla="*/ 486 h 643"/>
                <a:gd name="T68" fmla="*/ 516 w 638"/>
                <a:gd name="T69" fmla="*/ 555 h 643"/>
                <a:gd name="T70" fmla="*/ 526 w 638"/>
                <a:gd name="T71" fmla="*/ 566 h 643"/>
                <a:gd name="T72" fmla="*/ 501 w 638"/>
                <a:gd name="T73" fmla="*/ 567 h 643"/>
                <a:gd name="T74" fmla="*/ 418 w 638"/>
                <a:gd name="T75" fmla="*/ 627 h 643"/>
                <a:gd name="T76" fmla="*/ 456 w 638"/>
                <a:gd name="T77" fmla="*/ 611 h 643"/>
                <a:gd name="T78" fmla="*/ 355 w 638"/>
                <a:gd name="T79" fmla="*/ 626 h 643"/>
                <a:gd name="T80" fmla="*/ 357 w 638"/>
                <a:gd name="T81" fmla="*/ 640 h 643"/>
                <a:gd name="T82" fmla="*/ 294 w 638"/>
                <a:gd name="T83" fmla="*/ 642 h 643"/>
                <a:gd name="T84" fmla="*/ 317 w 638"/>
                <a:gd name="T85" fmla="*/ 629 h 643"/>
                <a:gd name="T86" fmla="*/ 317 w 638"/>
                <a:gd name="T8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643">
                  <a:moveTo>
                    <a:pt x="348" y="15"/>
                  </a:moveTo>
                  <a:cubicBezTo>
                    <a:pt x="339" y="15"/>
                    <a:pt x="329" y="14"/>
                    <a:pt x="320" y="1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13" y="14"/>
                    <a:pt x="311" y="14"/>
                    <a:pt x="308" y="14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3" y="0"/>
                    <a:pt x="316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40" y="0"/>
                    <a:pt x="349" y="1"/>
                  </a:cubicBezTo>
                  <a:lnTo>
                    <a:pt x="348" y="15"/>
                  </a:lnTo>
                  <a:close/>
                  <a:moveTo>
                    <a:pt x="249" y="21"/>
                  </a:moveTo>
                  <a:cubicBezTo>
                    <a:pt x="246" y="7"/>
                    <a:pt x="246" y="7"/>
                    <a:pt x="246" y="7"/>
                  </a:cubicBezTo>
                  <a:cubicBezTo>
                    <a:pt x="259" y="4"/>
                    <a:pt x="273" y="2"/>
                    <a:pt x="287" y="1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5" y="16"/>
                    <a:pt x="262" y="18"/>
                    <a:pt x="249" y="21"/>
                  </a:cubicBezTo>
                  <a:moveTo>
                    <a:pt x="406" y="27"/>
                  </a:moveTo>
                  <a:cubicBezTo>
                    <a:pt x="393" y="23"/>
                    <a:pt x="380" y="20"/>
                    <a:pt x="367" y="18"/>
                  </a:cubicBezTo>
                  <a:cubicBezTo>
                    <a:pt x="370" y="4"/>
                    <a:pt x="370" y="4"/>
                    <a:pt x="370" y="4"/>
                  </a:cubicBezTo>
                  <a:cubicBezTo>
                    <a:pt x="383" y="6"/>
                    <a:pt x="397" y="9"/>
                    <a:pt x="410" y="13"/>
                  </a:cubicBezTo>
                  <a:lnTo>
                    <a:pt x="406" y="27"/>
                  </a:lnTo>
                  <a:close/>
                  <a:moveTo>
                    <a:pt x="192" y="40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99" y="21"/>
                    <a:pt x="212" y="16"/>
                    <a:pt x="225" y="13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17" y="30"/>
                    <a:pt x="204" y="35"/>
                    <a:pt x="192" y="40"/>
                  </a:cubicBezTo>
                  <a:moveTo>
                    <a:pt x="461" y="50"/>
                  </a:moveTo>
                  <a:cubicBezTo>
                    <a:pt x="450" y="44"/>
                    <a:pt x="437" y="38"/>
                    <a:pt x="425" y="34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43" y="25"/>
                    <a:pt x="456" y="31"/>
                    <a:pt x="468" y="37"/>
                  </a:cubicBezTo>
                  <a:lnTo>
                    <a:pt x="461" y="50"/>
                  </a:lnTo>
                  <a:close/>
                  <a:moveTo>
                    <a:pt x="140" y="69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43" y="50"/>
                    <a:pt x="155" y="42"/>
                    <a:pt x="168" y="3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62" y="55"/>
                    <a:pt x="151" y="62"/>
                    <a:pt x="140" y="69"/>
                  </a:cubicBezTo>
                  <a:moveTo>
                    <a:pt x="511" y="83"/>
                  </a:moveTo>
                  <a:cubicBezTo>
                    <a:pt x="501" y="75"/>
                    <a:pt x="490" y="67"/>
                    <a:pt x="478" y="60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98" y="55"/>
                    <a:pt x="509" y="63"/>
                    <a:pt x="520" y="72"/>
                  </a:cubicBezTo>
                  <a:lnTo>
                    <a:pt x="511" y="83"/>
                  </a:lnTo>
                  <a:close/>
                  <a:moveTo>
                    <a:pt x="95" y="10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94" y="88"/>
                    <a:pt x="104" y="79"/>
                    <a:pt x="115" y="70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14" y="90"/>
                    <a:pt x="104" y="99"/>
                    <a:pt x="95" y="108"/>
                  </a:cubicBezTo>
                  <a:moveTo>
                    <a:pt x="553" y="125"/>
                  </a:moveTo>
                  <a:cubicBezTo>
                    <a:pt x="545" y="115"/>
                    <a:pt x="535" y="105"/>
                    <a:pt x="526" y="96"/>
                  </a:cubicBezTo>
                  <a:cubicBezTo>
                    <a:pt x="536" y="86"/>
                    <a:pt x="536" y="86"/>
                    <a:pt x="536" y="86"/>
                  </a:cubicBezTo>
                  <a:cubicBezTo>
                    <a:pt x="546" y="95"/>
                    <a:pt x="555" y="105"/>
                    <a:pt x="564" y="116"/>
                  </a:cubicBezTo>
                  <a:lnTo>
                    <a:pt x="553" y="125"/>
                  </a:lnTo>
                  <a:close/>
                  <a:moveTo>
                    <a:pt x="58" y="155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53" y="135"/>
                    <a:pt x="62" y="12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3" y="133"/>
                    <a:pt x="65" y="144"/>
                    <a:pt x="58" y="155"/>
                  </a:cubicBezTo>
                  <a:moveTo>
                    <a:pt x="587" y="175"/>
                  </a:moveTo>
                  <a:cubicBezTo>
                    <a:pt x="580" y="163"/>
                    <a:pt x="573" y="152"/>
                    <a:pt x="565" y="141"/>
                  </a:cubicBezTo>
                  <a:cubicBezTo>
                    <a:pt x="577" y="132"/>
                    <a:pt x="577" y="132"/>
                    <a:pt x="577" y="132"/>
                  </a:cubicBezTo>
                  <a:cubicBezTo>
                    <a:pt x="585" y="144"/>
                    <a:pt x="593" y="156"/>
                    <a:pt x="599" y="168"/>
                  </a:cubicBezTo>
                  <a:lnTo>
                    <a:pt x="587" y="175"/>
                  </a:lnTo>
                  <a:close/>
                  <a:moveTo>
                    <a:pt x="31" y="208"/>
                  </a:moveTo>
                  <a:cubicBezTo>
                    <a:pt x="17" y="203"/>
                    <a:pt x="17" y="203"/>
                    <a:pt x="17" y="203"/>
                  </a:cubicBezTo>
                  <a:cubicBezTo>
                    <a:pt x="22" y="190"/>
                    <a:pt x="28" y="177"/>
                    <a:pt x="35" y="165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1" y="184"/>
                    <a:pt x="35" y="196"/>
                    <a:pt x="31" y="208"/>
                  </a:cubicBezTo>
                  <a:moveTo>
                    <a:pt x="610" y="229"/>
                  </a:moveTo>
                  <a:cubicBezTo>
                    <a:pt x="606" y="217"/>
                    <a:pt x="601" y="204"/>
                    <a:pt x="595" y="192"/>
                  </a:cubicBezTo>
                  <a:cubicBezTo>
                    <a:pt x="609" y="186"/>
                    <a:pt x="609" y="186"/>
                    <a:pt x="609" y="186"/>
                  </a:cubicBezTo>
                  <a:cubicBezTo>
                    <a:pt x="614" y="199"/>
                    <a:pt x="619" y="212"/>
                    <a:pt x="624" y="225"/>
                  </a:cubicBezTo>
                  <a:lnTo>
                    <a:pt x="610" y="229"/>
                  </a:lnTo>
                  <a:close/>
                  <a:moveTo>
                    <a:pt x="14" y="265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2" y="249"/>
                    <a:pt x="6" y="235"/>
                    <a:pt x="10" y="222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0" y="239"/>
                    <a:pt x="17" y="252"/>
                    <a:pt x="14" y="265"/>
                  </a:cubicBezTo>
                  <a:moveTo>
                    <a:pt x="622" y="288"/>
                  </a:moveTo>
                  <a:cubicBezTo>
                    <a:pt x="621" y="275"/>
                    <a:pt x="618" y="261"/>
                    <a:pt x="615" y="249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32" y="259"/>
                    <a:pt x="635" y="272"/>
                    <a:pt x="636" y="286"/>
                  </a:cubicBezTo>
                  <a:lnTo>
                    <a:pt x="622" y="288"/>
                  </a:lnTo>
                  <a:close/>
                  <a:moveTo>
                    <a:pt x="637" y="349"/>
                  </a:moveTo>
                  <a:cubicBezTo>
                    <a:pt x="623" y="347"/>
                    <a:pt x="623" y="347"/>
                    <a:pt x="623" y="347"/>
                  </a:cubicBezTo>
                  <a:cubicBezTo>
                    <a:pt x="623" y="340"/>
                    <a:pt x="624" y="332"/>
                    <a:pt x="624" y="325"/>
                  </a:cubicBezTo>
                  <a:cubicBezTo>
                    <a:pt x="624" y="321"/>
                    <a:pt x="624" y="321"/>
                    <a:pt x="624" y="321"/>
                  </a:cubicBezTo>
                  <a:cubicBezTo>
                    <a:pt x="624" y="317"/>
                    <a:pt x="624" y="312"/>
                    <a:pt x="623" y="308"/>
                  </a:cubicBezTo>
                  <a:cubicBezTo>
                    <a:pt x="638" y="307"/>
                    <a:pt x="638" y="307"/>
                    <a:pt x="638" y="307"/>
                  </a:cubicBezTo>
                  <a:cubicBezTo>
                    <a:pt x="638" y="312"/>
                    <a:pt x="638" y="316"/>
                    <a:pt x="638" y="321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38" y="333"/>
                    <a:pt x="638" y="341"/>
                    <a:pt x="637" y="349"/>
                  </a:cubicBezTo>
                  <a:moveTo>
                    <a:pt x="626" y="410"/>
                  </a:moveTo>
                  <a:cubicBezTo>
                    <a:pt x="612" y="406"/>
                    <a:pt x="612" y="406"/>
                    <a:pt x="612" y="406"/>
                  </a:cubicBezTo>
                  <a:cubicBezTo>
                    <a:pt x="616" y="393"/>
                    <a:pt x="618" y="380"/>
                    <a:pt x="620" y="367"/>
                  </a:cubicBezTo>
                  <a:cubicBezTo>
                    <a:pt x="635" y="369"/>
                    <a:pt x="635" y="369"/>
                    <a:pt x="635" y="369"/>
                  </a:cubicBezTo>
                  <a:cubicBezTo>
                    <a:pt x="633" y="383"/>
                    <a:pt x="630" y="397"/>
                    <a:pt x="626" y="410"/>
                  </a:cubicBezTo>
                  <a:moveTo>
                    <a:pt x="603" y="468"/>
                  </a:moveTo>
                  <a:cubicBezTo>
                    <a:pt x="590" y="462"/>
                    <a:pt x="590" y="462"/>
                    <a:pt x="590" y="462"/>
                  </a:cubicBezTo>
                  <a:cubicBezTo>
                    <a:pt x="596" y="450"/>
                    <a:pt x="601" y="437"/>
                    <a:pt x="606" y="425"/>
                  </a:cubicBezTo>
                  <a:cubicBezTo>
                    <a:pt x="619" y="430"/>
                    <a:pt x="619" y="430"/>
                    <a:pt x="619" y="430"/>
                  </a:cubicBezTo>
                  <a:cubicBezTo>
                    <a:pt x="615" y="443"/>
                    <a:pt x="609" y="456"/>
                    <a:pt x="603" y="468"/>
                  </a:cubicBezTo>
                  <a:moveTo>
                    <a:pt x="569" y="521"/>
                  </a:moveTo>
                  <a:cubicBezTo>
                    <a:pt x="558" y="512"/>
                    <a:pt x="558" y="512"/>
                    <a:pt x="558" y="512"/>
                  </a:cubicBezTo>
                  <a:cubicBezTo>
                    <a:pt x="566" y="501"/>
                    <a:pt x="573" y="490"/>
                    <a:pt x="580" y="479"/>
                  </a:cubicBezTo>
                  <a:cubicBezTo>
                    <a:pt x="593" y="486"/>
                    <a:pt x="593" y="486"/>
                    <a:pt x="593" y="486"/>
                  </a:cubicBezTo>
                  <a:cubicBezTo>
                    <a:pt x="585" y="498"/>
                    <a:pt x="578" y="510"/>
                    <a:pt x="569" y="521"/>
                  </a:cubicBezTo>
                  <a:moveTo>
                    <a:pt x="526" y="566"/>
                  </a:moveTo>
                  <a:cubicBezTo>
                    <a:pt x="516" y="555"/>
                    <a:pt x="516" y="555"/>
                    <a:pt x="516" y="555"/>
                  </a:cubicBezTo>
                  <a:cubicBezTo>
                    <a:pt x="526" y="546"/>
                    <a:pt x="536" y="537"/>
                    <a:pt x="545" y="527"/>
                  </a:cubicBezTo>
                  <a:cubicBezTo>
                    <a:pt x="555" y="537"/>
                    <a:pt x="555" y="537"/>
                    <a:pt x="555" y="537"/>
                  </a:cubicBezTo>
                  <a:cubicBezTo>
                    <a:pt x="546" y="547"/>
                    <a:pt x="536" y="557"/>
                    <a:pt x="526" y="566"/>
                  </a:cubicBezTo>
                  <a:moveTo>
                    <a:pt x="475" y="601"/>
                  </a:moveTo>
                  <a:cubicBezTo>
                    <a:pt x="468" y="589"/>
                    <a:pt x="468" y="589"/>
                    <a:pt x="468" y="589"/>
                  </a:cubicBezTo>
                  <a:cubicBezTo>
                    <a:pt x="479" y="582"/>
                    <a:pt x="490" y="575"/>
                    <a:pt x="501" y="567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498" y="587"/>
                    <a:pt x="487" y="595"/>
                    <a:pt x="475" y="601"/>
                  </a:cubicBezTo>
                  <a:moveTo>
                    <a:pt x="418" y="627"/>
                  </a:moveTo>
                  <a:cubicBezTo>
                    <a:pt x="413" y="613"/>
                    <a:pt x="413" y="613"/>
                    <a:pt x="413" y="613"/>
                  </a:cubicBezTo>
                  <a:cubicBezTo>
                    <a:pt x="426" y="609"/>
                    <a:pt x="438" y="604"/>
                    <a:pt x="450" y="598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44" y="617"/>
                    <a:pt x="431" y="622"/>
                    <a:pt x="418" y="627"/>
                  </a:cubicBezTo>
                  <a:moveTo>
                    <a:pt x="357" y="640"/>
                  </a:moveTo>
                  <a:cubicBezTo>
                    <a:pt x="355" y="626"/>
                    <a:pt x="355" y="626"/>
                    <a:pt x="355" y="626"/>
                  </a:cubicBezTo>
                  <a:cubicBezTo>
                    <a:pt x="368" y="625"/>
                    <a:pt x="381" y="622"/>
                    <a:pt x="394" y="619"/>
                  </a:cubicBezTo>
                  <a:cubicBezTo>
                    <a:pt x="398" y="633"/>
                    <a:pt x="398" y="633"/>
                    <a:pt x="398" y="633"/>
                  </a:cubicBezTo>
                  <a:cubicBezTo>
                    <a:pt x="384" y="636"/>
                    <a:pt x="370" y="639"/>
                    <a:pt x="357" y="640"/>
                  </a:cubicBezTo>
                  <a:moveTo>
                    <a:pt x="317" y="643"/>
                  </a:moveTo>
                  <a:cubicBezTo>
                    <a:pt x="313" y="643"/>
                    <a:pt x="313" y="643"/>
                    <a:pt x="313" y="643"/>
                  </a:cubicBezTo>
                  <a:cubicBezTo>
                    <a:pt x="307" y="643"/>
                    <a:pt x="300" y="643"/>
                    <a:pt x="294" y="642"/>
                  </a:cubicBezTo>
                  <a:cubicBezTo>
                    <a:pt x="295" y="628"/>
                    <a:pt x="295" y="628"/>
                    <a:pt x="295" y="628"/>
                  </a:cubicBezTo>
                  <a:cubicBezTo>
                    <a:pt x="301" y="628"/>
                    <a:pt x="307" y="628"/>
                    <a:pt x="313" y="629"/>
                  </a:cubicBezTo>
                  <a:cubicBezTo>
                    <a:pt x="317" y="629"/>
                    <a:pt x="317" y="629"/>
                    <a:pt x="317" y="629"/>
                  </a:cubicBezTo>
                  <a:cubicBezTo>
                    <a:pt x="323" y="629"/>
                    <a:pt x="329" y="628"/>
                    <a:pt x="335" y="628"/>
                  </a:cubicBezTo>
                  <a:cubicBezTo>
                    <a:pt x="336" y="642"/>
                    <a:pt x="336" y="642"/>
                    <a:pt x="336" y="642"/>
                  </a:cubicBezTo>
                  <a:cubicBezTo>
                    <a:pt x="330" y="643"/>
                    <a:pt x="323" y="643"/>
                    <a:pt x="317" y="6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-225426" y="-2551113"/>
              <a:ext cx="85725" cy="68263"/>
            </a:xfrm>
            <a:custGeom>
              <a:avLst/>
              <a:gdLst>
                <a:gd name="T0" fmla="*/ 21 w 23"/>
                <a:gd name="T1" fmla="*/ 18 h 18"/>
                <a:gd name="T2" fmla="*/ 0 w 23"/>
                <a:gd name="T3" fmla="*/ 15 h 18"/>
                <a:gd name="T4" fmla="*/ 3 w 23"/>
                <a:gd name="T5" fmla="*/ 0 h 18"/>
                <a:gd name="T6" fmla="*/ 23 w 23"/>
                <a:gd name="T7" fmla="*/ 4 h 18"/>
                <a:gd name="T8" fmla="*/ 21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1" y="18"/>
                  </a:moveTo>
                  <a:cubicBezTo>
                    <a:pt x="14" y="17"/>
                    <a:pt x="7" y="16"/>
                    <a:pt x="0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2"/>
                    <a:pt x="16" y="3"/>
                    <a:pt x="23" y="4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-1460501" y="-5162550"/>
              <a:ext cx="1328738" cy="1322388"/>
            </a:xfrm>
            <a:custGeom>
              <a:avLst/>
              <a:gdLst>
                <a:gd name="T0" fmla="*/ 315 w 354"/>
                <a:gd name="T1" fmla="*/ 21 h 352"/>
                <a:gd name="T2" fmla="*/ 312 w 354"/>
                <a:gd name="T3" fmla="*/ 7 h 352"/>
                <a:gd name="T4" fmla="*/ 352 w 354"/>
                <a:gd name="T5" fmla="*/ 0 h 352"/>
                <a:gd name="T6" fmla="*/ 354 w 354"/>
                <a:gd name="T7" fmla="*/ 14 h 352"/>
                <a:gd name="T8" fmla="*/ 315 w 354"/>
                <a:gd name="T9" fmla="*/ 21 h 352"/>
                <a:gd name="T10" fmla="*/ 257 w 354"/>
                <a:gd name="T11" fmla="*/ 37 h 352"/>
                <a:gd name="T12" fmla="*/ 252 w 354"/>
                <a:gd name="T13" fmla="*/ 24 h 352"/>
                <a:gd name="T14" fmla="*/ 291 w 354"/>
                <a:gd name="T15" fmla="*/ 11 h 352"/>
                <a:gd name="T16" fmla="*/ 295 w 354"/>
                <a:gd name="T17" fmla="*/ 25 h 352"/>
                <a:gd name="T18" fmla="*/ 257 w 354"/>
                <a:gd name="T19" fmla="*/ 37 h 352"/>
                <a:gd name="T20" fmla="*/ 203 w 354"/>
                <a:gd name="T21" fmla="*/ 63 h 352"/>
                <a:gd name="T22" fmla="*/ 196 w 354"/>
                <a:gd name="T23" fmla="*/ 51 h 352"/>
                <a:gd name="T24" fmla="*/ 233 w 354"/>
                <a:gd name="T25" fmla="*/ 32 h 352"/>
                <a:gd name="T26" fmla="*/ 239 w 354"/>
                <a:gd name="T27" fmla="*/ 45 h 352"/>
                <a:gd name="T28" fmla="*/ 203 w 354"/>
                <a:gd name="T29" fmla="*/ 63 h 352"/>
                <a:gd name="T30" fmla="*/ 154 w 354"/>
                <a:gd name="T31" fmla="*/ 97 h 352"/>
                <a:gd name="T32" fmla="*/ 145 w 354"/>
                <a:gd name="T33" fmla="*/ 86 h 352"/>
                <a:gd name="T34" fmla="*/ 179 w 354"/>
                <a:gd name="T35" fmla="*/ 61 h 352"/>
                <a:gd name="T36" fmla="*/ 186 w 354"/>
                <a:gd name="T37" fmla="*/ 73 h 352"/>
                <a:gd name="T38" fmla="*/ 154 w 354"/>
                <a:gd name="T39" fmla="*/ 97 h 352"/>
                <a:gd name="T40" fmla="*/ 111 w 354"/>
                <a:gd name="T41" fmla="*/ 138 h 352"/>
                <a:gd name="T42" fmla="*/ 100 w 354"/>
                <a:gd name="T43" fmla="*/ 128 h 352"/>
                <a:gd name="T44" fmla="*/ 129 w 354"/>
                <a:gd name="T45" fmla="*/ 99 h 352"/>
                <a:gd name="T46" fmla="*/ 139 w 354"/>
                <a:gd name="T47" fmla="*/ 110 h 352"/>
                <a:gd name="T48" fmla="*/ 111 w 354"/>
                <a:gd name="T49" fmla="*/ 138 h 352"/>
                <a:gd name="T50" fmla="*/ 74 w 354"/>
                <a:gd name="T51" fmla="*/ 185 h 352"/>
                <a:gd name="T52" fmla="*/ 62 w 354"/>
                <a:gd name="T53" fmla="*/ 177 h 352"/>
                <a:gd name="T54" fmla="*/ 86 w 354"/>
                <a:gd name="T55" fmla="*/ 144 h 352"/>
                <a:gd name="T56" fmla="*/ 98 w 354"/>
                <a:gd name="T57" fmla="*/ 153 h 352"/>
                <a:gd name="T58" fmla="*/ 74 w 354"/>
                <a:gd name="T59" fmla="*/ 185 h 352"/>
                <a:gd name="T60" fmla="*/ 45 w 354"/>
                <a:gd name="T61" fmla="*/ 237 h 352"/>
                <a:gd name="T62" fmla="*/ 32 w 354"/>
                <a:gd name="T63" fmla="*/ 231 h 352"/>
                <a:gd name="T64" fmla="*/ 51 w 354"/>
                <a:gd name="T65" fmla="*/ 195 h 352"/>
                <a:gd name="T66" fmla="*/ 63 w 354"/>
                <a:gd name="T67" fmla="*/ 202 h 352"/>
                <a:gd name="T68" fmla="*/ 45 w 354"/>
                <a:gd name="T69" fmla="*/ 237 h 352"/>
                <a:gd name="T70" fmla="*/ 25 w 354"/>
                <a:gd name="T71" fmla="*/ 294 h 352"/>
                <a:gd name="T72" fmla="*/ 11 w 354"/>
                <a:gd name="T73" fmla="*/ 290 h 352"/>
                <a:gd name="T74" fmla="*/ 24 w 354"/>
                <a:gd name="T75" fmla="*/ 251 h 352"/>
                <a:gd name="T76" fmla="*/ 37 w 354"/>
                <a:gd name="T77" fmla="*/ 256 h 352"/>
                <a:gd name="T78" fmla="*/ 25 w 354"/>
                <a:gd name="T79" fmla="*/ 294 h 352"/>
                <a:gd name="T80" fmla="*/ 14 w 354"/>
                <a:gd name="T81" fmla="*/ 352 h 352"/>
                <a:gd name="T82" fmla="*/ 0 w 354"/>
                <a:gd name="T83" fmla="*/ 351 h 352"/>
                <a:gd name="T84" fmla="*/ 6 w 354"/>
                <a:gd name="T85" fmla="*/ 310 h 352"/>
                <a:gd name="T86" fmla="*/ 20 w 354"/>
                <a:gd name="T87" fmla="*/ 313 h 352"/>
                <a:gd name="T88" fmla="*/ 14 w 354"/>
                <a:gd name="T8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52">
                  <a:moveTo>
                    <a:pt x="315" y="21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25" y="4"/>
                    <a:pt x="339" y="2"/>
                    <a:pt x="352" y="0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41" y="16"/>
                    <a:pt x="327" y="18"/>
                    <a:pt x="315" y="21"/>
                  </a:cubicBezTo>
                  <a:moveTo>
                    <a:pt x="257" y="37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65" y="19"/>
                    <a:pt x="278" y="15"/>
                    <a:pt x="291" y="1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2" y="29"/>
                    <a:pt x="270" y="33"/>
                    <a:pt x="257" y="37"/>
                  </a:cubicBezTo>
                  <a:moveTo>
                    <a:pt x="203" y="63"/>
                  </a:moveTo>
                  <a:cubicBezTo>
                    <a:pt x="196" y="51"/>
                    <a:pt x="196" y="51"/>
                    <a:pt x="196" y="51"/>
                  </a:cubicBezTo>
                  <a:cubicBezTo>
                    <a:pt x="208" y="44"/>
                    <a:pt x="221" y="37"/>
                    <a:pt x="233" y="3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27" y="50"/>
                    <a:pt x="215" y="56"/>
                    <a:pt x="203" y="63"/>
                  </a:cubicBezTo>
                  <a:moveTo>
                    <a:pt x="154" y="97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6" y="77"/>
                    <a:pt x="167" y="69"/>
                    <a:pt x="179" y="61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5" y="81"/>
                    <a:pt x="164" y="88"/>
                    <a:pt x="154" y="97"/>
                  </a:cubicBezTo>
                  <a:moveTo>
                    <a:pt x="111" y="13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9" y="118"/>
                    <a:pt x="119" y="108"/>
                    <a:pt x="129" y="99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29" y="118"/>
                    <a:pt x="119" y="128"/>
                    <a:pt x="111" y="138"/>
                  </a:cubicBezTo>
                  <a:moveTo>
                    <a:pt x="74" y="185"/>
                  </a:moveTo>
                  <a:cubicBezTo>
                    <a:pt x="62" y="177"/>
                    <a:pt x="62" y="177"/>
                    <a:pt x="62" y="177"/>
                  </a:cubicBezTo>
                  <a:cubicBezTo>
                    <a:pt x="69" y="166"/>
                    <a:pt x="78" y="154"/>
                    <a:pt x="86" y="14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9" y="163"/>
                    <a:pt x="81" y="174"/>
                    <a:pt x="74" y="185"/>
                  </a:cubicBezTo>
                  <a:moveTo>
                    <a:pt x="45" y="237"/>
                  </a:moveTo>
                  <a:cubicBezTo>
                    <a:pt x="32" y="231"/>
                    <a:pt x="32" y="231"/>
                    <a:pt x="32" y="231"/>
                  </a:cubicBezTo>
                  <a:cubicBezTo>
                    <a:pt x="38" y="219"/>
                    <a:pt x="44" y="207"/>
                    <a:pt x="51" y="19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7" y="213"/>
                    <a:pt x="51" y="225"/>
                    <a:pt x="45" y="237"/>
                  </a:cubicBezTo>
                  <a:moveTo>
                    <a:pt x="25" y="294"/>
                  </a:moveTo>
                  <a:cubicBezTo>
                    <a:pt x="11" y="290"/>
                    <a:pt x="11" y="290"/>
                    <a:pt x="11" y="290"/>
                  </a:cubicBezTo>
                  <a:cubicBezTo>
                    <a:pt x="15" y="277"/>
                    <a:pt x="19" y="263"/>
                    <a:pt x="24" y="251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3" y="268"/>
                    <a:pt x="28" y="281"/>
                    <a:pt x="25" y="294"/>
                  </a:cubicBezTo>
                  <a:moveTo>
                    <a:pt x="14" y="352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17" y="326"/>
                    <a:pt x="15" y="339"/>
                    <a:pt x="14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14287" y="-5470525"/>
              <a:ext cx="1785938" cy="3573463"/>
            </a:xfrm>
            <a:custGeom>
              <a:avLst/>
              <a:gdLst>
                <a:gd name="T0" fmla="*/ 0 w 476"/>
                <a:gd name="T1" fmla="*/ 15 h 951"/>
                <a:gd name="T2" fmla="*/ 42 w 476"/>
                <a:gd name="T3" fmla="*/ 2 h 951"/>
                <a:gd name="T4" fmla="*/ 100 w 476"/>
                <a:gd name="T5" fmla="*/ 25 h 951"/>
                <a:gd name="T6" fmla="*/ 62 w 476"/>
                <a:gd name="T7" fmla="*/ 4 h 951"/>
                <a:gd name="T8" fmla="*/ 100 w 476"/>
                <a:gd name="T9" fmla="*/ 25 h 951"/>
                <a:gd name="T10" fmla="*/ 119 w 476"/>
                <a:gd name="T11" fmla="*/ 30 h 951"/>
                <a:gd name="T12" fmla="*/ 162 w 476"/>
                <a:gd name="T13" fmla="*/ 29 h 951"/>
                <a:gd name="T14" fmla="*/ 212 w 476"/>
                <a:gd name="T15" fmla="*/ 66 h 951"/>
                <a:gd name="T16" fmla="*/ 181 w 476"/>
                <a:gd name="T17" fmla="*/ 36 h 951"/>
                <a:gd name="T18" fmla="*/ 212 w 476"/>
                <a:gd name="T19" fmla="*/ 66 h 951"/>
                <a:gd name="T20" fmla="*/ 230 w 476"/>
                <a:gd name="T21" fmla="*/ 76 h 951"/>
                <a:gd name="T22" fmla="*/ 272 w 476"/>
                <a:gd name="T23" fmla="*/ 85 h 951"/>
                <a:gd name="T24" fmla="*/ 310 w 476"/>
                <a:gd name="T25" fmla="*/ 135 h 951"/>
                <a:gd name="T26" fmla="*/ 288 w 476"/>
                <a:gd name="T27" fmla="*/ 97 h 951"/>
                <a:gd name="T28" fmla="*/ 310 w 476"/>
                <a:gd name="T29" fmla="*/ 135 h 951"/>
                <a:gd name="T30" fmla="*/ 325 w 476"/>
                <a:gd name="T31" fmla="*/ 148 h 951"/>
                <a:gd name="T32" fmla="*/ 363 w 476"/>
                <a:gd name="T33" fmla="*/ 168 h 951"/>
                <a:gd name="T34" fmla="*/ 388 w 476"/>
                <a:gd name="T35" fmla="*/ 226 h 951"/>
                <a:gd name="T36" fmla="*/ 376 w 476"/>
                <a:gd name="T37" fmla="*/ 184 h 951"/>
                <a:gd name="T38" fmla="*/ 388 w 476"/>
                <a:gd name="T39" fmla="*/ 226 h 951"/>
                <a:gd name="T40" fmla="*/ 398 w 476"/>
                <a:gd name="T41" fmla="*/ 243 h 951"/>
                <a:gd name="T42" fmla="*/ 430 w 476"/>
                <a:gd name="T43" fmla="*/ 272 h 951"/>
                <a:gd name="T44" fmla="*/ 439 w 476"/>
                <a:gd name="T45" fmla="*/ 334 h 951"/>
                <a:gd name="T46" fmla="*/ 439 w 476"/>
                <a:gd name="T47" fmla="*/ 291 h 951"/>
                <a:gd name="T48" fmla="*/ 439 w 476"/>
                <a:gd name="T49" fmla="*/ 334 h 951"/>
                <a:gd name="T50" fmla="*/ 445 w 476"/>
                <a:gd name="T51" fmla="*/ 353 h 951"/>
                <a:gd name="T52" fmla="*/ 468 w 476"/>
                <a:gd name="T53" fmla="*/ 389 h 951"/>
                <a:gd name="T54" fmla="*/ 461 w 476"/>
                <a:gd name="T55" fmla="*/ 451 h 951"/>
                <a:gd name="T56" fmla="*/ 472 w 476"/>
                <a:gd name="T57" fmla="*/ 409 h 951"/>
                <a:gd name="T58" fmla="*/ 461 w 476"/>
                <a:gd name="T59" fmla="*/ 451 h 951"/>
                <a:gd name="T60" fmla="*/ 460 w 476"/>
                <a:gd name="T61" fmla="*/ 511 h 951"/>
                <a:gd name="T62" fmla="*/ 462 w 476"/>
                <a:gd name="T63" fmla="*/ 471 h 951"/>
                <a:gd name="T64" fmla="*/ 476 w 476"/>
                <a:gd name="T65" fmla="*/ 476 h 951"/>
                <a:gd name="T66" fmla="*/ 466 w 476"/>
                <a:gd name="T67" fmla="*/ 573 h 951"/>
                <a:gd name="T68" fmla="*/ 459 w 476"/>
                <a:gd name="T69" fmla="*/ 531 h 951"/>
                <a:gd name="T70" fmla="*/ 466 w 476"/>
                <a:gd name="T71" fmla="*/ 573 h 951"/>
                <a:gd name="T72" fmla="*/ 436 w 476"/>
                <a:gd name="T73" fmla="*/ 628 h 951"/>
                <a:gd name="T74" fmla="*/ 462 w 476"/>
                <a:gd name="T75" fmla="*/ 594 h 951"/>
                <a:gd name="T76" fmla="*/ 426 w 476"/>
                <a:gd name="T77" fmla="*/ 690 h 951"/>
                <a:gd name="T78" fmla="*/ 429 w 476"/>
                <a:gd name="T79" fmla="*/ 647 h 951"/>
                <a:gd name="T80" fmla="*/ 426 w 476"/>
                <a:gd name="T81" fmla="*/ 690 h 951"/>
                <a:gd name="T82" fmla="*/ 382 w 476"/>
                <a:gd name="T83" fmla="*/ 735 h 951"/>
                <a:gd name="T84" fmla="*/ 416 w 476"/>
                <a:gd name="T85" fmla="*/ 708 h 951"/>
                <a:gd name="T86" fmla="*/ 356 w 476"/>
                <a:gd name="T87" fmla="*/ 792 h 951"/>
                <a:gd name="T88" fmla="*/ 371 w 476"/>
                <a:gd name="T89" fmla="*/ 752 h 951"/>
                <a:gd name="T90" fmla="*/ 356 w 476"/>
                <a:gd name="T91" fmla="*/ 792 h 951"/>
                <a:gd name="T92" fmla="*/ 303 w 476"/>
                <a:gd name="T93" fmla="*/ 825 h 951"/>
                <a:gd name="T94" fmla="*/ 342 w 476"/>
                <a:gd name="T95" fmla="*/ 807 h 951"/>
                <a:gd name="T96" fmla="*/ 263 w 476"/>
                <a:gd name="T97" fmla="*/ 873 h 951"/>
                <a:gd name="T98" fmla="*/ 287 w 476"/>
                <a:gd name="T99" fmla="*/ 837 h 951"/>
                <a:gd name="T100" fmla="*/ 263 w 476"/>
                <a:gd name="T101" fmla="*/ 873 h 951"/>
                <a:gd name="T102" fmla="*/ 203 w 476"/>
                <a:gd name="T103" fmla="*/ 891 h 951"/>
                <a:gd name="T104" fmla="*/ 246 w 476"/>
                <a:gd name="T105" fmla="*/ 884 h 951"/>
                <a:gd name="T106" fmla="*/ 152 w 476"/>
                <a:gd name="T107" fmla="*/ 927 h 951"/>
                <a:gd name="T108" fmla="*/ 185 w 476"/>
                <a:gd name="T109" fmla="*/ 899 h 951"/>
                <a:gd name="T110" fmla="*/ 152 w 476"/>
                <a:gd name="T111" fmla="*/ 927 h 951"/>
                <a:gd name="T112" fmla="*/ 90 w 476"/>
                <a:gd name="T113" fmla="*/ 929 h 951"/>
                <a:gd name="T114" fmla="*/ 133 w 476"/>
                <a:gd name="T115" fmla="*/ 933 h 951"/>
                <a:gd name="T116" fmla="*/ 31 w 476"/>
                <a:gd name="T117" fmla="*/ 951 h 951"/>
                <a:gd name="T118" fmla="*/ 70 w 476"/>
                <a:gd name="T119" fmla="*/ 932 h 951"/>
                <a:gd name="T120" fmla="*/ 31 w 476"/>
                <a:gd name="T121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6" h="951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5"/>
                  </a:moveTo>
                  <a:cubicBezTo>
                    <a:pt x="87" y="23"/>
                    <a:pt x="73" y="20"/>
                    <a:pt x="60" y="1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6"/>
                    <a:pt x="89" y="9"/>
                    <a:pt x="103" y="11"/>
                  </a:cubicBezTo>
                  <a:lnTo>
                    <a:pt x="100" y="25"/>
                  </a:lnTo>
                  <a:close/>
                  <a:moveTo>
                    <a:pt x="157" y="42"/>
                  </a:moveTo>
                  <a:cubicBezTo>
                    <a:pt x="145" y="38"/>
                    <a:pt x="132" y="34"/>
                    <a:pt x="119" y="3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36" y="20"/>
                    <a:pt x="149" y="24"/>
                    <a:pt x="162" y="29"/>
                  </a:cubicBezTo>
                  <a:lnTo>
                    <a:pt x="157" y="42"/>
                  </a:lnTo>
                  <a:close/>
                  <a:moveTo>
                    <a:pt x="212" y="66"/>
                  </a:moveTo>
                  <a:cubicBezTo>
                    <a:pt x="200" y="60"/>
                    <a:pt x="188" y="54"/>
                    <a:pt x="176" y="49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4" y="41"/>
                    <a:pt x="207" y="47"/>
                    <a:pt x="219" y="53"/>
                  </a:cubicBezTo>
                  <a:lnTo>
                    <a:pt x="212" y="66"/>
                  </a:lnTo>
                  <a:close/>
                  <a:moveTo>
                    <a:pt x="264" y="97"/>
                  </a:moveTo>
                  <a:cubicBezTo>
                    <a:pt x="253" y="90"/>
                    <a:pt x="241" y="82"/>
                    <a:pt x="230" y="76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49" y="70"/>
                    <a:pt x="261" y="78"/>
                    <a:pt x="272" y="85"/>
                  </a:cubicBezTo>
                  <a:lnTo>
                    <a:pt x="264" y="97"/>
                  </a:lnTo>
                  <a:close/>
                  <a:moveTo>
                    <a:pt x="310" y="135"/>
                  </a:moveTo>
                  <a:cubicBezTo>
                    <a:pt x="301" y="126"/>
                    <a:pt x="290" y="117"/>
                    <a:pt x="280" y="109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99" y="106"/>
                    <a:pt x="310" y="115"/>
                    <a:pt x="320" y="124"/>
                  </a:cubicBezTo>
                  <a:lnTo>
                    <a:pt x="310" y="135"/>
                  </a:lnTo>
                  <a:close/>
                  <a:moveTo>
                    <a:pt x="352" y="178"/>
                  </a:moveTo>
                  <a:cubicBezTo>
                    <a:pt x="344" y="167"/>
                    <a:pt x="334" y="158"/>
                    <a:pt x="325" y="14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45" y="148"/>
                    <a:pt x="354" y="158"/>
                    <a:pt x="363" y="168"/>
                  </a:cubicBezTo>
                  <a:lnTo>
                    <a:pt x="352" y="178"/>
                  </a:lnTo>
                  <a:close/>
                  <a:moveTo>
                    <a:pt x="388" y="226"/>
                  </a:moveTo>
                  <a:cubicBezTo>
                    <a:pt x="381" y="215"/>
                    <a:pt x="373" y="204"/>
                    <a:pt x="365" y="19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85" y="195"/>
                    <a:pt x="393" y="206"/>
                    <a:pt x="400" y="218"/>
                  </a:cubicBezTo>
                  <a:lnTo>
                    <a:pt x="388" y="226"/>
                  </a:lnTo>
                  <a:close/>
                  <a:moveTo>
                    <a:pt x="417" y="278"/>
                  </a:moveTo>
                  <a:cubicBezTo>
                    <a:pt x="411" y="266"/>
                    <a:pt x="405" y="254"/>
                    <a:pt x="398" y="2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8" y="247"/>
                    <a:pt x="424" y="259"/>
                    <a:pt x="430" y="272"/>
                  </a:cubicBezTo>
                  <a:lnTo>
                    <a:pt x="417" y="278"/>
                  </a:lnTo>
                  <a:close/>
                  <a:moveTo>
                    <a:pt x="439" y="334"/>
                  </a:moveTo>
                  <a:cubicBezTo>
                    <a:pt x="435" y="321"/>
                    <a:pt x="431" y="308"/>
                    <a:pt x="425" y="296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303"/>
                    <a:pt x="449" y="316"/>
                    <a:pt x="453" y="329"/>
                  </a:cubicBezTo>
                  <a:lnTo>
                    <a:pt x="439" y="334"/>
                  </a:lnTo>
                  <a:close/>
                  <a:moveTo>
                    <a:pt x="454" y="392"/>
                  </a:moveTo>
                  <a:cubicBezTo>
                    <a:pt x="452" y="379"/>
                    <a:pt x="449" y="366"/>
                    <a:pt x="445" y="353"/>
                  </a:cubicBezTo>
                  <a:cubicBezTo>
                    <a:pt x="459" y="349"/>
                    <a:pt x="459" y="349"/>
                    <a:pt x="459" y="349"/>
                  </a:cubicBezTo>
                  <a:cubicBezTo>
                    <a:pt x="463" y="362"/>
                    <a:pt x="466" y="376"/>
                    <a:pt x="468" y="389"/>
                  </a:cubicBezTo>
                  <a:lnTo>
                    <a:pt x="454" y="392"/>
                  </a:lnTo>
                  <a:close/>
                  <a:moveTo>
                    <a:pt x="461" y="451"/>
                  </a:moveTo>
                  <a:cubicBezTo>
                    <a:pt x="460" y="438"/>
                    <a:pt x="459" y="425"/>
                    <a:pt x="457" y="411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73" y="423"/>
                    <a:pt x="475" y="437"/>
                    <a:pt x="475" y="450"/>
                  </a:cubicBezTo>
                  <a:lnTo>
                    <a:pt x="461" y="451"/>
                  </a:lnTo>
                  <a:close/>
                  <a:moveTo>
                    <a:pt x="475" y="512"/>
                  </a:moveTo>
                  <a:cubicBezTo>
                    <a:pt x="460" y="511"/>
                    <a:pt x="460" y="511"/>
                    <a:pt x="460" y="511"/>
                  </a:cubicBezTo>
                  <a:cubicBezTo>
                    <a:pt x="461" y="500"/>
                    <a:pt x="462" y="488"/>
                    <a:pt x="462" y="476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76" y="488"/>
                    <a:pt x="476" y="500"/>
                    <a:pt x="475" y="512"/>
                  </a:cubicBezTo>
                  <a:moveTo>
                    <a:pt x="466" y="573"/>
                  </a:moveTo>
                  <a:cubicBezTo>
                    <a:pt x="452" y="571"/>
                    <a:pt x="452" y="571"/>
                    <a:pt x="452" y="571"/>
                  </a:cubicBezTo>
                  <a:cubicBezTo>
                    <a:pt x="455" y="558"/>
                    <a:pt x="457" y="544"/>
                    <a:pt x="459" y="531"/>
                  </a:cubicBezTo>
                  <a:cubicBezTo>
                    <a:pt x="473" y="533"/>
                    <a:pt x="473" y="533"/>
                    <a:pt x="473" y="533"/>
                  </a:cubicBezTo>
                  <a:cubicBezTo>
                    <a:pt x="471" y="546"/>
                    <a:pt x="469" y="560"/>
                    <a:pt x="466" y="573"/>
                  </a:cubicBezTo>
                  <a:moveTo>
                    <a:pt x="450" y="633"/>
                  </a:moveTo>
                  <a:cubicBezTo>
                    <a:pt x="436" y="628"/>
                    <a:pt x="436" y="628"/>
                    <a:pt x="436" y="628"/>
                  </a:cubicBezTo>
                  <a:cubicBezTo>
                    <a:pt x="441" y="616"/>
                    <a:pt x="444" y="603"/>
                    <a:pt x="448" y="590"/>
                  </a:cubicBezTo>
                  <a:cubicBezTo>
                    <a:pt x="462" y="594"/>
                    <a:pt x="462" y="594"/>
                    <a:pt x="462" y="594"/>
                  </a:cubicBezTo>
                  <a:cubicBezTo>
                    <a:pt x="458" y="607"/>
                    <a:pt x="454" y="620"/>
                    <a:pt x="450" y="633"/>
                  </a:cubicBezTo>
                  <a:moveTo>
                    <a:pt x="426" y="690"/>
                  </a:moveTo>
                  <a:cubicBezTo>
                    <a:pt x="413" y="684"/>
                    <a:pt x="413" y="684"/>
                    <a:pt x="413" y="684"/>
                  </a:cubicBezTo>
                  <a:cubicBezTo>
                    <a:pt x="419" y="672"/>
                    <a:pt x="424" y="659"/>
                    <a:pt x="429" y="647"/>
                  </a:cubicBezTo>
                  <a:cubicBezTo>
                    <a:pt x="443" y="652"/>
                    <a:pt x="443" y="652"/>
                    <a:pt x="443" y="652"/>
                  </a:cubicBezTo>
                  <a:cubicBezTo>
                    <a:pt x="437" y="665"/>
                    <a:pt x="432" y="678"/>
                    <a:pt x="426" y="690"/>
                  </a:cubicBezTo>
                  <a:moveTo>
                    <a:pt x="394" y="743"/>
                  </a:moveTo>
                  <a:cubicBezTo>
                    <a:pt x="382" y="735"/>
                    <a:pt x="382" y="735"/>
                    <a:pt x="382" y="735"/>
                  </a:cubicBezTo>
                  <a:cubicBezTo>
                    <a:pt x="390" y="724"/>
                    <a:pt x="397" y="713"/>
                    <a:pt x="403" y="701"/>
                  </a:cubicBezTo>
                  <a:cubicBezTo>
                    <a:pt x="416" y="708"/>
                    <a:pt x="416" y="708"/>
                    <a:pt x="416" y="708"/>
                  </a:cubicBezTo>
                  <a:cubicBezTo>
                    <a:pt x="409" y="720"/>
                    <a:pt x="402" y="732"/>
                    <a:pt x="394" y="743"/>
                  </a:cubicBezTo>
                  <a:moveTo>
                    <a:pt x="356" y="792"/>
                  </a:moveTo>
                  <a:cubicBezTo>
                    <a:pt x="345" y="783"/>
                    <a:pt x="345" y="783"/>
                    <a:pt x="345" y="783"/>
                  </a:cubicBezTo>
                  <a:cubicBezTo>
                    <a:pt x="354" y="773"/>
                    <a:pt x="363" y="762"/>
                    <a:pt x="371" y="752"/>
                  </a:cubicBezTo>
                  <a:cubicBezTo>
                    <a:pt x="382" y="760"/>
                    <a:pt x="382" y="760"/>
                    <a:pt x="382" y="760"/>
                  </a:cubicBezTo>
                  <a:cubicBezTo>
                    <a:pt x="374" y="771"/>
                    <a:pt x="365" y="782"/>
                    <a:pt x="356" y="792"/>
                  </a:cubicBezTo>
                  <a:moveTo>
                    <a:pt x="312" y="836"/>
                  </a:moveTo>
                  <a:cubicBezTo>
                    <a:pt x="303" y="825"/>
                    <a:pt x="303" y="825"/>
                    <a:pt x="303" y="825"/>
                  </a:cubicBezTo>
                  <a:cubicBezTo>
                    <a:pt x="313" y="816"/>
                    <a:pt x="323" y="807"/>
                    <a:pt x="332" y="79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333" y="817"/>
                    <a:pt x="323" y="827"/>
                    <a:pt x="312" y="836"/>
                  </a:cubicBezTo>
                  <a:moveTo>
                    <a:pt x="263" y="873"/>
                  </a:moveTo>
                  <a:cubicBezTo>
                    <a:pt x="255" y="861"/>
                    <a:pt x="255" y="861"/>
                    <a:pt x="255" y="861"/>
                  </a:cubicBezTo>
                  <a:cubicBezTo>
                    <a:pt x="266" y="854"/>
                    <a:pt x="277" y="846"/>
                    <a:pt x="287" y="837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86" y="857"/>
                    <a:pt x="275" y="865"/>
                    <a:pt x="263" y="873"/>
                  </a:cubicBezTo>
                  <a:moveTo>
                    <a:pt x="209" y="904"/>
                  </a:moveTo>
                  <a:cubicBezTo>
                    <a:pt x="203" y="891"/>
                    <a:pt x="203" y="891"/>
                    <a:pt x="203" y="891"/>
                  </a:cubicBezTo>
                  <a:cubicBezTo>
                    <a:pt x="215" y="885"/>
                    <a:pt x="227" y="879"/>
                    <a:pt x="238" y="872"/>
                  </a:cubicBezTo>
                  <a:cubicBezTo>
                    <a:pt x="246" y="884"/>
                    <a:pt x="246" y="884"/>
                    <a:pt x="246" y="884"/>
                  </a:cubicBezTo>
                  <a:cubicBezTo>
                    <a:pt x="234" y="891"/>
                    <a:pt x="222" y="898"/>
                    <a:pt x="209" y="904"/>
                  </a:cubicBezTo>
                  <a:moveTo>
                    <a:pt x="152" y="927"/>
                  </a:moveTo>
                  <a:cubicBezTo>
                    <a:pt x="148" y="914"/>
                    <a:pt x="148" y="914"/>
                    <a:pt x="148" y="914"/>
                  </a:cubicBezTo>
                  <a:cubicBezTo>
                    <a:pt x="160" y="909"/>
                    <a:pt x="173" y="905"/>
                    <a:pt x="185" y="899"/>
                  </a:cubicBezTo>
                  <a:cubicBezTo>
                    <a:pt x="191" y="912"/>
                    <a:pt x="191" y="912"/>
                    <a:pt x="191" y="912"/>
                  </a:cubicBezTo>
                  <a:cubicBezTo>
                    <a:pt x="178" y="918"/>
                    <a:pt x="165" y="923"/>
                    <a:pt x="152" y="927"/>
                  </a:cubicBezTo>
                  <a:moveTo>
                    <a:pt x="93" y="943"/>
                  </a:moveTo>
                  <a:cubicBezTo>
                    <a:pt x="90" y="929"/>
                    <a:pt x="90" y="929"/>
                    <a:pt x="90" y="929"/>
                  </a:cubicBezTo>
                  <a:cubicBezTo>
                    <a:pt x="103" y="926"/>
                    <a:pt x="116" y="923"/>
                    <a:pt x="129" y="920"/>
                  </a:cubicBezTo>
                  <a:cubicBezTo>
                    <a:pt x="133" y="933"/>
                    <a:pt x="133" y="933"/>
                    <a:pt x="133" y="933"/>
                  </a:cubicBezTo>
                  <a:cubicBezTo>
                    <a:pt x="120" y="937"/>
                    <a:pt x="106" y="940"/>
                    <a:pt x="93" y="943"/>
                  </a:cubicBezTo>
                  <a:moveTo>
                    <a:pt x="31" y="951"/>
                  </a:moveTo>
                  <a:cubicBezTo>
                    <a:pt x="30" y="937"/>
                    <a:pt x="30" y="937"/>
                    <a:pt x="30" y="937"/>
                  </a:cubicBezTo>
                  <a:cubicBezTo>
                    <a:pt x="44" y="936"/>
                    <a:pt x="57" y="934"/>
                    <a:pt x="70" y="932"/>
                  </a:cubicBezTo>
                  <a:cubicBezTo>
                    <a:pt x="72" y="947"/>
                    <a:pt x="72" y="947"/>
                    <a:pt x="72" y="947"/>
                  </a:cubicBezTo>
                  <a:cubicBezTo>
                    <a:pt x="59" y="949"/>
                    <a:pt x="45" y="950"/>
                    <a:pt x="31" y="9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4287" y="-5778500"/>
              <a:ext cx="2093913" cy="2205038"/>
            </a:xfrm>
            <a:custGeom>
              <a:avLst/>
              <a:gdLst>
                <a:gd name="T0" fmla="*/ 0 w 558"/>
                <a:gd name="T1" fmla="*/ 15 h 587"/>
                <a:gd name="T2" fmla="*/ 42 w 558"/>
                <a:gd name="T3" fmla="*/ 2 h 587"/>
                <a:gd name="T4" fmla="*/ 100 w 558"/>
                <a:gd name="T5" fmla="*/ 24 h 587"/>
                <a:gd name="T6" fmla="*/ 62 w 558"/>
                <a:gd name="T7" fmla="*/ 4 h 587"/>
                <a:gd name="T8" fmla="*/ 100 w 558"/>
                <a:gd name="T9" fmla="*/ 24 h 587"/>
                <a:gd name="T10" fmla="*/ 120 w 558"/>
                <a:gd name="T11" fmla="*/ 28 h 587"/>
                <a:gd name="T12" fmla="*/ 163 w 558"/>
                <a:gd name="T13" fmla="*/ 24 h 587"/>
                <a:gd name="T14" fmla="*/ 215 w 558"/>
                <a:gd name="T15" fmla="*/ 59 h 587"/>
                <a:gd name="T16" fmla="*/ 178 w 558"/>
                <a:gd name="T17" fmla="*/ 44 h 587"/>
                <a:gd name="T18" fmla="*/ 188 w 558"/>
                <a:gd name="T19" fmla="*/ 33 h 587"/>
                <a:gd name="T20" fmla="*/ 215 w 558"/>
                <a:gd name="T21" fmla="*/ 59 h 587"/>
                <a:gd name="T22" fmla="*/ 233 w 558"/>
                <a:gd name="T23" fmla="*/ 67 h 587"/>
                <a:gd name="T24" fmla="*/ 276 w 558"/>
                <a:gd name="T25" fmla="*/ 73 h 587"/>
                <a:gd name="T26" fmla="*/ 319 w 558"/>
                <a:gd name="T27" fmla="*/ 118 h 587"/>
                <a:gd name="T28" fmla="*/ 294 w 558"/>
                <a:gd name="T29" fmla="*/ 83 h 587"/>
                <a:gd name="T30" fmla="*/ 319 w 558"/>
                <a:gd name="T31" fmla="*/ 118 h 587"/>
                <a:gd name="T32" fmla="*/ 335 w 558"/>
                <a:gd name="T33" fmla="*/ 130 h 587"/>
                <a:gd name="T34" fmla="*/ 376 w 558"/>
                <a:gd name="T35" fmla="*/ 145 h 587"/>
                <a:gd name="T36" fmla="*/ 408 w 558"/>
                <a:gd name="T37" fmla="*/ 199 h 587"/>
                <a:gd name="T38" fmla="*/ 391 w 558"/>
                <a:gd name="T39" fmla="*/ 159 h 587"/>
                <a:gd name="T40" fmla="*/ 408 w 558"/>
                <a:gd name="T41" fmla="*/ 199 h 587"/>
                <a:gd name="T42" fmla="*/ 421 w 558"/>
                <a:gd name="T43" fmla="*/ 214 h 587"/>
                <a:gd name="T44" fmla="*/ 457 w 558"/>
                <a:gd name="T45" fmla="*/ 238 h 587"/>
                <a:gd name="T46" fmla="*/ 477 w 558"/>
                <a:gd name="T47" fmla="*/ 297 h 587"/>
                <a:gd name="T48" fmla="*/ 469 w 558"/>
                <a:gd name="T49" fmla="*/ 255 h 587"/>
                <a:gd name="T50" fmla="*/ 477 w 558"/>
                <a:gd name="T51" fmla="*/ 297 h 587"/>
                <a:gd name="T52" fmla="*/ 486 w 558"/>
                <a:gd name="T53" fmla="*/ 315 h 587"/>
                <a:gd name="T54" fmla="*/ 516 w 558"/>
                <a:gd name="T55" fmla="*/ 346 h 587"/>
                <a:gd name="T56" fmla="*/ 523 w 558"/>
                <a:gd name="T57" fmla="*/ 408 h 587"/>
                <a:gd name="T58" fmla="*/ 524 w 558"/>
                <a:gd name="T59" fmla="*/ 365 h 587"/>
                <a:gd name="T60" fmla="*/ 523 w 558"/>
                <a:gd name="T61" fmla="*/ 408 h 587"/>
                <a:gd name="T62" fmla="*/ 528 w 558"/>
                <a:gd name="T63" fmla="*/ 427 h 587"/>
                <a:gd name="T64" fmla="*/ 550 w 558"/>
                <a:gd name="T65" fmla="*/ 464 h 587"/>
                <a:gd name="T66" fmla="*/ 543 w 558"/>
                <a:gd name="T67" fmla="*/ 526 h 587"/>
                <a:gd name="T68" fmla="*/ 553 w 558"/>
                <a:gd name="T69" fmla="*/ 484 h 587"/>
                <a:gd name="T70" fmla="*/ 543 w 558"/>
                <a:gd name="T71" fmla="*/ 526 h 587"/>
                <a:gd name="T72" fmla="*/ 543 w 558"/>
                <a:gd name="T73" fmla="*/ 586 h 587"/>
                <a:gd name="T74" fmla="*/ 544 w 558"/>
                <a:gd name="T75" fmla="*/ 546 h 587"/>
                <a:gd name="T76" fmla="*/ 558 w 558"/>
                <a:gd name="T77" fmla="*/ 5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87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4"/>
                  </a:moveTo>
                  <a:cubicBezTo>
                    <a:pt x="87" y="21"/>
                    <a:pt x="74" y="19"/>
                    <a:pt x="60" y="1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5"/>
                    <a:pt x="89" y="7"/>
                    <a:pt x="103" y="10"/>
                  </a:cubicBezTo>
                  <a:lnTo>
                    <a:pt x="100" y="24"/>
                  </a:lnTo>
                  <a:close/>
                  <a:moveTo>
                    <a:pt x="158" y="38"/>
                  </a:moveTo>
                  <a:cubicBezTo>
                    <a:pt x="146" y="34"/>
                    <a:pt x="133" y="31"/>
                    <a:pt x="120" y="28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36" y="17"/>
                    <a:pt x="150" y="20"/>
                    <a:pt x="163" y="24"/>
                  </a:cubicBezTo>
                  <a:lnTo>
                    <a:pt x="158" y="38"/>
                  </a:lnTo>
                  <a:close/>
                  <a:moveTo>
                    <a:pt x="215" y="59"/>
                  </a:moveTo>
                  <a:cubicBezTo>
                    <a:pt x="205" y="54"/>
                    <a:pt x="194" y="50"/>
                    <a:pt x="183" y="46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99" y="37"/>
                    <a:pt x="210" y="41"/>
                    <a:pt x="221" y="45"/>
                  </a:cubicBezTo>
                  <a:lnTo>
                    <a:pt x="215" y="59"/>
                  </a:lnTo>
                  <a:close/>
                  <a:moveTo>
                    <a:pt x="269" y="85"/>
                  </a:moveTo>
                  <a:cubicBezTo>
                    <a:pt x="257" y="79"/>
                    <a:pt x="245" y="73"/>
                    <a:pt x="233" y="67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2" y="60"/>
                    <a:pt x="264" y="66"/>
                    <a:pt x="276" y="73"/>
                  </a:cubicBezTo>
                  <a:lnTo>
                    <a:pt x="269" y="85"/>
                  </a:lnTo>
                  <a:close/>
                  <a:moveTo>
                    <a:pt x="319" y="118"/>
                  </a:moveTo>
                  <a:cubicBezTo>
                    <a:pt x="309" y="110"/>
                    <a:pt x="297" y="103"/>
                    <a:pt x="286" y="96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305" y="91"/>
                    <a:pt x="317" y="98"/>
                    <a:pt x="328" y="106"/>
                  </a:cubicBezTo>
                  <a:lnTo>
                    <a:pt x="319" y="118"/>
                  </a:lnTo>
                  <a:close/>
                  <a:moveTo>
                    <a:pt x="366" y="156"/>
                  </a:moveTo>
                  <a:cubicBezTo>
                    <a:pt x="356" y="147"/>
                    <a:pt x="346" y="138"/>
                    <a:pt x="335" y="13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55" y="127"/>
                    <a:pt x="366" y="136"/>
                    <a:pt x="376" y="145"/>
                  </a:cubicBezTo>
                  <a:lnTo>
                    <a:pt x="366" y="156"/>
                  </a:lnTo>
                  <a:close/>
                  <a:moveTo>
                    <a:pt x="408" y="199"/>
                  </a:moveTo>
                  <a:cubicBezTo>
                    <a:pt x="399" y="189"/>
                    <a:pt x="390" y="179"/>
                    <a:pt x="381" y="170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400" y="169"/>
                    <a:pt x="410" y="179"/>
                    <a:pt x="419" y="189"/>
                  </a:cubicBezTo>
                  <a:lnTo>
                    <a:pt x="408" y="199"/>
                  </a:lnTo>
                  <a:close/>
                  <a:moveTo>
                    <a:pt x="445" y="246"/>
                  </a:moveTo>
                  <a:cubicBezTo>
                    <a:pt x="438" y="235"/>
                    <a:pt x="430" y="224"/>
                    <a:pt x="421" y="214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41" y="215"/>
                    <a:pt x="449" y="227"/>
                    <a:pt x="457" y="238"/>
                  </a:cubicBezTo>
                  <a:lnTo>
                    <a:pt x="445" y="246"/>
                  </a:lnTo>
                  <a:close/>
                  <a:moveTo>
                    <a:pt x="477" y="297"/>
                  </a:moveTo>
                  <a:cubicBezTo>
                    <a:pt x="471" y="285"/>
                    <a:pt x="464" y="274"/>
                    <a:pt x="457" y="263"/>
                  </a:cubicBezTo>
                  <a:cubicBezTo>
                    <a:pt x="469" y="255"/>
                    <a:pt x="469" y="255"/>
                    <a:pt x="469" y="255"/>
                  </a:cubicBezTo>
                  <a:cubicBezTo>
                    <a:pt x="476" y="266"/>
                    <a:pt x="483" y="278"/>
                    <a:pt x="490" y="290"/>
                  </a:cubicBezTo>
                  <a:lnTo>
                    <a:pt x="477" y="297"/>
                  </a:lnTo>
                  <a:close/>
                  <a:moveTo>
                    <a:pt x="503" y="351"/>
                  </a:moveTo>
                  <a:cubicBezTo>
                    <a:pt x="498" y="339"/>
                    <a:pt x="492" y="327"/>
                    <a:pt x="486" y="315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505" y="320"/>
                    <a:pt x="511" y="333"/>
                    <a:pt x="516" y="346"/>
                  </a:cubicBezTo>
                  <a:lnTo>
                    <a:pt x="503" y="351"/>
                  </a:lnTo>
                  <a:close/>
                  <a:moveTo>
                    <a:pt x="523" y="408"/>
                  </a:moveTo>
                  <a:cubicBezTo>
                    <a:pt x="519" y="395"/>
                    <a:pt x="515" y="382"/>
                    <a:pt x="510" y="370"/>
                  </a:cubicBezTo>
                  <a:cubicBezTo>
                    <a:pt x="524" y="365"/>
                    <a:pt x="524" y="365"/>
                    <a:pt x="524" y="365"/>
                  </a:cubicBezTo>
                  <a:cubicBezTo>
                    <a:pt x="529" y="378"/>
                    <a:pt x="533" y="391"/>
                    <a:pt x="537" y="404"/>
                  </a:cubicBezTo>
                  <a:lnTo>
                    <a:pt x="523" y="408"/>
                  </a:lnTo>
                  <a:close/>
                  <a:moveTo>
                    <a:pt x="536" y="466"/>
                  </a:moveTo>
                  <a:cubicBezTo>
                    <a:pt x="534" y="453"/>
                    <a:pt x="531" y="440"/>
                    <a:pt x="528" y="427"/>
                  </a:cubicBezTo>
                  <a:cubicBezTo>
                    <a:pt x="542" y="424"/>
                    <a:pt x="542" y="424"/>
                    <a:pt x="542" y="424"/>
                  </a:cubicBezTo>
                  <a:cubicBezTo>
                    <a:pt x="545" y="437"/>
                    <a:pt x="548" y="451"/>
                    <a:pt x="550" y="464"/>
                  </a:cubicBezTo>
                  <a:lnTo>
                    <a:pt x="536" y="466"/>
                  </a:lnTo>
                  <a:close/>
                  <a:moveTo>
                    <a:pt x="543" y="526"/>
                  </a:moveTo>
                  <a:cubicBezTo>
                    <a:pt x="542" y="513"/>
                    <a:pt x="541" y="499"/>
                    <a:pt x="539" y="486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55" y="498"/>
                    <a:pt x="557" y="512"/>
                    <a:pt x="557" y="525"/>
                  </a:cubicBezTo>
                  <a:lnTo>
                    <a:pt x="543" y="526"/>
                  </a:lnTo>
                  <a:close/>
                  <a:moveTo>
                    <a:pt x="558" y="587"/>
                  </a:moveTo>
                  <a:cubicBezTo>
                    <a:pt x="543" y="586"/>
                    <a:pt x="543" y="586"/>
                    <a:pt x="543" y="586"/>
                  </a:cubicBezTo>
                  <a:cubicBezTo>
                    <a:pt x="544" y="577"/>
                    <a:pt x="544" y="567"/>
                    <a:pt x="544" y="558"/>
                  </a:cubicBezTo>
                  <a:cubicBezTo>
                    <a:pt x="544" y="554"/>
                    <a:pt x="544" y="550"/>
                    <a:pt x="544" y="546"/>
                  </a:cubicBezTo>
                  <a:cubicBezTo>
                    <a:pt x="558" y="546"/>
                    <a:pt x="558" y="546"/>
                    <a:pt x="558" y="546"/>
                  </a:cubicBezTo>
                  <a:cubicBezTo>
                    <a:pt x="558" y="550"/>
                    <a:pt x="558" y="554"/>
                    <a:pt x="558" y="558"/>
                  </a:cubicBezTo>
                  <a:cubicBezTo>
                    <a:pt x="558" y="568"/>
                    <a:pt x="558" y="577"/>
                    <a:pt x="558" y="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-2387601" y="-6086475"/>
              <a:ext cx="2401888" cy="2405063"/>
            </a:xfrm>
            <a:custGeom>
              <a:avLst/>
              <a:gdLst>
                <a:gd name="T0" fmla="*/ 614 w 640"/>
                <a:gd name="T1" fmla="*/ 1 h 640"/>
                <a:gd name="T2" fmla="*/ 640 w 640"/>
                <a:gd name="T3" fmla="*/ 14 h 640"/>
                <a:gd name="T4" fmla="*/ 555 w 640"/>
                <a:gd name="T5" fmla="*/ 20 h 640"/>
                <a:gd name="T6" fmla="*/ 594 w 640"/>
                <a:gd name="T7" fmla="*/ 2 h 640"/>
                <a:gd name="T8" fmla="*/ 555 w 640"/>
                <a:gd name="T9" fmla="*/ 20 h 640"/>
                <a:gd name="T10" fmla="*/ 493 w 640"/>
                <a:gd name="T11" fmla="*/ 17 h 640"/>
                <a:gd name="T12" fmla="*/ 536 w 640"/>
                <a:gd name="T13" fmla="*/ 23 h 640"/>
                <a:gd name="T14" fmla="*/ 439 w 640"/>
                <a:gd name="T15" fmla="*/ 48 h 640"/>
                <a:gd name="T16" fmla="*/ 473 w 640"/>
                <a:gd name="T17" fmla="*/ 22 h 640"/>
                <a:gd name="T18" fmla="*/ 439 w 640"/>
                <a:gd name="T19" fmla="*/ 48 h 640"/>
                <a:gd name="T20" fmla="*/ 377 w 640"/>
                <a:gd name="T21" fmla="*/ 56 h 640"/>
                <a:gd name="T22" fmla="*/ 420 w 640"/>
                <a:gd name="T23" fmla="*/ 54 h 640"/>
                <a:gd name="T24" fmla="*/ 330 w 640"/>
                <a:gd name="T25" fmla="*/ 97 h 640"/>
                <a:gd name="T26" fmla="*/ 359 w 640"/>
                <a:gd name="T27" fmla="*/ 65 h 640"/>
                <a:gd name="T28" fmla="*/ 330 w 640"/>
                <a:gd name="T29" fmla="*/ 97 h 640"/>
                <a:gd name="T30" fmla="*/ 271 w 640"/>
                <a:gd name="T31" fmla="*/ 117 h 640"/>
                <a:gd name="T32" fmla="*/ 313 w 640"/>
                <a:gd name="T33" fmla="*/ 107 h 640"/>
                <a:gd name="T34" fmla="*/ 233 w 640"/>
                <a:gd name="T35" fmla="*/ 166 h 640"/>
                <a:gd name="T36" fmla="*/ 255 w 640"/>
                <a:gd name="T37" fmla="*/ 129 h 640"/>
                <a:gd name="T38" fmla="*/ 233 w 640"/>
                <a:gd name="T39" fmla="*/ 166 h 640"/>
                <a:gd name="T40" fmla="*/ 179 w 640"/>
                <a:gd name="T41" fmla="*/ 197 h 640"/>
                <a:gd name="T42" fmla="*/ 218 w 640"/>
                <a:gd name="T43" fmla="*/ 179 h 640"/>
                <a:gd name="T44" fmla="*/ 150 w 640"/>
                <a:gd name="T45" fmla="*/ 252 h 640"/>
                <a:gd name="T46" fmla="*/ 165 w 640"/>
                <a:gd name="T47" fmla="*/ 212 h 640"/>
                <a:gd name="T48" fmla="*/ 150 w 640"/>
                <a:gd name="T49" fmla="*/ 252 h 640"/>
                <a:gd name="T50" fmla="*/ 103 w 640"/>
                <a:gd name="T51" fmla="*/ 293 h 640"/>
                <a:gd name="T52" fmla="*/ 138 w 640"/>
                <a:gd name="T53" fmla="*/ 268 h 640"/>
                <a:gd name="T54" fmla="*/ 85 w 640"/>
                <a:gd name="T55" fmla="*/ 352 h 640"/>
                <a:gd name="T56" fmla="*/ 92 w 640"/>
                <a:gd name="T57" fmla="*/ 310 h 640"/>
                <a:gd name="T58" fmla="*/ 85 w 640"/>
                <a:gd name="T59" fmla="*/ 352 h 640"/>
                <a:gd name="T60" fmla="*/ 46 w 640"/>
                <a:gd name="T61" fmla="*/ 401 h 640"/>
                <a:gd name="T62" fmla="*/ 76 w 640"/>
                <a:gd name="T63" fmla="*/ 370 h 640"/>
                <a:gd name="T64" fmla="*/ 40 w 640"/>
                <a:gd name="T65" fmla="*/ 463 h 640"/>
                <a:gd name="T66" fmla="*/ 39 w 640"/>
                <a:gd name="T67" fmla="*/ 420 h 640"/>
                <a:gd name="T68" fmla="*/ 40 w 640"/>
                <a:gd name="T69" fmla="*/ 463 h 640"/>
                <a:gd name="T70" fmla="*/ 12 w 640"/>
                <a:gd name="T71" fmla="*/ 519 h 640"/>
                <a:gd name="T72" fmla="*/ 35 w 640"/>
                <a:gd name="T73" fmla="*/ 482 h 640"/>
                <a:gd name="T74" fmla="*/ 17 w 640"/>
                <a:gd name="T75" fmla="*/ 580 h 640"/>
                <a:gd name="T76" fmla="*/ 8 w 640"/>
                <a:gd name="T77" fmla="*/ 538 h 640"/>
                <a:gd name="T78" fmla="*/ 17 w 640"/>
                <a:gd name="T79" fmla="*/ 580 h 640"/>
                <a:gd name="T80" fmla="*/ 0 w 640"/>
                <a:gd name="T81" fmla="*/ 640 h 640"/>
                <a:gd name="T82" fmla="*/ 16 w 640"/>
                <a:gd name="T83" fmla="*/ 6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0" h="640">
                  <a:moveTo>
                    <a:pt x="615" y="15"/>
                  </a:moveTo>
                  <a:cubicBezTo>
                    <a:pt x="614" y="1"/>
                    <a:pt x="614" y="1"/>
                    <a:pt x="614" y="1"/>
                  </a:cubicBezTo>
                  <a:cubicBezTo>
                    <a:pt x="623" y="0"/>
                    <a:pt x="632" y="0"/>
                    <a:pt x="640" y="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2" y="14"/>
                    <a:pt x="623" y="15"/>
                    <a:pt x="615" y="15"/>
                  </a:cubicBezTo>
                  <a:moveTo>
                    <a:pt x="555" y="20"/>
                  </a:moveTo>
                  <a:cubicBezTo>
                    <a:pt x="553" y="6"/>
                    <a:pt x="553" y="6"/>
                    <a:pt x="553" y="6"/>
                  </a:cubicBezTo>
                  <a:cubicBezTo>
                    <a:pt x="567" y="4"/>
                    <a:pt x="580" y="3"/>
                    <a:pt x="594" y="2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82" y="17"/>
                    <a:pt x="568" y="18"/>
                    <a:pt x="555" y="20"/>
                  </a:cubicBezTo>
                  <a:moveTo>
                    <a:pt x="496" y="31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506" y="14"/>
                    <a:pt x="520" y="11"/>
                    <a:pt x="533" y="9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23" y="25"/>
                    <a:pt x="509" y="28"/>
                    <a:pt x="496" y="31"/>
                  </a:cubicBezTo>
                  <a:moveTo>
                    <a:pt x="439" y="48"/>
                  </a:moveTo>
                  <a:cubicBezTo>
                    <a:pt x="434" y="34"/>
                    <a:pt x="434" y="34"/>
                    <a:pt x="434" y="34"/>
                  </a:cubicBezTo>
                  <a:cubicBezTo>
                    <a:pt x="447" y="30"/>
                    <a:pt x="460" y="26"/>
                    <a:pt x="473" y="22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64" y="39"/>
                    <a:pt x="451" y="43"/>
                    <a:pt x="439" y="48"/>
                  </a:cubicBezTo>
                  <a:moveTo>
                    <a:pt x="383" y="70"/>
                  </a:moveTo>
                  <a:cubicBezTo>
                    <a:pt x="377" y="56"/>
                    <a:pt x="377" y="56"/>
                    <a:pt x="377" y="56"/>
                  </a:cubicBezTo>
                  <a:cubicBezTo>
                    <a:pt x="390" y="51"/>
                    <a:pt x="402" y="46"/>
                    <a:pt x="415" y="41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08" y="59"/>
                    <a:pt x="395" y="64"/>
                    <a:pt x="383" y="70"/>
                  </a:cubicBezTo>
                  <a:moveTo>
                    <a:pt x="330" y="97"/>
                  </a:moveTo>
                  <a:cubicBezTo>
                    <a:pt x="323" y="84"/>
                    <a:pt x="323" y="84"/>
                    <a:pt x="323" y="84"/>
                  </a:cubicBezTo>
                  <a:cubicBezTo>
                    <a:pt x="335" y="77"/>
                    <a:pt x="347" y="71"/>
                    <a:pt x="359" y="6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54" y="84"/>
                    <a:pt x="342" y="90"/>
                    <a:pt x="330" y="97"/>
                  </a:cubicBezTo>
                  <a:moveTo>
                    <a:pt x="280" y="129"/>
                  </a:moveTo>
                  <a:cubicBezTo>
                    <a:pt x="271" y="117"/>
                    <a:pt x="271" y="117"/>
                    <a:pt x="271" y="117"/>
                  </a:cubicBezTo>
                  <a:cubicBezTo>
                    <a:pt x="283" y="109"/>
                    <a:pt x="294" y="102"/>
                    <a:pt x="306" y="95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02" y="114"/>
                    <a:pt x="291" y="121"/>
                    <a:pt x="280" y="129"/>
                  </a:cubicBezTo>
                  <a:moveTo>
                    <a:pt x="233" y="166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34" y="146"/>
                    <a:pt x="244" y="137"/>
                    <a:pt x="255" y="129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3" y="148"/>
                    <a:pt x="243" y="157"/>
                    <a:pt x="233" y="166"/>
                  </a:cubicBezTo>
                  <a:moveTo>
                    <a:pt x="189" y="20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88" y="187"/>
                    <a:pt x="198" y="177"/>
                    <a:pt x="208" y="168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08" y="188"/>
                    <a:pt x="198" y="197"/>
                    <a:pt x="189" y="207"/>
                  </a:cubicBezTo>
                  <a:moveTo>
                    <a:pt x="150" y="252"/>
                  </a:moveTo>
                  <a:cubicBezTo>
                    <a:pt x="138" y="243"/>
                    <a:pt x="138" y="243"/>
                    <a:pt x="138" y="243"/>
                  </a:cubicBezTo>
                  <a:cubicBezTo>
                    <a:pt x="147" y="232"/>
                    <a:pt x="156" y="222"/>
                    <a:pt x="165" y="212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67" y="231"/>
                    <a:pt x="158" y="241"/>
                    <a:pt x="150" y="252"/>
                  </a:cubicBezTo>
                  <a:moveTo>
                    <a:pt x="115" y="300"/>
                  </a:moveTo>
                  <a:cubicBezTo>
                    <a:pt x="103" y="293"/>
                    <a:pt x="103" y="293"/>
                    <a:pt x="103" y="293"/>
                  </a:cubicBezTo>
                  <a:cubicBezTo>
                    <a:pt x="110" y="281"/>
                    <a:pt x="118" y="270"/>
                    <a:pt x="126" y="259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0" y="278"/>
                    <a:pt x="122" y="289"/>
                    <a:pt x="115" y="300"/>
                  </a:cubicBezTo>
                  <a:moveTo>
                    <a:pt x="85" y="352"/>
                  </a:moveTo>
                  <a:cubicBezTo>
                    <a:pt x="72" y="346"/>
                    <a:pt x="72" y="346"/>
                    <a:pt x="72" y="346"/>
                  </a:cubicBezTo>
                  <a:cubicBezTo>
                    <a:pt x="78" y="333"/>
                    <a:pt x="85" y="321"/>
                    <a:pt x="92" y="310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97" y="329"/>
                    <a:pt x="91" y="340"/>
                    <a:pt x="85" y="352"/>
                  </a:cubicBezTo>
                  <a:moveTo>
                    <a:pt x="60" y="407"/>
                  </a:moveTo>
                  <a:cubicBezTo>
                    <a:pt x="46" y="401"/>
                    <a:pt x="46" y="401"/>
                    <a:pt x="46" y="401"/>
                  </a:cubicBezTo>
                  <a:cubicBezTo>
                    <a:pt x="51" y="389"/>
                    <a:pt x="57" y="376"/>
                    <a:pt x="63" y="364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0" y="382"/>
                    <a:pt x="65" y="394"/>
                    <a:pt x="60" y="407"/>
                  </a:cubicBezTo>
                  <a:moveTo>
                    <a:pt x="40" y="463"/>
                  </a:moveTo>
                  <a:cubicBezTo>
                    <a:pt x="26" y="459"/>
                    <a:pt x="26" y="459"/>
                    <a:pt x="26" y="459"/>
                  </a:cubicBezTo>
                  <a:cubicBezTo>
                    <a:pt x="30" y="446"/>
                    <a:pt x="34" y="433"/>
                    <a:pt x="39" y="42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8" y="438"/>
                    <a:pt x="44" y="450"/>
                    <a:pt x="40" y="463"/>
                  </a:cubicBezTo>
                  <a:moveTo>
                    <a:pt x="26" y="521"/>
                  </a:moveTo>
                  <a:cubicBezTo>
                    <a:pt x="12" y="519"/>
                    <a:pt x="12" y="519"/>
                    <a:pt x="12" y="519"/>
                  </a:cubicBezTo>
                  <a:cubicBezTo>
                    <a:pt x="14" y="505"/>
                    <a:pt x="17" y="492"/>
                    <a:pt x="21" y="479"/>
                  </a:cubicBezTo>
                  <a:cubicBezTo>
                    <a:pt x="35" y="482"/>
                    <a:pt x="35" y="482"/>
                    <a:pt x="35" y="482"/>
                  </a:cubicBezTo>
                  <a:cubicBezTo>
                    <a:pt x="31" y="495"/>
                    <a:pt x="28" y="508"/>
                    <a:pt x="26" y="521"/>
                  </a:cubicBezTo>
                  <a:moveTo>
                    <a:pt x="17" y="580"/>
                  </a:moveTo>
                  <a:cubicBezTo>
                    <a:pt x="3" y="579"/>
                    <a:pt x="3" y="579"/>
                    <a:pt x="3" y="579"/>
                  </a:cubicBezTo>
                  <a:cubicBezTo>
                    <a:pt x="4" y="566"/>
                    <a:pt x="6" y="552"/>
                    <a:pt x="8" y="538"/>
                  </a:cubicBezTo>
                  <a:cubicBezTo>
                    <a:pt x="22" y="541"/>
                    <a:pt x="22" y="541"/>
                    <a:pt x="22" y="541"/>
                  </a:cubicBezTo>
                  <a:cubicBezTo>
                    <a:pt x="20" y="554"/>
                    <a:pt x="19" y="567"/>
                    <a:pt x="17" y="580"/>
                  </a:cubicBezTo>
                  <a:moveTo>
                    <a:pt x="15" y="64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627"/>
                    <a:pt x="1" y="613"/>
                    <a:pt x="2" y="599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15" y="613"/>
                    <a:pt x="15" y="627"/>
                    <a:pt x="15" y="6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-2382838" y="-3543300"/>
              <a:ext cx="1662113" cy="2146300"/>
            </a:xfrm>
            <a:custGeom>
              <a:avLst/>
              <a:gdLst>
                <a:gd name="T0" fmla="*/ 0 w 443"/>
                <a:gd name="T1" fmla="*/ 0 h 571"/>
                <a:gd name="T2" fmla="*/ 17 w 443"/>
                <a:gd name="T3" fmla="*/ 28 h 571"/>
                <a:gd name="T4" fmla="*/ 12 w 443"/>
                <a:gd name="T5" fmla="*/ 90 h 571"/>
                <a:gd name="T6" fmla="*/ 19 w 443"/>
                <a:gd name="T7" fmla="*/ 48 h 571"/>
                <a:gd name="T8" fmla="*/ 12 w 443"/>
                <a:gd name="T9" fmla="*/ 90 h 571"/>
                <a:gd name="T10" fmla="*/ 16 w 443"/>
                <a:gd name="T11" fmla="*/ 110 h 571"/>
                <a:gd name="T12" fmla="*/ 40 w 443"/>
                <a:gd name="T13" fmla="*/ 145 h 571"/>
                <a:gd name="T14" fmla="*/ 47 w 443"/>
                <a:gd name="T15" fmla="*/ 207 h 571"/>
                <a:gd name="T16" fmla="*/ 47 w 443"/>
                <a:gd name="T17" fmla="*/ 164 h 571"/>
                <a:gd name="T18" fmla="*/ 47 w 443"/>
                <a:gd name="T19" fmla="*/ 207 h 571"/>
                <a:gd name="T20" fmla="*/ 55 w 443"/>
                <a:gd name="T21" fmla="*/ 226 h 571"/>
                <a:gd name="T22" fmla="*/ 86 w 443"/>
                <a:gd name="T23" fmla="*/ 256 h 571"/>
                <a:gd name="T24" fmla="*/ 104 w 443"/>
                <a:gd name="T25" fmla="*/ 315 h 571"/>
                <a:gd name="T26" fmla="*/ 96 w 443"/>
                <a:gd name="T27" fmla="*/ 273 h 571"/>
                <a:gd name="T28" fmla="*/ 104 w 443"/>
                <a:gd name="T29" fmla="*/ 315 h 571"/>
                <a:gd name="T30" fmla="*/ 116 w 443"/>
                <a:gd name="T31" fmla="*/ 332 h 571"/>
                <a:gd name="T32" fmla="*/ 152 w 443"/>
                <a:gd name="T33" fmla="*/ 355 h 571"/>
                <a:gd name="T34" fmla="*/ 181 w 443"/>
                <a:gd name="T35" fmla="*/ 410 h 571"/>
                <a:gd name="T36" fmla="*/ 164 w 443"/>
                <a:gd name="T37" fmla="*/ 371 h 571"/>
                <a:gd name="T38" fmla="*/ 181 w 443"/>
                <a:gd name="T39" fmla="*/ 410 h 571"/>
                <a:gd name="T40" fmla="*/ 195 w 443"/>
                <a:gd name="T41" fmla="*/ 424 h 571"/>
                <a:gd name="T42" fmla="*/ 235 w 443"/>
                <a:gd name="T43" fmla="*/ 441 h 571"/>
                <a:gd name="T44" fmla="*/ 274 w 443"/>
                <a:gd name="T45" fmla="*/ 489 h 571"/>
                <a:gd name="T46" fmla="*/ 250 w 443"/>
                <a:gd name="T47" fmla="*/ 453 h 571"/>
                <a:gd name="T48" fmla="*/ 274 w 443"/>
                <a:gd name="T49" fmla="*/ 489 h 571"/>
                <a:gd name="T50" fmla="*/ 291 w 443"/>
                <a:gd name="T51" fmla="*/ 500 h 571"/>
                <a:gd name="T52" fmla="*/ 333 w 443"/>
                <a:gd name="T53" fmla="*/ 509 h 571"/>
                <a:gd name="T54" fmla="*/ 381 w 443"/>
                <a:gd name="T55" fmla="*/ 549 h 571"/>
                <a:gd name="T56" fmla="*/ 351 w 443"/>
                <a:gd name="T57" fmla="*/ 519 h 571"/>
                <a:gd name="T58" fmla="*/ 381 w 443"/>
                <a:gd name="T59" fmla="*/ 549 h 571"/>
                <a:gd name="T60" fmla="*/ 400 w 443"/>
                <a:gd name="T61" fmla="*/ 557 h 571"/>
                <a:gd name="T62" fmla="*/ 443 w 443"/>
                <a:gd name="T63" fmla="*/ 55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571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16" y="19"/>
                    <a:pt x="17" y="28"/>
                  </a:cubicBezTo>
                  <a:lnTo>
                    <a:pt x="3" y="30"/>
                  </a:lnTo>
                  <a:close/>
                  <a:moveTo>
                    <a:pt x="12" y="90"/>
                  </a:moveTo>
                  <a:cubicBezTo>
                    <a:pt x="9" y="77"/>
                    <a:pt x="7" y="63"/>
                    <a:pt x="5" y="5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61"/>
                    <a:pt x="23" y="74"/>
                    <a:pt x="26" y="87"/>
                  </a:cubicBezTo>
                  <a:lnTo>
                    <a:pt x="12" y="90"/>
                  </a:lnTo>
                  <a:close/>
                  <a:moveTo>
                    <a:pt x="27" y="149"/>
                  </a:moveTo>
                  <a:cubicBezTo>
                    <a:pt x="23" y="136"/>
                    <a:pt x="19" y="123"/>
                    <a:pt x="16" y="110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3" y="119"/>
                    <a:pt x="37" y="132"/>
                    <a:pt x="40" y="145"/>
                  </a:cubicBezTo>
                  <a:lnTo>
                    <a:pt x="27" y="149"/>
                  </a:lnTo>
                  <a:close/>
                  <a:moveTo>
                    <a:pt x="47" y="207"/>
                  </a:moveTo>
                  <a:cubicBezTo>
                    <a:pt x="42" y="194"/>
                    <a:pt x="37" y="181"/>
                    <a:pt x="33" y="169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77"/>
                    <a:pt x="56" y="189"/>
                    <a:pt x="61" y="201"/>
                  </a:cubicBezTo>
                  <a:lnTo>
                    <a:pt x="47" y="207"/>
                  </a:lnTo>
                  <a:close/>
                  <a:moveTo>
                    <a:pt x="73" y="262"/>
                  </a:moveTo>
                  <a:cubicBezTo>
                    <a:pt x="67" y="250"/>
                    <a:pt x="61" y="238"/>
                    <a:pt x="55" y="226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74" y="232"/>
                    <a:pt x="80" y="244"/>
                    <a:pt x="86" y="256"/>
                  </a:cubicBezTo>
                  <a:lnTo>
                    <a:pt x="73" y="262"/>
                  </a:lnTo>
                  <a:close/>
                  <a:moveTo>
                    <a:pt x="104" y="315"/>
                  </a:moveTo>
                  <a:cubicBezTo>
                    <a:pt x="97" y="304"/>
                    <a:pt x="90" y="292"/>
                    <a:pt x="83" y="280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102" y="284"/>
                    <a:pt x="109" y="296"/>
                    <a:pt x="116" y="307"/>
                  </a:cubicBezTo>
                  <a:lnTo>
                    <a:pt x="104" y="315"/>
                  </a:lnTo>
                  <a:close/>
                  <a:moveTo>
                    <a:pt x="141" y="364"/>
                  </a:moveTo>
                  <a:cubicBezTo>
                    <a:pt x="132" y="354"/>
                    <a:pt x="124" y="343"/>
                    <a:pt x="116" y="332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5" y="334"/>
                    <a:pt x="143" y="345"/>
                    <a:pt x="152" y="355"/>
                  </a:cubicBezTo>
                  <a:lnTo>
                    <a:pt x="141" y="364"/>
                  </a:lnTo>
                  <a:close/>
                  <a:moveTo>
                    <a:pt x="181" y="410"/>
                  </a:moveTo>
                  <a:cubicBezTo>
                    <a:pt x="172" y="400"/>
                    <a:pt x="162" y="390"/>
                    <a:pt x="153" y="380"/>
                  </a:cubicBezTo>
                  <a:cubicBezTo>
                    <a:pt x="164" y="371"/>
                    <a:pt x="164" y="371"/>
                    <a:pt x="164" y="371"/>
                  </a:cubicBezTo>
                  <a:cubicBezTo>
                    <a:pt x="173" y="381"/>
                    <a:pt x="182" y="391"/>
                    <a:pt x="191" y="400"/>
                  </a:cubicBezTo>
                  <a:lnTo>
                    <a:pt x="181" y="410"/>
                  </a:lnTo>
                  <a:close/>
                  <a:moveTo>
                    <a:pt x="226" y="452"/>
                  </a:moveTo>
                  <a:cubicBezTo>
                    <a:pt x="215" y="443"/>
                    <a:pt x="205" y="434"/>
                    <a:pt x="195" y="42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15" y="423"/>
                    <a:pt x="225" y="432"/>
                    <a:pt x="235" y="441"/>
                  </a:cubicBezTo>
                  <a:lnTo>
                    <a:pt x="226" y="452"/>
                  </a:lnTo>
                  <a:close/>
                  <a:moveTo>
                    <a:pt x="274" y="489"/>
                  </a:moveTo>
                  <a:cubicBezTo>
                    <a:pt x="263" y="481"/>
                    <a:pt x="252" y="473"/>
                    <a:pt x="242" y="465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61" y="462"/>
                    <a:pt x="272" y="470"/>
                    <a:pt x="283" y="477"/>
                  </a:cubicBezTo>
                  <a:lnTo>
                    <a:pt x="274" y="489"/>
                  </a:lnTo>
                  <a:close/>
                  <a:moveTo>
                    <a:pt x="326" y="522"/>
                  </a:moveTo>
                  <a:cubicBezTo>
                    <a:pt x="314" y="515"/>
                    <a:pt x="303" y="508"/>
                    <a:pt x="291" y="500"/>
                  </a:cubicBezTo>
                  <a:cubicBezTo>
                    <a:pt x="299" y="488"/>
                    <a:pt x="299" y="488"/>
                    <a:pt x="299" y="488"/>
                  </a:cubicBezTo>
                  <a:cubicBezTo>
                    <a:pt x="310" y="496"/>
                    <a:pt x="322" y="503"/>
                    <a:pt x="333" y="509"/>
                  </a:cubicBezTo>
                  <a:lnTo>
                    <a:pt x="326" y="522"/>
                  </a:lnTo>
                  <a:close/>
                  <a:moveTo>
                    <a:pt x="381" y="549"/>
                  </a:moveTo>
                  <a:cubicBezTo>
                    <a:pt x="369" y="544"/>
                    <a:pt x="356" y="538"/>
                    <a:pt x="344" y="531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63" y="525"/>
                    <a:pt x="375" y="531"/>
                    <a:pt x="387" y="536"/>
                  </a:cubicBezTo>
                  <a:lnTo>
                    <a:pt x="381" y="549"/>
                  </a:lnTo>
                  <a:close/>
                  <a:moveTo>
                    <a:pt x="438" y="571"/>
                  </a:moveTo>
                  <a:cubicBezTo>
                    <a:pt x="425" y="567"/>
                    <a:pt x="412" y="562"/>
                    <a:pt x="400" y="557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17" y="549"/>
                    <a:pt x="430" y="553"/>
                    <a:pt x="443" y="557"/>
                  </a:cubicBezTo>
                  <a:lnTo>
                    <a:pt x="43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-593726" y="-1404938"/>
              <a:ext cx="608013" cy="127000"/>
            </a:xfrm>
            <a:custGeom>
              <a:avLst/>
              <a:gdLst>
                <a:gd name="T0" fmla="*/ 40 w 162"/>
                <a:gd name="T1" fmla="*/ 23 h 34"/>
                <a:gd name="T2" fmla="*/ 0 w 162"/>
                <a:gd name="T3" fmla="*/ 14 h 34"/>
                <a:gd name="T4" fmla="*/ 3 w 162"/>
                <a:gd name="T5" fmla="*/ 0 h 34"/>
                <a:gd name="T6" fmla="*/ 43 w 162"/>
                <a:gd name="T7" fmla="*/ 8 h 34"/>
                <a:gd name="T8" fmla="*/ 40 w 162"/>
                <a:gd name="T9" fmla="*/ 23 h 34"/>
                <a:gd name="T10" fmla="*/ 101 w 162"/>
                <a:gd name="T11" fmla="*/ 31 h 34"/>
                <a:gd name="T12" fmla="*/ 60 w 162"/>
                <a:gd name="T13" fmla="*/ 26 h 34"/>
                <a:gd name="T14" fmla="*/ 62 w 162"/>
                <a:gd name="T15" fmla="*/ 12 h 34"/>
                <a:gd name="T16" fmla="*/ 102 w 162"/>
                <a:gd name="T17" fmla="*/ 17 h 34"/>
                <a:gd name="T18" fmla="*/ 101 w 162"/>
                <a:gd name="T19" fmla="*/ 31 h 34"/>
                <a:gd name="T20" fmla="*/ 162 w 162"/>
                <a:gd name="T21" fmla="*/ 34 h 34"/>
                <a:gd name="T22" fmla="*/ 121 w 162"/>
                <a:gd name="T23" fmla="*/ 33 h 34"/>
                <a:gd name="T24" fmla="*/ 122 w 162"/>
                <a:gd name="T25" fmla="*/ 19 h 34"/>
                <a:gd name="T26" fmla="*/ 162 w 162"/>
                <a:gd name="T27" fmla="*/ 20 h 34"/>
                <a:gd name="T28" fmla="*/ 162 w 16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4">
                  <a:moveTo>
                    <a:pt x="40" y="23"/>
                  </a:moveTo>
                  <a:cubicBezTo>
                    <a:pt x="26" y="20"/>
                    <a:pt x="13" y="17"/>
                    <a:pt x="0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3"/>
                    <a:pt x="29" y="6"/>
                    <a:pt x="43" y="8"/>
                  </a:cubicBezTo>
                  <a:lnTo>
                    <a:pt x="40" y="23"/>
                  </a:lnTo>
                  <a:close/>
                  <a:moveTo>
                    <a:pt x="101" y="31"/>
                  </a:moveTo>
                  <a:cubicBezTo>
                    <a:pt x="87" y="30"/>
                    <a:pt x="74" y="28"/>
                    <a:pt x="60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5" y="14"/>
                    <a:pt x="89" y="16"/>
                    <a:pt x="102" y="17"/>
                  </a:cubicBezTo>
                  <a:lnTo>
                    <a:pt x="101" y="31"/>
                  </a:lnTo>
                  <a:close/>
                  <a:moveTo>
                    <a:pt x="162" y="34"/>
                  </a:moveTo>
                  <a:cubicBezTo>
                    <a:pt x="149" y="34"/>
                    <a:pt x="135" y="34"/>
                    <a:pt x="121" y="33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36" y="20"/>
                    <a:pt x="149" y="20"/>
                    <a:pt x="162" y="20"/>
                  </a:cubicBez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7787" y="-1533525"/>
              <a:ext cx="214313" cy="485775"/>
            </a:xfrm>
            <a:custGeom>
              <a:avLst/>
              <a:gdLst>
                <a:gd name="T0" fmla="*/ 55 w 135"/>
                <a:gd name="T1" fmla="*/ 306 h 306"/>
                <a:gd name="T2" fmla="*/ 135 w 135"/>
                <a:gd name="T3" fmla="*/ 306 h 306"/>
                <a:gd name="T4" fmla="*/ 135 w 135"/>
                <a:gd name="T5" fmla="*/ 0 h 306"/>
                <a:gd name="T6" fmla="*/ 0 w 135"/>
                <a:gd name="T7" fmla="*/ 0 h 306"/>
                <a:gd name="T8" fmla="*/ 55 w 13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6">
                  <a:moveTo>
                    <a:pt x="55" y="306"/>
                  </a:moveTo>
                  <a:lnTo>
                    <a:pt x="135" y="30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5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11162" y="-1836738"/>
              <a:ext cx="657225" cy="788988"/>
            </a:xfrm>
            <a:custGeom>
              <a:avLst/>
              <a:gdLst>
                <a:gd name="T0" fmla="*/ 175 w 175"/>
                <a:gd name="T1" fmla="*/ 101 h 210"/>
                <a:gd name="T2" fmla="*/ 164 w 175"/>
                <a:gd name="T3" fmla="*/ 85 h 210"/>
                <a:gd name="T4" fmla="*/ 92 w 175"/>
                <a:gd name="T5" fmla="*/ 85 h 210"/>
                <a:gd name="T6" fmla="*/ 91 w 175"/>
                <a:gd name="T7" fmla="*/ 65 h 210"/>
                <a:gd name="T8" fmla="*/ 93 w 175"/>
                <a:gd name="T9" fmla="*/ 24 h 210"/>
                <a:gd name="T10" fmla="*/ 67 w 175"/>
                <a:gd name="T11" fmla="*/ 0 h 210"/>
                <a:gd name="T12" fmla="*/ 54 w 175"/>
                <a:gd name="T13" fmla="*/ 9 h 210"/>
                <a:gd name="T14" fmla="*/ 54 w 175"/>
                <a:gd name="T15" fmla="*/ 40 h 210"/>
                <a:gd name="T16" fmla="*/ 20 w 175"/>
                <a:gd name="T17" fmla="*/ 94 h 210"/>
                <a:gd name="T18" fmla="*/ 0 w 175"/>
                <a:gd name="T19" fmla="*/ 97 h 210"/>
                <a:gd name="T20" fmla="*/ 0 w 175"/>
                <a:gd name="T21" fmla="*/ 193 h 210"/>
                <a:gd name="T22" fmla="*/ 4 w 175"/>
                <a:gd name="T23" fmla="*/ 193 h 210"/>
                <a:gd name="T24" fmla="*/ 47 w 175"/>
                <a:gd name="T25" fmla="*/ 210 h 210"/>
                <a:gd name="T26" fmla="*/ 134 w 175"/>
                <a:gd name="T27" fmla="*/ 210 h 210"/>
                <a:gd name="T28" fmla="*/ 147 w 175"/>
                <a:gd name="T29" fmla="*/ 193 h 210"/>
                <a:gd name="T30" fmla="*/ 139 w 175"/>
                <a:gd name="T31" fmla="*/ 179 h 210"/>
                <a:gd name="T32" fmla="*/ 158 w 175"/>
                <a:gd name="T33" fmla="*/ 162 h 210"/>
                <a:gd name="T34" fmla="*/ 149 w 175"/>
                <a:gd name="T35" fmla="*/ 149 h 210"/>
                <a:gd name="T36" fmla="*/ 165 w 175"/>
                <a:gd name="T37" fmla="*/ 131 h 210"/>
                <a:gd name="T38" fmla="*/ 159 w 175"/>
                <a:gd name="T39" fmla="*/ 117 h 210"/>
                <a:gd name="T40" fmla="*/ 175 w 175"/>
                <a:gd name="T41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210">
                  <a:moveTo>
                    <a:pt x="175" y="101"/>
                  </a:moveTo>
                  <a:cubicBezTo>
                    <a:pt x="175" y="87"/>
                    <a:pt x="164" y="85"/>
                    <a:pt x="164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87" y="78"/>
                    <a:pt x="91" y="65"/>
                  </a:cubicBezTo>
                  <a:cubicBezTo>
                    <a:pt x="95" y="52"/>
                    <a:pt x="96" y="33"/>
                    <a:pt x="93" y="24"/>
                  </a:cubicBezTo>
                  <a:cubicBezTo>
                    <a:pt x="89" y="16"/>
                    <a:pt x="83" y="1"/>
                    <a:pt x="67" y="0"/>
                  </a:cubicBezTo>
                  <a:cubicBezTo>
                    <a:pt x="57" y="2"/>
                    <a:pt x="54" y="9"/>
                    <a:pt x="54" y="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25" y="94"/>
                    <a:pt x="20" y="94"/>
                  </a:cubicBezTo>
                  <a:cubicBezTo>
                    <a:pt x="16" y="95"/>
                    <a:pt x="0" y="97"/>
                    <a:pt x="0" y="9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0" y="210"/>
                    <a:pt x="47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47" y="207"/>
                    <a:pt x="147" y="193"/>
                  </a:cubicBezTo>
                  <a:cubicBezTo>
                    <a:pt x="147" y="185"/>
                    <a:pt x="139" y="179"/>
                    <a:pt x="139" y="179"/>
                  </a:cubicBezTo>
                  <a:cubicBezTo>
                    <a:pt x="139" y="179"/>
                    <a:pt x="158" y="178"/>
                    <a:pt x="158" y="162"/>
                  </a:cubicBezTo>
                  <a:cubicBezTo>
                    <a:pt x="158" y="155"/>
                    <a:pt x="149" y="149"/>
                    <a:pt x="149" y="149"/>
                  </a:cubicBezTo>
                  <a:cubicBezTo>
                    <a:pt x="149" y="149"/>
                    <a:pt x="166" y="146"/>
                    <a:pt x="165" y="131"/>
                  </a:cubicBezTo>
                  <a:cubicBezTo>
                    <a:pt x="164" y="122"/>
                    <a:pt x="159" y="117"/>
                    <a:pt x="159" y="117"/>
                  </a:cubicBezTo>
                  <a:cubicBezTo>
                    <a:pt x="159" y="117"/>
                    <a:pt x="175" y="114"/>
                    <a:pt x="175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-4162426" y="-2554288"/>
              <a:ext cx="954088" cy="635000"/>
            </a:xfrm>
            <a:custGeom>
              <a:avLst/>
              <a:gdLst>
                <a:gd name="T0" fmla="*/ 83 w 254"/>
                <a:gd name="T1" fmla="*/ 132 h 169"/>
                <a:gd name="T2" fmla="*/ 35 w 254"/>
                <a:gd name="T3" fmla="*/ 84 h 169"/>
                <a:gd name="T4" fmla="*/ 83 w 254"/>
                <a:gd name="T5" fmla="*/ 36 h 169"/>
                <a:gd name="T6" fmla="*/ 131 w 254"/>
                <a:gd name="T7" fmla="*/ 84 h 169"/>
                <a:gd name="T8" fmla="*/ 83 w 254"/>
                <a:gd name="T9" fmla="*/ 132 h 169"/>
                <a:gd name="T10" fmla="*/ 124 w 254"/>
                <a:gd name="T11" fmla="*/ 10 h 169"/>
                <a:gd name="T12" fmla="*/ 84 w 254"/>
                <a:gd name="T13" fmla="*/ 0 h 169"/>
                <a:gd name="T14" fmla="*/ 0 w 254"/>
                <a:gd name="T15" fmla="*/ 86 h 169"/>
                <a:gd name="T16" fmla="*/ 86 w 254"/>
                <a:gd name="T17" fmla="*/ 169 h 169"/>
                <a:gd name="T18" fmla="*/ 125 w 254"/>
                <a:gd name="T19" fmla="*/ 159 h 169"/>
                <a:gd name="T20" fmla="*/ 254 w 254"/>
                <a:gd name="T21" fmla="*/ 83 h 169"/>
                <a:gd name="T22" fmla="*/ 124 w 254"/>
                <a:gd name="T23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69">
                  <a:moveTo>
                    <a:pt x="83" y="132"/>
                  </a:moveTo>
                  <a:cubicBezTo>
                    <a:pt x="56" y="132"/>
                    <a:pt x="35" y="110"/>
                    <a:pt x="35" y="84"/>
                  </a:cubicBezTo>
                  <a:cubicBezTo>
                    <a:pt x="35" y="57"/>
                    <a:pt x="56" y="36"/>
                    <a:pt x="83" y="36"/>
                  </a:cubicBezTo>
                  <a:cubicBezTo>
                    <a:pt x="109" y="36"/>
                    <a:pt x="131" y="57"/>
                    <a:pt x="131" y="84"/>
                  </a:cubicBezTo>
                  <a:cubicBezTo>
                    <a:pt x="131" y="110"/>
                    <a:pt x="109" y="132"/>
                    <a:pt x="83" y="132"/>
                  </a:cubicBezTo>
                  <a:moveTo>
                    <a:pt x="124" y="10"/>
                  </a:moveTo>
                  <a:cubicBezTo>
                    <a:pt x="112" y="4"/>
                    <a:pt x="98" y="0"/>
                    <a:pt x="84" y="0"/>
                  </a:cubicBezTo>
                  <a:cubicBezTo>
                    <a:pt x="37" y="1"/>
                    <a:pt x="0" y="39"/>
                    <a:pt x="0" y="86"/>
                  </a:cubicBezTo>
                  <a:cubicBezTo>
                    <a:pt x="1" y="132"/>
                    <a:pt x="39" y="169"/>
                    <a:pt x="86" y="169"/>
                  </a:cubicBezTo>
                  <a:cubicBezTo>
                    <a:pt x="109" y="169"/>
                    <a:pt x="125" y="159"/>
                    <a:pt x="125" y="159"/>
                  </a:cubicBezTo>
                  <a:cubicBezTo>
                    <a:pt x="254" y="83"/>
                    <a:pt x="254" y="83"/>
                    <a:pt x="254" y="83"/>
                  </a:cubicBezTo>
                  <a:lnTo>
                    <a:pt x="1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1274" y="-3941763"/>
              <a:ext cx="258763" cy="260350"/>
            </a:xfrm>
            <a:custGeom>
              <a:avLst/>
              <a:gdLst>
                <a:gd name="T0" fmla="*/ 13 w 69"/>
                <a:gd name="T1" fmla="*/ 57 h 69"/>
                <a:gd name="T2" fmla="*/ 13 w 69"/>
                <a:gd name="T3" fmla="*/ 13 h 69"/>
                <a:gd name="T4" fmla="*/ 56 w 69"/>
                <a:gd name="T5" fmla="*/ 12 h 69"/>
                <a:gd name="T6" fmla="*/ 57 w 69"/>
                <a:gd name="T7" fmla="*/ 56 h 69"/>
                <a:gd name="T8" fmla="*/ 13 w 69"/>
                <a:gd name="T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3" y="57"/>
                  </a:moveTo>
                  <a:cubicBezTo>
                    <a:pt x="1" y="45"/>
                    <a:pt x="0" y="25"/>
                    <a:pt x="13" y="13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9" y="24"/>
                    <a:pt x="69" y="44"/>
                    <a:pt x="57" y="56"/>
                  </a:cubicBezTo>
                  <a:cubicBezTo>
                    <a:pt x="45" y="69"/>
                    <a:pt x="25" y="69"/>
                    <a:pt x="13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-800101" y="-4527550"/>
              <a:ext cx="1695450" cy="1619250"/>
            </a:xfrm>
            <a:custGeom>
              <a:avLst/>
              <a:gdLst>
                <a:gd name="T0" fmla="*/ 339 w 452"/>
                <a:gd name="T1" fmla="*/ 269 h 431"/>
                <a:gd name="T2" fmla="*/ 182 w 452"/>
                <a:gd name="T3" fmla="*/ 269 h 431"/>
                <a:gd name="T4" fmla="*/ 182 w 452"/>
                <a:gd name="T5" fmla="*/ 112 h 431"/>
                <a:gd name="T6" fmla="*/ 339 w 452"/>
                <a:gd name="T7" fmla="*/ 112 h 431"/>
                <a:gd name="T8" fmla="*/ 339 w 452"/>
                <a:gd name="T9" fmla="*/ 269 h 431"/>
                <a:gd name="T10" fmla="*/ 387 w 452"/>
                <a:gd name="T11" fmla="*/ 76 h 431"/>
                <a:gd name="T12" fmla="*/ 140 w 452"/>
                <a:gd name="T13" fmla="*/ 65 h 431"/>
                <a:gd name="T14" fmla="*/ 93 w 452"/>
                <a:gd name="T15" fmla="*/ 136 h 431"/>
                <a:gd name="T16" fmla="*/ 0 w 452"/>
                <a:gd name="T17" fmla="*/ 431 h 431"/>
                <a:gd name="T18" fmla="*/ 302 w 452"/>
                <a:gd name="T19" fmla="*/ 364 h 431"/>
                <a:gd name="T20" fmla="*/ 376 w 452"/>
                <a:gd name="T21" fmla="*/ 323 h 431"/>
                <a:gd name="T22" fmla="*/ 387 w 452"/>
                <a:gd name="T23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2" h="431">
                  <a:moveTo>
                    <a:pt x="339" y="269"/>
                  </a:moveTo>
                  <a:cubicBezTo>
                    <a:pt x="296" y="313"/>
                    <a:pt x="225" y="313"/>
                    <a:pt x="182" y="269"/>
                  </a:cubicBezTo>
                  <a:cubicBezTo>
                    <a:pt x="138" y="226"/>
                    <a:pt x="138" y="156"/>
                    <a:pt x="182" y="112"/>
                  </a:cubicBezTo>
                  <a:cubicBezTo>
                    <a:pt x="225" y="69"/>
                    <a:pt x="296" y="69"/>
                    <a:pt x="339" y="112"/>
                  </a:cubicBezTo>
                  <a:cubicBezTo>
                    <a:pt x="383" y="156"/>
                    <a:pt x="383" y="226"/>
                    <a:pt x="339" y="269"/>
                  </a:cubicBezTo>
                  <a:moveTo>
                    <a:pt x="387" y="76"/>
                  </a:moveTo>
                  <a:cubicBezTo>
                    <a:pt x="322" y="4"/>
                    <a:pt x="212" y="0"/>
                    <a:pt x="140" y="65"/>
                  </a:cubicBezTo>
                  <a:cubicBezTo>
                    <a:pt x="104" y="97"/>
                    <a:pt x="93" y="136"/>
                    <a:pt x="93" y="136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29" y="357"/>
                    <a:pt x="354" y="343"/>
                    <a:pt x="376" y="323"/>
                  </a:cubicBezTo>
                  <a:cubicBezTo>
                    <a:pt x="448" y="258"/>
                    <a:pt x="452" y="147"/>
                    <a:pt x="387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-3906838" y="-2295525"/>
              <a:ext cx="115888" cy="115888"/>
            </a:xfrm>
            <a:custGeom>
              <a:avLst/>
              <a:gdLst>
                <a:gd name="T0" fmla="*/ 30 w 31"/>
                <a:gd name="T1" fmla="*/ 15 h 31"/>
                <a:gd name="T2" fmla="*/ 16 w 31"/>
                <a:gd name="T3" fmla="*/ 30 h 31"/>
                <a:gd name="T4" fmla="*/ 0 w 31"/>
                <a:gd name="T5" fmla="*/ 16 h 31"/>
                <a:gd name="T6" fmla="*/ 15 w 31"/>
                <a:gd name="T7" fmla="*/ 0 h 31"/>
                <a:gd name="T8" fmla="*/ 30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5"/>
                  </a:moveTo>
                  <a:cubicBezTo>
                    <a:pt x="31" y="24"/>
                    <a:pt x="24" y="30"/>
                    <a:pt x="16" y="30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1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60747" y="2809676"/>
            <a:ext cx="6409151" cy="1461939"/>
          </a:xfrm>
        </p:spPr>
        <p:txBody>
          <a:bodyPr wrap="square" anchor="b">
            <a:noAutofit/>
          </a:bodyPr>
          <a:lstStyle>
            <a:lvl1pPr algn="l">
              <a:lnSpc>
                <a:spcPct val="8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531498" y="4616908"/>
            <a:ext cx="1590675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8635" y="4891088"/>
            <a:ext cx="6436517" cy="1601788"/>
          </a:xfrm>
        </p:spPr>
        <p:txBody>
          <a:bodyPr>
            <a:noAutofit/>
          </a:bodyPr>
          <a:lstStyle>
            <a:lvl1pPr marL="0" indent="0">
              <a:buFont typeface="Microsoft Sans Serif" panose="020B0604020202020204" pitchFamily="34" charset="0"/>
              <a:buChar char="​"/>
              <a:defRPr sz="2100" b="1" spc="30" baseline="0">
                <a:solidFill>
                  <a:schemeClr val="bg1"/>
                </a:solidFill>
              </a:defRPr>
            </a:lvl1pPr>
            <a:lvl2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Font typeface="Microsoft Sans Serif" panose="020B0604020202020204" pitchFamily="34" charset="0"/>
              <a:buChar char="​"/>
              <a:defRPr sz="1600"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1"/>
            <a:r>
              <a:rPr lang="en-US" dirty="0"/>
              <a:t>Employing Entity</a:t>
            </a:r>
          </a:p>
          <a:p>
            <a:pPr lvl="2"/>
            <a:r>
              <a:rPr lang="en-US" dirty="0"/>
              <a:t>Date</a:t>
            </a:r>
          </a:p>
          <a:p>
            <a:pPr lvl="3"/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495301" y="582288"/>
            <a:ext cx="2263942" cy="493725"/>
            <a:chOff x="187326" y="5085556"/>
            <a:chExt cx="8393112" cy="1830388"/>
          </a:xfrm>
          <a:solidFill>
            <a:schemeClr val="bg1"/>
          </a:solidFill>
        </p:grpSpPr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Orange">
    <p:bg>
      <p:bgPr>
        <a:gradFill>
          <a:gsLst>
            <a:gs pos="38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464556" y="1706566"/>
            <a:ext cx="5479047" cy="3231161"/>
          </a:xfrm>
        </p:spPr>
        <p:txBody>
          <a:bodyPr/>
          <a:lstStyle>
            <a:lvl1pPr marL="0" algn="l" defTabSz="914434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lang="en-US" sz="4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698" y="5609677"/>
            <a:ext cx="5453062" cy="745089"/>
          </a:xfrm>
          <a:prstGeom prst="rect">
            <a:avLst/>
          </a:prstGeom>
        </p:spPr>
        <p:txBody>
          <a:bodyPr/>
          <a:lstStyle>
            <a:lvl1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5186723"/>
            <a:ext cx="880110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2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17" indent="0" algn="ctr">
              <a:buNone/>
              <a:defRPr sz="2000"/>
            </a:lvl2pPr>
            <a:lvl3pPr marL="914434" indent="0" algn="ctr">
              <a:buNone/>
              <a:defRPr sz="1800"/>
            </a:lvl3pPr>
            <a:lvl4pPr marL="1371651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6" indent="0" algn="ctr">
              <a:buNone/>
              <a:defRPr sz="1600"/>
            </a:lvl6pPr>
            <a:lvl7pPr marL="2743303" indent="0" algn="ctr">
              <a:buNone/>
              <a:defRPr sz="1600"/>
            </a:lvl7pPr>
            <a:lvl8pPr marL="3200519" indent="0" algn="ctr">
              <a:buNone/>
              <a:defRPr sz="1600"/>
            </a:lvl8pPr>
            <a:lvl9pPr marL="365773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Orange">
    <p:bg>
      <p:bgPr>
        <a:gradFill>
          <a:gsLst>
            <a:gs pos="38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0220" y="1807"/>
            <a:ext cx="5031783" cy="6854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26" y="1706564"/>
            <a:ext cx="6404876" cy="2258094"/>
          </a:xfrm>
        </p:spPr>
        <p:txBody>
          <a:bodyPr/>
          <a:lstStyle>
            <a:lvl1pPr marL="0" algn="l" defTabSz="914434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lang="en-US" sz="6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483396" y="4578031"/>
            <a:ext cx="6391275" cy="1776735"/>
          </a:xfrm>
          <a:prstGeom prst="rect">
            <a:avLst/>
          </a:prstGeom>
        </p:spPr>
        <p:txBody>
          <a:bodyPr/>
          <a:lstStyle>
            <a:lvl1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invGray">
          <a:xfrm>
            <a:off x="529593" y="4157071"/>
            <a:ext cx="882491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ange">
    <p:bg>
      <p:bgPr>
        <a:gradFill>
          <a:gsLst>
            <a:gs pos="38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4021" y="1963185"/>
            <a:ext cx="7378700" cy="1078950"/>
          </a:xfrm>
          <a:prstGeom prst="rect">
            <a:avLst/>
          </a:prstGeom>
        </p:spPr>
        <p:txBody>
          <a:bodyPr>
            <a:noAutofit/>
          </a:bodyPr>
          <a:lstStyle>
            <a:lvl1pPr marL="173044" indent="-173044">
              <a:lnSpc>
                <a:spcPct val="96000"/>
              </a:lnSpc>
              <a:spcBef>
                <a:spcPts val="0"/>
              </a:spcBef>
              <a:buClr>
                <a:schemeClr val="bg1"/>
              </a:buClr>
              <a:buFont typeface="Microsoft Sans Serif" panose="020B0604020202020204" pitchFamily="34" charset="0"/>
              <a:buChar char="“"/>
              <a:defRPr sz="3400">
                <a:solidFill>
                  <a:schemeClr val="bg1"/>
                </a:solidFill>
                <a:latin typeface="+mn-lt"/>
              </a:defRPr>
            </a:lvl1pPr>
            <a:lvl2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>
                <a:solidFill>
                  <a:schemeClr val="bg1"/>
                </a:solidFill>
                <a:latin typeface="+mn-lt"/>
              </a:defRPr>
            </a:lvl2pPr>
            <a:lvl3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3pPr>
            <a:lvl4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4pPr>
            <a:lvl5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5pPr>
            <a:lvl6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6pPr>
            <a:lvl7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7pPr>
            <a:lvl8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8pPr>
            <a:lvl9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1746293"/>
            <a:ext cx="880110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ange">
    <p:bg>
      <p:bgPr>
        <a:gradFill>
          <a:gsLst>
            <a:gs pos="38000">
              <a:srgbClr val="F38B00"/>
            </a:gs>
            <a:gs pos="100000">
              <a:srgbClr val="FFB700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472177" y="2599538"/>
            <a:ext cx="8875157" cy="1117275"/>
            <a:chOff x="506464" y="3396968"/>
            <a:chExt cx="8875157" cy="1117275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506464" y="3475497"/>
              <a:ext cx="8875157" cy="1038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Follow us on:</a:t>
              </a:r>
            </a:p>
            <a:p>
              <a:pPr marL="0" lvl="1"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For more information, visit us at: </a:t>
              </a:r>
              <a:b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</a:b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www.qualcomm.com &amp; www.qualcomm.com/blog </a:t>
              </a:r>
            </a:p>
          </p:txBody>
        </p:sp>
        <p:sp>
          <p:nvSpPr>
            <p:cNvPr id="20" name="Freeform 12"/>
            <p:cNvSpPr>
              <a:spLocks noChangeAspect="1"/>
            </p:cNvSpPr>
            <p:nvPr userDrawn="1"/>
          </p:nvSpPr>
          <p:spPr bwMode="black">
            <a:xfrm>
              <a:off x="2567747" y="3398258"/>
              <a:ext cx="427563" cy="347438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21" name="Group 5"/>
            <p:cNvGrpSpPr>
              <a:grpSpLocks noChangeAspect="1"/>
            </p:cNvGrpSpPr>
            <p:nvPr userDrawn="1"/>
          </p:nvGrpSpPr>
          <p:grpSpPr bwMode="black">
            <a:xfrm>
              <a:off x="3162378" y="3398257"/>
              <a:ext cx="348548" cy="344450"/>
              <a:chOff x="3331" y="1656"/>
              <a:chExt cx="1020" cy="1008"/>
            </a:xfrm>
            <a:solidFill>
              <a:sysClr val="window" lastClr="FFFFFF"/>
            </a:solidFill>
          </p:grpSpPr>
          <p:sp>
            <p:nvSpPr>
              <p:cNvPr id="33" name="Freeform 6"/>
              <p:cNvSpPr>
                <a:spLocks noEditPoints="1"/>
              </p:cNvSpPr>
              <p:nvPr/>
            </p:nvSpPr>
            <p:spPr bwMode="black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black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23" name="Freeform 5"/>
            <p:cNvSpPr>
              <a:spLocks/>
            </p:cNvSpPr>
            <p:nvPr userDrawn="1"/>
          </p:nvSpPr>
          <p:spPr bwMode="black">
            <a:xfrm>
              <a:off x="2227262" y="3396968"/>
              <a:ext cx="161925" cy="349251"/>
            </a:xfrm>
            <a:custGeom>
              <a:avLst/>
              <a:gdLst>
                <a:gd name="T0" fmla="*/ 60 w 90"/>
                <a:gd name="T1" fmla="*/ 193 h 193"/>
                <a:gd name="T2" fmla="*/ 20 w 90"/>
                <a:gd name="T3" fmla="*/ 193 h 193"/>
                <a:gd name="T4" fmla="*/ 20 w 90"/>
                <a:gd name="T5" fmla="*/ 97 h 193"/>
                <a:gd name="T6" fmla="*/ 0 w 90"/>
                <a:gd name="T7" fmla="*/ 97 h 193"/>
                <a:gd name="T8" fmla="*/ 0 w 90"/>
                <a:gd name="T9" fmla="*/ 63 h 193"/>
                <a:gd name="T10" fmla="*/ 20 w 90"/>
                <a:gd name="T11" fmla="*/ 63 h 193"/>
                <a:gd name="T12" fmla="*/ 20 w 90"/>
                <a:gd name="T13" fmla="*/ 44 h 193"/>
                <a:gd name="T14" fmla="*/ 63 w 90"/>
                <a:gd name="T15" fmla="*/ 0 h 193"/>
                <a:gd name="T16" fmla="*/ 89 w 90"/>
                <a:gd name="T17" fmla="*/ 0 h 193"/>
                <a:gd name="T18" fmla="*/ 89 w 90"/>
                <a:gd name="T19" fmla="*/ 34 h 193"/>
                <a:gd name="T20" fmla="*/ 73 w 90"/>
                <a:gd name="T21" fmla="*/ 34 h 193"/>
                <a:gd name="T22" fmla="*/ 60 w 90"/>
                <a:gd name="T23" fmla="*/ 47 h 193"/>
                <a:gd name="T24" fmla="*/ 60 w 90"/>
                <a:gd name="T25" fmla="*/ 63 h 193"/>
                <a:gd name="T26" fmla="*/ 90 w 90"/>
                <a:gd name="T27" fmla="*/ 63 h 193"/>
                <a:gd name="T28" fmla="*/ 86 w 90"/>
                <a:gd name="T29" fmla="*/ 97 h 193"/>
                <a:gd name="T30" fmla="*/ 60 w 90"/>
                <a:gd name="T31" fmla="*/ 97 h 193"/>
                <a:gd name="T32" fmla="*/ 60 w 90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60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16"/>
                    <a:pt x="31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34"/>
                    <a:pt x="60" y="38"/>
                    <a:pt x="60" y="47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60" y="97"/>
                    <a:pt x="60" y="97"/>
                    <a:pt x="60" y="97"/>
                  </a:cubicBezTo>
                  <a:lnTo>
                    <a:pt x="60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46" name="TextBox 45"/>
          <p:cNvSpPr txBox="1"/>
          <p:nvPr userDrawn="1"/>
        </p:nvSpPr>
        <p:spPr bwMode="auto">
          <a:xfrm>
            <a:off x="389624" y="1017660"/>
            <a:ext cx="7362908" cy="889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Microsoft Sans Serif"/>
                <a:cs typeface="Microsoft Sans Serif" panose="020B0604020202020204" pitchFamily="34" charset="0"/>
              </a:rPr>
              <a:t>Thank you </a:t>
            </a: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auto">
          <a:xfrm>
            <a:off x="6411931" y="390525"/>
            <a:ext cx="5185262" cy="3248698"/>
          </a:xfrm>
          <a:custGeom>
            <a:avLst/>
            <a:gdLst>
              <a:gd name="T0" fmla="*/ 600 w 736"/>
              <a:gd name="T1" fmla="*/ 169 h 461"/>
              <a:gd name="T2" fmla="*/ 603 w 736"/>
              <a:gd name="T3" fmla="*/ 140 h 461"/>
              <a:gd name="T4" fmla="*/ 463 w 736"/>
              <a:gd name="T5" fmla="*/ 0 h 461"/>
              <a:gd name="T6" fmla="*/ 335 w 736"/>
              <a:gd name="T7" fmla="*/ 83 h 461"/>
              <a:gd name="T8" fmla="*/ 290 w 736"/>
              <a:gd name="T9" fmla="*/ 73 h 461"/>
              <a:gd name="T10" fmla="*/ 187 w 736"/>
              <a:gd name="T11" fmla="*/ 169 h 461"/>
              <a:gd name="T12" fmla="*/ 146 w 736"/>
              <a:gd name="T13" fmla="*/ 169 h 461"/>
              <a:gd name="T14" fmla="*/ 0 w 736"/>
              <a:gd name="T15" fmla="*/ 315 h 461"/>
              <a:gd name="T16" fmla="*/ 146 w 736"/>
              <a:gd name="T17" fmla="*/ 461 h 461"/>
              <a:gd name="T18" fmla="*/ 589 w 736"/>
              <a:gd name="T19" fmla="*/ 461 h 461"/>
              <a:gd name="T20" fmla="*/ 736 w 736"/>
              <a:gd name="T21" fmla="*/ 315 h 461"/>
              <a:gd name="T22" fmla="*/ 600 w 736"/>
              <a:gd name="T23" fmla="*/ 16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6" h="461">
                <a:moveTo>
                  <a:pt x="600" y="169"/>
                </a:moveTo>
                <a:cubicBezTo>
                  <a:pt x="602" y="160"/>
                  <a:pt x="603" y="150"/>
                  <a:pt x="603" y="140"/>
                </a:cubicBezTo>
                <a:cubicBezTo>
                  <a:pt x="603" y="62"/>
                  <a:pt x="540" y="0"/>
                  <a:pt x="463" y="0"/>
                </a:cubicBezTo>
                <a:cubicBezTo>
                  <a:pt x="405" y="0"/>
                  <a:pt x="357" y="34"/>
                  <a:pt x="335" y="83"/>
                </a:cubicBezTo>
                <a:cubicBezTo>
                  <a:pt x="321" y="76"/>
                  <a:pt x="306" y="73"/>
                  <a:pt x="290" y="73"/>
                </a:cubicBezTo>
                <a:cubicBezTo>
                  <a:pt x="235" y="73"/>
                  <a:pt x="191" y="115"/>
                  <a:pt x="187" y="169"/>
                </a:cubicBezTo>
                <a:cubicBezTo>
                  <a:pt x="146" y="169"/>
                  <a:pt x="146" y="169"/>
                  <a:pt x="146" y="169"/>
                </a:cubicBezTo>
                <a:cubicBezTo>
                  <a:pt x="65" y="169"/>
                  <a:pt x="0" y="234"/>
                  <a:pt x="0" y="315"/>
                </a:cubicBezTo>
                <a:cubicBezTo>
                  <a:pt x="0" y="396"/>
                  <a:pt x="65" y="461"/>
                  <a:pt x="146" y="461"/>
                </a:cubicBezTo>
                <a:cubicBezTo>
                  <a:pt x="589" y="461"/>
                  <a:pt x="589" y="461"/>
                  <a:pt x="589" y="461"/>
                </a:cubicBezTo>
                <a:cubicBezTo>
                  <a:pt x="670" y="461"/>
                  <a:pt x="736" y="396"/>
                  <a:pt x="736" y="315"/>
                </a:cubicBezTo>
                <a:cubicBezTo>
                  <a:pt x="736" y="238"/>
                  <a:pt x="676" y="175"/>
                  <a:pt x="600" y="169"/>
                </a:cubicBezTo>
              </a:path>
            </a:pathLst>
          </a:custGeom>
          <a:solidFill>
            <a:schemeClr val="accent3">
              <a:lumMod val="75000"/>
              <a:alpha val="1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20796" y="1787819"/>
            <a:ext cx="2547311" cy="3289006"/>
            <a:chOff x="4194020" y="3501033"/>
            <a:chExt cx="310845" cy="401353"/>
          </a:xfrm>
        </p:grpSpPr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4223172" y="3501033"/>
              <a:ext cx="252879" cy="357963"/>
            </a:xfrm>
            <a:custGeom>
              <a:avLst/>
              <a:gdLst>
                <a:gd name="T0" fmla="*/ 139 w 279"/>
                <a:gd name="T1" fmla="*/ 0 h 395"/>
                <a:gd name="T2" fmla="*/ 0 w 279"/>
                <a:gd name="T3" fmla="*/ 142 h 395"/>
                <a:gd name="T4" fmla="*/ 24 w 279"/>
                <a:gd name="T5" fmla="*/ 219 h 395"/>
                <a:gd name="T6" fmla="*/ 24 w 279"/>
                <a:gd name="T7" fmla="*/ 219 h 395"/>
                <a:gd name="T8" fmla="*/ 139 w 279"/>
                <a:gd name="T9" fmla="*/ 395 h 395"/>
                <a:gd name="T10" fmla="*/ 255 w 279"/>
                <a:gd name="T11" fmla="*/ 219 h 395"/>
                <a:gd name="T12" fmla="*/ 279 w 279"/>
                <a:gd name="T13" fmla="*/ 140 h 395"/>
                <a:gd name="T14" fmla="*/ 139 w 279"/>
                <a:gd name="T15" fmla="*/ 0 h 395"/>
                <a:gd name="T16" fmla="*/ 139 w 279"/>
                <a:gd name="T17" fmla="*/ 233 h 395"/>
                <a:gd name="T18" fmla="*/ 49 w 279"/>
                <a:gd name="T19" fmla="*/ 140 h 395"/>
                <a:gd name="T20" fmla="*/ 139 w 279"/>
                <a:gd name="T21" fmla="*/ 49 h 395"/>
                <a:gd name="T22" fmla="*/ 232 w 279"/>
                <a:gd name="T23" fmla="*/ 140 h 395"/>
                <a:gd name="T24" fmla="*/ 139 w 279"/>
                <a:gd name="T25" fmla="*/ 233 h 395"/>
                <a:gd name="T26" fmla="*/ 179 w 279"/>
                <a:gd name="T27" fmla="*/ 140 h 395"/>
                <a:gd name="T28" fmla="*/ 139 w 279"/>
                <a:gd name="T29" fmla="*/ 180 h 395"/>
                <a:gd name="T30" fmla="*/ 102 w 279"/>
                <a:gd name="T31" fmla="*/ 140 h 395"/>
                <a:gd name="T32" fmla="*/ 139 w 279"/>
                <a:gd name="T33" fmla="*/ 102 h 395"/>
                <a:gd name="T34" fmla="*/ 179 w 279"/>
                <a:gd name="T35" fmla="*/ 14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9" h="395">
                  <a:moveTo>
                    <a:pt x="139" y="0"/>
                  </a:moveTo>
                  <a:cubicBezTo>
                    <a:pt x="63" y="1"/>
                    <a:pt x="0" y="64"/>
                    <a:pt x="0" y="142"/>
                  </a:cubicBezTo>
                  <a:cubicBezTo>
                    <a:pt x="2" y="170"/>
                    <a:pt x="9" y="197"/>
                    <a:pt x="24" y="219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71" y="196"/>
                    <a:pt x="279" y="169"/>
                    <a:pt x="279" y="140"/>
                  </a:cubicBezTo>
                  <a:cubicBezTo>
                    <a:pt x="279" y="63"/>
                    <a:pt x="216" y="0"/>
                    <a:pt x="139" y="0"/>
                  </a:cubicBezTo>
                  <a:close/>
                  <a:moveTo>
                    <a:pt x="139" y="233"/>
                  </a:moveTo>
                  <a:cubicBezTo>
                    <a:pt x="89" y="233"/>
                    <a:pt x="49" y="191"/>
                    <a:pt x="49" y="140"/>
                  </a:cubicBezTo>
                  <a:cubicBezTo>
                    <a:pt x="49" y="90"/>
                    <a:pt x="89" y="49"/>
                    <a:pt x="139" y="49"/>
                  </a:cubicBezTo>
                  <a:cubicBezTo>
                    <a:pt x="190" y="49"/>
                    <a:pt x="232" y="90"/>
                    <a:pt x="232" y="140"/>
                  </a:cubicBezTo>
                  <a:cubicBezTo>
                    <a:pt x="232" y="191"/>
                    <a:pt x="190" y="233"/>
                    <a:pt x="139" y="233"/>
                  </a:cubicBezTo>
                  <a:close/>
                  <a:moveTo>
                    <a:pt x="179" y="140"/>
                  </a:moveTo>
                  <a:cubicBezTo>
                    <a:pt x="179" y="162"/>
                    <a:pt x="161" y="180"/>
                    <a:pt x="139" y="180"/>
                  </a:cubicBezTo>
                  <a:cubicBezTo>
                    <a:pt x="119" y="180"/>
                    <a:pt x="102" y="162"/>
                    <a:pt x="102" y="140"/>
                  </a:cubicBezTo>
                  <a:cubicBezTo>
                    <a:pt x="102" y="120"/>
                    <a:pt x="119" y="102"/>
                    <a:pt x="139" y="102"/>
                  </a:cubicBezTo>
                  <a:cubicBezTo>
                    <a:pt x="161" y="102"/>
                    <a:pt x="179" y="120"/>
                    <a:pt x="179" y="1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178560" tIns="89279" rIns="178560" bIns="89279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178551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366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194020" y="3875268"/>
              <a:ext cx="310845" cy="27118"/>
            </a:xfrm>
            <a:custGeom>
              <a:avLst/>
              <a:gdLst>
                <a:gd name="T0" fmla="*/ 15 w 343"/>
                <a:gd name="T1" fmla="*/ 0 h 30"/>
                <a:gd name="T2" fmla="*/ 328 w 343"/>
                <a:gd name="T3" fmla="*/ 0 h 30"/>
                <a:gd name="T4" fmla="*/ 343 w 343"/>
                <a:gd name="T5" fmla="*/ 15 h 30"/>
                <a:gd name="T6" fmla="*/ 343 w 343"/>
                <a:gd name="T7" fmla="*/ 15 h 30"/>
                <a:gd name="T8" fmla="*/ 328 w 343"/>
                <a:gd name="T9" fmla="*/ 30 h 30"/>
                <a:gd name="T10" fmla="*/ 15 w 343"/>
                <a:gd name="T11" fmla="*/ 30 h 30"/>
                <a:gd name="T12" fmla="*/ 0 w 343"/>
                <a:gd name="T13" fmla="*/ 15 h 30"/>
                <a:gd name="T14" fmla="*/ 0 w 343"/>
                <a:gd name="T15" fmla="*/ 15 h 30"/>
                <a:gd name="T16" fmla="*/ 15 w 343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30">
                  <a:moveTo>
                    <a:pt x="15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35" y="0"/>
                    <a:pt x="343" y="6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3" y="23"/>
                    <a:pt x="335" y="30"/>
                    <a:pt x="328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178560" tIns="89279" rIns="178560" bIns="89279" numCol="1" anchor="t" anchorCtr="0" compatLnSpc="1">
              <a:prstTxWarp prst="textNoShape">
                <a:avLst/>
              </a:prstTxWarp>
            </a:bodyPr>
            <a:lstStyle/>
            <a:p>
              <a:pPr marR="0" lvl="0" indent="0" defTabSz="178551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366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 bwMode="invGray">
          <a:xfrm>
            <a:off x="529593" y="2092046"/>
            <a:ext cx="882491" cy="0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 userDrawn="1"/>
        </p:nvSpPr>
        <p:spPr bwMode="auto">
          <a:xfrm>
            <a:off x="484823" y="4139568"/>
            <a:ext cx="7403510" cy="22399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rgbClr val="F15B35">
                  <a:lumMod val="75000"/>
                </a:srgbClr>
              </a:buClr>
              <a:buSzPct val="100000"/>
              <a:buFont typeface="Courier New" pitchFamily="49" charset="0"/>
              <a:buNone/>
              <a:defRPr sz="2400" baseline="0">
                <a:solidFill>
                  <a:schemeClr val="bg1"/>
                </a:solidFill>
                <a:latin typeface="Calibre Light" pitchFamily="34" charset="0"/>
                <a:cs typeface="Arial" pitchFamily="34" charset="0"/>
              </a:defRPr>
            </a:lvl1pPr>
            <a:lvl2pPr marL="0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spc="10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3pPr>
            <a:lvl4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4pPr>
            <a:lvl5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sz="900" dirty="0"/>
              <a:t>Nothing in these materials is an offer to sell any of the components or devices referenced herein.</a:t>
            </a:r>
          </a:p>
          <a:p>
            <a:pPr lvl="1"/>
            <a:r>
              <a:rPr lang="en-US" sz="900" dirty="0"/>
              <a:t>©2017 Qualcomm Technologies, Inc. and/or its affiliated companies.  All Rights Reserved.</a:t>
            </a:r>
          </a:p>
          <a:p>
            <a:pPr lvl="1"/>
            <a:r>
              <a:rPr lang="en-US" sz="900" dirty="0"/>
              <a:t>Qualcomm is a trademark of Qualcomm Incorporated, registered in the United States and other countries.  Other products and brand names may be trademarks or registered trademarks of their respective owners.</a:t>
            </a:r>
          </a:p>
          <a:p>
            <a:pPr lvl="1"/>
            <a:r>
              <a:rPr lang="en-US" sz="900" dirty="0"/>
              <a:t>References in this presentation to “Qualcomm” may mean Qualcomm Incorporated, Qualcomm Technologies, Inc., and/or other subsidiaries</a:t>
            </a:r>
            <a:br>
              <a:rPr lang="en-US" sz="900" dirty="0"/>
            </a:br>
            <a:r>
              <a:rPr lang="en-US" sz="900" dirty="0"/>
              <a:t>or business units within the Qualcomm corporate structure, as applicable.</a:t>
            </a:r>
            <a:r>
              <a:rPr lang="en-US" sz="900" baseline="0" dirty="0"/>
              <a:t>  </a:t>
            </a:r>
            <a:r>
              <a:rPr lang="en-US" sz="900" dirty="0"/>
              <a:t>Qualcomm Incorporated includes Qualcomm’s licensing business, QTL, and the vast majority of its patent portfolio. Qualcomm Technologies, Inc., a wholly-owned subsidiary of Qualcomm Incorporated, operates, along with its subsidiaries, substantially all of Qualcomm’s engineering, research and development functions, and substantially all</a:t>
            </a:r>
            <a:br>
              <a:rPr lang="en-US" sz="900" dirty="0"/>
            </a:br>
            <a:r>
              <a:rPr lang="en-US" sz="900" dirty="0"/>
              <a:t>of its product and services businesses, including its semiconductor business, QCT.</a:t>
            </a:r>
          </a:p>
        </p:txBody>
      </p:sp>
    </p:spTree>
    <p:extLst>
      <p:ext uri="{BB962C8B-B14F-4D97-AF65-F5344CB8AC3E}">
        <p14:creationId xmlns:p14="http://schemas.microsoft.com/office/powerpoint/2010/main" val="9208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eal">
    <p:bg>
      <p:bgPr>
        <a:gradFill>
          <a:gsLst>
            <a:gs pos="100000">
              <a:srgbClr val="78D5E1"/>
            </a:gs>
            <a:gs pos="15000">
              <a:srgbClr val="0097A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 userDrawn="1"/>
        </p:nvGrpSpPr>
        <p:grpSpPr>
          <a:xfrm>
            <a:off x="5654842" y="516902"/>
            <a:ext cx="6014500" cy="5837871"/>
            <a:chOff x="-4162426" y="-6086475"/>
            <a:chExt cx="6270626" cy="6086475"/>
          </a:xfrm>
          <a:solidFill>
            <a:schemeClr val="accent5">
              <a:alpha val="23000"/>
            </a:schemeClr>
          </a:solidFill>
        </p:grpSpPr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-3673476" y="-1385888"/>
              <a:ext cx="2446338" cy="1385888"/>
            </a:xfrm>
            <a:custGeom>
              <a:avLst/>
              <a:gdLst>
                <a:gd name="T0" fmla="*/ 0 w 652"/>
                <a:gd name="T1" fmla="*/ 0 h 369"/>
                <a:gd name="T2" fmla="*/ 14 w 652"/>
                <a:gd name="T3" fmla="*/ 12 h 369"/>
                <a:gd name="T4" fmla="*/ 6 w 652"/>
                <a:gd name="T5" fmla="*/ 74 h 369"/>
                <a:gd name="T6" fmla="*/ 15 w 652"/>
                <a:gd name="T7" fmla="*/ 32 h 369"/>
                <a:gd name="T8" fmla="*/ 6 w 652"/>
                <a:gd name="T9" fmla="*/ 74 h 369"/>
                <a:gd name="T10" fmla="*/ 10 w 652"/>
                <a:gd name="T11" fmla="*/ 94 h 369"/>
                <a:gd name="T12" fmla="*/ 35 w 652"/>
                <a:gd name="T13" fmla="*/ 129 h 369"/>
                <a:gd name="T14" fmla="*/ 651 w 652"/>
                <a:gd name="T15" fmla="*/ 158 h 369"/>
                <a:gd name="T16" fmla="*/ 637 w 652"/>
                <a:gd name="T17" fmla="*/ 138 h 369"/>
                <a:gd name="T18" fmla="*/ 650 w 652"/>
                <a:gd name="T19" fmla="*/ 116 h 369"/>
                <a:gd name="T20" fmla="*/ 651 w 652"/>
                <a:gd name="T21" fmla="*/ 158 h 369"/>
                <a:gd name="T22" fmla="*/ 29 w 652"/>
                <a:gd name="T23" fmla="*/ 153 h 369"/>
                <a:gd name="T24" fmla="*/ 60 w 652"/>
                <a:gd name="T25" fmla="*/ 183 h 369"/>
                <a:gd name="T26" fmla="*/ 634 w 652"/>
                <a:gd name="T27" fmla="*/ 219 h 369"/>
                <a:gd name="T28" fmla="*/ 633 w 652"/>
                <a:gd name="T29" fmla="*/ 176 h 369"/>
                <a:gd name="T30" fmla="*/ 634 w 652"/>
                <a:gd name="T31" fmla="*/ 219 h 369"/>
                <a:gd name="T32" fmla="*/ 58 w 652"/>
                <a:gd name="T33" fmla="*/ 208 h 369"/>
                <a:gd name="T34" fmla="*/ 95 w 652"/>
                <a:gd name="T35" fmla="*/ 232 h 369"/>
                <a:gd name="T36" fmla="*/ 600 w 652"/>
                <a:gd name="T37" fmla="*/ 272 h 369"/>
                <a:gd name="T38" fmla="*/ 612 w 652"/>
                <a:gd name="T39" fmla="*/ 230 h 369"/>
                <a:gd name="T40" fmla="*/ 600 w 652"/>
                <a:gd name="T41" fmla="*/ 272 h 369"/>
                <a:gd name="T42" fmla="*/ 98 w 652"/>
                <a:gd name="T43" fmla="*/ 256 h 369"/>
                <a:gd name="T44" fmla="*/ 138 w 652"/>
                <a:gd name="T45" fmla="*/ 273 h 369"/>
                <a:gd name="T46" fmla="*/ 555 w 652"/>
                <a:gd name="T47" fmla="*/ 315 h 369"/>
                <a:gd name="T48" fmla="*/ 576 w 652"/>
                <a:gd name="T49" fmla="*/ 277 h 369"/>
                <a:gd name="T50" fmla="*/ 555 w 652"/>
                <a:gd name="T51" fmla="*/ 315 h 369"/>
                <a:gd name="T52" fmla="*/ 146 w 652"/>
                <a:gd name="T53" fmla="*/ 296 h 369"/>
                <a:gd name="T54" fmla="*/ 188 w 652"/>
                <a:gd name="T55" fmla="*/ 305 h 369"/>
                <a:gd name="T56" fmla="*/ 237 w 652"/>
                <a:gd name="T57" fmla="*/ 343 h 369"/>
                <a:gd name="T58" fmla="*/ 205 w 652"/>
                <a:gd name="T59" fmla="*/ 314 h 369"/>
                <a:gd name="T60" fmla="*/ 237 w 652"/>
                <a:gd name="T61" fmla="*/ 343 h 369"/>
                <a:gd name="T62" fmla="*/ 496 w 652"/>
                <a:gd name="T63" fmla="*/ 335 h 369"/>
                <a:gd name="T64" fmla="*/ 530 w 652"/>
                <a:gd name="T65" fmla="*/ 316 h 369"/>
                <a:gd name="T66" fmla="*/ 537 w 652"/>
                <a:gd name="T67" fmla="*/ 329 h 369"/>
                <a:gd name="T68" fmla="*/ 297 w 652"/>
                <a:gd name="T69" fmla="*/ 360 h 369"/>
                <a:gd name="T70" fmla="*/ 261 w 652"/>
                <a:gd name="T71" fmla="*/ 336 h 369"/>
                <a:gd name="T72" fmla="*/ 297 w 652"/>
                <a:gd name="T73" fmla="*/ 360 h 369"/>
                <a:gd name="T74" fmla="*/ 439 w 652"/>
                <a:gd name="T75" fmla="*/ 350 h 369"/>
                <a:gd name="T76" fmla="*/ 482 w 652"/>
                <a:gd name="T77" fmla="*/ 355 h 369"/>
                <a:gd name="T78" fmla="*/ 359 w 652"/>
                <a:gd name="T79" fmla="*/ 368 h 369"/>
                <a:gd name="T80" fmla="*/ 320 w 652"/>
                <a:gd name="T81" fmla="*/ 350 h 369"/>
                <a:gd name="T82" fmla="*/ 359 w 652"/>
                <a:gd name="T83" fmla="*/ 368 h 369"/>
                <a:gd name="T84" fmla="*/ 383 w 652"/>
                <a:gd name="T85" fmla="*/ 369 h 369"/>
                <a:gd name="T86" fmla="*/ 380 w 652"/>
                <a:gd name="T87" fmla="*/ 354 h 369"/>
                <a:gd name="T88" fmla="*/ 383 w 652"/>
                <a:gd name="T89" fmla="*/ 355 h 369"/>
                <a:gd name="T90" fmla="*/ 421 w 652"/>
                <a:gd name="T91" fmla="*/ 36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2" h="369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8"/>
                    <a:pt x="14" y="12"/>
                  </a:cubicBezTo>
                  <a:lnTo>
                    <a:pt x="0" y="12"/>
                  </a:lnTo>
                  <a:close/>
                  <a:moveTo>
                    <a:pt x="6" y="74"/>
                  </a:moveTo>
                  <a:cubicBezTo>
                    <a:pt x="4" y="60"/>
                    <a:pt x="2" y="47"/>
                    <a:pt x="1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45"/>
                    <a:pt x="18" y="58"/>
                    <a:pt x="20" y="71"/>
                  </a:cubicBezTo>
                  <a:lnTo>
                    <a:pt x="6" y="74"/>
                  </a:lnTo>
                  <a:close/>
                  <a:moveTo>
                    <a:pt x="21" y="134"/>
                  </a:moveTo>
                  <a:cubicBezTo>
                    <a:pt x="17" y="121"/>
                    <a:pt x="13" y="108"/>
                    <a:pt x="10" y="94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7" y="104"/>
                    <a:pt x="31" y="117"/>
                    <a:pt x="35" y="129"/>
                  </a:cubicBezTo>
                  <a:lnTo>
                    <a:pt x="21" y="134"/>
                  </a:lnTo>
                  <a:close/>
                  <a:moveTo>
                    <a:pt x="651" y="158"/>
                  </a:moveTo>
                  <a:cubicBezTo>
                    <a:pt x="636" y="157"/>
                    <a:pt x="636" y="157"/>
                    <a:pt x="636" y="157"/>
                  </a:cubicBezTo>
                  <a:cubicBezTo>
                    <a:pt x="637" y="150"/>
                    <a:pt x="637" y="144"/>
                    <a:pt x="637" y="138"/>
                  </a:cubicBezTo>
                  <a:cubicBezTo>
                    <a:pt x="637" y="131"/>
                    <a:pt x="637" y="124"/>
                    <a:pt x="636" y="117"/>
                  </a:cubicBezTo>
                  <a:cubicBezTo>
                    <a:pt x="650" y="116"/>
                    <a:pt x="650" y="116"/>
                    <a:pt x="650" y="116"/>
                  </a:cubicBezTo>
                  <a:cubicBezTo>
                    <a:pt x="651" y="123"/>
                    <a:pt x="652" y="131"/>
                    <a:pt x="652" y="138"/>
                  </a:cubicBezTo>
                  <a:cubicBezTo>
                    <a:pt x="652" y="145"/>
                    <a:pt x="651" y="151"/>
                    <a:pt x="651" y="158"/>
                  </a:cubicBezTo>
                  <a:moveTo>
                    <a:pt x="47" y="190"/>
                  </a:moveTo>
                  <a:cubicBezTo>
                    <a:pt x="41" y="179"/>
                    <a:pt x="34" y="166"/>
                    <a:pt x="29" y="153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7" y="160"/>
                    <a:pt x="53" y="172"/>
                    <a:pt x="60" y="183"/>
                  </a:cubicBezTo>
                  <a:lnTo>
                    <a:pt x="47" y="190"/>
                  </a:lnTo>
                  <a:close/>
                  <a:moveTo>
                    <a:pt x="634" y="219"/>
                  </a:moveTo>
                  <a:cubicBezTo>
                    <a:pt x="621" y="213"/>
                    <a:pt x="621" y="213"/>
                    <a:pt x="621" y="213"/>
                  </a:cubicBezTo>
                  <a:cubicBezTo>
                    <a:pt x="626" y="201"/>
                    <a:pt x="631" y="188"/>
                    <a:pt x="633" y="176"/>
                  </a:cubicBezTo>
                  <a:cubicBezTo>
                    <a:pt x="647" y="179"/>
                    <a:pt x="647" y="179"/>
                    <a:pt x="647" y="179"/>
                  </a:cubicBezTo>
                  <a:cubicBezTo>
                    <a:pt x="644" y="193"/>
                    <a:pt x="640" y="206"/>
                    <a:pt x="634" y="219"/>
                  </a:cubicBezTo>
                  <a:moveTo>
                    <a:pt x="84" y="241"/>
                  </a:moveTo>
                  <a:cubicBezTo>
                    <a:pt x="75" y="231"/>
                    <a:pt x="66" y="219"/>
                    <a:pt x="58" y="208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78" y="211"/>
                    <a:pt x="86" y="222"/>
                    <a:pt x="95" y="232"/>
                  </a:cubicBezTo>
                  <a:lnTo>
                    <a:pt x="84" y="241"/>
                  </a:lnTo>
                  <a:close/>
                  <a:moveTo>
                    <a:pt x="600" y="272"/>
                  </a:moveTo>
                  <a:cubicBezTo>
                    <a:pt x="589" y="263"/>
                    <a:pt x="589" y="263"/>
                    <a:pt x="589" y="263"/>
                  </a:cubicBezTo>
                  <a:cubicBezTo>
                    <a:pt x="598" y="252"/>
                    <a:pt x="606" y="241"/>
                    <a:pt x="612" y="230"/>
                  </a:cubicBezTo>
                  <a:cubicBezTo>
                    <a:pt x="624" y="238"/>
                    <a:pt x="624" y="238"/>
                    <a:pt x="624" y="238"/>
                  </a:cubicBezTo>
                  <a:cubicBezTo>
                    <a:pt x="618" y="249"/>
                    <a:pt x="610" y="261"/>
                    <a:pt x="600" y="272"/>
                  </a:cubicBezTo>
                  <a:moveTo>
                    <a:pt x="129" y="284"/>
                  </a:moveTo>
                  <a:cubicBezTo>
                    <a:pt x="118" y="275"/>
                    <a:pt x="108" y="266"/>
                    <a:pt x="98" y="256"/>
                  </a:cubicBezTo>
                  <a:cubicBezTo>
                    <a:pt x="108" y="246"/>
                    <a:pt x="108" y="246"/>
                    <a:pt x="108" y="246"/>
                  </a:cubicBezTo>
                  <a:cubicBezTo>
                    <a:pt x="117" y="255"/>
                    <a:pt x="127" y="264"/>
                    <a:pt x="138" y="273"/>
                  </a:cubicBezTo>
                  <a:lnTo>
                    <a:pt x="129" y="284"/>
                  </a:lnTo>
                  <a:close/>
                  <a:moveTo>
                    <a:pt x="555" y="315"/>
                  </a:moveTo>
                  <a:cubicBezTo>
                    <a:pt x="547" y="304"/>
                    <a:pt x="547" y="304"/>
                    <a:pt x="547" y="304"/>
                  </a:cubicBezTo>
                  <a:cubicBezTo>
                    <a:pt x="557" y="295"/>
                    <a:pt x="567" y="286"/>
                    <a:pt x="576" y="277"/>
                  </a:cubicBezTo>
                  <a:cubicBezTo>
                    <a:pt x="586" y="287"/>
                    <a:pt x="586" y="287"/>
                    <a:pt x="586" y="287"/>
                  </a:cubicBezTo>
                  <a:cubicBezTo>
                    <a:pt x="577" y="297"/>
                    <a:pt x="567" y="306"/>
                    <a:pt x="555" y="315"/>
                  </a:cubicBezTo>
                  <a:moveTo>
                    <a:pt x="181" y="318"/>
                  </a:moveTo>
                  <a:cubicBezTo>
                    <a:pt x="169" y="311"/>
                    <a:pt x="157" y="304"/>
                    <a:pt x="146" y="296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65" y="292"/>
                    <a:pt x="176" y="299"/>
                    <a:pt x="188" y="305"/>
                  </a:cubicBezTo>
                  <a:lnTo>
                    <a:pt x="181" y="318"/>
                  </a:lnTo>
                  <a:close/>
                  <a:moveTo>
                    <a:pt x="237" y="343"/>
                  </a:moveTo>
                  <a:cubicBezTo>
                    <a:pt x="224" y="339"/>
                    <a:pt x="212" y="333"/>
                    <a:pt x="199" y="32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17" y="320"/>
                    <a:pt x="230" y="325"/>
                    <a:pt x="242" y="330"/>
                  </a:cubicBezTo>
                  <a:lnTo>
                    <a:pt x="237" y="343"/>
                  </a:lnTo>
                  <a:close/>
                  <a:moveTo>
                    <a:pt x="502" y="348"/>
                  </a:moveTo>
                  <a:cubicBezTo>
                    <a:pt x="496" y="335"/>
                    <a:pt x="496" y="335"/>
                    <a:pt x="496" y="335"/>
                  </a:cubicBezTo>
                  <a:cubicBezTo>
                    <a:pt x="509" y="330"/>
                    <a:pt x="520" y="324"/>
                    <a:pt x="529" y="317"/>
                  </a:cubicBezTo>
                  <a:cubicBezTo>
                    <a:pt x="530" y="316"/>
                    <a:pt x="530" y="316"/>
                    <a:pt x="530" y="316"/>
                  </a:cubicBezTo>
                  <a:cubicBezTo>
                    <a:pt x="539" y="328"/>
                    <a:pt x="539" y="328"/>
                    <a:pt x="539" y="328"/>
                  </a:cubicBezTo>
                  <a:cubicBezTo>
                    <a:pt x="537" y="329"/>
                    <a:pt x="537" y="329"/>
                    <a:pt x="537" y="329"/>
                  </a:cubicBezTo>
                  <a:cubicBezTo>
                    <a:pt x="527" y="336"/>
                    <a:pt x="515" y="343"/>
                    <a:pt x="502" y="348"/>
                  </a:cubicBezTo>
                  <a:moveTo>
                    <a:pt x="297" y="360"/>
                  </a:moveTo>
                  <a:cubicBezTo>
                    <a:pt x="284" y="357"/>
                    <a:pt x="270" y="354"/>
                    <a:pt x="257" y="350"/>
                  </a:cubicBezTo>
                  <a:cubicBezTo>
                    <a:pt x="261" y="336"/>
                    <a:pt x="261" y="336"/>
                    <a:pt x="261" y="336"/>
                  </a:cubicBezTo>
                  <a:cubicBezTo>
                    <a:pt x="274" y="340"/>
                    <a:pt x="287" y="343"/>
                    <a:pt x="300" y="346"/>
                  </a:cubicBezTo>
                  <a:lnTo>
                    <a:pt x="297" y="360"/>
                  </a:lnTo>
                  <a:close/>
                  <a:moveTo>
                    <a:pt x="441" y="364"/>
                  </a:moveTo>
                  <a:cubicBezTo>
                    <a:pt x="439" y="350"/>
                    <a:pt x="439" y="350"/>
                    <a:pt x="439" y="350"/>
                  </a:cubicBezTo>
                  <a:cubicBezTo>
                    <a:pt x="453" y="348"/>
                    <a:pt x="466" y="345"/>
                    <a:pt x="478" y="341"/>
                  </a:cubicBezTo>
                  <a:cubicBezTo>
                    <a:pt x="482" y="355"/>
                    <a:pt x="482" y="355"/>
                    <a:pt x="482" y="355"/>
                  </a:cubicBezTo>
                  <a:cubicBezTo>
                    <a:pt x="469" y="359"/>
                    <a:pt x="456" y="362"/>
                    <a:pt x="441" y="364"/>
                  </a:cubicBezTo>
                  <a:moveTo>
                    <a:pt x="359" y="368"/>
                  </a:moveTo>
                  <a:cubicBezTo>
                    <a:pt x="345" y="367"/>
                    <a:pt x="331" y="366"/>
                    <a:pt x="318" y="364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33" y="352"/>
                    <a:pt x="346" y="353"/>
                    <a:pt x="360" y="354"/>
                  </a:cubicBezTo>
                  <a:lnTo>
                    <a:pt x="359" y="368"/>
                  </a:lnTo>
                  <a:close/>
                  <a:moveTo>
                    <a:pt x="383" y="369"/>
                  </a:moveTo>
                  <a:cubicBezTo>
                    <a:pt x="383" y="369"/>
                    <a:pt x="383" y="369"/>
                    <a:pt x="383" y="369"/>
                  </a:cubicBezTo>
                  <a:cubicBezTo>
                    <a:pt x="379" y="369"/>
                    <a:pt x="379" y="369"/>
                    <a:pt x="379" y="369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83" y="355"/>
                    <a:pt x="383" y="355"/>
                    <a:pt x="383" y="355"/>
                  </a:cubicBezTo>
                  <a:cubicBezTo>
                    <a:pt x="395" y="355"/>
                    <a:pt x="408" y="354"/>
                    <a:pt x="419" y="353"/>
                  </a:cubicBezTo>
                  <a:cubicBezTo>
                    <a:pt x="421" y="367"/>
                    <a:pt x="421" y="367"/>
                    <a:pt x="421" y="367"/>
                  </a:cubicBezTo>
                  <a:cubicBezTo>
                    <a:pt x="409" y="368"/>
                    <a:pt x="396" y="369"/>
                    <a:pt x="383" y="3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-2071688" y="-1754188"/>
              <a:ext cx="806450" cy="671513"/>
            </a:xfrm>
            <a:custGeom>
              <a:avLst/>
              <a:gdLst>
                <a:gd name="T0" fmla="*/ 39 w 215"/>
                <a:gd name="T1" fmla="*/ 19 h 179"/>
                <a:gd name="T2" fmla="*/ 0 w 215"/>
                <a:gd name="T3" fmla="*/ 14 h 179"/>
                <a:gd name="T4" fmla="*/ 1 w 215"/>
                <a:gd name="T5" fmla="*/ 0 h 179"/>
                <a:gd name="T6" fmla="*/ 43 w 215"/>
                <a:gd name="T7" fmla="*/ 5 h 179"/>
                <a:gd name="T8" fmla="*/ 39 w 215"/>
                <a:gd name="T9" fmla="*/ 19 h 179"/>
                <a:gd name="T10" fmla="*/ 93 w 215"/>
                <a:gd name="T11" fmla="*/ 42 h 179"/>
                <a:gd name="T12" fmla="*/ 58 w 215"/>
                <a:gd name="T13" fmla="*/ 25 h 179"/>
                <a:gd name="T14" fmla="*/ 63 w 215"/>
                <a:gd name="T15" fmla="*/ 12 h 179"/>
                <a:gd name="T16" fmla="*/ 101 w 215"/>
                <a:gd name="T17" fmla="*/ 30 h 179"/>
                <a:gd name="T18" fmla="*/ 93 w 215"/>
                <a:gd name="T19" fmla="*/ 42 h 179"/>
                <a:gd name="T20" fmla="*/ 140 w 215"/>
                <a:gd name="T21" fmla="*/ 79 h 179"/>
                <a:gd name="T22" fmla="*/ 110 w 215"/>
                <a:gd name="T23" fmla="*/ 53 h 179"/>
                <a:gd name="T24" fmla="*/ 118 w 215"/>
                <a:gd name="T25" fmla="*/ 41 h 179"/>
                <a:gd name="T26" fmla="*/ 150 w 215"/>
                <a:gd name="T27" fmla="*/ 69 h 179"/>
                <a:gd name="T28" fmla="*/ 140 w 215"/>
                <a:gd name="T29" fmla="*/ 79 h 179"/>
                <a:gd name="T30" fmla="*/ 176 w 215"/>
                <a:gd name="T31" fmla="*/ 126 h 179"/>
                <a:gd name="T32" fmla="*/ 153 w 215"/>
                <a:gd name="T33" fmla="*/ 94 h 179"/>
                <a:gd name="T34" fmla="*/ 164 w 215"/>
                <a:gd name="T35" fmla="*/ 84 h 179"/>
                <a:gd name="T36" fmla="*/ 188 w 215"/>
                <a:gd name="T37" fmla="*/ 118 h 179"/>
                <a:gd name="T38" fmla="*/ 176 w 215"/>
                <a:gd name="T39" fmla="*/ 126 h 179"/>
                <a:gd name="T40" fmla="*/ 201 w 215"/>
                <a:gd name="T41" fmla="*/ 179 h 179"/>
                <a:gd name="T42" fmla="*/ 186 w 215"/>
                <a:gd name="T43" fmla="*/ 143 h 179"/>
                <a:gd name="T44" fmla="*/ 199 w 215"/>
                <a:gd name="T45" fmla="*/ 136 h 179"/>
                <a:gd name="T46" fmla="*/ 215 w 215"/>
                <a:gd name="T47" fmla="*/ 175 h 179"/>
                <a:gd name="T48" fmla="*/ 201 w 215"/>
                <a:gd name="T4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5" h="179">
                  <a:moveTo>
                    <a:pt x="39" y="19"/>
                  </a:moveTo>
                  <a:cubicBezTo>
                    <a:pt x="27" y="16"/>
                    <a:pt x="14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2"/>
                    <a:pt x="43" y="5"/>
                  </a:cubicBezTo>
                  <a:lnTo>
                    <a:pt x="39" y="19"/>
                  </a:lnTo>
                  <a:close/>
                  <a:moveTo>
                    <a:pt x="93" y="42"/>
                  </a:moveTo>
                  <a:cubicBezTo>
                    <a:pt x="82" y="35"/>
                    <a:pt x="70" y="29"/>
                    <a:pt x="58" y="25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6"/>
                    <a:pt x="89" y="22"/>
                    <a:pt x="101" y="30"/>
                  </a:cubicBezTo>
                  <a:lnTo>
                    <a:pt x="93" y="42"/>
                  </a:lnTo>
                  <a:close/>
                  <a:moveTo>
                    <a:pt x="140" y="79"/>
                  </a:moveTo>
                  <a:cubicBezTo>
                    <a:pt x="130" y="69"/>
                    <a:pt x="120" y="60"/>
                    <a:pt x="110" y="53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29" y="49"/>
                    <a:pt x="140" y="59"/>
                    <a:pt x="150" y="69"/>
                  </a:cubicBezTo>
                  <a:lnTo>
                    <a:pt x="140" y="79"/>
                  </a:lnTo>
                  <a:close/>
                  <a:moveTo>
                    <a:pt x="176" y="126"/>
                  </a:moveTo>
                  <a:cubicBezTo>
                    <a:pt x="169" y="114"/>
                    <a:pt x="161" y="104"/>
                    <a:pt x="153" y="9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73" y="95"/>
                    <a:pt x="181" y="106"/>
                    <a:pt x="188" y="118"/>
                  </a:cubicBezTo>
                  <a:lnTo>
                    <a:pt x="176" y="126"/>
                  </a:lnTo>
                  <a:close/>
                  <a:moveTo>
                    <a:pt x="201" y="179"/>
                  </a:moveTo>
                  <a:cubicBezTo>
                    <a:pt x="198" y="168"/>
                    <a:pt x="193" y="155"/>
                    <a:pt x="186" y="143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6" y="149"/>
                    <a:pt x="211" y="163"/>
                    <a:pt x="215" y="175"/>
                  </a:cubicBezTo>
                  <a:lnTo>
                    <a:pt x="20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-3824288" y="-1739900"/>
              <a:ext cx="338138" cy="296863"/>
            </a:xfrm>
            <a:custGeom>
              <a:avLst/>
              <a:gdLst>
                <a:gd name="T0" fmla="*/ 104 w 213"/>
                <a:gd name="T1" fmla="*/ 69 h 187"/>
                <a:gd name="T2" fmla="*/ 57 w 213"/>
                <a:gd name="T3" fmla="*/ 152 h 187"/>
                <a:gd name="T4" fmla="*/ 154 w 213"/>
                <a:gd name="T5" fmla="*/ 152 h 187"/>
                <a:gd name="T6" fmla="*/ 104 w 213"/>
                <a:gd name="T7" fmla="*/ 69 h 187"/>
                <a:gd name="T8" fmla="*/ 0 w 213"/>
                <a:gd name="T9" fmla="*/ 187 h 187"/>
                <a:gd name="T10" fmla="*/ 104 w 213"/>
                <a:gd name="T11" fmla="*/ 0 h 187"/>
                <a:gd name="T12" fmla="*/ 213 w 213"/>
                <a:gd name="T13" fmla="*/ 185 h 187"/>
                <a:gd name="T14" fmla="*/ 0 w 213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7">
                  <a:moveTo>
                    <a:pt x="104" y="69"/>
                  </a:moveTo>
                  <a:lnTo>
                    <a:pt x="57" y="152"/>
                  </a:lnTo>
                  <a:lnTo>
                    <a:pt x="154" y="152"/>
                  </a:lnTo>
                  <a:lnTo>
                    <a:pt x="104" y="69"/>
                  </a:lnTo>
                  <a:close/>
                  <a:moveTo>
                    <a:pt x="0" y="187"/>
                  </a:moveTo>
                  <a:lnTo>
                    <a:pt x="104" y="0"/>
                  </a:lnTo>
                  <a:lnTo>
                    <a:pt x="213" y="185"/>
                  </a:ln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-3144838" y="-3821113"/>
              <a:ext cx="2900363" cy="2886075"/>
            </a:xfrm>
            <a:custGeom>
              <a:avLst/>
              <a:gdLst>
                <a:gd name="T0" fmla="*/ 388 w 773"/>
                <a:gd name="T1" fmla="*/ 768 h 768"/>
                <a:gd name="T2" fmla="*/ 125 w 773"/>
                <a:gd name="T3" fmla="*/ 663 h 768"/>
                <a:gd name="T4" fmla="*/ 6 w 773"/>
                <a:gd name="T5" fmla="*/ 395 h 768"/>
                <a:gd name="T6" fmla="*/ 378 w 773"/>
                <a:gd name="T7" fmla="*/ 3 h 768"/>
                <a:gd name="T8" fmla="*/ 665 w 773"/>
                <a:gd name="T9" fmla="*/ 121 h 768"/>
                <a:gd name="T10" fmla="*/ 654 w 773"/>
                <a:gd name="T11" fmla="*/ 131 h 768"/>
                <a:gd name="T12" fmla="*/ 378 w 773"/>
                <a:gd name="T13" fmla="*/ 17 h 768"/>
                <a:gd name="T14" fmla="*/ 20 w 773"/>
                <a:gd name="T15" fmla="*/ 395 h 768"/>
                <a:gd name="T16" fmla="*/ 135 w 773"/>
                <a:gd name="T17" fmla="*/ 652 h 768"/>
                <a:gd name="T18" fmla="*/ 398 w 773"/>
                <a:gd name="T19" fmla="*/ 753 h 768"/>
                <a:gd name="T20" fmla="*/ 655 w 773"/>
                <a:gd name="T21" fmla="*/ 639 h 768"/>
                <a:gd name="T22" fmla="*/ 756 w 773"/>
                <a:gd name="T23" fmla="*/ 375 h 768"/>
                <a:gd name="T24" fmla="*/ 720 w 773"/>
                <a:gd name="T25" fmla="*/ 226 h 768"/>
                <a:gd name="T26" fmla="*/ 733 w 773"/>
                <a:gd name="T27" fmla="*/ 220 h 768"/>
                <a:gd name="T28" fmla="*/ 771 w 773"/>
                <a:gd name="T29" fmla="*/ 375 h 768"/>
                <a:gd name="T30" fmla="*/ 666 w 773"/>
                <a:gd name="T31" fmla="*/ 648 h 768"/>
                <a:gd name="T32" fmla="*/ 398 w 773"/>
                <a:gd name="T33" fmla="*/ 768 h 768"/>
                <a:gd name="T34" fmla="*/ 388 w 773"/>
                <a:gd name="T3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768">
                  <a:moveTo>
                    <a:pt x="388" y="768"/>
                  </a:moveTo>
                  <a:cubicBezTo>
                    <a:pt x="289" y="768"/>
                    <a:pt x="196" y="731"/>
                    <a:pt x="125" y="663"/>
                  </a:cubicBezTo>
                  <a:cubicBezTo>
                    <a:pt x="51" y="592"/>
                    <a:pt x="8" y="497"/>
                    <a:pt x="6" y="395"/>
                  </a:cubicBezTo>
                  <a:cubicBezTo>
                    <a:pt x="0" y="184"/>
                    <a:pt x="167" y="8"/>
                    <a:pt x="378" y="3"/>
                  </a:cubicBezTo>
                  <a:cubicBezTo>
                    <a:pt x="486" y="0"/>
                    <a:pt x="590" y="43"/>
                    <a:pt x="665" y="121"/>
                  </a:cubicBezTo>
                  <a:cubicBezTo>
                    <a:pt x="654" y="131"/>
                    <a:pt x="654" y="131"/>
                    <a:pt x="654" y="131"/>
                  </a:cubicBezTo>
                  <a:cubicBezTo>
                    <a:pt x="583" y="56"/>
                    <a:pt x="482" y="15"/>
                    <a:pt x="378" y="17"/>
                  </a:cubicBezTo>
                  <a:cubicBezTo>
                    <a:pt x="175" y="22"/>
                    <a:pt x="15" y="192"/>
                    <a:pt x="20" y="395"/>
                  </a:cubicBezTo>
                  <a:cubicBezTo>
                    <a:pt x="23" y="493"/>
                    <a:pt x="63" y="584"/>
                    <a:pt x="135" y="652"/>
                  </a:cubicBezTo>
                  <a:cubicBezTo>
                    <a:pt x="206" y="720"/>
                    <a:pt x="299" y="756"/>
                    <a:pt x="398" y="753"/>
                  </a:cubicBezTo>
                  <a:cubicBezTo>
                    <a:pt x="496" y="751"/>
                    <a:pt x="587" y="710"/>
                    <a:pt x="655" y="639"/>
                  </a:cubicBezTo>
                  <a:cubicBezTo>
                    <a:pt x="723" y="567"/>
                    <a:pt x="759" y="474"/>
                    <a:pt x="756" y="375"/>
                  </a:cubicBezTo>
                  <a:cubicBezTo>
                    <a:pt x="755" y="323"/>
                    <a:pt x="743" y="273"/>
                    <a:pt x="720" y="226"/>
                  </a:cubicBezTo>
                  <a:cubicBezTo>
                    <a:pt x="733" y="220"/>
                    <a:pt x="733" y="220"/>
                    <a:pt x="733" y="220"/>
                  </a:cubicBezTo>
                  <a:cubicBezTo>
                    <a:pt x="757" y="268"/>
                    <a:pt x="769" y="321"/>
                    <a:pt x="771" y="375"/>
                  </a:cubicBezTo>
                  <a:cubicBezTo>
                    <a:pt x="773" y="477"/>
                    <a:pt x="736" y="574"/>
                    <a:pt x="666" y="648"/>
                  </a:cubicBezTo>
                  <a:cubicBezTo>
                    <a:pt x="595" y="723"/>
                    <a:pt x="500" y="765"/>
                    <a:pt x="398" y="768"/>
                  </a:cubicBezTo>
                  <a:cubicBezTo>
                    <a:pt x="395" y="768"/>
                    <a:pt x="391" y="768"/>
                    <a:pt x="388" y="7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-431801" y="-2608263"/>
              <a:ext cx="88900" cy="76200"/>
            </a:xfrm>
            <a:custGeom>
              <a:avLst/>
              <a:gdLst>
                <a:gd name="T0" fmla="*/ 20 w 24"/>
                <a:gd name="T1" fmla="*/ 20 h 20"/>
                <a:gd name="T2" fmla="*/ 0 w 24"/>
                <a:gd name="T3" fmla="*/ 13 h 20"/>
                <a:gd name="T4" fmla="*/ 6 w 24"/>
                <a:gd name="T5" fmla="*/ 0 h 20"/>
                <a:gd name="T6" fmla="*/ 24 w 24"/>
                <a:gd name="T7" fmla="*/ 7 h 20"/>
                <a:gd name="T8" fmla="*/ 20 w 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0" y="20"/>
                  </a:moveTo>
                  <a:cubicBezTo>
                    <a:pt x="13" y="18"/>
                    <a:pt x="7" y="16"/>
                    <a:pt x="0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2"/>
                    <a:pt x="18" y="5"/>
                    <a:pt x="24" y="7"/>
                  </a:cubicBez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-1168401" y="-3452813"/>
              <a:ext cx="679450" cy="857250"/>
            </a:xfrm>
            <a:custGeom>
              <a:avLst/>
              <a:gdLst>
                <a:gd name="T0" fmla="*/ 10 w 181"/>
                <a:gd name="T1" fmla="*/ 42 h 228"/>
                <a:gd name="T2" fmla="*/ 0 w 181"/>
                <a:gd name="T3" fmla="*/ 3 h 228"/>
                <a:gd name="T4" fmla="*/ 14 w 181"/>
                <a:gd name="T5" fmla="*/ 0 h 228"/>
                <a:gd name="T6" fmla="*/ 24 w 181"/>
                <a:gd name="T7" fmla="*/ 37 h 228"/>
                <a:gd name="T8" fmla="*/ 10 w 181"/>
                <a:gd name="T9" fmla="*/ 42 h 228"/>
                <a:gd name="T10" fmla="*/ 36 w 181"/>
                <a:gd name="T11" fmla="*/ 100 h 228"/>
                <a:gd name="T12" fmla="*/ 19 w 181"/>
                <a:gd name="T13" fmla="*/ 64 h 228"/>
                <a:gd name="T14" fmla="*/ 32 w 181"/>
                <a:gd name="T15" fmla="*/ 59 h 228"/>
                <a:gd name="T16" fmla="*/ 49 w 181"/>
                <a:gd name="T17" fmla="*/ 92 h 228"/>
                <a:gd name="T18" fmla="*/ 36 w 181"/>
                <a:gd name="T19" fmla="*/ 100 h 228"/>
                <a:gd name="T20" fmla="*/ 74 w 181"/>
                <a:gd name="T21" fmla="*/ 151 h 228"/>
                <a:gd name="T22" fmla="*/ 49 w 181"/>
                <a:gd name="T23" fmla="*/ 120 h 228"/>
                <a:gd name="T24" fmla="*/ 61 w 181"/>
                <a:gd name="T25" fmla="*/ 112 h 228"/>
                <a:gd name="T26" fmla="*/ 84 w 181"/>
                <a:gd name="T27" fmla="*/ 142 h 228"/>
                <a:gd name="T28" fmla="*/ 74 w 181"/>
                <a:gd name="T29" fmla="*/ 151 h 228"/>
                <a:gd name="T30" fmla="*/ 120 w 181"/>
                <a:gd name="T31" fmla="*/ 195 h 228"/>
                <a:gd name="T32" fmla="*/ 90 w 181"/>
                <a:gd name="T33" fmla="*/ 169 h 228"/>
                <a:gd name="T34" fmla="*/ 100 w 181"/>
                <a:gd name="T35" fmla="*/ 159 h 228"/>
                <a:gd name="T36" fmla="*/ 129 w 181"/>
                <a:gd name="T37" fmla="*/ 183 h 228"/>
                <a:gd name="T38" fmla="*/ 120 w 181"/>
                <a:gd name="T39" fmla="*/ 195 h 228"/>
                <a:gd name="T40" fmla="*/ 174 w 181"/>
                <a:gd name="T41" fmla="*/ 228 h 228"/>
                <a:gd name="T42" fmla="*/ 140 w 181"/>
                <a:gd name="T43" fmla="*/ 209 h 228"/>
                <a:gd name="T44" fmla="*/ 148 w 181"/>
                <a:gd name="T45" fmla="*/ 197 h 228"/>
                <a:gd name="T46" fmla="*/ 181 w 181"/>
                <a:gd name="T47" fmla="*/ 216 h 228"/>
                <a:gd name="T48" fmla="*/ 174 w 181"/>
                <a:gd name="T4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" h="228">
                  <a:moveTo>
                    <a:pt x="10" y="42"/>
                  </a:moveTo>
                  <a:cubicBezTo>
                    <a:pt x="6" y="29"/>
                    <a:pt x="3" y="16"/>
                    <a:pt x="0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3"/>
                    <a:pt x="20" y="25"/>
                    <a:pt x="24" y="37"/>
                  </a:cubicBezTo>
                  <a:lnTo>
                    <a:pt x="10" y="42"/>
                  </a:lnTo>
                  <a:close/>
                  <a:moveTo>
                    <a:pt x="36" y="100"/>
                  </a:moveTo>
                  <a:cubicBezTo>
                    <a:pt x="30" y="88"/>
                    <a:pt x="24" y="76"/>
                    <a:pt x="19" y="64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7" y="70"/>
                    <a:pt x="43" y="82"/>
                    <a:pt x="49" y="92"/>
                  </a:cubicBezTo>
                  <a:lnTo>
                    <a:pt x="36" y="100"/>
                  </a:lnTo>
                  <a:close/>
                  <a:moveTo>
                    <a:pt x="74" y="151"/>
                  </a:moveTo>
                  <a:cubicBezTo>
                    <a:pt x="65" y="142"/>
                    <a:pt x="57" y="131"/>
                    <a:pt x="49" y="120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8" y="122"/>
                    <a:pt x="76" y="132"/>
                    <a:pt x="84" y="142"/>
                  </a:cubicBezTo>
                  <a:lnTo>
                    <a:pt x="74" y="151"/>
                  </a:lnTo>
                  <a:close/>
                  <a:moveTo>
                    <a:pt x="120" y="195"/>
                  </a:moveTo>
                  <a:cubicBezTo>
                    <a:pt x="110" y="187"/>
                    <a:pt x="100" y="178"/>
                    <a:pt x="90" y="169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9" y="167"/>
                    <a:pt x="119" y="176"/>
                    <a:pt x="129" y="183"/>
                  </a:cubicBezTo>
                  <a:lnTo>
                    <a:pt x="120" y="195"/>
                  </a:lnTo>
                  <a:close/>
                  <a:moveTo>
                    <a:pt x="174" y="228"/>
                  </a:moveTo>
                  <a:cubicBezTo>
                    <a:pt x="162" y="223"/>
                    <a:pt x="151" y="216"/>
                    <a:pt x="140" y="209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8" y="204"/>
                    <a:pt x="169" y="210"/>
                    <a:pt x="181" y="216"/>
                  </a:cubicBezTo>
                  <a:lnTo>
                    <a:pt x="174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-1190626" y="-3609975"/>
              <a:ext cx="60325" cy="77788"/>
            </a:xfrm>
            <a:custGeom>
              <a:avLst/>
              <a:gdLst>
                <a:gd name="T0" fmla="*/ 2 w 16"/>
                <a:gd name="T1" fmla="*/ 21 h 21"/>
                <a:gd name="T2" fmla="*/ 0 w 16"/>
                <a:gd name="T3" fmla="*/ 1 h 21"/>
                <a:gd name="T4" fmla="*/ 15 w 16"/>
                <a:gd name="T5" fmla="*/ 0 h 21"/>
                <a:gd name="T6" fmla="*/ 16 w 16"/>
                <a:gd name="T7" fmla="*/ 20 h 21"/>
                <a:gd name="T8" fmla="*/ 2 w 1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1">
                  <a:moveTo>
                    <a:pt x="2" y="21"/>
                  </a:moveTo>
                  <a:cubicBezTo>
                    <a:pt x="1" y="15"/>
                    <a:pt x="1" y="8"/>
                    <a:pt x="0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6" y="13"/>
                    <a:pt x="16" y="20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-1190626" y="-3824288"/>
              <a:ext cx="60325" cy="82550"/>
            </a:xfrm>
            <a:custGeom>
              <a:avLst/>
              <a:gdLst>
                <a:gd name="T0" fmla="*/ 14 w 16"/>
                <a:gd name="T1" fmla="*/ 22 h 22"/>
                <a:gd name="T2" fmla="*/ 0 w 16"/>
                <a:gd name="T3" fmla="*/ 21 h 22"/>
                <a:gd name="T4" fmla="*/ 2 w 16"/>
                <a:gd name="T5" fmla="*/ 0 h 22"/>
                <a:gd name="T6" fmla="*/ 16 w 16"/>
                <a:gd name="T7" fmla="*/ 2 h 22"/>
                <a:gd name="T8" fmla="*/ 14 w 1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4" y="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9"/>
                    <a:pt x="15" y="15"/>
                    <a:pt x="14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-1171576" y="-4887913"/>
              <a:ext cx="2393950" cy="2416175"/>
            </a:xfrm>
            <a:custGeom>
              <a:avLst/>
              <a:gdLst>
                <a:gd name="T0" fmla="*/ 316 w 638"/>
                <a:gd name="T1" fmla="*/ 14 h 643"/>
                <a:gd name="T2" fmla="*/ 316 w 638"/>
                <a:gd name="T3" fmla="*/ 0 h 643"/>
                <a:gd name="T4" fmla="*/ 348 w 638"/>
                <a:gd name="T5" fmla="*/ 15 h 643"/>
                <a:gd name="T6" fmla="*/ 287 w 638"/>
                <a:gd name="T7" fmla="*/ 1 h 643"/>
                <a:gd name="T8" fmla="*/ 406 w 638"/>
                <a:gd name="T9" fmla="*/ 27 h 643"/>
                <a:gd name="T10" fmla="*/ 410 w 638"/>
                <a:gd name="T11" fmla="*/ 13 h 643"/>
                <a:gd name="T12" fmla="*/ 186 w 638"/>
                <a:gd name="T13" fmla="*/ 27 h 643"/>
                <a:gd name="T14" fmla="*/ 192 w 638"/>
                <a:gd name="T15" fmla="*/ 40 h 643"/>
                <a:gd name="T16" fmla="*/ 430 w 638"/>
                <a:gd name="T17" fmla="*/ 20 h 643"/>
                <a:gd name="T18" fmla="*/ 140 w 638"/>
                <a:gd name="T19" fmla="*/ 69 h 643"/>
                <a:gd name="T20" fmla="*/ 174 w 638"/>
                <a:gd name="T21" fmla="*/ 49 h 643"/>
                <a:gd name="T22" fmla="*/ 478 w 638"/>
                <a:gd name="T23" fmla="*/ 60 h 643"/>
                <a:gd name="T24" fmla="*/ 511 w 638"/>
                <a:gd name="T25" fmla="*/ 83 h 643"/>
                <a:gd name="T26" fmla="*/ 115 w 638"/>
                <a:gd name="T27" fmla="*/ 70 h 643"/>
                <a:gd name="T28" fmla="*/ 553 w 638"/>
                <a:gd name="T29" fmla="*/ 125 h 643"/>
                <a:gd name="T30" fmla="*/ 564 w 638"/>
                <a:gd name="T31" fmla="*/ 116 h 643"/>
                <a:gd name="T32" fmla="*/ 46 w 638"/>
                <a:gd name="T33" fmla="*/ 147 h 643"/>
                <a:gd name="T34" fmla="*/ 58 w 638"/>
                <a:gd name="T35" fmla="*/ 155 h 643"/>
                <a:gd name="T36" fmla="*/ 577 w 638"/>
                <a:gd name="T37" fmla="*/ 132 h 643"/>
                <a:gd name="T38" fmla="*/ 31 w 638"/>
                <a:gd name="T39" fmla="*/ 208 h 643"/>
                <a:gd name="T40" fmla="*/ 48 w 638"/>
                <a:gd name="T41" fmla="*/ 172 h 643"/>
                <a:gd name="T42" fmla="*/ 595 w 638"/>
                <a:gd name="T43" fmla="*/ 192 h 643"/>
                <a:gd name="T44" fmla="*/ 610 w 638"/>
                <a:gd name="T45" fmla="*/ 229 h 643"/>
                <a:gd name="T46" fmla="*/ 10 w 638"/>
                <a:gd name="T47" fmla="*/ 222 h 643"/>
                <a:gd name="T48" fmla="*/ 622 w 638"/>
                <a:gd name="T49" fmla="*/ 288 h 643"/>
                <a:gd name="T50" fmla="*/ 636 w 638"/>
                <a:gd name="T51" fmla="*/ 286 h 643"/>
                <a:gd name="T52" fmla="*/ 623 w 638"/>
                <a:gd name="T53" fmla="*/ 347 h 643"/>
                <a:gd name="T54" fmla="*/ 623 w 638"/>
                <a:gd name="T55" fmla="*/ 308 h 643"/>
                <a:gd name="T56" fmla="*/ 638 w 638"/>
                <a:gd name="T57" fmla="*/ 325 h 643"/>
                <a:gd name="T58" fmla="*/ 612 w 638"/>
                <a:gd name="T59" fmla="*/ 406 h 643"/>
                <a:gd name="T60" fmla="*/ 626 w 638"/>
                <a:gd name="T61" fmla="*/ 410 h 643"/>
                <a:gd name="T62" fmla="*/ 606 w 638"/>
                <a:gd name="T63" fmla="*/ 425 h 643"/>
                <a:gd name="T64" fmla="*/ 569 w 638"/>
                <a:gd name="T65" fmla="*/ 521 h 643"/>
                <a:gd name="T66" fmla="*/ 593 w 638"/>
                <a:gd name="T67" fmla="*/ 486 h 643"/>
                <a:gd name="T68" fmla="*/ 516 w 638"/>
                <a:gd name="T69" fmla="*/ 555 h 643"/>
                <a:gd name="T70" fmla="*/ 526 w 638"/>
                <a:gd name="T71" fmla="*/ 566 h 643"/>
                <a:gd name="T72" fmla="*/ 501 w 638"/>
                <a:gd name="T73" fmla="*/ 567 h 643"/>
                <a:gd name="T74" fmla="*/ 418 w 638"/>
                <a:gd name="T75" fmla="*/ 627 h 643"/>
                <a:gd name="T76" fmla="*/ 456 w 638"/>
                <a:gd name="T77" fmla="*/ 611 h 643"/>
                <a:gd name="T78" fmla="*/ 355 w 638"/>
                <a:gd name="T79" fmla="*/ 626 h 643"/>
                <a:gd name="T80" fmla="*/ 357 w 638"/>
                <a:gd name="T81" fmla="*/ 640 h 643"/>
                <a:gd name="T82" fmla="*/ 294 w 638"/>
                <a:gd name="T83" fmla="*/ 642 h 643"/>
                <a:gd name="T84" fmla="*/ 317 w 638"/>
                <a:gd name="T85" fmla="*/ 629 h 643"/>
                <a:gd name="T86" fmla="*/ 317 w 638"/>
                <a:gd name="T8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643">
                  <a:moveTo>
                    <a:pt x="348" y="15"/>
                  </a:moveTo>
                  <a:cubicBezTo>
                    <a:pt x="339" y="15"/>
                    <a:pt x="329" y="14"/>
                    <a:pt x="320" y="14"/>
                  </a:cubicBezTo>
                  <a:cubicBezTo>
                    <a:pt x="316" y="14"/>
                    <a:pt x="316" y="14"/>
                    <a:pt x="316" y="14"/>
                  </a:cubicBezTo>
                  <a:cubicBezTo>
                    <a:pt x="313" y="14"/>
                    <a:pt x="311" y="14"/>
                    <a:pt x="308" y="14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0" y="0"/>
                    <a:pt x="313" y="0"/>
                    <a:pt x="316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40" y="0"/>
                    <a:pt x="349" y="1"/>
                  </a:cubicBezTo>
                  <a:lnTo>
                    <a:pt x="348" y="15"/>
                  </a:lnTo>
                  <a:close/>
                  <a:moveTo>
                    <a:pt x="249" y="21"/>
                  </a:moveTo>
                  <a:cubicBezTo>
                    <a:pt x="246" y="7"/>
                    <a:pt x="246" y="7"/>
                    <a:pt x="246" y="7"/>
                  </a:cubicBezTo>
                  <a:cubicBezTo>
                    <a:pt x="259" y="4"/>
                    <a:pt x="273" y="2"/>
                    <a:pt x="287" y="1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75" y="16"/>
                    <a:pt x="262" y="18"/>
                    <a:pt x="249" y="21"/>
                  </a:cubicBezTo>
                  <a:moveTo>
                    <a:pt x="406" y="27"/>
                  </a:moveTo>
                  <a:cubicBezTo>
                    <a:pt x="393" y="23"/>
                    <a:pt x="380" y="20"/>
                    <a:pt x="367" y="18"/>
                  </a:cubicBezTo>
                  <a:cubicBezTo>
                    <a:pt x="370" y="4"/>
                    <a:pt x="370" y="4"/>
                    <a:pt x="370" y="4"/>
                  </a:cubicBezTo>
                  <a:cubicBezTo>
                    <a:pt x="383" y="6"/>
                    <a:pt x="397" y="9"/>
                    <a:pt x="410" y="13"/>
                  </a:cubicBezTo>
                  <a:lnTo>
                    <a:pt x="406" y="27"/>
                  </a:lnTo>
                  <a:close/>
                  <a:moveTo>
                    <a:pt x="192" y="40"/>
                  </a:moveTo>
                  <a:cubicBezTo>
                    <a:pt x="186" y="27"/>
                    <a:pt x="186" y="27"/>
                    <a:pt x="186" y="27"/>
                  </a:cubicBezTo>
                  <a:cubicBezTo>
                    <a:pt x="199" y="21"/>
                    <a:pt x="212" y="16"/>
                    <a:pt x="225" y="13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17" y="30"/>
                    <a:pt x="204" y="35"/>
                    <a:pt x="192" y="40"/>
                  </a:cubicBezTo>
                  <a:moveTo>
                    <a:pt x="461" y="50"/>
                  </a:moveTo>
                  <a:cubicBezTo>
                    <a:pt x="450" y="44"/>
                    <a:pt x="437" y="38"/>
                    <a:pt x="425" y="34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43" y="25"/>
                    <a:pt x="456" y="31"/>
                    <a:pt x="468" y="37"/>
                  </a:cubicBezTo>
                  <a:lnTo>
                    <a:pt x="461" y="50"/>
                  </a:lnTo>
                  <a:close/>
                  <a:moveTo>
                    <a:pt x="140" y="69"/>
                  </a:moveTo>
                  <a:cubicBezTo>
                    <a:pt x="132" y="58"/>
                    <a:pt x="132" y="58"/>
                    <a:pt x="132" y="58"/>
                  </a:cubicBezTo>
                  <a:cubicBezTo>
                    <a:pt x="143" y="50"/>
                    <a:pt x="155" y="42"/>
                    <a:pt x="168" y="3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62" y="55"/>
                    <a:pt x="151" y="62"/>
                    <a:pt x="140" y="69"/>
                  </a:cubicBezTo>
                  <a:moveTo>
                    <a:pt x="511" y="83"/>
                  </a:moveTo>
                  <a:cubicBezTo>
                    <a:pt x="501" y="75"/>
                    <a:pt x="490" y="67"/>
                    <a:pt x="478" y="60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98" y="55"/>
                    <a:pt x="509" y="63"/>
                    <a:pt x="520" y="72"/>
                  </a:cubicBezTo>
                  <a:lnTo>
                    <a:pt x="511" y="83"/>
                  </a:lnTo>
                  <a:close/>
                  <a:moveTo>
                    <a:pt x="95" y="108"/>
                  </a:moveTo>
                  <a:cubicBezTo>
                    <a:pt x="85" y="98"/>
                    <a:pt x="85" y="98"/>
                    <a:pt x="85" y="98"/>
                  </a:cubicBezTo>
                  <a:cubicBezTo>
                    <a:pt x="94" y="88"/>
                    <a:pt x="104" y="79"/>
                    <a:pt x="115" y="70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14" y="90"/>
                    <a:pt x="104" y="99"/>
                    <a:pt x="95" y="108"/>
                  </a:cubicBezTo>
                  <a:moveTo>
                    <a:pt x="553" y="125"/>
                  </a:moveTo>
                  <a:cubicBezTo>
                    <a:pt x="545" y="115"/>
                    <a:pt x="535" y="105"/>
                    <a:pt x="526" y="96"/>
                  </a:cubicBezTo>
                  <a:cubicBezTo>
                    <a:pt x="536" y="86"/>
                    <a:pt x="536" y="86"/>
                    <a:pt x="536" y="86"/>
                  </a:cubicBezTo>
                  <a:cubicBezTo>
                    <a:pt x="546" y="95"/>
                    <a:pt x="555" y="105"/>
                    <a:pt x="564" y="116"/>
                  </a:cubicBezTo>
                  <a:lnTo>
                    <a:pt x="553" y="125"/>
                  </a:lnTo>
                  <a:close/>
                  <a:moveTo>
                    <a:pt x="58" y="155"/>
                  </a:moveTo>
                  <a:cubicBezTo>
                    <a:pt x="46" y="147"/>
                    <a:pt x="46" y="147"/>
                    <a:pt x="46" y="147"/>
                  </a:cubicBezTo>
                  <a:cubicBezTo>
                    <a:pt x="53" y="135"/>
                    <a:pt x="62" y="12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73" y="133"/>
                    <a:pt x="65" y="144"/>
                    <a:pt x="58" y="155"/>
                  </a:cubicBezTo>
                  <a:moveTo>
                    <a:pt x="587" y="175"/>
                  </a:moveTo>
                  <a:cubicBezTo>
                    <a:pt x="580" y="163"/>
                    <a:pt x="573" y="152"/>
                    <a:pt x="565" y="141"/>
                  </a:cubicBezTo>
                  <a:cubicBezTo>
                    <a:pt x="577" y="132"/>
                    <a:pt x="577" y="132"/>
                    <a:pt x="577" y="132"/>
                  </a:cubicBezTo>
                  <a:cubicBezTo>
                    <a:pt x="585" y="144"/>
                    <a:pt x="593" y="156"/>
                    <a:pt x="599" y="168"/>
                  </a:cubicBezTo>
                  <a:lnTo>
                    <a:pt x="587" y="175"/>
                  </a:lnTo>
                  <a:close/>
                  <a:moveTo>
                    <a:pt x="31" y="208"/>
                  </a:moveTo>
                  <a:cubicBezTo>
                    <a:pt x="17" y="203"/>
                    <a:pt x="17" y="203"/>
                    <a:pt x="17" y="203"/>
                  </a:cubicBezTo>
                  <a:cubicBezTo>
                    <a:pt x="22" y="190"/>
                    <a:pt x="28" y="177"/>
                    <a:pt x="35" y="165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1" y="184"/>
                    <a:pt x="35" y="196"/>
                    <a:pt x="31" y="208"/>
                  </a:cubicBezTo>
                  <a:moveTo>
                    <a:pt x="610" y="229"/>
                  </a:moveTo>
                  <a:cubicBezTo>
                    <a:pt x="606" y="217"/>
                    <a:pt x="601" y="204"/>
                    <a:pt x="595" y="192"/>
                  </a:cubicBezTo>
                  <a:cubicBezTo>
                    <a:pt x="609" y="186"/>
                    <a:pt x="609" y="186"/>
                    <a:pt x="609" y="186"/>
                  </a:cubicBezTo>
                  <a:cubicBezTo>
                    <a:pt x="614" y="199"/>
                    <a:pt x="619" y="212"/>
                    <a:pt x="624" y="225"/>
                  </a:cubicBezTo>
                  <a:lnTo>
                    <a:pt x="610" y="229"/>
                  </a:lnTo>
                  <a:close/>
                  <a:moveTo>
                    <a:pt x="14" y="265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2" y="249"/>
                    <a:pt x="6" y="235"/>
                    <a:pt x="10" y="222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0" y="239"/>
                    <a:pt x="17" y="252"/>
                    <a:pt x="14" y="265"/>
                  </a:cubicBezTo>
                  <a:moveTo>
                    <a:pt x="622" y="288"/>
                  </a:moveTo>
                  <a:cubicBezTo>
                    <a:pt x="621" y="275"/>
                    <a:pt x="618" y="261"/>
                    <a:pt x="615" y="249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32" y="259"/>
                    <a:pt x="635" y="272"/>
                    <a:pt x="636" y="286"/>
                  </a:cubicBezTo>
                  <a:lnTo>
                    <a:pt x="622" y="288"/>
                  </a:lnTo>
                  <a:close/>
                  <a:moveTo>
                    <a:pt x="637" y="349"/>
                  </a:moveTo>
                  <a:cubicBezTo>
                    <a:pt x="623" y="347"/>
                    <a:pt x="623" y="347"/>
                    <a:pt x="623" y="347"/>
                  </a:cubicBezTo>
                  <a:cubicBezTo>
                    <a:pt x="623" y="340"/>
                    <a:pt x="624" y="332"/>
                    <a:pt x="624" y="325"/>
                  </a:cubicBezTo>
                  <a:cubicBezTo>
                    <a:pt x="624" y="321"/>
                    <a:pt x="624" y="321"/>
                    <a:pt x="624" y="321"/>
                  </a:cubicBezTo>
                  <a:cubicBezTo>
                    <a:pt x="624" y="317"/>
                    <a:pt x="624" y="312"/>
                    <a:pt x="623" y="308"/>
                  </a:cubicBezTo>
                  <a:cubicBezTo>
                    <a:pt x="638" y="307"/>
                    <a:pt x="638" y="307"/>
                    <a:pt x="638" y="307"/>
                  </a:cubicBezTo>
                  <a:cubicBezTo>
                    <a:pt x="638" y="312"/>
                    <a:pt x="638" y="316"/>
                    <a:pt x="638" y="321"/>
                  </a:cubicBezTo>
                  <a:cubicBezTo>
                    <a:pt x="638" y="325"/>
                    <a:pt x="638" y="325"/>
                    <a:pt x="638" y="325"/>
                  </a:cubicBezTo>
                  <a:cubicBezTo>
                    <a:pt x="638" y="333"/>
                    <a:pt x="638" y="341"/>
                    <a:pt x="637" y="349"/>
                  </a:cubicBezTo>
                  <a:moveTo>
                    <a:pt x="626" y="410"/>
                  </a:moveTo>
                  <a:cubicBezTo>
                    <a:pt x="612" y="406"/>
                    <a:pt x="612" y="406"/>
                    <a:pt x="612" y="406"/>
                  </a:cubicBezTo>
                  <a:cubicBezTo>
                    <a:pt x="616" y="393"/>
                    <a:pt x="618" y="380"/>
                    <a:pt x="620" y="367"/>
                  </a:cubicBezTo>
                  <a:cubicBezTo>
                    <a:pt x="635" y="369"/>
                    <a:pt x="635" y="369"/>
                    <a:pt x="635" y="369"/>
                  </a:cubicBezTo>
                  <a:cubicBezTo>
                    <a:pt x="633" y="383"/>
                    <a:pt x="630" y="397"/>
                    <a:pt x="626" y="410"/>
                  </a:cubicBezTo>
                  <a:moveTo>
                    <a:pt x="603" y="468"/>
                  </a:moveTo>
                  <a:cubicBezTo>
                    <a:pt x="590" y="462"/>
                    <a:pt x="590" y="462"/>
                    <a:pt x="590" y="462"/>
                  </a:cubicBezTo>
                  <a:cubicBezTo>
                    <a:pt x="596" y="450"/>
                    <a:pt x="601" y="437"/>
                    <a:pt x="606" y="425"/>
                  </a:cubicBezTo>
                  <a:cubicBezTo>
                    <a:pt x="619" y="430"/>
                    <a:pt x="619" y="430"/>
                    <a:pt x="619" y="430"/>
                  </a:cubicBezTo>
                  <a:cubicBezTo>
                    <a:pt x="615" y="443"/>
                    <a:pt x="609" y="456"/>
                    <a:pt x="603" y="468"/>
                  </a:cubicBezTo>
                  <a:moveTo>
                    <a:pt x="569" y="521"/>
                  </a:moveTo>
                  <a:cubicBezTo>
                    <a:pt x="558" y="512"/>
                    <a:pt x="558" y="512"/>
                    <a:pt x="558" y="512"/>
                  </a:cubicBezTo>
                  <a:cubicBezTo>
                    <a:pt x="566" y="501"/>
                    <a:pt x="573" y="490"/>
                    <a:pt x="580" y="479"/>
                  </a:cubicBezTo>
                  <a:cubicBezTo>
                    <a:pt x="593" y="486"/>
                    <a:pt x="593" y="486"/>
                    <a:pt x="593" y="486"/>
                  </a:cubicBezTo>
                  <a:cubicBezTo>
                    <a:pt x="585" y="498"/>
                    <a:pt x="578" y="510"/>
                    <a:pt x="569" y="521"/>
                  </a:cubicBezTo>
                  <a:moveTo>
                    <a:pt x="526" y="566"/>
                  </a:moveTo>
                  <a:cubicBezTo>
                    <a:pt x="516" y="555"/>
                    <a:pt x="516" y="555"/>
                    <a:pt x="516" y="555"/>
                  </a:cubicBezTo>
                  <a:cubicBezTo>
                    <a:pt x="526" y="546"/>
                    <a:pt x="536" y="537"/>
                    <a:pt x="545" y="527"/>
                  </a:cubicBezTo>
                  <a:cubicBezTo>
                    <a:pt x="555" y="537"/>
                    <a:pt x="555" y="537"/>
                    <a:pt x="555" y="537"/>
                  </a:cubicBezTo>
                  <a:cubicBezTo>
                    <a:pt x="546" y="547"/>
                    <a:pt x="536" y="557"/>
                    <a:pt x="526" y="566"/>
                  </a:cubicBezTo>
                  <a:moveTo>
                    <a:pt x="475" y="601"/>
                  </a:moveTo>
                  <a:cubicBezTo>
                    <a:pt x="468" y="589"/>
                    <a:pt x="468" y="589"/>
                    <a:pt x="468" y="589"/>
                  </a:cubicBezTo>
                  <a:cubicBezTo>
                    <a:pt x="479" y="582"/>
                    <a:pt x="490" y="575"/>
                    <a:pt x="501" y="567"/>
                  </a:cubicBezTo>
                  <a:cubicBezTo>
                    <a:pt x="509" y="579"/>
                    <a:pt x="509" y="579"/>
                    <a:pt x="509" y="579"/>
                  </a:cubicBezTo>
                  <a:cubicBezTo>
                    <a:pt x="498" y="587"/>
                    <a:pt x="487" y="595"/>
                    <a:pt x="475" y="601"/>
                  </a:cubicBezTo>
                  <a:moveTo>
                    <a:pt x="418" y="627"/>
                  </a:moveTo>
                  <a:cubicBezTo>
                    <a:pt x="413" y="613"/>
                    <a:pt x="413" y="613"/>
                    <a:pt x="413" y="613"/>
                  </a:cubicBezTo>
                  <a:cubicBezTo>
                    <a:pt x="426" y="609"/>
                    <a:pt x="438" y="604"/>
                    <a:pt x="450" y="598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44" y="617"/>
                    <a:pt x="431" y="622"/>
                    <a:pt x="418" y="627"/>
                  </a:cubicBezTo>
                  <a:moveTo>
                    <a:pt x="357" y="640"/>
                  </a:moveTo>
                  <a:cubicBezTo>
                    <a:pt x="355" y="626"/>
                    <a:pt x="355" y="626"/>
                    <a:pt x="355" y="626"/>
                  </a:cubicBezTo>
                  <a:cubicBezTo>
                    <a:pt x="368" y="625"/>
                    <a:pt x="381" y="622"/>
                    <a:pt x="394" y="619"/>
                  </a:cubicBezTo>
                  <a:cubicBezTo>
                    <a:pt x="398" y="633"/>
                    <a:pt x="398" y="633"/>
                    <a:pt x="398" y="633"/>
                  </a:cubicBezTo>
                  <a:cubicBezTo>
                    <a:pt x="384" y="636"/>
                    <a:pt x="370" y="639"/>
                    <a:pt x="357" y="640"/>
                  </a:cubicBezTo>
                  <a:moveTo>
                    <a:pt x="317" y="643"/>
                  </a:moveTo>
                  <a:cubicBezTo>
                    <a:pt x="313" y="643"/>
                    <a:pt x="313" y="643"/>
                    <a:pt x="313" y="643"/>
                  </a:cubicBezTo>
                  <a:cubicBezTo>
                    <a:pt x="307" y="643"/>
                    <a:pt x="300" y="643"/>
                    <a:pt x="294" y="642"/>
                  </a:cubicBezTo>
                  <a:cubicBezTo>
                    <a:pt x="295" y="628"/>
                    <a:pt x="295" y="628"/>
                    <a:pt x="295" y="628"/>
                  </a:cubicBezTo>
                  <a:cubicBezTo>
                    <a:pt x="301" y="628"/>
                    <a:pt x="307" y="628"/>
                    <a:pt x="313" y="629"/>
                  </a:cubicBezTo>
                  <a:cubicBezTo>
                    <a:pt x="317" y="629"/>
                    <a:pt x="317" y="629"/>
                    <a:pt x="317" y="629"/>
                  </a:cubicBezTo>
                  <a:cubicBezTo>
                    <a:pt x="323" y="629"/>
                    <a:pt x="329" y="628"/>
                    <a:pt x="335" y="628"/>
                  </a:cubicBezTo>
                  <a:cubicBezTo>
                    <a:pt x="336" y="642"/>
                    <a:pt x="336" y="642"/>
                    <a:pt x="336" y="642"/>
                  </a:cubicBezTo>
                  <a:cubicBezTo>
                    <a:pt x="330" y="643"/>
                    <a:pt x="323" y="643"/>
                    <a:pt x="317" y="6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-225426" y="-2551113"/>
              <a:ext cx="85725" cy="68263"/>
            </a:xfrm>
            <a:custGeom>
              <a:avLst/>
              <a:gdLst>
                <a:gd name="T0" fmla="*/ 21 w 23"/>
                <a:gd name="T1" fmla="*/ 18 h 18"/>
                <a:gd name="T2" fmla="*/ 0 w 23"/>
                <a:gd name="T3" fmla="*/ 15 h 18"/>
                <a:gd name="T4" fmla="*/ 3 w 23"/>
                <a:gd name="T5" fmla="*/ 0 h 18"/>
                <a:gd name="T6" fmla="*/ 23 w 23"/>
                <a:gd name="T7" fmla="*/ 4 h 18"/>
                <a:gd name="T8" fmla="*/ 21 w 2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1" y="18"/>
                  </a:moveTo>
                  <a:cubicBezTo>
                    <a:pt x="14" y="17"/>
                    <a:pt x="7" y="16"/>
                    <a:pt x="0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2"/>
                    <a:pt x="16" y="3"/>
                    <a:pt x="23" y="4"/>
                  </a:cubicBezTo>
                  <a:lnTo>
                    <a:pt x="2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-1460501" y="-5162550"/>
              <a:ext cx="1328738" cy="1322388"/>
            </a:xfrm>
            <a:custGeom>
              <a:avLst/>
              <a:gdLst>
                <a:gd name="T0" fmla="*/ 315 w 354"/>
                <a:gd name="T1" fmla="*/ 21 h 352"/>
                <a:gd name="T2" fmla="*/ 312 w 354"/>
                <a:gd name="T3" fmla="*/ 7 h 352"/>
                <a:gd name="T4" fmla="*/ 352 w 354"/>
                <a:gd name="T5" fmla="*/ 0 h 352"/>
                <a:gd name="T6" fmla="*/ 354 w 354"/>
                <a:gd name="T7" fmla="*/ 14 h 352"/>
                <a:gd name="T8" fmla="*/ 315 w 354"/>
                <a:gd name="T9" fmla="*/ 21 h 352"/>
                <a:gd name="T10" fmla="*/ 257 w 354"/>
                <a:gd name="T11" fmla="*/ 37 h 352"/>
                <a:gd name="T12" fmla="*/ 252 w 354"/>
                <a:gd name="T13" fmla="*/ 24 h 352"/>
                <a:gd name="T14" fmla="*/ 291 w 354"/>
                <a:gd name="T15" fmla="*/ 11 h 352"/>
                <a:gd name="T16" fmla="*/ 295 w 354"/>
                <a:gd name="T17" fmla="*/ 25 h 352"/>
                <a:gd name="T18" fmla="*/ 257 w 354"/>
                <a:gd name="T19" fmla="*/ 37 h 352"/>
                <a:gd name="T20" fmla="*/ 203 w 354"/>
                <a:gd name="T21" fmla="*/ 63 h 352"/>
                <a:gd name="T22" fmla="*/ 196 w 354"/>
                <a:gd name="T23" fmla="*/ 51 h 352"/>
                <a:gd name="T24" fmla="*/ 233 w 354"/>
                <a:gd name="T25" fmla="*/ 32 h 352"/>
                <a:gd name="T26" fmla="*/ 239 w 354"/>
                <a:gd name="T27" fmla="*/ 45 h 352"/>
                <a:gd name="T28" fmla="*/ 203 w 354"/>
                <a:gd name="T29" fmla="*/ 63 h 352"/>
                <a:gd name="T30" fmla="*/ 154 w 354"/>
                <a:gd name="T31" fmla="*/ 97 h 352"/>
                <a:gd name="T32" fmla="*/ 145 w 354"/>
                <a:gd name="T33" fmla="*/ 86 h 352"/>
                <a:gd name="T34" fmla="*/ 179 w 354"/>
                <a:gd name="T35" fmla="*/ 61 h 352"/>
                <a:gd name="T36" fmla="*/ 186 w 354"/>
                <a:gd name="T37" fmla="*/ 73 h 352"/>
                <a:gd name="T38" fmla="*/ 154 w 354"/>
                <a:gd name="T39" fmla="*/ 97 h 352"/>
                <a:gd name="T40" fmla="*/ 111 w 354"/>
                <a:gd name="T41" fmla="*/ 138 h 352"/>
                <a:gd name="T42" fmla="*/ 100 w 354"/>
                <a:gd name="T43" fmla="*/ 128 h 352"/>
                <a:gd name="T44" fmla="*/ 129 w 354"/>
                <a:gd name="T45" fmla="*/ 99 h 352"/>
                <a:gd name="T46" fmla="*/ 139 w 354"/>
                <a:gd name="T47" fmla="*/ 110 h 352"/>
                <a:gd name="T48" fmla="*/ 111 w 354"/>
                <a:gd name="T49" fmla="*/ 138 h 352"/>
                <a:gd name="T50" fmla="*/ 74 w 354"/>
                <a:gd name="T51" fmla="*/ 185 h 352"/>
                <a:gd name="T52" fmla="*/ 62 w 354"/>
                <a:gd name="T53" fmla="*/ 177 h 352"/>
                <a:gd name="T54" fmla="*/ 86 w 354"/>
                <a:gd name="T55" fmla="*/ 144 h 352"/>
                <a:gd name="T56" fmla="*/ 98 w 354"/>
                <a:gd name="T57" fmla="*/ 153 h 352"/>
                <a:gd name="T58" fmla="*/ 74 w 354"/>
                <a:gd name="T59" fmla="*/ 185 h 352"/>
                <a:gd name="T60" fmla="*/ 45 w 354"/>
                <a:gd name="T61" fmla="*/ 237 h 352"/>
                <a:gd name="T62" fmla="*/ 32 w 354"/>
                <a:gd name="T63" fmla="*/ 231 h 352"/>
                <a:gd name="T64" fmla="*/ 51 w 354"/>
                <a:gd name="T65" fmla="*/ 195 h 352"/>
                <a:gd name="T66" fmla="*/ 63 w 354"/>
                <a:gd name="T67" fmla="*/ 202 h 352"/>
                <a:gd name="T68" fmla="*/ 45 w 354"/>
                <a:gd name="T69" fmla="*/ 237 h 352"/>
                <a:gd name="T70" fmla="*/ 25 w 354"/>
                <a:gd name="T71" fmla="*/ 294 h 352"/>
                <a:gd name="T72" fmla="*/ 11 w 354"/>
                <a:gd name="T73" fmla="*/ 290 h 352"/>
                <a:gd name="T74" fmla="*/ 24 w 354"/>
                <a:gd name="T75" fmla="*/ 251 h 352"/>
                <a:gd name="T76" fmla="*/ 37 w 354"/>
                <a:gd name="T77" fmla="*/ 256 h 352"/>
                <a:gd name="T78" fmla="*/ 25 w 354"/>
                <a:gd name="T79" fmla="*/ 294 h 352"/>
                <a:gd name="T80" fmla="*/ 14 w 354"/>
                <a:gd name="T81" fmla="*/ 352 h 352"/>
                <a:gd name="T82" fmla="*/ 0 w 354"/>
                <a:gd name="T83" fmla="*/ 351 h 352"/>
                <a:gd name="T84" fmla="*/ 6 w 354"/>
                <a:gd name="T85" fmla="*/ 310 h 352"/>
                <a:gd name="T86" fmla="*/ 20 w 354"/>
                <a:gd name="T87" fmla="*/ 313 h 352"/>
                <a:gd name="T88" fmla="*/ 14 w 354"/>
                <a:gd name="T8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52">
                  <a:moveTo>
                    <a:pt x="315" y="21"/>
                  </a:moveTo>
                  <a:cubicBezTo>
                    <a:pt x="312" y="7"/>
                    <a:pt x="312" y="7"/>
                    <a:pt x="312" y="7"/>
                  </a:cubicBezTo>
                  <a:cubicBezTo>
                    <a:pt x="325" y="4"/>
                    <a:pt x="339" y="2"/>
                    <a:pt x="352" y="0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41" y="16"/>
                    <a:pt x="327" y="18"/>
                    <a:pt x="315" y="21"/>
                  </a:cubicBezTo>
                  <a:moveTo>
                    <a:pt x="257" y="37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65" y="19"/>
                    <a:pt x="278" y="15"/>
                    <a:pt x="291" y="11"/>
                  </a:cubicBezTo>
                  <a:cubicBezTo>
                    <a:pt x="295" y="25"/>
                    <a:pt x="295" y="25"/>
                    <a:pt x="295" y="25"/>
                  </a:cubicBezTo>
                  <a:cubicBezTo>
                    <a:pt x="282" y="29"/>
                    <a:pt x="270" y="33"/>
                    <a:pt x="257" y="37"/>
                  </a:cubicBezTo>
                  <a:moveTo>
                    <a:pt x="203" y="63"/>
                  </a:moveTo>
                  <a:cubicBezTo>
                    <a:pt x="196" y="51"/>
                    <a:pt x="196" y="51"/>
                    <a:pt x="196" y="51"/>
                  </a:cubicBezTo>
                  <a:cubicBezTo>
                    <a:pt x="208" y="44"/>
                    <a:pt x="221" y="37"/>
                    <a:pt x="233" y="32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27" y="50"/>
                    <a:pt x="215" y="56"/>
                    <a:pt x="203" y="63"/>
                  </a:cubicBezTo>
                  <a:moveTo>
                    <a:pt x="154" y="97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6" y="77"/>
                    <a:pt x="167" y="69"/>
                    <a:pt x="179" y="61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5" y="81"/>
                    <a:pt x="164" y="88"/>
                    <a:pt x="154" y="97"/>
                  </a:cubicBezTo>
                  <a:moveTo>
                    <a:pt x="111" y="13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9" y="118"/>
                    <a:pt x="119" y="108"/>
                    <a:pt x="129" y="99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29" y="118"/>
                    <a:pt x="119" y="128"/>
                    <a:pt x="111" y="138"/>
                  </a:cubicBezTo>
                  <a:moveTo>
                    <a:pt x="74" y="185"/>
                  </a:moveTo>
                  <a:cubicBezTo>
                    <a:pt x="62" y="177"/>
                    <a:pt x="62" y="177"/>
                    <a:pt x="62" y="177"/>
                  </a:cubicBezTo>
                  <a:cubicBezTo>
                    <a:pt x="69" y="166"/>
                    <a:pt x="78" y="154"/>
                    <a:pt x="86" y="144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9" y="163"/>
                    <a:pt x="81" y="174"/>
                    <a:pt x="74" y="185"/>
                  </a:cubicBezTo>
                  <a:moveTo>
                    <a:pt x="45" y="237"/>
                  </a:moveTo>
                  <a:cubicBezTo>
                    <a:pt x="32" y="231"/>
                    <a:pt x="32" y="231"/>
                    <a:pt x="32" y="231"/>
                  </a:cubicBezTo>
                  <a:cubicBezTo>
                    <a:pt x="38" y="219"/>
                    <a:pt x="44" y="207"/>
                    <a:pt x="51" y="195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57" y="213"/>
                    <a:pt x="51" y="225"/>
                    <a:pt x="45" y="237"/>
                  </a:cubicBezTo>
                  <a:moveTo>
                    <a:pt x="25" y="294"/>
                  </a:moveTo>
                  <a:cubicBezTo>
                    <a:pt x="11" y="290"/>
                    <a:pt x="11" y="290"/>
                    <a:pt x="11" y="290"/>
                  </a:cubicBezTo>
                  <a:cubicBezTo>
                    <a:pt x="15" y="277"/>
                    <a:pt x="19" y="263"/>
                    <a:pt x="24" y="251"/>
                  </a:cubicBezTo>
                  <a:cubicBezTo>
                    <a:pt x="37" y="256"/>
                    <a:pt x="37" y="256"/>
                    <a:pt x="37" y="256"/>
                  </a:cubicBezTo>
                  <a:cubicBezTo>
                    <a:pt x="33" y="268"/>
                    <a:pt x="28" y="281"/>
                    <a:pt x="25" y="294"/>
                  </a:cubicBezTo>
                  <a:moveTo>
                    <a:pt x="14" y="352"/>
                  </a:moveTo>
                  <a:cubicBezTo>
                    <a:pt x="0" y="351"/>
                    <a:pt x="0" y="351"/>
                    <a:pt x="0" y="351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17" y="326"/>
                    <a:pt x="15" y="339"/>
                    <a:pt x="14" y="3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14287" y="-5470525"/>
              <a:ext cx="1785938" cy="3573463"/>
            </a:xfrm>
            <a:custGeom>
              <a:avLst/>
              <a:gdLst>
                <a:gd name="T0" fmla="*/ 0 w 476"/>
                <a:gd name="T1" fmla="*/ 15 h 951"/>
                <a:gd name="T2" fmla="*/ 42 w 476"/>
                <a:gd name="T3" fmla="*/ 2 h 951"/>
                <a:gd name="T4" fmla="*/ 100 w 476"/>
                <a:gd name="T5" fmla="*/ 25 h 951"/>
                <a:gd name="T6" fmla="*/ 62 w 476"/>
                <a:gd name="T7" fmla="*/ 4 h 951"/>
                <a:gd name="T8" fmla="*/ 100 w 476"/>
                <a:gd name="T9" fmla="*/ 25 h 951"/>
                <a:gd name="T10" fmla="*/ 119 w 476"/>
                <a:gd name="T11" fmla="*/ 30 h 951"/>
                <a:gd name="T12" fmla="*/ 162 w 476"/>
                <a:gd name="T13" fmla="*/ 29 h 951"/>
                <a:gd name="T14" fmla="*/ 212 w 476"/>
                <a:gd name="T15" fmla="*/ 66 h 951"/>
                <a:gd name="T16" fmla="*/ 181 w 476"/>
                <a:gd name="T17" fmla="*/ 36 h 951"/>
                <a:gd name="T18" fmla="*/ 212 w 476"/>
                <a:gd name="T19" fmla="*/ 66 h 951"/>
                <a:gd name="T20" fmla="*/ 230 w 476"/>
                <a:gd name="T21" fmla="*/ 76 h 951"/>
                <a:gd name="T22" fmla="*/ 272 w 476"/>
                <a:gd name="T23" fmla="*/ 85 h 951"/>
                <a:gd name="T24" fmla="*/ 310 w 476"/>
                <a:gd name="T25" fmla="*/ 135 h 951"/>
                <a:gd name="T26" fmla="*/ 288 w 476"/>
                <a:gd name="T27" fmla="*/ 97 h 951"/>
                <a:gd name="T28" fmla="*/ 310 w 476"/>
                <a:gd name="T29" fmla="*/ 135 h 951"/>
                <a:gd name="T30" fmla="*/ 325 w 476"/>
                <a:gd name="T31" fmla="*/ 148 h 951"/>
                <a:gd name="T32" fmla="*/ 363 w 476"/>
                <a:gd name="T33" fmla="*/ 168 h 951"/>
                <a:gd name="T34" fmla="*/ 388 w 476"/>
                <a:gd name="T35" fmla="*/ 226 h 951"/>
                <a:gd name="T36" fmla="*/ 376 w 476"/>
                <a:gd name="T37" fmla="*/ 184 h 951"/>
                <a:gd name="T38" fmla="*/ 388 w 476"/>
                <a:gd name="T39" fmla="*/ 226 h 951"/>
                <a:gd name="T40" fmla="*/ 398 w 476"/>
                <a:gd name="T41" fmla="*/ 243 h 951"/>
                <a:gd name="T42" fmla="*/ 430 w 476"/>
                <a:gd name="T43" fmla="*/ 272 h 951"/>
                <a:gd name="T44" fmla="*/ 439 w 476"/>
                <a:gd name="T45" fmla="*/ 334 h 951"/>
                <a:gd name="T46" fmla="*/ 439 w 476"/>
                <a:gd name="T47" fmla="*/ 291 h 951"/>
                <a:gd name="T48" fmla="*/ 439 w 476"/>
                <a:gd name="T49" fmla="*/ 334 h 951"/>
                <a:gd name="T50" fmla="*/ 445 w 476"/>
                <a:gd name="T51" fmla="*/ 353 h 951"/>
                <a:gd name="T52" fmla="*/ 468 w 476"/>
                <a:gd name="T53" fmla="*/ 389 h 951"/>
                <a:gd name="T54" fmla="*/ 461 w 476"/>
                <a:gd name="T55" fmla="*/ 451 h 951"/>
                <a:gd name="T56" fmla="*/ 472 w 476"/>
                <a:gd name="T57" fmla="*/ 409 h 951"/>
                <a:gd name="T58" fmla="*/ 461 w 476"/>
                <a:gd name="T59" fmla="*/ 451 h 951"/>
                <a:gd name="T60" fmla="*/ 460 w 476"/>
                <a:gd name="T61" fmla="*/ 511 h 951"/>
                <a:gd name="T62" fmla="*/ 462 w 476"/>
                <a:gd name="T63" fmla="*/ 471 h 951"/>
                <a:gd name="T64" fmla="*/ 476 w 476"/>
                <a:gd name="T65" fmla="*/ 476 h 951"/>
                <a:gd name="T66" fmla="*/ 466 w 476"/>
                <a:gd name="T67" fmla="*/ 573 h 951"/>
                <a:gd name="T68" fmla="*/ 459 w 476"/>
                <a:gd name="T69" fmla="*/ 531 h 951"/>
                <a:gd name="T70" fmla="*/ 466 w 476"/>
                <a:gd name="T71" fmla="*/ 573 h 951"/>
                <a:gd name="T72" fmla="*/ 436 w 476"/>
                <a:gd name="T73" fmla="*/ 628 h 951"/>
                <a:gd name="T74" fmla="*/ 462 w 476"/>
                <a:gd name="T75" fmla="*/ 594 h 951"/>
                <a:gd name="T76" fmla="*/ 426 w 476"/>
                <a:gd name="T77" fmla="*/ 690 h 951"/>
                <a:gd name="T78" fmla="*/ 429 w 476"/>
                <a:gd name="T79" fmla="*/ 647 h 951"/>
                <a:gd name="T80" fmla="*/ 426 w 476"/>
                <a:gd name="T81" fmla="*/ 690 h 951"/>
                <a:gd name="T82" fmla="*/ 382 w 476"/>
                <a:gd name="T83" fmla="*/ 735 h 951"/>
                <a:gd name="T84" fmla="*/ 416 w 476"/>
                <a:gd name="T85" fmla="*/ 708 h 951"/>
                <a:gd name="T86" fmla="*/ 356 w 476"/>
                <a:gd name="T87" fmla="*/ 792 h 951"/>
                <a:gd name="T88" fmla="*/ 371 w 476"/>
                <a:gd name="T89" fmla="*/ 752 h 951"/>
                <a:gd name="T90" fmla="*/ 356 w 476"/>
                <a:gd name="T91" fmla="*/ 792 h 951"/>
                <a:gd name="T92" fmla="*/ 303 w 476"/>
                <a:gd name="T93" fmla="*/ 825 h 951"/>
                <a:gd name="T94" fmla="*/ 342 w 476"/>
                <a:gd name="T95" fmla="*/ 807 h 951"/>
                <a:gd name="T96" fmla="*/ 263 w 476"/>
                <a:gd name="T97" fmla="*/ 873 h 951"/>
                <a:gd name="T98" fmla="*/ 287 w 476"/>
                <a:gd name="T99" fmla="*/ 837 h 951"/>
                <a:gd name="T100" fmla="*/ 263 w 476"/>
                <a:gd name="T101" fmla="*/ 873 h 951"/>
                <a:gd name="T102" fmla="*/ 203 w 476"/>
                <a:gd name="T103" fmla="*/ 891 h 951"/>
                <a:gd name="T104" fmla="*/ 246 w 476"/>
                <a:gd name="T105" fmla="*/ 884 h 951"/>
                <a:gd name="T106" fmla="*/ 152 w 476"/>
                <a:gd name="T107" fmla="*/ 927 h 951"/>
                <a:gd name="T108" fmla="*/ 185 w 476"/>
                <a:gd name="T109" fmla="*/ 899 h 951"/>
                <a:gd name="T110" fmla="*/ 152 w 476"/>
                <a:gd name="T111" fmla="*/ 927 h 951"/>
                <a:gd name="T112" fmla="*/ 90 w 476"/>
                <a:gd name="T113" fmla="*/ 929 h 951"/>
                <a:gd name="T114" fmla="*/ 133 w 476"/>
                <a:gd name="T115" fmla="*/ 933 h 951"/>
                <a:gd name="T116" fmla="*/ 31 w 476"/>
                <a:gd name="T117" fmla="*/ 951 h 951"/>
                <a:gd name="T118" fmla="*/ 70 w 476"/>
                <a:gd name="T119" fmla="*/ 932 h 951"/>
                <a:gd name="T120" fmla="*/ 31 w 476"/>
                <a:gd name="T121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6" h="951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5"/>
                  </a:moveTo>
                  <a:cubicBezTo>
                    <a:pt x="87" y="23"/>
                    <a:pt x="73" y="20"/>
                    <a:pt x="60" y="19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6"/>
                    <a:pt x="89" y="9"/>
                    <a:pt x="103" y="11"/>
                  </a:cubicBezTo>
                  <a:lnTo>
                    <a:pt x="100" y="25"/>
                  </a:lnTo>
                  <a:close/>
                  <a:moveTo>
                    <a:pt x="157" y="42"/>
                  </a:moveTo>
                  <a:cubicBezTo>
                    <a:pt x="145" y="38"/>
                    <a:pt x="132" y="34"/>
                    <a:pt x="119" y="30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36" y="20"/>
                    <a:pt x="149" y="24"/>
                    <a:pt x="162" y="29"/>
                  </a:cubicBezTo>
                  <a:lnTo>
                    <a:pt x="157" y="42"/>
                  </a:lnTo>
                  <a:close/>
                  <a:moveTo>
                    <a:pt x="212" y="66"/>
                  </a:moveTo>
                  <a:cubicBezTo>
                    <a:pt x="200" y="60"/>
                    <a:pt x="188" y="54"/>
                    <a:pt x="176" y="49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94" y="41"/>
                    <a:pt x="207" y="47"/>
                    <a:pt x="219" y="53"/>
                  </a:cubicBezTo>
                  <a:lnTo>
                    <a:pt x="212" y="66"/>
                  </a:lnTo>
                  <a:close/>
                  <a:moveTo>
                    <a:pt x="264" y="97"/>
                  </a:moveTo>
                  <a:cubicBezTo>
                    <a:pt x="253" y="90"/>
                    <a:pt x="241" y="82"/>
                    <a:pt x="230" y="76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49" y="70"/>
                    <a:pt x="261" y="78"/>
                    <a:pt x="272" y="85"/>
                  </a:cubicBezTo>
                  <a:lnTo>
                    <a:pt x="264" y="97"/>
                  </a:lnTo>
                  <a:close/>
                  <a:moveTo>
                    <a:pt x="310" y="135"/>
                  </a:moveTo>
                  <a:cubicBezTo>
                    <a:pt x="301" y="126"/>
                    <a:pt x="290" y="117"/>
                    <a:pt x="280" y="109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99" y="106"/>
                    <a:pt x="310" y="115"/>
                    <a:pt x="320" y="124"/>
                  </a:cubicBezTo>
                  <a:lnTo>
                    <a:pt x="310" y="135"/>
                  </a:lnTo>
                  <a:close/>
                  <a:moveTo>
                    <a:pt x="352" y="178"/>
                  </a:moveTo>
                  <a:cubicBezTo>
                    <a:pt x="344" y="167"/>
                    <a:pt x="334" y="158"/>
                    <a:pt x="325" y="148"/>
                  </a:cubicBezTo>
                  <a:cubicBezTo>
                    <a:pt x="335" y="138"/>
                    <a:pt x="335" y="138"/>
                    <a:pt x="335" y="138"/>
                  </a:cubicBezTo>
                  <a:cubicBezTo>
                    <a:pt x="345" y="148"/>
                    <a:pt x="354" y="158"/>
                    <a:pt x="363" y="168"/>
                  </a:cubicBezTo>
                  <a:lnTo>
                    <a:pt x="352" y="178"/>
                  </a:lnTo>
                  <a:close/>
                  <a:moveTo>
                    <a:pt x="388" y="226"/>
                  </a:moveTo>
                  <a:cubicBezTo>
                    <a:pt x="381" y="215"/>
                    <a:pt x="373" y="204"/>
                    <a:pt x="365" y="193"/>
                  </a:cubicBezTo>
                  <a:cubicBezTo>
                    <a:pt x="376" y="184"/>
                    <a:pt x="376" y="184"/>
                    <a:pt x="376" y="184"/>
                  </a:cubicBezTo>
                  <a:cubicBezTo>
                    <a:pt x="385" y="195"/>
                    <a:pt x="393" y="206"/>
                    <a:pt x="400" y="218"/>
                  </a:cubicBezTo>
                  <a:lnTo>
                    <a:pt x="388" y="226"/>
                  </a:lnTo>
                  <a:close/>
                  <a:moveTo>
                    <a:pt x="417" y="278"/>
                  </a:moveTo>
                  <a:cubicBezTo>
                    <a:pt x="411" y="266"/>
                    <a:pt x="405" y="254"/>
                    <a:pt x="398" y="2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8" y="247"/>
                    <a:pt x="424" y="259"/>
                    <a:pt x="430" y="272"/>
                  </a:cubicBezTo>
                  <a:lnTo>
                    <a:pt x="417" y="278"/>
                  </a:lnTo>
                  <a:close/>
                  <a:moveTo>
                    <a:pt x="439" y="334"/>
                  </a:moveTo>
                  <a:cubicBezTo>
                    <a:pt x="435" y="321"/>
                    <a:pt x="431" y="308"/>
                    <a:pt x="425" y="296"/>
                  </a:cubicBezTo>
                  <a:cubicBezTo>
                    <a:pt x="439" y="291"/>
                    <a:pt x="439" y="291"/>
                    <a:pt x="439" y="291"/>
                  </a:cubicBezTo>
                  <a:cubicBezTo>
                    <a:pt x="444" y="303"/>
                    <a:pt x="449" y="316"/>
                    <a:pt x="453" y="329"/>
                  </a:cubicBezTo>
                  <a:lnTo>
                    <a:pt x="439" y="334"/>
                  </a:lnTo>
                  <a:close/>
                  <a:moveTo>
                    <a:pt x="454" y="392"/>
                  </a:moveTo>
                  <a:cubicBezTo>
                    <a:pt x="452" y="379"/>
                    <a:pt x="449" y="366"/>
                    <a:pt x="445" y="353"/>
                  </a:cubicBezTo>
                  <a:cubicBezTo>
                    <a:pt x="459" y="349"/>
                    <a:pt x="459" y="349"/>
                    <a:pt x="459" y="349"/>
                  </a:cubicBezTo>
                  <a:cubicBezTo>
                    <a:pt x="463" y="362"/>
                    <a:pt x="466" y="376"/>
                    <a:pt x="468" y="389"/>
                  </a:cubicBezTo>
                  <a:lnTo>
                    <a:pt x="454" y="392"/>
                  </a:lnTo>
                  <a:close/>
                  <a:moveTo>
                    <a:pt x="461" y="451"/>
                  </a:moveTo>
                  <a:cubicBezTo>
                    <a:pt x="460" y="438"/>
                    <a:pt x="459" y="425"/>
                    <a:pt x="457" y="411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73" y="423"/>
                    <a:pt x="475" y="437"/>
                    <a:pt x="475" y="450"/>
                  </a:cubicBezTo>
                  <a:lnTo>
                    <a:pt x="461" y="451"/>
                  </a:lnTo>
                  <a:close/>
                  <a:moveTo>
                    <a:pt x="475" y="512"/>
                  </a:moveTo>
                  <a:cubicBezTo>
                    <a:pt x="460" y="511"/>
                    <a:pt x="460" y="511"/>
                    <a:pt x="460" y="511"/>
                  </a:cubicBezTo>
                  <a:cubicBezTo>
                    <a:pt x="461" y="500"/>
                    <a:pt x="462" y="488"/>
                    <a:pt x="462" y="476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76" y="471"/>
                    <a:pt x="476" y="471"/>
                    <a:pt x="476" y="471"/>
                  </a:cubicBezTo>
                  <a:cubicBezTo>
                    <a:pt x="476" y="476"/>
                    <a:pt x="476" y="476"/>
                    <a:pt x="476" y="476"/>
                  </a:cubicBezTo>
                  <a:cubicBezTo>
                    <a:pt x="476" y="488"/>
                    <a:pt x="476" y="500"/>
                    <a:pt x="475" y="512"/>
                  </a:cubicBezTo>
                  <a:moveTo>
                    <a:pt x="466" y="573"/>
                  </a:moveTo>
                  <a:cubicBezTo>
                    <a:pt x="452" y="571"/>
                    <a:pt x="452" y="571"/>
                    <a:pt x="452" y="571"/>
                  </a:cubicBezTo>
                  <a:cubicBezTo>
                    <a:pt x="455" y="558"/>
                    <a:pt x="457" y="544"/>
                    <a:pt x="459" y="531"/>
                  </a:cubicBezTo>
                  <a:cubicBezTo>
                    <a:pt x="473" y="533"/>
                    <a:pt x="473" y="533"/>
                    <a:pt x="473" y="533"/>
                  </a:cubicBezTo>
                  <a:cubicBezTo>
                    <a:pt x="471" y="546"/>
                    <a:pt x="469" y="560"/>
                    <a:pt x="466" y="573"/>
                  </a:cubicBezTo>
                  <a:moveTo>
                    <a:pt x="450" y="633"/>
                  </a:moveTo>
                  <a:cubicBezTo>
                    <a:pt x="436" y="628"/>
                    <a:pt x="436" y="628"/>
                    <a:pt x="436" y="628"/>
                  </a:cubicBezTo>
                  <a:cubicBezTo>
                    <a:pt x="441" y="616"/>
                    <a:pt x="444" y="603"/>
                    <a:pt x="448" y="590"/>
                  </a:cubicBezTo>
                  <a:cubicBezTo>
                    <a:pt x="462" y="594"/>
                    <a:pt x="462" y="594"/>
                    <a:pt x="462" y="594"/>
                  </a:cubicBezTo>
                  <a:cubicBezTo>
                    <a:pt x="458" y="607"/>
                    <a:pt x="454" y="620"/>
                    <a:pt x="450" y="633"/>
                  </a:cubicBezTo>
                  <a:moveTo>
                    <a:pt x="426" y="690"/>
                  </a:moveTo>
                  <a:cubicBezTo>
                    <a:pt x="413" y="684"/>
                    <a:pt x="413" y="684"/>
                    <a:pt x="413" y="684"/>
                  </a:cubicBezTo>
                  <a:cubicBezTo>
                    <a:pt x="419" y="672"/>
                    <a:pt x="424" y="659"/>
                    <a:pt x="429" y="647"/>
                  </a:cubicBezTo>
                  <a:cubicBezTo>
                    <a:pt x="443" y="652"/>
                    <a:pt x="443" y="652"/>
                    <a:pt x="443" y="652"/>
                  </a:cubicBezTo>
                  <a:cubicBezTo>
                    <a:pt x="437" y="665"/>
                    <a:pt x="432" y="678"/>
                    <a:pt x="426" y="690"/>
                  </a:cubicBezTo>
                  <a:moveTo>
                    <a:pt x="394" y="743"/>
                  </a:moveTo>
                  <a:cubicBezTo>
                    <a:pt x="382" y="735"/>
                    <a:pt x="382" y="735"/>
                    <a:pt x="382" y="735"/>
                  </a:cubicBezTo>
                  <a:cubicBezTo>
                    <a:pt x="390" y="724"/>
                    <a:pt x="397" y="713"/>
                    <a:pt x="403" y="701"/>
                  </a:cubicBezTo>
                  <a:cubicBezTo>
                    <a:pt x="416" y="708"/>
                    <a:pt x="416" y="708"/>
                    <a:pt x="416" y="708"/>
                  </a:cubicBezTo>
                  <a:cubicBezTo>
                    <a:pt x="409" y="720"/>
                    <a:pt x="402" y="732"/>
                    <a:pt x="394" y="743"/>
                  </a:cubicBezTo>
                  <a:moveTo>
                    <a:pt x="356" y="792"/>
                  </a:moveTo>
                  <a:cubicBezTo>
                    <a:pt x="345" y="783"/>
                    <a:pt x="345" y="783"/>
                    <a:pt x="345" y="783"/>
                  </a:cubicBezTo>
                  <a:cubicBezTo>
                    <a:pt x="354" y="773"/>
                    <a:pt x="363" y="762"/>
                    <a:pt x="371" y="752"/>
                  </a:cubicBezTo>
                  <a:cubicBezTo>
                    <a:pt x="382" y="760"/>
                    <a:pt x="382" y="760"/>
                    <a:pt x="382" y="760"/>
                  </a:cubicBezTo>
                  <a:cubicBezTo>
                    <a:pt x="374" y="771"/>
                    <a:pt x="365" y="782"/>
                    <a:pt x="356" y="792"/>
                  </a:cubicBezTo>
                  <a:moveTo>
                    <a:pt x="312" y="836"/>
                  </a:moveTo>
                  <a:cubicBezTo>
                    <a:pt x="303" y="825"/>
                    <a:pt x="303" y="825"/>
                    <a:pt x="303" y="825"/>
                  </a:cubicBezTo>
                  <a:cubicBezTo>
                    <a:pt x="313" y="816"/>
                    <a:pt x="323" y="807"/>
                    <a:pt x="332" y="797"/>
                  </a:cubicBezTo>
                  <a:cubicBezTo>
                    <a:pt x="342" y="807"/>
                    <a:pt x="342" y="807"/>
                    <a:pt x="342" y="807"/>
                  </a:cubicBezTo>
                  <a:cubicBezTo>
                    <a:pt x="333" y="817"/>
                    <a:pt x="323" y="827"/>
                    <a:pt x="312" y="836"/>
                  </a:cubicBezTo>
                  <a:moveTo>
                    <a:pt x="263" y="873"/>
                  </a:moveTo>
                  <a:cubicBezTo>
                    <a:pt x="255" y="861"/>
                    <a:pt x="255" y="861"/>
                    <a:pt x="255" y="861"/>
                  </a:cubicBezTo>
                  <a:cubicBezTo>
                    <a:pt x="266" y="854"/>
                    <a:pt x="277" y="846"/>
                    <a:pt x="287" y="837"/>
                  </a:cubicBezTo>
                  <a:cubicBezTo>
                    <a:pt x="296" y="849"/>
                    <a:pt x="296" y="849"/>
                    <a:pt x="296" y="849"/>
                  </a:cubicBezTo>
                  <a:cubicBezTo>
                    <a:pt x="286" y="857"/>
                    <a:pt x="275" y="865"/>
                    <a:pt x="263" y="873"/>
                  </a:cubicBezTo>
                  <a:moveTo>
                    <a:pt x="209" y="904"/>
                  </a:moveTo>
                  <a:cubicBezTo>
                    <a:pt x="203" y="891"/>
                    <a:pt x="203" y="891"/>
                    <a:pt x="203" y="891"/>
                  </a:cubicBezTo>
                  <a:cubicBezTo>
                    <a:pt x="215" y="885"/>
                    <a:pt x="227" y="879"/>
                    <a:pt x="238" y="872"/>
                  </a:cubicBezTo>
                  <a:cubicBezTo>
                    <a:pt x="246" y="884"/>
                    <a:pt x="246" y="884"/>
                    <a:pt x="246" y="884"/>
                  </a:cubicBezTo>
                  <a:cubicBezTo>
                    <a:pt x="234" y="891"/>
                    <a:pt x="222" y="898"/>
                    <a:pt x="209" y="904"/>
                  </a:cubicBezTo>
                  <a:moveTo>
                    <a:pt x="152" y="927"/>
                  </a:moveTo>
                  <a:cubicBezTo>
                    <a:pt x="148" y="914"/>
                    <a:pt x="148" y="914"/>
                    <a:pt x="148" y="914"/>
                  </a:cubicBezTo>
                  <a:cubicBezTo>
                    <a:pt x="160" y="909"/>
                    <a:pt x="173" y="905"/>
                    <a:pt x="185" y="899"/>
                  </a:cubicBezTo>
                  <a:cubicBezTo>
                    <a:pt x="191" y="912"/>
                    <a:pt x="191" y="912"/>
                    <a:pt x="191" y="912"/>
                  </a:cubicBezTo>
                  <a:cubicBezTo>
                    <a:pt x="178" y="918"/>
                    <a:pt x="165" y="923"/>
                    <a:pt x="152" y="927"/>
                  </a:cubicBezTo>
                  <a:moveTo>
                    <a:pt x="93" y="943"/>
                  </a:moveTo>
                  <a:cubicBezTo>
                    <a:pt x="90" y="929"/>
                    <a:pt x="90" y="929"/>
                    <a:pt x="90" y="929"/>
                  </a:cubicBezTo>
                  <a:cubicBezTo>
                    <a:pt x="103" y="926"/>
                    <a:pt x="116" y="923"/>
                    <a:pt x="129" y="920"/>
                  </a:cubicBezTo>
                  <a:cubicBezTo>
                    <a:pt x="133" y="933"/>
                    <a:pt x="133" y="933"/>
                    <a:pt x="133" y="933"/>
                  </a:cubicBezTo>
                  <a:cubicBezTo>
                    <a:pt x="120" y="937"/>
                    <a:pt x="106" y="940"/>
                    <a:pt x="93" y="943"/>
                  </a:cubicBezTo>
                  <a:moveTo>
                    <a:pt x="31" y="951"/>
                  </a:moveTo>
                  <a:cubicBezTo>
                    <a:pt x="30" y="937"/>
                    <a:pt x="30" y="937"/>
                    <a:pt x="30" y="937"/>
                  </a:cubicBezTo>
                  <a:cubicBezTo>
                    <a:pt x="44" y="936"/>
                    <a:pt x="57" y="934"/>
                    <a:pt x="70" y="932"/>
                  </a:cubicBezTo>
                  <a:cubicBezTo>
                    <a:pt x="72" y="947"/>
                    <a:pt x="72" y="947"/>
                    <a:pt x="72" y="947"/>
                  </a:cubicBezTo>
                  <a:cubicBezTo>
                    <a:pt x="59" y="949"/>
                    <a:pt x="45" y="950"/>
                    <a:pt x="31" y="9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4287" y="-5778500"/>
              <a:ext cx="2093913" cy="2205038"/>
            </a:xfrm>
            <a:custGeom>
              <a:avLst/>
              <a:gdLst>
                <a:gd name="T0" fmla="*/ 0 w 558"/>
                <a:gd name="T1" fmla="*/ 15 h 587"/>
                <a:gd name="T2" fmla="*/ 42 w 558"/>
                <a:gd name="T3" fmla="*/ 2 h 587"/>
                <a:gd name="T4" fmla="*/ 100 w 558"/>
                <a:gd name="T5" fmla="*/ 24 h 587"/>
                <a:gd name="T6" fmla="*/ 62 w 558"/>
                <a:gd name="T7" fmla="*/ 4 h 587"/>
                <a:gd name="T8" fmla="*/ 100 w 558"/>
                <a:gd name="T9" fmla="*/ 24 h 587"/>
                <a:gd name="T10" fmla="*/ 120 w 558"/>
                <a:gd name="T11" fmla="*/ 28 h 587"/>
                <a:gd name="T12" fmla="*/ 163 w 558"/>
                <a:gd name="T13" fmla="*/ 24 h 587"/>
                <a:gd name="T14" fmla="*/ 215 w 558"/>
                <a:gd name="T15" fmla="*/ 59 h 587"/>
                <a:gd name="T16" fmla="*/ 178 w 558"/>
                <a:gd name="T17" fmla="*/ 44 h 587"/>
                <a:gd name="T18" fmla="*/ 188 w 558"/>
                <a:gd name="T19" fmla="*/ 33 h 587"/>
                <a:gd name="T20" fmla="*/ 215 w 558"/>
                <a:gd name="T21" fmla="*/ 59 h 587"/>
                <a:gd name="T22" fmla="*/ 233 w 558"/>
                <a:gd name="T23" fmla="*/ 67 h 587"/>
                <a:gd name="T24" fmla="*/ 276 w 558"/>
                <a:gd name="T25" fmla="*/ 73 h 587"/>
                <a:gd name="T26" fmla="*/ 319 w 558"/>
                <a:gd name="T27" fmla="*/ 118 h 587"/>
                <a:gd name="T28" fmla="*/ 294 w 558"/>
                <a:gd name="T29" fmla="*/ 83 h 587"/>
                <a:gd name="T30" fmla="*/ 319 w 558"/>
                <a:gd name="T31" fmla="*/ 118 h 587"/>
                <a:gd name="T32" fmla="*/ 335 w 558"/>
                <a:gd name="T33" fmla="*/ 130 h 587"/>
                <a:gd name="T34" fmla="*/ 376 w 558"/>
                <a:gd name="T35" fmla="*/ 145 h 587"/>
                <a:gd name="T36" fmla="*/ 408 w 558"/>
                <a:gd name="T37" fmla="*/ 199 h 587"/>
                <a:gd name="T38" fmla="*/ 391 w 558"/>
                <a:gd name="T39" fmla="*/ 159 h 587"/>
                <a:gd name="T40" fmla="*/ 408 w 558"/>
                <a:gd name="T41" fmla="*/ 199 h 587"/>
                <a:gd name="T42" fmla="*/ 421 w 558"/>
                <a:gd name="T43" fmla="*/ 214 h 587"/>
                <a:gd name="T44" fmla="*/ 457 w 558"/>
                <a:gd name="T45" fmla="*/ 238 h 587"/>
                <a:gd name="T46" fmla="*/ 477 w 558"/>
                <a:gd name="T47" fmla="*/ 297 h 587"/>
                <a:gd name="T48" fmla="*/ 469 w 558"/>
                <a:gd name="T49" fmla="*/ 255 h 587"/>
                <a:gd name="T50" fmla="*/ 477 w 558"/>
                <a:gd name="T51" fmla="*/ 297 h 587"/>
                <a:gd name="T52" fmla="*/ 486 w 558"/>
                <a:gd name="T53" fmla="*/ 315 h 587"/>
                <a:gd name="T54" fmla="*/ 516 w 558"/>
                <a:gd name="T55" fmla="*/ 346 h 587"/>
                <a:gd name="T56" fmla="*/ 523 w 558"/>
                <a:gd name="T57" fmla="*/ 408 h 587"/>
                <a:gd name="T58" fmla="*/ 524 w 558"/>
                <a:gd name="T59" fmla="*/ 365 h 587"/>
                <a:gd name="T60" fmla="*/ 523 w 558"/>
                <a:gd name="T61" fmla="*/ 408 h 587"/>
                <a:gd name="T62" fmla="*/ 528 w 558"/>
                <a:gd name="T63" fmla="*/ 427 h 587"/>
                <a:gd name="T64" fmla="*/ 550 w 558"/>
                <a:gd name="T65" fmla="*/ 464 h 587"/>
                <a:gd name="T66" fmla="*/ 543 w 558"/>
                <a:gd name="T67" fmla="*/ 526 h 587"/>
                <a:gd name="T68" fmla="*/ 553 w 558"/>
                <a:gd name="T69" fmla="*/ 484 h 587"/>
                <a:gd name="T70" fmla="*/ 543 w 558"/>
                <a:gd name="T71" fmla="*/ 526 h 587"/>
                <a:gd name="T72" fmla="*/ 543 w 558"/>
                <a:gd name="T73" fmla="*/ 586 h 587"/>
                <a:gd name="T74" fmla="*/ 544 w 558"/>
                <a:gd name="T75" fmla="*/ 546 h 587"/>
                <a:gd name="T76" fmla="*/ 558 w 558"/>
                <a:gd name="T77" fmla="*/ 55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8" h="587">
                  <a:moveTo>
                    <a:pt x="40" y="16"/>
                  </a:moveTo>
                  <a:cubicBezTo>
                    <a:pt x="27" y="15"/>
                    <a:pt x="14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28" y="1"/>
                    <a:pt x="42" y="2"/>
                  </a:cubicBezTo>
                  <a:lnTo>
                    <a:pt x="40" y="16"/>
                  </a:lnTo>
                  <a:close/>
                  <a:moveTo>
                    <a:pt x="100" y="24"/>
                  </a:moveTo>
                  <a:cubicBezTo>
                    <a:pt x="87" y="21"/>
                    <a:pt x="74" y="19"/>
                    <a:pt x="60" y="1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76" y="5"/>
                    <a:pt x="89" y="7"/>
                    <a:pt x="103" y="10"/>
                  </a:cubicBezTo>
                  <a:lnTo>
                    <a:pt x="100" y="24"/>
                  </a:lnTo>
                  <a:close/>
                  <a:moveTo>
                    <a:pt x="158" y="38"/>
                  </a:moveTo>
                  <a:cubicBezTo>
                    <a:pt x="146" y="34"/>
                    <a:pt x="133" y="31"/>
                    <a:pt x="120" y="28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36" y="17"/>
                    <a:pt x="150" y="20"/>
                    <a:pt x="163" y="24"/>
                  </a:cubicBezTo>
                  <a:lnTo>
                    <a:pt x="158" y="38"/>
                  </a:lnTo>
                  <a:close/>
                  <a:moveTo>
                    <a:pt x="215" y="59"/>
                  </a:moveTo>
                  <a:cubicBezTo>
                    <a:pt x="205" y="54"/>
                    <a:pt x="194" y="50"/>
                    <a:pt x="183" y="46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99" y="37"/>
                    <a:pt x="210" y="41"/>
                    <a:pt x="221" y="45"/>
                  </a:cubicBezTo>
                  <a:lnTo>
                    <a:pt x="215" y="59"/>
                  </a:lnTo>
                  <a:close/>
                  <a:moveTo>
                    <a:pt x="269" y="85"/>
                  </a:moveTo>
                  <a:cubicBezTo>
                    <a:pt x="257" y="79"/>
                    <a:pt x="245" y="73"/>
                    <a:pt x="233" y="67"/>
                  </a:cubicBezTo>
                  <a:cubicBezTo>
                    <a:pt x="239" y="54"/>
                    <a:pt x="239" y="54"/>
                    <a:pt x="239" y="54"/>
                  </a:cubicBezTo>
                  <a:cubicBezTo>
                    <a:pt x="252" y="60"/>
                    <a:pt x="264" y="66"/>
                    <a:pt x="276" y="73"/>
                  </a:cubicBezTo>
                  <a:lnTo>
                    <a:pt x="269" y="85"/>
                  </a:lnTo>
                  <a:close/>
                  <a:moveTo>
                    <a:pt x="319" y="118"/>
                  </a:moveTo>
                  <a:cubicBezTo>
                    <a:pt x="309" y="110"/>
                    <a:pt x="297" y="103"/>
                    <a:pt x="286" y="96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305" y="91"/>
                    <a:pt x="317" y="98"/>
                    <a:pt x="328" y="106"/>
                  </a:cubicBezTo>
                  <a:lnTo>
                    <a:pt x="319" y="118"/>
                  </a:lnTo>
                  <a:close/>
                  <a:moveTo>
                    <a:pt x="366" y="156"/>
                  </a:moveTo>
                  <a:cubicBezTo>
                    <a:pt x="356" y="147"/>
                    <a:pt x="346" y="138"/>
                    <a:pt x="335" y="13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55" y="127"/>
                    <a:pt x="366" y="136"/>
                    <a:pt x="376" y="145"/>
                  </a:cubicBezTo>
                  <a:lnTo>
                    <a:pt x="366" y="156"/>
                  </a:lnTo>
                  <a:close/>
                  <a:moveTo>
                    <a:pt x="408" y="199"/>
                  </a:moveTo>
                  <a:cubicBezTo>
                    <a:pt x="399" y="189"/>
                    <a:pt x="390" y="179"/>
                    <a:pt x="381" y="170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400" y="169"/>
                    <a:pt x="410" y="179"/>
                    <a:pt x="419" y="189"/>
                  </a:cubicBezTo>
                  <a:lnTo>
                    <a:pt x="408" y="199"/>
                  </a:lnTo>
                  <a:close/>
                  <a:moveTo>
                    <a:pt x="445" y="246"/>
                  </a:moveTo>
                  <a:cubicBezTo>
                    <a:pt x="438" y="235"/>
                    <a:pt x="430" y="224"/>
                    <a:pt x="421" y="214"/>
                  </a:cubicBezTo>
                  <a:cubicBezTo>
                    <a:pt x="432" y="205"/>
                    <a:pt x="432" y="205"/>
                    <a:pt x="432" y="205"/>
                  </a:cubicBezTo>
                  <a:cubicBezTo>
                    <a:pt x="441" y="215"/>
                    <a:pt x="449" y="227"/>
                    <a:pt x="457" y="238"/>
                  </a:cubicBezTo>
                  <a:lnTo>
                    <a:pt x="445" y="246"/>
                  </a:lnTo>
                  <a:close/>
                  <a:moveTo>
                    <a:pt x="477" y="297"/>
                  </a:moveTo>
                  <a:cubicBezTo>
                    <a:pt x="471" y="285"/>
                    <a:pt x="464" y="274"/>
                    <a:pt x="457" y="263"/>
                  </a:cubicBezTo>
                  <a:cubicBezTo>
                    <a:pt x="469" y="255"/>
                    <a:pt x="469" y="255"/>
                    <a:pt x="469" y="255"/>
                  </a:cubicBezTo>
                  <a:cubicBezTo>
                    <a:pt x="476" y="266"/>
                    <a:pt x="483" y="278"/>
                    <a:pt x="490" y="290"/>
                  </a:cubicBezTo>
                  <a:lnTo>
                    <a:pt x="477" y="297"/>
                  </a:lnTo>
                  <a:close/>
                  <a:moveTo>
                    <a:pt x="503" y="351"/>
                  </a:moveTo>
                  <a:cubicBezTo>
                    <a:pt x="498" y="339"/>
                    <a:pt x="492" y="327"/>
                    <a:pt x="486" y="315"/>
                  </a:cubicBezTo>
                  <a:cubicBezTo>
                    <a:pt x="499" y="308"/>
                    <a:pt x="499" y="308"/>
                    <a:pt x="499" y="308"/>
                  </a:cubicBezTo>
                  <a:cubicBezTo>
                    <a:pt x="505" y="320"/>
                    <a:pt x="511" y="333"/>
                    <a:pt x="516" y="346"/>
                  </a:cubicBezTo>
                  <a:lnTo>
                    <a:pt x="503" y="351"/>
                  </a:lnTo>
                  <a:close/>
                  <a:moveTo>
                    <a:pt x="523" y="408"/>
                  </a:moveTo>
                  <a:cubicBezTo>
                    <a:pt x="519" y="395"/>
                    <a:pt x="515" y="382"/>
                    <a:pt x="510" y="370"/>
                  </a:cubicBezTo>
                  <a:cubicBezTo>
                    <a:pt x="524" y="365"/>
                    <a:pt x="524" y="365"/>
                    <a:pt x="524" y="365"/>
                  </a:cubicBezTo>
                  <a:cubicBezTo>
                    <a:pt x="529" y="378"/>
                    <a:pt x="533" y="391"/>
                    <a:pt x="537" y="404"/>
                  </a:cubicBezTo>
                  <a:lnTo>
                    <a:pt x="523" y="408"/>
                  </a:lnTo>
                  <a:close/>
                  <a:moveTo>
                    <a:pt x="536" y="466"/>
                  </a:moveTo>
                  <a:cubicBezTo>
                    <a:pt x="534" y="453"/>
                    <a:pt x="531" y="440"/>
                    <a:pt x="528" y="427"/>
                  </a:cubicBezTo>
                  <a:cubicBezTo>
                    <a:pt x="542" y="424"/>
                    <a:pt x="542" y="424"/>
                    <a:pt x="542" y="424"/>
                  </a:cubicBezTo>
                  <a:cubicBezTo>
                    <a:pt x="545" y="437"/>
                    <a:pt x="548" y="451"/>
                    <a:pt x="550" y="464"/>
                  </a:cubicBezTo>
                  <a:lnTo>
                    <a:pt x="536" y="466"/>
                  </a:lnTo>
                  <a:close/>
                  <a:moveTo>
                    <a:pt x="543" y="526"/>
                  </a:moveTo>
                  <a:cubicBezTo>
                    <a:pt x="542" y="513"/>
                    <a:pt x="541" y="499"/>
                    <a:pt x="539" y="486"/>
                  </a:cubicBezTo>
                  <a:cubicBezTo>
                    <a:pt x="553" y="484"/>
                    <a:pt x="553" y="484"/>
                    <a:pt x="553" y="484"/>
                  </a:cubicBezTo>
                  <a:cubicBezTo>
                    <a:pt x="555" y="498"/>
                    <a:pt x="557" y="512"/>
                    <a:pt x="557" y="525"/>
                  </a:cubicBezTo>
                  <a:lnTo>
                    <a:pt x="543" y="526"/>
                  </a:lnTo>
                  <a:close/>
                  <a:moveTo>
                    <a:pt x="558" y="587"/>
                  </a:moveTo>
                  <a:cubicBezTo>
                    <a:pt x="543" y="586"/>
                    <a:pt x="543" y="586"/>
                    <a:pt x="543" y="586"/>
                  </a:cubicBezTo>
                  <a:cubicBezTo>
                    <a:pt x="544" y="577"/>
                    <a:pt x="544" y="567"/>
                    <a:pt x="544" y="558"/>
                  </a:cubicBezTo>
                  <a:cubicBezTo>
                    <a:pt x="544" y="554"/>
                    <a:pt x="544" y="550"/>
                    <a:pt x="544" y="546"/>
                  </a:cubicBezTo>
                  <a:cubicBezTo>
                    <a:pt x="558" y="546"/>
                    <a:pt x="558" y="546"/>
                    <a:pt x="558" y="546"/>
                  </a:cubicBezTo>
                  <a:cubicBezTo>
                    <a:pt x="558" y="550"/>
                    <a:pt x="558" y="554"/>
                    <a:pt x="558" y="558"/>
                  </a:cubicBezTo>
                  <a:cubicBezTo>
                    <a:pt x="558" y="568"/>
                    <a:pt x="558" y="577"/>
                    <a:pt x="558" y="5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-2387601" y="-6086475"/>
              <a:ext cx="2401888" cy="2405063"/>
            </a:xfrm>
            <a:custGeom>
              <a:avLst/>
              <a:gdLst>
                <a:gd name="T0" fmla="*/ 614 w 640"/>
                <a:gd name="T1" fmla="*/ 1 h 640"/>
                <a:gd name="T2" fmla="*/ 640 w 640"/>
                <a:gd name="T3" fmla="*/ 14 h 640"/>
                <a:gd name="T4" fmla="*/ 555 w 640"/>
                <a:gd name="T5" fmla="*/ 20 h 640"/>
                <a:gd name="T6" fmla="*/ 594 w 640"/>
                <a:gd name="T7" fmla="*/ 2 h 640"/>
                <a:gd name="T8" fmla="*/ 555 w 640"/>
                <a:gd name="T9" fmla="*/ 20 h 640"/>
                <a:gd name="T10" fmla="*/ 493 w 640"/>
                <a:gd name="T11" fmla="*/ 17 h 640"/>
                <a:gd name="T12" fmla="*/ 536 w 640"/>
                <a:gd name="T13" fmla="*/ 23 h 640"/>
                <a:gd name="T14" fmla="*/ 439 w 640"/>
                <a:gd name="T15" fmla="*/ 48 h 640"/>
                <a:gd name="T16" fmla="*/ 473 w 640"/>
                <a:gd name="T17" fmla="*/ 22 h 640"/>
                <a:gd name="T18" fmla="*/ 439 w 640"/>
                <a:gd name="T19" fmla="*/ 48 h 640"/>
                <a:gd name="T20" fmla="*/ 377 w 640"/>
                <a:gd name="T21" fmla="*/ 56 h 640"/>
                <a:gd name="T22" fmla="*/ 420 w 640"/>
                <a:gd name="T23" fmla="*/ 54 h 640"/>
                <a:gd name="T24" fmla="*/ 330 w 640"/>
                <a:gd name="T25" fmla="*/ 97 h 640"/>
                <a:gd name="T26" fmla="*/ 359 w 640"/>
                <a:gd name="T27" fmla="*/ 65 h 640"/>
                <a:gd name="T28" fmla="*/ 330 w 640"/>
                <a:gd name="T29" fmla="*/ 97 h 640"/>
                <a:gd name="T30" fmla="*/ 271 w 640"/>
                <a:gd name="T31" fmla="*/ 117 h 640"/>
                <a:gd name="T32" fmla="*/ 313 w 640"/>
                <a:gd name="T33" fmla="*/ 107 h 640"/>
                <a:gd name="T34" fmla="*/ 233 w 640"/>
                <a:gd name="T35" fmla="*/ 166 h 640"/>
                <a:gd name="T36" fmla="*/ 255 w 640"/>
                <a:gd name="T37" fmla="*/ 129 h 640"/>
                <a:gd name="T38" fmla="*/ 233 w 640"/>
                <a:gd name="T39" fmla="*/ 166 h 640"/>
                <a:gd name="T40" fmla="*/ 179 w 640"/>
                <a:gd name="T41" fmla="*/ 197 h 640"/>
                <a:gd name="T42" fmla="*/ 218 w 640"/>
                <a:gd name="T43" fmla="*/ 179 h 640"/>
                <a:gd name="T44" fmla="*/ 150 w 640"/>
                <a:gd name="T45" fmla="*/ 252 h 640"/>
                <a:gd name="T46" fmla="*/ 165 w 640"/>
                <a:gd name="T47" fmla="*/ 212 h 640"/>
                <a:gd name="T48" fmla="*/ 150 w 640"/>
                <a:gd name="T49" fmla="*/ 252 h 640"/>
                <a:gd name="T50" fmla="*/ 103 w 640"/>
                <a:gd name="T51" fmla="*/ 293 h 640"/>
                <a:gd name="T52" fmla="*/ 138 w 640"/>
                <a:gd name="T53" fmla="*/ 268 h 640"/>
                <a:gd name="T54" fmla="*/ 85 w 640"/>
                <a:gd name="T55" fmla="*/ 352 h 640"/>
                <a:gd name="T56" fmla="*/ 92 w 640"/>
                <a:gd name="T57" fmla="*/ 310 h 640"/>
                <a:gd name="T58" fmla="*/ 85 w 640"/>
                <a:gd name="T59" fmla="*/ 352 h 640"/>
                <a:gd name="T60" fmla="*/ 46 w 640"/>
                <a:gd name="T61" fmla="*/ 401 h 640"/>
                <a:gd name="T62" fmla="*/ 76 w 640"/>
                <a:gd name="T63" fmla="*/ 370 h 640"/>
                <a:gd name="T64" fmla="*/ 40 w 640"/>
                <a:gd name="T65" fmla="*/ 463 h 640"/>
                <a:gd name="T66" fmla="*/ 39 w 640"/>
                <a:gd name="T67" fmla="*/ 420 h 640"/>
                <a:gd name="T68" fmla="*/ 40 w 640"/>
                <a:gd name="T69" fmla="*/ 463 h 640"/>
                <a:gd name="T70" fmla="*/ 12 w 640"/>
                <a:gd name="T71" fmla="*/ 519 h 640"/>
                <a:gd name="T72" fmla="*/ 35 w 640"/>
                <a:gd name="T73" fmla="*/ 482 h 640"/>
                <a:gd name="T74" fmla="*/ 17 w 640"/>
                <a:gd name="T75" fmla="*/ 580 h 640"/>
                <a:gd name="T76" fmla="*/ 8 w 640"/>
                <a:gd name="T77" fmla="*/ 538 h 640"/>
                <a:gd name="T78" fmla="*/ 17 w 640"/>
                <a:gd name="T79" fmla="*/ 580 h 640"/>
                <a:gd name="T80" fmla="*/ 0 w 640"/>
                <a:gd name="T81" fmla="*/ 640 h 640"/>
                <a:gd name="T82" fmla="*/ 16 w 640"/>
                <a:gd name="T83" fmla="*/ 60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0" h="640">
                  <a:moveTo>
                    <a:pt x="615" y="15"/>
                  </a:moveTo>
                  <a:cubicBezTo>
                    <a:pt x="614" y="1"/>
                    <a:pt x="614" y="1"/>
                    <a:pt x="614" y="1"/>
                  </a:cubicBezTo>
                  <a:cubicBezTo>
                    <a:pt x="623" y="0"/>
                    <a:pt x="632" y="0"/>
                    <a:pt x="640" y="0"/>
                  </a:cubicBezTo>
                  <a:cubicBezTo>
                    <a:pt x="640" y="14"/>
                    <a:pt x="640" y="14"/>
                    <a:pt x="640" y="14"/>
                  </a:cubicBezTo>
                  <a:cubicBezTo>
                    <a:pt x="632" y="14"/>
                    <a:pt x="623" y="15"/>
                    <a:pt x="615" y="15"/>
                  </a:cubicBezTo>
                  <a:moveTo>
                    <a:pt x="555" y="20"/>
                  </a:moveTo>
                  <a:cubicBezTo>
                    <a:pt x="553" y="6"/>
                    <a:pt x="553" y="6"/>
                    <a:pt x="553" y="6"/>
                  </a:cubicBezTo>
                  <a:cubicBezTo>
                    <a:pt x="567" y="4"/>
                    <a:pt x="580" y="3"/>
                    <a:pt x="594" y="2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82" y="17"/>
                    <a:pt x="568" y="18"/>
                    <a:pt x="555" y="20"/>
                  </a:cubicBezTo>
                  <a:moveTo>
                    <a:pt x="496" y="31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506" y="14"/>
                    <a:pt x="520" y="11"/>
                    <a:pt x="533" y="9"/>
                  </a:cubicBezTo>
                  <a:cubicBezTo>
                    <a:pt x="536" y="23"/>
                    <a:pt x="536" y="23"/>
                    <a:pt x="536" y="23"/>
                  </a:cubicBezTo>
                  <a:cubicBezTo>
                    <a:pt x="523" y="25"/>
                    <a:pt x="509" y="28"/>
                    <a:pt x="496" y="31"/>
                  </a:cubicBezTo>
                  <a:moveTo>
                    <a:pt x="439" y="48"/>
                  </a:moveTo>
                  <a:cubicBezTo>
                    <a:pt x="434" y="34"/>
                    <a:pt x="434" y="34"/>
                    <a:pt x="434" y="34"/>
                  </a:cubicBezTo>
                  <a:cubicBezTo>
                    <a:pt x="447" y="30"/>
                    <a:pt x="460" y="26"/>
                    <a:pt x="473" y="22"/>
                  </a:cubicBezTo>
                  <a:cubicBezTo>
                    <a:pt x="477" y="36"/>
                    <a:pt x="477" y="36"/>
                    <a:pt x="477" y="36"/>
                  </a:cubicBezTo>
                  <a:cubicBezTo>
                    <a:pt x="464" y="39"/>
                    <a:pt x="451" y="43"/>
                    <a:pt x="439" y="48"/>
                  </a:cubicBezTo>
                  <a:moveTo>
                    <a:pt x="383" y="70"/>
                  </a:moveTo>
                  <a:cubicBezTo>
                    <a:pt x="377" y="56"/>
                    <a:pt x="377" y="56"/>
                    <a:pt x="377" y="56"/>
                  </a:cubicBezTo>
                  <a:cubicBezTo>
                    <a:pt x="390" y="51"/>
                    <a:pt x="402" y="46"/>
                    <a:pt x="415" y="41"/>
                  </a:cubicBezTo>
                  <a:cubicBezTo>
                    <a:pt x="420" y="54"/>
                    <a:pt x="420" y="54"/>
                    <a:pt x="420" y="54"/>
                  </a:cubicBezTo>
                  <a:cubicBezTo>
                    <a:pt x="408" y="59"/>
                    <a:pt x="395" y="64"/>
                    <a:pt x="383" y="70"/>
                  </a:cubicBezTo>
                  <a:moveTo>
                    <a:pt x="330" y="97"/>
                  </a:moveTo>
                  <a:cubicBezTo>
                    <a:pt x="323" y="84"/>
                    <a:pt x="323" y="84"/>
                    <a:pt x="323" y="84"/>
                  </a:cubicBezTo>
                  <a:cubicBezTo>
                    <a:pt x="335" y="77"/>
                    <a:pt x="347" y="71"/>
                    <a:pt x="359" y="65"/>
                  </a:cubicBezTo>
                  <a:cubicBezTo>
                    <a:pt x="365" y="78"/>
                    <a:pt x="365" y="78"/>
                    <a:pt x="365" y="78"/>
                  </a:cubicBezTo>
                  <a:cubicBezTo>
                    <a:pt x="354" y="84"/>
                    <a:pt x="342" y="90"/>
                    <a:pt x="330" y="97"/>
                  </a:cubicBezTo>
                  <a:moveTo>
                    <a:pt x="280" y="129"/>
                  </a:moveTo>
                  <a:cubicBezTo>
                    <a:pt x="271" y="117"/>
                    <a:pt x="271" y="117"/>
                    <a:pt x="271" y="117"/>
                  </a:cubicBezTo>
                  <a:cubicBezTo>
                    <a:pt x="283" y="109"/>
                    <a:pt x="294" y="102"/>
                    <a:pt x="306" y="95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02" y="114"/>
                    <a:pt x="291" y="121"/>
                    <a:pt x="280" y="129"/>
                  </a:cubicBezTo>
                  <a:moveTo>
                    <a:pt x="233" y="166"/>
                  </a:moveTo>
                  <a:cubicBezTo>
                    <a:pt x="223" y="155"/>
                    <a:pt x="223" y="155"/>
                    <a:pt x="223" y="155"/>
                  </a:cubicBezTo>
                  <a:cubicBezTo>
                    <a:pt x="234" y="146"/>
                    <a:pt x="244" y="137"/>
                    <a:pt x="255" y="129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3" y="148"/>
                    <a:pt x="243" y="157"/>
                    <a:pt x="233" y="166"/>
                  </a:cubicBezTo>
                  <a:moveTo>
                    <a:pt x="189" y="207"/>
                  </a:moveTo>
                  <a:cubicBezTo>
                    <a:pt x="179" y="197"/>
                    <a:pt x="179" y="197"/>
                    <a:pt x="179" y="197"/>
                  </a:cubicBezTo>
                  <a:cubicBezTo>
                    <a:pt x="188" y="187"/>
                    <a:pt x="198" y="177"/>
                    <a:pt x="208" y="168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08" y="188"/>
                    <a:pt x="198" y="197"/>
                    <a:pt x="189" y="207"/>
                  </a:cubicBezTo>
                  <a:moveTo>
                    <a:pt x="150" y="252"/>
                  </a:moveTo>
                  <a:cubicBezTo>
                    <a:pt x="138" y="243"/>
                    <a:pt x="138" y="243"/>
                    <a:pt x="138" y="243"/>
                  </a:cubicBezTo>
                  <a:cubicBezTo>
                    <a:pt x="147" y="232"/>
                    <a:pt x="156" y="222"/>
                    <a:pt x="165" y="212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67" y="231"/>
                    <a:pt x="158" y="241"/>
                    <a:pt x="150" y="252"/>
                  </a:cubicBezTo>
                  <a:moveTo>
                    <a:pt x="115" y="300"/>
                  </a:moveTo>
                  <a:cubicBezTo>
                    <a:pt x="103" y="293"/>
                    <a:pt x="103" y="293"/>
                    <a:pt x="103" y="293"/>
                  </a:cubicBezTo>
                  <a:cubicBezTo>
                    <a:pt x="110" y="281"/>
                    <a:pt x="118" y="270"/>
                    <a:pt x="126" y="259"/>
                  </a:cubicBezTo>
                  <a:cubicBezTo>
                    <a:pt x="138" y="268"/>
                    <a:pt x="138" y="268"/>
                    <a:pt x="138" y="268"/>
                  </a:cubicBezTo>
                  <a:cubicBezTo>
                    <a:pt x="130" y="278"/>
                    <a:pt x="122" y="289"/>
                    <a:pt x="115" y="300"/>
                  </a:cubicBezTo>
                  <a:moveTo>
                    <a:pt x="85" y="352"/>
                  </a:moveTo>
                  <a:cubicBezTo>
                    <a:pt x="72" y="346"/>
                    <a:pt x="72" y="346"/>
                    <a:pt x="72" y="346"/>
                  </a:cubicBezTo>
                  <a:cubicBezTo>
                    <a:pt x="78" y="333"/>
                    <a:pt x="85" y="321"/>
                    <a:pt x="92" y="310"/>
                  </a:cubicBezTo>
                  <a:cubicBezTo>
                    <a:pt x="104" y="317"/>
                    <a:pt x="104" y="317"/>
                    <a:pt x="104" y="317"/>
                  </a:cubicBezTo>
                  <a:cubicBezTo>
                    <a:pt x="97" y="329"/>
                    <a:pt x="91" y="340"/>
                    <a:pt x="85" y="352"/>
                  </a:cubicBezTo>
                  <a:moveTo>
                    <a:pt x="60" y="407"/>
                  </a:moveTo>
                  <a:cubicBezTo>
                    <a:pt x="46" y="401"/>
                    <a:pt x="46" y="401"/>
                    <a:pt x="46" y="401"/>
                  </a:cubicBezTo>
                  <a:cubicBezTo>
                    <a:pt x="51" y="389"/>
                    <a:pt x="57" y="376"/>
                    <a:pt x="63" y="364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0" y="382"/>
                    <a:pt x="65" y="394"/>
                    <a:pt x="60" y="407"/>
                  </a:cubicBezTo>
                  <a:moveTo>
                    <a:pt x="40" y="463"/>
                  </a:moveTo>
                  <a:cubicBezTo>
                    <a:pt x="26" y="459"/>
                    <a:pt x="26" y="459"/>
                    <a:pt x="26" y="459"/>
                  </a:cubicBezTo>
                  <a:cubicBezTo>
                    <a:pt x="30" y="446"/>
                    <a:pt x="34" y="433"/>
                    <a:pt x="39" y="420"/>
                  </a:cubicBezTo>
                  <a:cubicBezTo>
                    <a:pt x="53" y="425"/>
                    <a:pt x="53" y="425"/>
                    <a:pt x="53" y="425"/>
                  </a:cubicBezTo>
                  <a:cubicBezTo>
                    <a:pt x="48" y="438"/>
                    <a:pt x="44" y="450"/>
                    <a:pt x="40" y="463"/>
                  </a:cubicBezTo>
                  <a:moveTo>
                    <a:pt x="26" y="521"/>
                  </a:moveTo>
                  <a:cubicBezTo>
                    <a:pt x="12" y="519"/>
                    <a:pt x="12" y="519"/>
                    <a:pt x="12" y="519"/>
                  </a:cubicBezTo>
                  <a:cubicBezTo>
                    <a:pt x="14" y="505"/>
                    <a:pt x="17" y="492"/>
                    <a:pt x="21" y="479"/>
                  </a:cubicBezTo>
                  <a:cubicBezTo>
                    <a:pt x="35" y="482"/>
                    <a:pt x="35" y="482"/>
                    <a:pt x="35" y="482"/>
                  </a:cubicBezTo>
                  <a:cubicBezTo>
                    <a:pt x="31" y="495"/>
                    <a:pt x="28" y="508"/>
                    <a:pt x="26" y="521"/>
                  </a:cubicBezTo>
                  <a:moveTo>
                    <a:pt x="17" y="580"/>
                  </a:moveTo>
                  <a:cubicBezTo>
                    <a:pt x="3" y="579"/>
                    <a:pt x="3" y="579"/>
                    <a:pt x="3" y="579"/>
                  </a:cubicBezTo>
                  <a:cubicBezTo>
                    <a:pt x="4" y="566"/>
                    <a:pt x="6" y="552"/>
                    <a:pt x="8" y="538"/>
                  </a:cubicBezTo>
                  <a:cubicBezTo>
                    <a:pt x="22" y="541"/>
                    <a:pt x="22" y="541"/>
                    <a:pt x="22" y="541"/>
                  </a:cubicBezTo>
                  <a:cubicBezTo>
                    <a:pt x="20" y="554"/>
                    <a:pt x="19" y="567"/>
                    <a:pt x="17" y="580"/>
                  </a:cubicBezTo>
                  <a:moveTo>
                    <a:pt x="15" y="640"/>
                  </a:moveTo>
                  <a:cubicBezTo>
                    <a:pt x="0" y="640"/>
                    <a:pt x="0" y="640"/>
                    <a:pt x="0" y="640"/>
                  </a:cubicBezTo>
                  <a:cubicBezTo>
                    <a:pt x="0" y="627"/>
                    <a:pt x="1" y="613"/>
                    <a:pt x="2" y="599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15" y="613"/>
                    <a:pt x="15" y="627"/>
                    <a:pt x="15" y="6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-2382838" y="-3543300"/>
              <a:ext cx="1662113" cy="2146300"/>
            </a:xfrm>
            <a:custGeom>
              <a:avLst/>
              <a:gdLst>
                <a:gd name="T0" fmla="*/ 0 w 443"/>
                <a:gd name="T1" fmla="*/ 0 h 571"/>
                <a:gd name="T2" fmla="*/ 17 w 443"/>
                <a:gd name="T3" fmla="*/ 28 h 571"/>
                <a:gd name="T4" fmla="*/ 12 w 443"/>
                <a:gd name="T5" fmla="*/ 90 h 571"/>
                <a:gd name="T6" fmla="*/ 19 w 443"/>
                <a:gd name="T7" fmla="*/ 48 h 571"/>
                <a:gd name="T8" fmla="*/ 12 w 443"/>
                <a:gd name="T9" fmla="*/ 90 h 571"/>
                <a:gd name="T10" fmla="*/ 16 w 443"/>
                <a:gd name="T11" fmla="*/ 110 h 571"/>
                <a:gd name="T12" fmla="*/ 40 w 443"/>
                <a:gd name="T13" fmla="*/ 145 h 571"/>
                <a:gd name="T14" fmla="*/ 47 w 443"/>
                <a:gd name="T15" fmla="*/ 207 h 571"/>
                <a:gd name="T16" fmla="*/ 47 w 443"/>
                <a:gd name="T17" fmla="*/ 164 h 571"/>
                <a:gd name="T18" fmla="*/ 47 w 443"/>
                <a:gd name="T19" fmla="*/ 207 h 571"/>
                <a:gd name="T20" fmla="*/ 55 w 443"/>
                <a:gd name="T21" fmla="*/ 226 h 571"/>
                <a:gd name="T22" fmla="*/ 86 w 443"/>
                <a:gd name="T23" fmla="*/ 256 h 571"/>
                <a:gd name="T24" fmla="*/ 104 w 443"/>
                <a:gd name="T25" fmla="*/ 315 h 571"/>
                <a:gd name="T26" fmla="*/ 96 w 443"/>
                <a:gd name="T27" fmla="*/ 273 h 571"/>
                <a:gd name="T28" fmla="*/ 104 w 443"/>
                <a:gd name="T29" fmla="*/ 315 h 571"/>
                <a:gd name="T30" fmla="*/ 116 w 443"/>
                <a:gd name="T31" fmla="*/ 332 h 571"/>
                <a:gd name="T32" fmla="*/ 152 w 443"/>
                <a:gd name="T33" fmla="*/ 355 h 571"/>
                <a:gd name="T34" fmla="*/ 181 w 443"/>
                <a:gd name="T35" fmla="*/ 410 h 571"/>
                <a:gd name="T36" fmla="*/ 164 w 443"/>
                <a:gd name="T37" fmla="*/ 371 h 571"/>
                <a:gd name="T38" fmla="*/ 181 w 443"/>
                <a:gd name="T39" fmla="*/ 410 h 571"/>
                <a:gd name="T40" fmla="*/ 195 w 443"/>
                <a:gd name="T41" fmla="*/ 424 h 571"/>
                <a:gd name="T42" fmla="*/ 235 w 443"/>
                <a:gd name="T43" fmla="*/ 441 h 571"/>
                <a:gd name="T44" fmla="*/ 274 w 443"/>
                <a:gd name="T45" fmla="*/ 489 h 571"/>
                <a:gd name="T46" fmla="*/ 250 w 443"/>
                <a:gd name="T47" fmla="*/ 453 h 571"/>
                <a:gd name="T48" fmla="*/ 274 w 443"/>
                <a:gd name="T49" fmla="*/ 489 h 571"/>
                <a:gd name="T50" fmla="*/ 291 w 443"/>
                <a:gd name="T51" fmla="*/ 500 h 571"/>
                <a:gd name="T52" fmla="*/ 333 w 443"/>
                <a:gd name="T53" fmla="*/ 509 h 571"/>
                <a:gd name="T54" fmla="*/ 381 w 443"/>
                <a:gd name="T55" fmla="*/ 549 h 571"/>
                <a:gd name="T56" fmla="*/ 351 w 443"/>
                <a:gd name="T57" fmla="*/ 519 h 571"/>
                <a:gd name="T58" fmla="*/ 381 w 443"/>
                <a:gd name="T59" fmla="*/ 549 h 571"/>
                <a:gd name="T60" fmla="*/ 400 w 443"/>
                <a:gd name="T61" fmla="*/ 557 h 571"/>
                <a:gd name="T62" fmla="*/ 443 w 443"/>
                <a:gd name="T63" fmla="*/ 55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3" h="571">
                  <a:moveTo>
                    <a:pt x="3" y="30"/>
                  </a:moveTo>
                  <a:cubicBezTo>
                    <a:pt x="2" y="20"/>
                    <a:pt x="1" y="1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16" y="19"/>
                    <a:pt x="17" y="28"/>
                  </a:cubicBezTo>
                  <a:lnTo>
                    <a:pt x="3" y="30"/>
                  </a:lnTo>
                  <a:close/>
                  <a:moveTo>
                    <a:pt x="12" y="90"/>
                  </a:moveTo>
                  <a:cubicBezTo>
                    <a:pt x="9" y="77"/>
                    <a:pt x="7" y="63"/>
                    <a:pt x="5" y="50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1" y="61"/>
                    <a:pt x="23" y="74"/>
                    <a:pt x="26" y="87"/>
                  </a:cubicBezTo>
                  <a:lnTo>
                    <a:pt x="12" y="90"/>
                  </a:lnTo>
                  <a:close/>
                  <a:moveTo>
                    <a:pt x="27" y="149"/>
                  </a:moveTo>
                  <a:cubicBezTo>
                    <a:pt x="23" y="136"/>
                    <a:pt x="19" y="123"/>
                    <a:pt x="16" y="110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3" y="119"/>
                    <a:pt x="37" y="132"/>
                    <a:pt x="40" y="145"/>
                  </a:cubicBezTo>
                  <a:lnTo>
                    <a:pt x="27" y="149"/>
                  </a:lnTo>
                  <a:close/>
                  <a:moveTo>
                    <a:pt x="47" y="207"/>
                  </a:moveTo>
                  <a:cubicBezTo>
                    <a:pt x="42" y="194"/>
                    <a:pt x="37" y="181"/>
                    <a:pt x="33" y="169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51" y="177"/>
                    <a:pt x="56" y="189"/>
                    <a:pt x="61" y="201"/>
                  </a:cubicBezTo>
                  <a:lnTo>
                    <a:pt x="47" y="207"/>
                  </a:lnTo>
                  <a:close/>
                  <a:moveTo>
                    <a:pt x="73" y="262"/>
                  </a:moveTo>
                  <a:cubicBezTo>
                    <a:pt x="67" y="250"/>
                    <a:pt x="61" y="238"/>
                    <a:pt x="55" y="226"/>
                  </a:cubicBezTo>
                  <a:cubicBezTo>
                    <a:pt x="68" y="220"/>
                    <a:pt x="68" y="220"/>
                    <a:pt x="68" y="220"/>
                  </a:cubicBezTo>
                  <a:cubicBezTo>
                    <a:pt x="74" y="232"/>
                    <a:pt x="80" y="244"/>
                    <a:pt x="86" y="256"/>
                  </a:cubicBezTo>
                  <a:lnTo>
                    <a:pt x="73" y="262"/>
                  </a:lnTo>
                  <a:close/>
                  <a:moveTo>
                    <a:pt x="104" y="315"/>
                  </a:moveTo>
                  <a:cubicBezTo>
                    <a:pt x="97" y="304"/>
                    <a:pt x="90" y="292"/>
                    <a:pt x="83" y="280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102" y="284"/>
                    <a:pt x="109" y="296"/>
                    <a:pt x="116" y="307"/>
                  </a:cubicBezTo>
                  <a:lnTo>
                    <a:pt x="104" y="315"/>
                  </a:lnTo>
                  <a:close/>
                  <a:moveTo>
                    <a:pt x="141" y="364"/>
                  </a:moveTo>
                  <a:cubicBezTo>
                    <a:pt x="132" y="354"/>
                    <a:pt x="124" y="343"/>
                    <a:pt x="116" y="332"/>
                  </a:cubicBezTo>
                  <a:cubicBezTo>
                    <a:pt x="128" y="323"/>
                    <a:pt x="128" y="323"/>
                    <a:pt x="128" y="323"/>
                  </a:cubicBezTo>
                  <a:cubicBezTo>
                    <a:pt x="135" y="334"/>
                    <a:pt x="143" y="345"/>
                    <a:pt x="152" y="355"/>
                  </a:cubicBezTo>
                  <a:lnTo>
                    <a:pt x="141" y="364"/>
                  </a:lnTo>
                  <a:close/>
                  <a:moveTo>
                    <a:pt x="181" y="410"/>
                  </a:moveTo>
                  <a:cubicBezTo>
                    <a:pt x="172" y="400"/>
                    <a:pt x="162" y="390"/>
                    <a:pt x="153" y="380"/>
                  </a:cubicBezTo>
                  <a:cubicBezTo>
                    <a:pt x="164" y="371"/>
                    <a:pt x="164" y="371"/>
                    <a:pt x="164" y="371"/>
                  </a:cubicBezTo>
                  <a:cubicBezTo>
                    <a:pt x="173" y="381"/>
                    <a:pt x="182" y="391"/>
                    <a:pt x="191" y="400"/>
                  </a:cubicBezTo>
                  <a:lnTo>
                    <a:pt x="181" y="410"/>
                  </a:lnTo>
                  <a:close/>
                  <a:moveTo>
                    <a:pt x="226" y="452"/>
                  </a:moveTo>
                  <a:cubicBezTo>
                    <a:pt x="215" y="443"/>
                    <a:pt x="205" y="434"/>
                    <a:pt x="195" y="424"/>
                  </a:cubicBezTo>
                  <a:cubicBezTo>
                    <a:pt x="205" y="414"/>
                    <a:pt x="205" y="414"/>
                    <a:pt x="205" y="414"/>
                  </a:cubicBezTo>
                  <a:cubicBezTo>
                    <a:pt x="215" y="423"/>
                    <a:pt x="225" y="432"/>
                    <a:pt x="235" y="441"/>
                  </a:cubicBezTo>
                  <a:lnTo>
                    <a:pt x="226" y="452"/>
                  </a:lnTo>
                  <a:close/>
                  <a:moveTo>
                    <a:pt x="274" y="489"/>
                  </a:moveTo>
                  <a:cubicBezTo>
                    <a:pt x="263" y="481"/>
                    <a:pt x="252" y="473"/>
                    <a:pt x="242" y="465"/>
                  </a:cubicBezTo>
                  <a:cubicBezTo>
                    <a:pt x="250" y="453"/>
                    <a:pt x="250" y="453"/>
                    <a:pt x="250" y="453"/>
                  </a:cubicBezTo>
                  <a:cubicBezTo>
                    <a:pt x="261" y="462"/>
                    <a:pt x="272" y="470"/>
                    <a:pt x="283" y="477"/>
                  </a:cubicBezTo>
                  <a:lnTo>
                    <a:pt x="274" y="489"/>
                  </a:lnTo>
                  <a:close/>
                  <a:moveTo>
                    <a:pt x="326" y="522"/>
                  </a:moveTo>
                  <a:cubicBezTo>
                    <a:pt x="314" y="515"/>
                    <a:pt x="303" y="508"/>
                    <a:pt x="291" y="500"/>
                  </a:cubicBezTo>
                  <a:cubicBezTo>
                    <a:pt x="299" y="488"/>
                    <a:pt x="299" y="488"/>
                    <a:pt x="299" y="488"/>
                  </a:cubicBezTo>
                  <a:cubicBezTo>
                    <a:pt x="310" y="496"/>
                    <a:pt x="322" y="503"/>
                    <a:pt x="333" y="509"/>
                  </a:cubicBezTo>
                  <a:lnTo>
                    <a:pt x="326" y="522"/>
                  </a:lnTo>
                  <a:close/>
                  <a:moveTo>
                    <a:pt x="381" y="549"/>
                  </a:moveTo>
                  <a:cubicBezTo>
                    <a:pt x="369" y="544"/>
                    <a:pt x="356" y="538"/>
                    <a:pt x="344" y="531"/>
                  </a:cubicBezTo>
                  <a:cubicBezTo>
                    <a:pt x="351" y="519"/>
                    <a:pt x="351" y="519"/>
                    <a:pt x="351" y="519"/>
                  </a:cubicBezTo>
                  <a:cubicBezTo>
                    <a:pt x="363" y="525"/>
                    <a:pt x="375" y="531"/>
                    <a:pt x="387" y="536"/>
                  </a:cubicBezTo>
                  <a:lnTo>
                    <a:pt x="381" y="549"/>
                  </a:lnTo>
                  <a:close/>
                  <a:moveTo>
                    <a:pt x="438" y="571"/>
                  </a:moveTo>
                  <a:cubicBezTo>
                    <a:pt x="425" y="567"/>
                    <a:pt x="412" y="562"/>
                    <a:pt x="400" y="557"/>
                  </a:cubicBezTo>
                  <a:cubicBezTo>
                    <a:pt x="405" y="544"/>
                    <a:pt x="405" y="544"/>
                    <a:pt x="405" y="544"/>
                  </a:cubicBezTo>
                  <a:cubicBezTo>
                    <a:pt x="417" y="549"/>
                    <a:pt x="430" y="553"/>
                    <a:pt x="443" y="557"/>
                  </a:cubicBezTo>
                  <a:lnTo>
                    <a:pt x="438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-593726" y="-1404938"/>
              <a:ext cx="608013" cy="127000"/>
            </a:xfrm>
            <a:custGeom>
              <a:avLst/>
              <a:gdLst>
                <a:gd name="T0" fmla="*/ 40 w 162"/>
                <a:gd name="T1" fmla="*/ 23 h 34"/>
                <a:gd name="T2" fmla="*/ 0 w 162"/>
                <a:gd name="T3" fmla="*/ 14 h 34"/>
                <a:gd name="T4" fmla="*/ 3 w 162"/>
                <a:gd name="T5" fmla="*/ 0 h 34"/>
                <a:gd name="T6" fmla="*/ 43 w 162"/>
                <a:gd name="T7" fmla="*/ 8 h 34"/>
                <a:gd name="T8" fmla="*/ 40 w 162"/>
                <a:gd name="T9" fmla="*/ 23 h 34"/>
                <a:gd name="T10" fmla="*/ 101 w 162"/>
                <a:gd name="T11" fmla="*/ 31 h 34"/>
                <a:gd name="T12" fmla="*/ 60 w 162"/>
                <a:gd name="T13" fmla="*/ 26 h 34"/>
                <a:gd name="T14" fmla="*/ 62 w 162"/>
                <a:gd name="T15" fmla="*/ 12 h 34"/>
                <a:gd name="T16" fmla="*/ 102 w 162"/>
                <a:gd name="T17" fmla="*/ 17 h 34"/>
                <a:gd name="T18" fmla="*/ 101 w 162"/>
                <a:gd name="T19" fmla="*/ 31 h 34"/>
                <a:gd name="T20" fmla="*/ 162 w 162"/>
                <a:gd name="T21" fmla="*/ 34 h 34"/>
                <a:gd name="T22" fmla="*/ 121 w 162"/>
                <a:gd name="T23" fmla="*/ 33 h 34"/>
                <a:gd name="T24" fmla="*/ 122 w 162"/>
                <a:gd name="T25" fmla="*/ 19 h 34"/>
                <a:gd name="T26" fmla="*/ 162 w 162"/>
                <a:gd name="T27" fmla="*/ 20 h 34"/>
                <a:gd name="T28" fmla="*/ 162 w 162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34">
                  <a:moveTo>
                    <a:pt x="40" y="23"/>
                  </a:moveTo>
                  <a:cubicBezTo>
                    <a:pt x="26" y="20"/>
                    <a:pt x="13" y="17"/>
                    <a:pt x="0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6" y="3"/>
                    <a:pt x="29" y="6"/>
                    <a:pt x="43" y="8"/>
                  </a:cubicBezTo>
                  <a:lnTo>
                    <a:pt x="40" y="23"/>
                  </a:lnTo>
                  <a:close/>
                  <a:moveTo>
                    <a:pt x="101" y="31"/>
                  </a:moveTo>
                  <a:cubicBezTo>
                    <a:pt x="87" y="30"/>
                    <a:pt x="74" y="28"/>
                    <a:pt x="60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5" y="14"/>
                    <a:pt x="89" y="16"/>
                    <a:pt x="102" y="17"/>
                  </a:cubicBezTo>
                  <a:lnTo>
                    <a:pt x="101" y="31"/>
                  </a:lnTo>
                  <a:close/>
                  <a:moveTo>
                    <a:pt x="162" y="34"/>
                  </a:moveTo>
                  <a:cubicBezTo>
                    <a:pt x="149" y="34"/>
                    <a:pt x="135" y="34"/>
                    <a:pt x="121" y="33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36" y="20"/>
                    <a:pt x="149" y="20"/>
                    <a:pt x="162" y="20"/>
                  </a:cubicBezTo>
                  <a:lnTo>
                    <a:pt x="16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7787" y="-1533525"/>
              <a:ext cx="214313" cy="485775"/>
            </a:xfrm>
            <a:custGeom>
              <a:avLst/>
              <a:gdLst>
                <a:gd name="T0" fmla="*/ 55 w 135"/>
                <a:gd name="T1" fmla="*/ 306 h 306"/>
                <a:gd name="T2" fmla="*/ 135 w 135"/>
                <a:gd name="T3" fmla="*/ 306 h 306"/>
                <a:gd name="T4" fmla="*/ 135 w 135"/>
                <a:gd name="T5" fmla="*/ 0 h 306"/>
                <a:gd name="T6" fmla="*/ 0 w 135"/>
                <a:gd name="T7" fmla="*/ 0 h 306"/>
                <a:gd name="T8" fmla="*/ 55 w 135"/>
                <a:gd name="T9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06">
                  <a:moveTo>
                    <a:pt x="55" y="306"/>
                  </a:moveTo>
                  <a:lnTo>
                    <a:pt x="135" y="306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5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411162" y="-1836738"/>
              <a:ext cx="657225" cy="788988"/>
            </a:xfrm>
            <a:custGeom>
              <a:avLst/>
              <a:gdLst>
                <a:gd name="T0" fmla="*/ 175 w 175"/>
                <a:gd name="T1" fmla="*/ 101 h 210"/>
                <a:gd name="T2" fmla="*/ 164 w 175"/>
                <a:gd name="T3" fmla="*/ 85 h 210"/>
                <a:gd name="T4" fmla="*/ 92 w 175"/>
                <a:gd name="T5" fmla="*/ 85 h 210"/>
                <a:gd name="T6" fmla="*/ 91 w 175"/>
                <a:gd name="T7" fmla="*/ 65 h 210"/>
                <a:gd name="T8" fmla="*/ 93 w 175"/>
                <a:gd name="T9" fmla="*/ 24 h 210"/>
                <a:gd name="T10" fmla="*/ 67 w 175"/>
                <a:gd name="T11" fmla="*/ 0 h 210"/>
                <a:gd name="T12" fmla="*/ 54 w 175"/>
                <a:gd name="T13" fmla="*/ 9 h 210"/>
                <a:gd name="T14" fmla="*/ 54 w 175"/>
                <a:gd name="T15" fmla="*/ 40 h 210"/>
                <a:gd name="T16" fmla="*/ 20 w 175"/>
                <a:gd name="T17" fmla="*/ 94 h 210"/>
                <a:gd name="T18" fmla="*/ 0 w 175"/>
                <a:gd name="T19" fmla="*/ 97 h 210"/>
                <a:gd name="T20" fmla="*/ 0 w 175"/>
                <a:gd name="T21" fmla="*/ 193 h 210"/>
                <a:gd name="T22" fmla="*/ 4 w 175"/>
                <a:gd name="T23" fmla="*/ 193 h 210"/>
                <a:gd name="T24" fmla="*/ 47 w 175"/>
                <a:gd name="T25" fmla="*/ 210 h 210"/>
                <a:gd name="T26" fmla="*/ 134 w 175"/>
                <a:gd name="T27" fmla="*/ 210 h 210"/>
                <a:gd name="T28" fmla="*/ 147 w 175"/>
                <a:gd name="T29" fmla="*/ 193 h 210"/>
                <a:gd name="T30" fmla="*/ 139 w 175"/>
                <a:gd name="T31" fmla="*/ 179 h 210"/>
                <a:gd name="T32" fmla="*/ 158 w 175"/>
                <a:gd name="T33" fmla="*/ 162 h 210"/>
                <a:gd name="T34" fmla="*/ 149 w 175"/>
                <a:gd name="T35" fmla="*/ 149 h 210"/>
                <a:gd name="T36" fmla="*/ 165 w 175"/>
                <a:gd name="T37" fmla="*/ 131 h 210"/>
                <a:gd name="T38" fmla="*/ 159 w 175"/>
                <a:gd name="T39" fmla="*/ 117 h 210"/>
                <a:gd name="T40" fmla="*/ 175 w 175"/>
                <a:gd name="T41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210">
                  <a:moveTo>
                    <a:pt x="175" y="101"/>
                  </a:moveTo>
                  <a:cubicBezTo>
                    <a:pt x="175" y="87"/>
                    <a:pt x="164" y="85"/>
                    <a:pt x="164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85"/>
                    <a:pt x="87" y="78"/>
                    <a:pt x="91" y="65"/>
                  </a:cubicBezTo>
                  <a:cubicBezTo>
                    <a:pt x="95" y="52"/>
                    <a:pt x="96" y="33"/>
                    <a:pt x="93" y="24"/>
                  </a:cubicBezTo>
                  <a:cubicBezTo>
                    <a:pt x="89" y="16"/>
                    <a:pt x="83" y="1"/>
                    <a:pt x="67" y="0"/>
                  </a:cubicBezTo>
                  <a:cubicBezTo>
                    <a:pt x="57" y="2"/>
                    <a:pt x="54" y="9"/>
                    <a:pt x="54" y="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25" y="94"/>
                    <a:pt x="20" y="94"/>
                  </a:cubicBezTo>
                  <a:cubicBezTo>
                    <a:pt x="16" y="95"/>
                    <a:pt x="0" y="97"/>
                    <a:pt x="0" y="97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4" y="193"/>
                    <a:pt x="40" y="210"/>
                    <a:pt x="47" y="210"/>
                  </a:cubicBezTo>
                  <a:cubicBezTo>
                    <a:pt x="134" y="210"/>
                    <a:pt x="134" y="210"/>
                    <a:pt x="134" y="210"/>
                  </a:cubicBezTo>
                  <a:cubicBezTo>
                    <a:pt x="134" y="210"/>
                    <a:pt x="147" y="207"/>
                    <a:pt x="147" y="193"/>
                  </a:cubicBezTo>
                  <a:cubicBezTo>
                    <a:pt x="147" y="185"/>
                    <a:pt x="139" y="179"/>
                    <a:pt x="139" y="179"/>
                  </a:cubicBezTo>
                  <a:cubicBezTo>
                    <a:pt x="139" y="179"/>
                    <a:pt x="158" y="178"/>
                    <a:pt x="158" y="162"/>
                  </a:cubicBezTo>
                  <a:cubicBezTo>
                    <a:pt x="158" y="155"/>
                    <a:pt x="149" y="149"/>
                    <a:pt x="149" y="149"/>
                  </a:cubicBezTo>
                  <a:cubicBezTo>
                    <a:pt x="149" y="149"/>
                    <a:pt x="166" y="146"/>
                    <a:pt x="165" y="131"/>
                  </a:cubicBezTo>
                  <a:cubicBezTo>
                    <a:pt x="164" y="122"/>
                    <a:pt x="159" y="117"/>
                    <a:pt x="159" y="117"/>
                  </a:cubicBezTo>
                  <a:cubicBezTo>
                    <a:pt x="159" y="117"/>
                    <a:pt x="175" y="114"/>
                    <a:pt x="175" y="1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-4162426" y="-2554288"/>
              <a:ext cx="954088" cy="635000"/>
            </a:xfrm>
            <a:custGeom>
              <a:avLst/>
              <a:gdLst>
                <a:gd name="T0" fmla="*/ 83 w 254"/>
                <a:gd name="T1" fmla="*/ 132 h 169"/>
                <a:gd name="T2" fmla="*/ 35 w 254"/>
                <a:gd name="T3" fmla="*/ 84 h 169"/>
                <a:gd name="T4" fmla="*/ 83 w 254"/>
                <a:gd name="T5" fmla="*/ 36 h 169"/>
                <a:gd name="T6" fmla="*/ 131 w 254"/>
                <a:gd name="T7" fmla="*/ 84 h 169"/>
                <a:gd name="T8" fmla="*/ 83 w 254"/>
                <a:gd name="T9" fmla="*/ 132 h 169"/>
                <a:gd name="T10" fmla="*/ 124 w 254"/>
                <a:gd name="T11" fmla="*/ 10 h 169"/>
                <a:gd name="T12" fmla="*/ 84 w 254"/>
                <a:gd name="T13" fmla="*/ 0 h 169"/>
                <a:gd name="T14" fmla="*/ 0 w 254"/>
                <a:gd name="T15" fmla="*/ 86 h 169"/>
                <a:gd name="T16" fmla="*/ 86 w 254"/>
                <a:gd name="T17" fmla="*/ 169 h 169"/>
                <a:gd name="T18" fmla="*/ 125 w 254"/>
                <a:gd name="T19" fmla="*/ 159 h 169"/>
                <a:gd name="T20" fmla="*/ 254 w 254"/>
                <a:gd name="T21" fmla="*/ 83 h 169"/>
                <a:gd name="T22" fmla="*/ 124 w 254"/>
                <a:gd name="T23" fmla="*/ 1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169">
                  <a:moveTo>
                    <a:pt x="83" y="132"/>
                  </a:moveTo>
                  <a:cubicBezTo>
                    <a:pt x="56" y="132"/>
                    <a:pt x="35" y="110"/>
                    <a:pt x="35" y="84"/>
                  </a:cubicBezTo>
                  <a:cubicBezTo>
                    <a:pt x="35" y="57"/>
                    <a:pt x="56" y="36"/>
                    <a:pt x="83" y="36"/>
                  </a:cubicBezTo>
                  <a:cubicBezTo>
                    <a:pt x="109" y="36"/>
                    <a:pt x="131" y="57"/>
                    <a:pt x="131" y="84"/>
                  </a:cubicBezTo>
                  <a:cubicBezTo>
                    <a:pt x="131" y="110"/>
                    <a:pt x="109" y="132"/>
                    <a:pt x="83" y="132"/>
                  </a:cubicBezTo>
                  <a:moveTo>
                    <a:pt x="124" y="10"/>
                  </a:moveTo>
                  <a:cubicBezTo>
                    <a:pt x="112" y="4"/>
                    <a:pt x="98" y="0"/>
                    <a:pt x="84" y="0"/>
                  </a:cubicBezTo>
                  <a:cubicBezTo>
                    <a:pt x="37" y="1"/>
                    <a:pt x="0" y="39"/>
                    <a:pt x="0" y="86"/>
                  </a:cubicBezTo>
                  <a:cubicBezTo>
                    <a:pt x="1" y="132"/>
                    <a:pt x="39" y="169"/>
                    <a:pt x="86" y="169"/>
                  </a:cubicBezTo>
                  <a:cubicBezTo>
                    <a:pt x="109" y="169"/>
                    <a:pt x="125" y="159"/>
                    <a:pt x="125" y="159"/>
                  </a:cubicBezTo>
                  <a:cubicBezTo>
                    <a:pt x="254" y="83"/>
                    <a:pt x="254" y="83"/>
                    <a:pt x="254" y="83"/>
                  </a:cubicBezTo>
                  <a:lnTo>
                    <a:pt x="1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41274" y="-3941763"/>
              <a:ext cx="258763" cy="260350"/>
            </a:xfrm>
            <a:custGeom>
              <a:avLst/>
              <a:gdLst>
                <a:gd name="T0" fmla="*/ 13 w 69"/>
                <a:gd name="T1" fmla="*/ 57 h 69"/>
                <a:gd name="T2" fmla="*/ 13 w 69"/>
                <a:gd name="T3" fmla="*/ 13 h 69"/>
                <a:gd name="T4" fmla="*/ 56 w 69"/>
                <a:gd name="T5" fmla="*/ 12 h 69"/>
                <a:gd name="T6" fmla="*/ 57 w 69"/>
                <a:gd name="T7" fmla="*/ 56 h 69"/>
                <a:gd name="T8" fmla="*/ 13 w 69"/>
                <a:gd name="T9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3" y="57"/>
                  </a:moveTo>
                  <a:cubicBezTo>
                    <a:pt x="1" y="45"/>
                    <a:pt x="0" y="25"/>
                    <a:pt x="13" y="13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9" y="24"/>
                    <a:pt x="69" y="44"/>
                    <a:pt x="57" y="56"/>
                  </a:cubicBezTo>
                  <a:cubicBezTo>
                    <a:pt x="45" y="69"/>
                    <a:pt x="25" y="69"/>
                    <a:pt x="13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-800101" y="-4527550"/>
              <a:ext cx="1695450" cy="1619250"/>
            </a:xfrm>
            <a:custGeom>
              <a:avLst/>
              <a:gdLst>
                <a:gd name="T0" fmla="*/ 339 w 452"/>
                <a:gd name="T1" fmla="*/ 269 h 431"/>
                <a:gd name="T2" fmla="*/ 182 w 452"/>
                <a:gd name="T3" fmla="*/ 269 h 431"/>
                <a:gd name="T4" fmla="*/ 182 w 452"/>
                <a:gd name="T5" fmla="*/ 112 h 431"/>
                <a:gd name="T6" fmla="*/ 339 w 452"/>
                <a:gd name="T7" fmla="*/ 112 h 431"/>
                <a:gd name="T8" fmla="*/ 339 w 452"/>
                <a:gd name="T9" fmla="*/ 269 h 431"/>
                <a:gd name="T10" fmla="*/ 387 w 452"/>
                <a:gd name="T11" fmla="*/ 76 h 431"/>
                <a:gd name="T12" fmla="*/ 140 w 452"/>
                <a:gd name="T13" fmla="*/ 65 h 431"/>
                <a:gd name="T14" fmla="*/ 93 w 452"/>
                <a:gd name="T15" fmla="*/ 136 h 431"/>
                <a:gd name="T16" fmla="*/ 0 w 452"/>
                <a:gd name="T17" fmla="*/ 431 h 431"/>
                <a:gd name="T18" fmla="*/ 302 w 452"/>
                <a:gd name="T19" fmla="*/ 364 h 431"/>
                <a:gd name="T20" fmla="*/ 376 w 452"/>
                <a:gd name="T21" fmla="*/ 323 h 431"/>
                <a:gd name="T22" fmla="*/ 387 w 452"/>
                <a:gd name="T23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2" h="431">
                  <a:moveTo>
                    <a:pt x="339" y="269"/>
                  </a:moveTo>
                  <a:cubicBezTo>
                    <a:pt x="296" y="313"/>
                    <a:pt x="225" y="313"/>
                    <a:pt x="182" y="269"/>
                  </a:cubicBezTo>
                  <a:cubicBezTo>
                    <a:pt x="138" y="226"/>
                    <a:pt x="138" y="156"/>
                    <a:pt x="182" y="112"/>
                  </a:cubicBezTo>
                  <a:cubicBezTo>
                    <a:pt x="225" y="69"/>
                    <a:pt x="296" y="69"/>
                    <a:pt x="339" y="112"/>
                  </a:cubicBezTo>
                  <a:cubicBezTo>
                    <a:pt x="383" y="156"/>
                    <a:pt x="383" y="226"/>
                    <a:pt x="339" y="269"/>
                  </a:cubicBezTo>
                  <a:moveTo>
                    <a:pt x="387" y="76"/>
                  </a:moveTo>
                  <a:cubicBezTo>
                    <a:pt x="322" y="4"/>
                    <a:pt x="212" y="0"/>
                    <a:pt x="140" y="65"/>
                  </a:cubicBezTo>
                  <a:cubicBezTo>
                    <a:pt x="104" y="97"/>
                    <a:pt x="93" y="136"/>
                    <a:pt x="93" y="136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29" y="357"/>
                    <a:pt x="354" y="343"/>
                    <a:pt x="376" y="323"/>
                  </a:cubicBezTo>
                  <a:cubicBezTo>
                    <a:pt x="448" y="258"/>
                    <a:pt x="452" y="147"/>
                    <a:pt x="387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-3906838" y="-2295525"/>
              <a:ext cx="115888" cy="115888"/>
            </a:xfrm>
            <a:custGeom>
              <a:avLst/>
              <a:gdLst>
                <a:gd name="T0" fmla="*/ 30 w 31"/>
                <a:gd name="T1" fmla="*/ 15 h 31"/>
                <a:gd name="T2" fmla="*/ 16 w 31"/>
                <a:gd name="T3" fmla="*/ 30 h 31"/>
                <a:gd name="T4" fmla="*/ 0 w 31"/>
                <a:gd name="T5" fmla="*/ 16 h 31"/>
                <a:gd name="T6" fmla="*/ 15 w 31"/>
                <a:gd name="T7" fmla="*/ 0 h 31"/>
                <a:gd name="T8" fmla="*/ 30 w 3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0" y="15"/>
                  </a:moveTo>
                  <a:cubicBezTo>
                    <a:pt x="31" y="24"/>
                    <a:pt x="24" y="30"/>
                    <a:pt x="16" y="30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7"/>
                    <a:pt x="7" y="1"/>
                    <a:pt x="15" y="0"/>
                  </a:cubicBezTo>
                  <a:cubicBezTo>
                    <a:pt x="24" y="0"/>
                    <a:pt x="30" y="7"/>
                    <a:pt x="3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60747" y="2809676"/>
            <a:ext cx="6409151" cy="1461939"/>
          </a:xfrm>
        </p:spPr>
        <p:txBody>
          <a:bodyPr wrap="square" anchor="b">
            <a:noAutofit/>
          </a:bodyPr>
          <a:lstStyle>
            <a:lvl1pPr algn="l">
              <a:lnSpc>
                <a:spcPct val="86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531498" y="4616908"/>
            <a:ext cx="1590675" cy="0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495301" y="582288"/>
            <a:ext cx="2263942" cy="493725"/>
            <a:chOff x="187326" y="5085556"/>
            <a:chExt cx="8393112" cy="1830388"/>
          </a:xfrm>
          <a:solidFill>
            <a:schemeClr val="bg1"/>
          </a:solidFill>
        </p:grpSpPr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Microsoft Sans Serif" panose="020B0604020202020204" pitchFamily="34" charset="0"/>
              </a:endParaRPr>
            </a:p>
          </p:txBody>
        </p:sp>
      </p:grpSp>
      <p:sp>
        <p:nvSpPr>
          <p:cNvPr id="4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8635" y="4891088"/>
            <a:ext cx="6436517" cy="1601788"/>
          </a:xfrm>
        </p:spPr>
        <p:txBody>
          <a:bodyPr>
            <a:noAutofit/>
          </a:bodyPr>
          <a:lstStyle>
            <a:lvl1pPr marL="0" indent="0">
              <a:buFont typeface="Microsoft Sans Serif" panose="020B0604020202020204" pitchFamily="34" charset="0"/>
              <a:buChar char="​"/>
              <a:defRPr sz="2100" b="1" spc="30" baseline="0">
                <a:solidFill>
                  <a:schemeClr val="bg1"/>
                </a:solidFill>
              </a:defRPr>
            </a:lvl1pPr>
            <a:lvl2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buFont typeface="Microsoft Sans Serif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Font typeface="Microsoft Sans Serif" panose="020B0604020202020204" pitchFamily="34" charset="0"/>
              <a:buChar char="​"/>
              <a:defRPr sz="1600" baseline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16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baseline="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8pPr>
            <a:lvl9pPr>
              <a:spcBef>
                <a:spcPts val="600"/>
              </a:spcBef>
              <a:defRPr sz="16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1"/>
            <a:r>
              <a:rPr lang="en-US" dirty="0"/>
              <a:t>Employing Entity</a:t>
            </a:r>
          </a:p>
          <a:p>
            <a:pPr lvl="2"/>
            <a:r>
              <a:rPr lang="en-US" dirty="0"/>
              <a:t>Date</a:t>
            </a:r>
          </a:p>
          <a:p>
            <a:pPr lvl="3"/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5720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Teal">
    <p:bg>
      <p:bgPr>
        <a:gradFill>
          <a:gsLst>
            <a:gs pos="100000">
              <a:srgbClr val="78D5E1"/>
            </a:gs>
            <a:gs pos="15000">
              <a:srgbClr val="0097A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464556" y="1706566"/>
            <a:ext cx="5479047" cy="3231161"/>
          </a:xfrm>
        </p:spPr>
        <p:txBody>
          <a:bodyPr/>
          <a:lstStyle>
            <a:lvl1pPr marL="0" algn="l" defTabSz="914434" rtl="0" eaLnBrk="1" latinLnBrk="0" hangingPunct="1">
              <a:lnSpc>
                <a:spcPct val="94000"/>
              </a:lnSpc>
              <a:spcBef>
                <a:spcPct val="0"/>
              </a:spcBef>
              <a:buNone/>
              <a:defRPr lang="en-US" sz="4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1698" y="5609677"/>
            <a:ext cx="5453062" cy="745089"/>
          </a:xfrm>
          <a:prstGeom prst="rect">
            <a:avLst/>
          </a:prstGeom>
        </p:spPr>
        <p:txBody>
          <a:bodyPr/>
          <a:lstStyle>
            <a:lvl1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5186723"/>
            <a:ext cx="880110" cy="0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7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Teal">
    <p:bg>
      <p:bgPr>
        <a:gradFill>
          <a:gsLst>
            <a:gs pos="100000">
              <a:srgbClr val="78D5E1"/>
            </a:gs>
            <a:gs pos="15000">
              <a:srgbClr val="0097A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60220" y="1807"/>
            <a:ext cx="5031783" cy="6854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15" y="1706563"/>
            <a:ext cx="6430911" cy="2258094"/>
          </a:xfrm>
        </p:spPr>
        <p:txBody>
          <a:bodyPr/>
          <a:lstStyle>
            <a:lvl1pPr marL="0" algn="l" defTabSz="914434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lang="en-US" sz="6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483396" y="4578031"/>
            <a:ext cx="6391275" cy="1776735"/>
          </a:xfrm>
          <a:prstGeom prst="rect">
            <a:avLst/>
          </a:prstGeom>
        </p:spPr>
        <p:txBody>
          <a:bodyPr/>
          <a:lstStyle>
            <a:lvl1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34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invGray">
          <a:xfrm>
            <a:off x="529593" y="4157071"/>
            <a:ext cx="882491" cy="0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9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Teal">
    <p:bg>
      <p:bgPr>
        <a:gradFill>
          <a:gsLst>
            <a:gs pos="100000">
              <a:srgbClr val="78D5E1"/>
            </a:gs>
            <a:gs pos="15000">
              <a:srgbClr val="0097A9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4021" y="1963185"/>
            <a:ext cx="7378700" cy="1078950"/>
          </a:xfrm>
          <a:prstGeom prst="rect">
            <a:avLst/>
          </a:prstGeom>
        </p:spPr>
        <p:txBody>
          <a:bodyPr>
            <a:noAutofit/>
          </a:bodyPr>
          <a:lstStyle>
            <a:lvl1pPr marL="173044" indent="-173044">
              <a:lnSpc>
                <a:spcPct val="96000"/>
              </a:lnSpc>
              <a:spcBef>
                <a:spcPts val="0"/>
              </a:spcBef>
              <a:buClr>
                <a:schemeClr val="bg1"/>
              </a:buClr>
              <a:buFont typeface="Microsoft Sans Serif" panose="020B0604020202020204" pitchFamily="34" charset="0"/>
              <a:buChar char="“"/>
              <a:defRPr sz="3400">
                <a:solidFill>
                  <a:schemeClr val="bg1"/>
                </a:solidFill>
                <a:latin typeface="+mn-lt"/>
              </a:defRPr>
            </a:lvl1pPr>
            <a:lvl2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>
                <a:solidFill>
                  <a:schemeClr val="bg1"/>
                </a:solidFill>
                <a:latin typeface="+mn-lt"/>
              </a:defRPr>
            </a:lvl2pPr>
            <a:lvl3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3pPr>
            <a:lvl4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4pPr>
            <a:lvl5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5pPr>
            <a:lvl6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6pPr>
            <a:lvl7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7pPr>
            <a:lvl8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8pPr>
            <a:lvl9pPr marL="457217" indent="-228608">
              <a:lnSpc>
                <a:spcPct val="107000"/>
              </a:lnSpc>
              <a:spcBef>
                <a:spcPts val="1800"/>
              </a:spcBef>
              <a:buClr>
                <a:schemeClr val="bg1"/>
              </a:buClr>
              <a:buFont typeface="Microsoft Sans Serif" panose="020B0604020202020204" pitchFamily="34" charset="0"/>
              <a:buChar char="—"/>
              <a:defRPr sz="210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invGray">
          <a:xfrm>
            <a:off x="529590" y="1746293"/>
            <a:ext cx="880110" cy="0"/>
          </a:xfrm>
          <a:prstGeom prst="line">
            <a:avLst/>
          </a:prstGeom>
          <a:ln w="76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al">
    <p:bg>
      <p:bgPr>
        <a:gradFill>
          <a:gsLst>
            <a:gs pos="15000">
              <a:srgbClr val="0097A9"/>
            </a:gs>
            <a:gs pos="100000">
              <a:srgbClr val="78D5E1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472177" y="2599538"/>
            <a:ext cx="8875157" cy="1117275"/>
            <a:chOff x="506464" y="3396968"/>
            <a:chExt cx="8875157" cy="1117275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506464" y="3475497"/>
              <a:ext cx="8875157" cy="10387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Follow us on:</a:t>
              </a:r>
            </a:p>
            <a:p>
              <a:pPr marL="0" lvl="1">
                <a:lnSpc>
                  <a:spcPts val="2700"/>
                </a:lnSpc>
                <a:defRPr/>
              </a:pP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For more information, visit us at: </a:t>
              </a:r>
              <a:b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</a:br>
              <a:r>
                <a:rPr lang="en-US" sz="2100" dirty="0">
                  <a:solidFill>
                    <a:prstClr val="white"/>
                  </a:solidFill>
                  <a:latin typeface="Microsoft Sans Serif"/>
                  <a:cs typeface="Microsoft Sans Serif" panose="020B0604020202020204" pitchFamily="34" charset="0"/>
                </a:rPr>
                <a:t>www.qualcomm.com &amp; www.qualcomm.com/blog </a:t>
              </a:r>
            </a:p>
          </p:txBody>
        </p:sp>
        <p:sp>
          <p:nvSpPr>
            <p:cNvPr id="20" name="Freeform 12"/>
            <p:cNvSpPr>
              <a:spLocks noChangeAspect="1"/>
            </p:cNvSpPr>
            <p:nvPr userDrawn="1"/>
          </p:nvSpPr>
          <p:spPr bwMode="black">
            <a:xfrm>
              <a:off x="2567747" y="3398258"/>
              <a:ext cx="427563" cy="347438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  <p:grpSp>
          <p:nvGrpSpPr>
            <p:cNvPr id="21" name="Group 5"/>
            <p:cNvGrpSpPr>
              <a:grpSpLocks noChangeAspect="1"/>
            </p:cNvGrpSpPr>
            <p:nvPr userDrawn="1"/>
          </p:nvGrpSpPr>
          <p:grpSpPr bwMode="black">
            <a:xfrm>
              <a:off x="3162378" y="3398257"/>
              <a:ext cx="348548" cy="344450"/>
              <a:chOff x="3331" y="1656"/>
              <a:chExt cx="1020" cy="1008"/>
            </a:xfrm>
            <a:solidFill>
              <a:sysClr val="window" lastClr="FFFFFF"/>
            </a:solidFill>
          </p:grpSpPr>
          <p:sp>
            <p:nvSpPr>
              <p:cNvPr id="33" name="Freeform 6"/>
              <p:cNvSpPr>
                <a:spLocks noEditPoints="1"/>
              </p:cNvSpPr>
              <p:nvPr/>
            </p:nvSpPr>
            <p:spPr bwMode="black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black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  <p:sp>
          <p:nvSpPr>
            <p:cNvPr id="23" name="Freeform 5"/>
            <p:cNvSpPr>
              <a:spLocks/>
            </p:cNvSpPr>
            <p:nvPr userDrawn="1"/>
          </p:nvSpPr>
          <p:spPr bwMode="black">
            <a:xfrm>
              <a:off x="2227262" y="3396968"/>
              <a:ext cx="161925" cy="349251"/>
            </a:xfrm>
            <a:custGeom>
              <a:avLst/>
              <a:gdLst>
                <a:gd name="T0" fmla="*/ 60 w 90"/>
                <a:gd name="T1" fmla="*/ 193 h 193"/>
                <a:gd name="T2" fmla="*/ 20 w 90"/>
                <a:gd name="T3" fmla="*/ 193 h 193"/>
                <a:gd name="T4" fmla="*/ 20 w 90"/>
                <a:gd name="T5" fmla="*/ 97 h 193"/>
                <a:gd name="T6" fmla="*/ 0 w 90"/>
                <a:gd name="T7" fmla="*/ 97 h 193"/>
                <a:gd name="T8" fmla="*/ 0 w 90"/>
                <a:gd name="T9" fmla="*/ 63 h 193"/>
                <a:gd name="T10" fmla="*/ 20 w 90"/>
                <a:gd name="T11" fmla="*/ 63 h 193"/>
                <a:gd name="T12" fmla="*/ 20 w 90"/>
                <a:gd name="T13" fmla="*/ 44 h 193"/>
                <a:gd name="T14" fmla="*/ 63 w 90"/>
                <a:gd name="T15" fmla="*/ 0 h 193"/>
                <a:gd name="T16" fmla="*/ 89 w 90"/>
                <a:gd name="T17" fmla="*/ 0 h 193"/>
                <a:gd name="T18" fmla="*/ 89 w 90"/>
                <a:gd name="T19" fmla="*/ 34 h 193"/>
                <a:gd name="T20" fmla="*/ 73 w 90"/>
                <a:gd name="T21" fmla="*/ 34 h 193"/>
                <a:gd name="T22" fmla="*/ 60 w 90"/>
                <a:gd name="T23" fmla="*/ 47 h 193"/>
                <a:gd name="T24" fmla="*/ 60 w 90"/>
                <a:gd name="T25" fmla="*/ 63 h 193"/>
                <a:gd name="T26" fmla="*/ 90 w 90"/>
                <a:gd name="T27" fmla="*/ 63 h 193"/>
                <a:gd name="T28" fmla="*/ 86 w 90"/>
                <a:gd name="T29" fmla="*/ 97 h 193"/>
                <a:gd name="T30" fmla="*/ 60 w 90"/>
                <a:gd name="T31" fmla="*/ 97 h 193"/>
                <a:gd name="T32" fmla="*/ 60 w 90"/>
                <a:gd name="T3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93">
                  <a:moveTo>
                    <a:pt x="60" y="193"/>
                  </a:moveTo>
                  <a:cubicBezTo>
                    <a:pt x="20" y="193"/>
                    <a:pt x="20" y="193"/>
                    <a:pt x="20" y="193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16"/>
                    <a:pt x="31" y="0"/>
                    <a:pt x="63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60" y="34"/>
                    <a:pt x="60" y="38"/>
                    <a:pt x="60" y="47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60" y="97"/>
                    <a:pt x="60" y="97"/>
                    <a:pt x="60" y="97"/>
                  </a:cubicBezTo>
                  <a:lnTo>
                    <a:pt x="60" y="19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</a:endParaRPr>
            </a:p>
          </p:txBody>
        </p:sp>
      </p:grpSp>
      <p:sp>
        <p:nvSpPr>
          <p:cNvPr id="46" name="TextBox 45"/>
          <p:cNvSpPr txBox="1"/>
          <p:nvPr userDrawn="1"/>
        </p:nvSpPr>
        <p:spPr bwMode="auto">
          <a:xfrm>
            <a:off x="389624" y="1017660"/>
            <a:ext cx="7362908" cy="889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6800" dirty="0">
                <a:solidFill>
                  <a:srgbClr val="FFFFFF"/>
                </a:solidFill>
                <a:latin typeface="Microsoft Sans Serif"/>
                <a:cs typeface="Microsoft Sans Serif" panose="020B0604020202020204" pitchFamily="34" charset="0"/>
              </a:rPr>
              <a:t>Thank you </a:t>
            </a: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411931" y="390525"/>
            <a:ext cx="5185262" cy="4686300"/>
            <a:chOff x="6411931" y="390525"/>
            <a:chExt cx="5185262" cy="4686300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411931" y="390525"/>
              <a:ext cx="5185262" cy="3248698"/>
            </a:xfrm>
            <a:custGeom>
              <a:avLst/>
              <a:gdLst>
                <a:gd name="T0" fmla="*/ 600 w 736"/>
                <a:gd name="T1" fmla="*/ 169 h 461"/>
                <a:gd name="T2" fmla="*/ 603 w 736"/>
                <a:gd name="T3" fmla="*/ 140 h 461"/>
                <a:gd name="T4" fmla="*/ 463 w 736"/>
                <a:gd name="T5" fmla="*/ 0 h 461"/>
                <a:gd name="T6" fmla="*/ 335 w 736"/>
                <a:gd name="T7" fmla="*/ 83 h 461"/>
                <a:gd name="T8" fmla="*/ 290 w 736"/>
                <a:gd name="T9" fmla="*/ 73 h 461"/>
                <a:gd name="T10" fmla="*/ 187 w 736"/>
                <a:gd name="T11" fmla="*/ 169 h 461"/>
                <a:gd name="T12" fmla="*/ 146 w 736"/>
                <a:gd name="T13" fmla="*/ 169 h 461"/>
                <a:gd name="T14" fmla="*/ 0 w 736"/>
                <a:gd name="T15" fmla="*/ 315 h 461"/>
                <a:gd name="T16" fmla="*/ 146 w 736"/>
                <a:gd name="T17" fmla="*/ 461 h 461"/>
                <a:gd name="T18" fmla="*/ 589 w 736"/>
                <a:gd name="T19" fmla="*/ 461 h 461"/>
                <a:gd name="T20" fmla="*/ 736 w 736"/>
                <a:gd name="T21" fmla="*/ 315 h 461"/>
                <a:gd name="T22" fmla="*/ 600 w 736"/>
                <a:gd name="T23" fmla="*/ 16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6" h="461">
                  <a:moveTo>
                    <a:pt x="600" y="169"/>
                  </a:moveTo>
                  <a:cubicBezTo>
                    <a:pt x="602" y="160"/>
                    <a:pt x="603" y="150"/>
                    <a:pt x="603" y="140"/>
                  </a:cubicBezTo>
                  <a:cubicBezTo>
                    <a:pt x="603" y="62"/>
                    <a:pt x="540" y="0"/>
                    <a:pt x="463" y="0"/>
                  </a:cubicBezTo>
                  <a:cubicBezTo>
                    <a:pt x="405" y="0"/>
                    <a:pt x="357" y="34"/>
                    <a:pt x="335" y="83"/>
                  </a:cubicBezTo>
                  <a:cubicBezTo>
                    <a:pt x="321" y="76"/>
                    <a:pt x="306" y="73"/>
                    <a:pt x="290" y="73"/>
                  </a:cubicBezTo>
                  <a:cubicBezTo>
                    <a:pt x="235" y="73"/>
                    <a:pt x="191" y="115"/>
                    <a:pt x="187" y="169"/>
                  </a:cubicBezTo>
                  <a:cubicBezTo>
                    <a:pt x="146" y="169"/>
                    <a:pt x="146" y="169"/>
                    <a:pt x="146" y="169"/>
                  </a:cubicBezTo>
                  <a:cubicBezTo>
                    <a:pt x="65" y="169"/>
                    <a:pt x="0" y="234"/>
                    <a:pt x="0" y="315"/>
                  </a:cubicBezTo>
                  <a:cubicBezTo>
                    <a:pt x="0" y="396"/>
                    <a:pt x="65" y="461"/>
                    <a:pt x="146" y="461"/>
                  </a:cubicBezTo>
                  <a:cubicBezTo>
                    <a:pt x="589" y="461"/>
                    <a:pt x="589" y="461"/>
                    <a:pt x="589" y="461"/>
                  </a:cubicBezTo>
                  <a:cubicBezTo>
                    <a:pt x="670" y="461"/>
                    <a:pt x="736" y="396"/>
                    <a:pt x="736" y="315"/>
                  </a:cubicBezTo>
                  <a:cubicBezTo>
                    <a:pt x="736" y="238"/>
                    <a:pt x="676" y="175"/>
                    <a:pt x="600" y="169"/>
                  </a:cubicBezTo>
                </a:path>
              </a:pathLst>
            </a:custGeom>
            <a:solidFill>
              <a:schemeClr val="accent5">
                <a:alpha val="15000"/>
              </a:schemeClr>
            </a:solidFill>
            <a:ln>
              <a:noFill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29" name="Group 28"/>
            <p:cNvGrpSpPr/>
            <p:nvPr userDrawn="1"/>
          </p:nvGrpSpPr>
          <p:grpSpPr>
            <a:xfrm>
              <a:off x="7120794" y="1787819"/>
              <a:ext cx="2547311" cy="3289006"/>
              <a:chOff x="4194020" y="3501033"/>
              <a:chExt cx="310845" cy="401353"/>
            </a:xfrm>
          </p:grpSpPr>
          <p:sp>
            <p:nvSpPr>
              <p:cNvPr id="34" name="Freeform 33"/>
              <p:cNvSpPr>
                <a:spLocks noEditPoints="1"/>
              </p:cNvSpPr>
              <p:nvPr userDrawn="1"/>
            </p:nvSpPr>
            <p:spPr bwMode="auto">
              <a:xfrm>
                <a:off x="4223172" y="3501033"/>
                <a:ext cx="252879" cy="357963"/>
              </a:xfrm>
              <a:custGeom>
                <a:avLst/>
                <a:gdLst>
                  <a:gd name="T0" fmla="*/ 139 w 279"/>
                  <a:gd name="T1" fmla="*/ 0 h 395"/>
                  <a:gd name="T2" fmla="*/ 0 w 279"/>
                  <a:gd name="T3" fmla="*/ 142 h 395"/>
                  <a:gd name="T4" fmla="*/ 24 w 279"/>
                  <a:gd name="T5" fmla="*/ 219 h 395"/>
                  <a:gd name="T6" fmla="*/ 24 w 279"/>
                  <a:gd name="T7" fmla="*/ 219 h 395"/>
                  <a:gd name="T8" fmla="*/ 139 w 279"/>
                  <a:gd name="T9" fmla="*/ 395 h 395"/>
                  <a:gd name="T10" fmla="*/ 255 w 279"/>
                  <a:gd name="T11" fmla="*/ 219 h 395"/>
                  <a:gd name="T12" fmla="*/ 279 w 279"/>
                  <a:gd name="T13" fmla="*/ 140 h 395"/>
                  <a:gd name="T14" fmla="*/ 139 w 279"/>
                  <a:gd name="T15" fmla="*/ 0 h 395"/>
                  <a:gd name="T16" fmla="*/ 139 w 279"/>
                  <a:gd name="T17" fmla="*/ 233 h 395"/>
                  <a:gd name="T18" fmla="*/ 49 w 279"/>
                  <a:gd name="T19" fmla="*/ 140 h 395"/>
                  <a:gd name="T20" fmla="*/ 139 w 279"/>
                  <a:gd name="T21" fmla="*/ 49 h 395"/>
                  <a:gd name="T22" fmla="*/ 232 w 279"/>
                  <a:gd name="T23" fmla="*/ 140 h 395"/>
                  <a:gd name="T24" fmla="*/ 139 w 279"/>
                  <a:gd name="T25" fmla="*/ 233 h 395"/>
                  <a:gd name="T26" fmla="*/ 179 w 279"/>
                  <a:gd name="T27" fmla="*/ 140 h 395"/>
                  <a:gd name="T28" fmla="*/ 139 w 279"/>
                  <a:gd name="T29" fmla="*/ 180 h 395"/>
                  <a:gd name="T30" fmla="*/ 102 w 279"/>
                  <a:gd name="T31" fmla="*/ 140 h 395"/>
                  <a:gd name="T32" fmla="*/ 139 w 279"/>
                  <a:gd name="T33" fmla="*/ 102 h 395"/>
                  <a:gd name="T34" fmla="*/ 179 w 279"/>
                  <a:gd name="T35" fmla="*/ 14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395">
                    <a:moveTo>
                      <a:pt x="139" y="0"/>
                    </a:moveTo>
                    <a:cubicBezTo>
                      <a:pt x="63" y="1"/>
                      <a:pt x="0" y="64"/>
                      <a:pt x="0" y="142"/>
                    </a:cubicBezTo>
                    <a:cubicBezTo>
                      <a:pt x="2" y="170"/>
                      <a:pt x="9" y="197"/>
                      <a:pt x="24" y="219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139" y="395"/>
                      <a:pt x="139" y="395"/>
                      <a:pt x="139" y="395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71" y="196"/>
                      <a:pt x="279" y="169"/>
                      <a:pt x="279" y="140"/>
                    </a:cubicBezTo>
                    <a:cubicBezTo>
                      <a:pt x="279" y="63"/>
                      <a:pt x="216" y="0"/>
                      <a:pt x="139" y="0"/>
                    </a:cubicBezTo>
                    <a:close/>
                    <a:moveTo>
                      <a:pt x="139" y="233"/>
                    </a:moveTo>
                    <a:cubicBezTo>
                      <a:pt x="89" y="233"/>
                      <a:pt x="49" y="191"/>
                      <a:pt x="49" y="140"/>
                    </a:cubicBezTo>
                    <a:cubicBezTo>
                      <a:pt x="49" y="90"/>
                      <a:pt x="89" y="49"/>
                      <a:pt x="139" y="49"/>
                    </a:cubicBezTo>
                    <a:cubicBezTo>
                      <a:pt x="190" y="49"/>
                      <a:pt x="232" y="90"/>
                      <a:pt x="232" y="140"/>
                    </a:cubicBezTo>
                    <a:cubicBezTo>
                      <a:pt x="232" y="191"/>
                      <a:pt x="190" y="233"/>
                      <a:pt x="139" y="233"/>
                    </a:cubicBezTo>
                    <a:close/>
                    <a:moveTo>
                      <a:pt x="179" y="140"/>
                    </a:moveTo>
                    <a:cubicBezTo>
                      <a:pt x="179" y="162"/>
                      <a:pt x="161" y="180"/>
                      <a:pt x="139" y="180"/>
                    </a:cubicBezTo>
                    <a:cubicBezTo>
                      <a:pt x="119" y="180"/>
                      <a:pt x="102" y="162"/>
                      <a:pt x="102" y="140"/>
                    </a:cubicBezTo>
                    <a:cubicBezTo>
                      <a:pt x="102" y="120"/>
                      <a:pt x="119" y="102"/>
                      <a:pt x="139" y="102"/>
                    </a:cubicBezTo>
                    <a:cubicBezTo>
                      <a:pt x="161" y="102"/>
                      <a:pt x="179" y="120"/>
                      <a:pt x="179" y="14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178560" tIns="89279" rIns="178560" bIns="89279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1785515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366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 userDrawn="1"/>
            </p:nvSpPr>
            <p:spPr bwMode="auto">
              <a:xfrm>
                <a:off x="4194020" y="3875268"/>
                <a:ext cx="310845" cy="27118"/>
              </a:xfrm>
              <a:custGeom>
                <a:avLst/>
                <a:gdLst>
                  <a:gd name="T0" fmla="*/ 15 w 343"/>
                  <a:gd name="T1" fmla="*/ 0 h 30"/>
                  <a:gd name="T2" fmla="*/ 328 w 343"/>
                  <a:gd name="T3" fmla="*/ 0 h 30"/>
                  <a:gd name="T4" fmla="*/ 343 w 343"/>
                  <a:gd name="T5" fmla="*/ 15 h 30"/>
                  <a:gd name="T6" fmla="*/ 343 w 343"/>
                  <a:gd name="T7" fmla="*/ 15 h 30"/>
                  <a:gd name="T8" fmla="*/ 328 w 343"/>
                  <a:gd name="T9" fmla="*/ 30 h 30"/>
                  <a:gd name="T10" fmla="*/ 15 w 343"/>
                  <a:gd name="T11" fmla="*/ 30 h 30"/>
                  <a:gd name="T12" fmla="*/ 0 w 343"/>
                  <a:gd name="T13" fmla="*/ 15 h 30"/>
                  <a:gd name="T14" fmla="*/ 0 w 343"/>
                  <a:gd name="T15" fmla="*/ 15 h 30"/>
                  <a:gd name="T16" fmla="*/ 15 w 34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30">
                    <a:moveTo>
                      <a:pt x="15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35" y="0"/>
                      <a:pt x="343" y="6"/>
                      <a:pt x="343" y="15"/>
                    </a:cubicBezTo>
                    <a:cubicBezTo>
                      <a:pt x="343" y="15"/>
                      <a:pt x="343" y="15"/>
                      <a:pt x="343" y="15"/>
                    </a:cubicBezTo>
                    <a:cubicBezTo>
                      <a:pt x="343" y="23"/>
                      <a:pt x="335" y="30"/>
                      <a:pt x="328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178560" tIns="89279" rIns="178560" bIns="89279" numCol="1" anchor="t" anchorCtr="0" compatLnSpc="1">
                <a:prstTxWarp prst="textNoShape">
                  <a:avLst/>
                </a:prstTxWarp>
              </a:bodyPr>
              <a:lstStyle/>
              <a:p>
                <a:pPr marR="0" lvl="0" indent="0" defTabSz="1785515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366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Sans Serif"/>
                </a:endParaRPr>
              </a:p>
            </p:txBody>
          </p:sp>
        </p:grpSp>
      </p:grpSp>
      <p:cxnSp>
        <p:nvCxnSpPr>
          <p:cNvPr id="36" name="Straight Connector 35"/>
          <p:cNvCxnSpPr/>
          <p:nvPr userDrawn="1"/>
        </p:nvCxnSpPr>
        <p:spPr bwMode="invGray">
          <a:xfrm>
            <a:off x="529593" y="2092046"/>
            <a:ext cx="882491" cy="0"/>
          </a:xfrm>
          <a:prstGeom prst="line">
            <a:avLst/>
          </a:prstGeom>
          <a:ln w="76200" cap="rnd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 userDrawn="1"/>
        </p:nvSpPr>
        <p:spPr bwMode="auto">
          <a:xfrm>
            <a:off x="484823" y="4139568"/>
            <a:ext cx="7403510" cy="22399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rgbClr val="F15B35">
                  <a:lumMod val="75000"/>
                </a:srgbClr>
              </a:buClr>
              <a:buSzPct val="100000"/>
              <a:buFont typeface="Courier New" pitchFamily="49" charset="0"/>
              <a:buNone/>
              <a:defRPr sz="2400" baseline="0">
                <a:solidFill>
                  <a:schemeClr val="bg1"/>
                </a:solidFill>
                <a:latin typeface="Calibre Light" pitchFamily="34" charset="0"/>
                <a:cs typeface="Arial" pitchFamily="34" charset="0"/>
              </a:defRPr>
            </a:lvl1pPr>
            <a:lvl2pPr marL="0" lvl="1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spc="10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defRPr>
            </a:lvl2pPr>
            <a:lvl3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3pPr>
            <a:lvl4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4pPr>
            <a:lvl5pPr indent="0" algn="ctr">
              <a:lnSpc>
                <a:spcPct val="90000"/>
              </a:lnSpc>
              <a:spcBef>
                <a:spcPts val="600"/>
              </a:spcBef>
              <a:buFont typeface="Courier New" pitchFamily="49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e Regular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sz="900" dirty="0"/>
              <a:t>Nothing in these materials is an offer to sell any of the components or devices referenced herein.</a:t>
            </a:r>
          </a:p>
          <a:p>
            <a:pPr lvl="1"/>
            <a:r>
              <a:rPr lang="en-US" sz="900" dirty="0"/>
              <a:t>©2017 Qualcomm Technologies, Inc. and/or its affiliated companies.  All Rights Reserved.</a:t>
            </a:r>
          </a:p>
          <a:p>
            <a:pPr lvl="1"/>
            <a:r>
              <a:rPr lang="en-US" sz="900" dirty="0"/>
              <a:t>Qualcomm is a trademark of Qualcomm Incorporated, registered in the United States and other countries.  Other products and brand names may be trademarks or registered trademarks of their respective owners.</a:t>
            </a:r>
          </a:p>
          <a:p>
            <a:pPr lvl="1"/>
            <a:r>
              <a:rPr lang="en-US" sz="900" dirty="0"/>
              <a:t>References in this presentation to “Qualcomm” may mean Qualcomm Incorporated, Qualcomm Technologies, Inc., and/or other subsidiaries</a:t>
            </a:r>
            <a:br>
              <a:rPr lang="en-US" sz="900" dirty="0"/>
            </a:br>
            <a:r>
              <a:rPr lang="en-US" sz="900" dirty="0"/>
              <a:t>or business units within the Qualcomm corporate structure, as applicable.</a:t>
            </a:r>
            <a:r>
              <a:rPr lang="en-US" sz="900" baseline="0" dirty="0"/>
              <a:t>  </a:t>
            </a:r>
            <a:r>
              <a:rPr lang="en-US" sz="900" dirty="0"/>
              <a:t>Qualcomm Incorporated includes Qualcomm’s licensing business, QTL, and the vast majority of its patent portfolio. Qualcomm Technologies, Inc., a wholly-owned subsidiary of Qualcomm Incorporated, operates, along with its subsidiaries, substantially all of Qualcomm’s engineering, research and development functions, and substantially all</a:t>
            </a:r>
            <a:br>
              <a:rPr lang="en-US" sz="900" dirty="0"/>
            </a:br>
            <a:r>
              <a:rPr lang="en-US" sz="900" dirty="0"/>
              <a:t>of its product and services businesses, including its semiconductor business, QCT.</a:t>
            </a:r>
          </a:p>
        </p:txBody>
      </p:sp>
    </p:spTree>
    <p:extLst>
      <p:ext uri="{BB962C8B-B14F-4D97-AF65-F5344CB8AC3E}">
        <p14:creationId xmlns:p14="http://schemas.microsoft.com/office/powerpoint/2010/main" val="60827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Grad_Title, Subtitle">
    <p:bg>
      <p:bgPr>
        <a:gradFill>
          <a:gsLst>
            <a:gs pos="0">
              <a:srgbClr val="003B66"/>
            </a:gs>
            <a:gs pos="100000">
              <a:srgbClr val="008D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83541" y="309351"/>
            <a:ext cx="11432977" cy="5292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83541" y="1009908"/>
            <a:ext cx="11432977" cy="350865"/>
          </a:xfrm>
        </p:spPr>
        <p:txBody>
          <a:bodyPr tIns="0" bIns="0" anchor="t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Qualcomm Office Regular" pitchFamily="34" charset="0"/>
              </a:defRPr>
            </a:lvl1pPr>
            <a:lvl2pPr marL="457217" indent="0">
              <a:buNone/>
              <a:defRPr sz="2000" b="1"/>
            </a:lvl2pPr>
            <a:lvl3pPr marL="914434" indent="0">
              <a:buNone/>
              <a:defRPr sz="1800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6" indent="0">
              <a:buNone/>
              <a:defRPr sz="1600" b="1"/>
            </a:lvl6pPr>
            <a:lvl7pPr marL="2743303" indent="0">
              <a:buNone/>
              <a:defRPr sz="1600" b="1"/>
            </a:lvl7pPr>
            <a:lvl8pPr marL="3200519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gray">
          <a:xfrm>
            <a:off x="0" y="6551602"/>
            <a:ext cx="12192000" cy="2862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lang="en-US" sz="2800" kern="1200" dirty="0">
                <a:solidFill>
                  <a:srgbClr val="FFFFFF"/>
                </a:solidFill>
                <a:latin typeface="Qualcomm Office Regular" pitchFamily="34" charset="0"/>
                <a:ea typeface="+mj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Calibre Regular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Calibre Regular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Calibre Regular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Qualcomm proprietary &amp;</a:t>
            </a:r>
            <a:r>
              <a:rPr lang="en-US" sz="1400" baseline="0" dirty="0"/>
              <a:t> confidential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049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3pPr>
              <a:defRPr>
                <a:solidFill>
                  <a:schemeClr val="accent1"/>
                </a:solidFill>
              </a:defRPr>
            </a:lvl3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8DB-AA08-4A62-8969-3FCC105CD717}" type="datetime1">
              <a:rPr lang="en-US" smtClean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71450" y="365128"/>
            <a:ext cx="11841480" cy="726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08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7" indent="0">
              <a:buNone/>
              <a:defRPr sz="2000" b="1"/>
            </a:lvl2pPr>
            <a:lvl3pPr marL="914434" indent="0">
              <a:buNone/>
              <a:defRPr sz="1800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6" indent="0">
              <a:buNone/>
              <a:defRPr sz="1600" b="1"/>
            </a:lvl6pPr>
            <a:lvl7pPr marL="2743303" indent="0">
              <a:buNone/>
              <a:defRPr sz="1600" b="1"/>
            </a:lvl7pPr>
            <a:lvl8pPr marL="3200519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7" indent="0">
              <a:buNone/>
              <a:defRPr sz="2000" b="1"/>
            </a:lvl2pPr>
            <a:lvl3pPr marL="914434" indent="0">
              <a:buNone/>
              <a:defRPr sz="1800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6" indent="0">
              <a:buNone/>
              <a:defRPr sz="1600" b="1"/>
            </a:lvl6pPr>
            <a:lvl7pPr marL="2743303" indent="0">
              <a:buNone/>
              <a:defRPr sz="1600" b="1"/>
            </a:lvl7pPr>
            <a:lvl8pPr marL="3200519" indent="0">
              <a:buNone/>
              <a:defRPr sz="1600" b="1"/>
            </a:lvl8pPr>
            <a:lvl9pPr marL="36577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9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31" y="6492877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2" y="105847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8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3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8" indent="-228608" algn="l" defTabSz="914434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5" indent="-228608" algn="l" defTabSz="91443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2" indent="-228608" algn="l" defTabSz="91443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8" algn="l" defTabSz="91443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7" indent="-228608" algn="l" defTabSz="914434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4" indent="-228608" algn="l" defTabSz="9144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08" algn="l" defTabSz="9144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8" indent="-228608" algn="l" defTabSz="9144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8" algn="l" defTabSz="9144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4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3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9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6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ctr" defTabSz="457217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1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1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1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1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17" algn="ctr" defTabSz="45721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34" algn="ctr" defTabSz="45721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51" algn="ctr" defTabSz="45721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69" algn="ctr" defTabSz="45721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13" indent="-342913" algn="l" defTabSz="45721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2978" indent="-285760" algn="l" defTabSz="45721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2" indent="-228608" algn="l" defTabSz="45721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8" algn="l" defTabSz="45721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7" indent="-228608" algn="l" defTabSz="45721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4" indent="-228608" algn="l" defTabSz="4572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08" algn="l" defTabSz="4572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8" indent="-228608" algn="l" defTabSz="4572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8" algn="l" defTabSz="45721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4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3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9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457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175" y="575576"/>
            <a:ext cx="11210239" cy="42902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72801" y="6530336"/>
            <a:ext cx="713422" cy="1382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914434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914434" rtl="0" eaLnBrk="1" latinLnBrk="0" hangingPunct="1">
                <a:lnSpc>
                  <a:spcPct val="125000"/>
                </a:lnSpc>
              </a:pPr>
              <a:t>‹#›</a:t>
            </a:fld>
            <a:endParaRPr lang="en-US" sz="8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75488" y="1709928"/>
            <a:ext cx="11210544" cy="4636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34" rtl="0" eaLnBrk="1" latinLnBrk="0" hangingPunct="1">
        <a:lnSpc>
          <a:spcPct val="82000"/>
        </a:lnSpc>
        <a:spcBef>
          <a:spcPct val="0"/>
        </a:spcBef>
        <a:buNone/>
        <a:defRPr sz="3400" kern="120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743" indent="-173743" algn="l" defTabSz="914434" rtl="0" eaLnBrk="1" latinLnBrk="0" hangingPunct="1">
        <a:lnSpc>
          <a:spcPct val="107000"/>
        </a:lnSpc>
        <a:spcBef>
          <a:spcPts val="1200"/>
        </a:spcBef>
        <a:buClr>
          <a:schemeClr val="accent4">
            <a:lumMod val="75000"/>
          </a:schemeClr>
        </a:buClr>
        <a:buFont typeface="Arial" panose="020B0604020202020204" pitchFamily="34" charset="0"/>
        <a:buChar char="•"/>
        <a:defRPr sz="2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338340" indent="-174632" algn="l" defTabSz="914434" rtl="0" eaLnBrk="1" latinLnBrk="0" hangingPunct="1">
        <a:lnSpc>
          <a:spcPct val="107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Microsoft Sans Serif" panose="020B0604020202020204" pitchFamily="34" charset="0"/>
        <a:buChar char="◦"/>
        <a:defRPr sz="2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09607" indent="-161931" algn="l" defTabSz="914434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Microsoft Sans Serif" panose="020B0604020202020204" pitchFamily="34" charset="0"/>
        <a:buChar char="•"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685825" indent="-173743" algn="l" defTabSz="914434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Microsoft Sans Serif" panose="020B0604020202020204" pitchFamily="34" charset="0"/>
        <a:buChar char="◦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0" indent="0" algn="l" defTabSz="914434" rtl="0" eaLnBrk="1" latinLnBrk="0" hangingPunct="1">
        <a:lnSpc>
          <a:spcPct val="98000"/>
        </a:lnSpc>
        <a:spcBef>
          <a:spcPts val="1800"/>
        </a:spcBef>
        <a:buFont typeface="Microsoft Sans Serif" panose="020B0604020202020204" pitchFamily="34" charset="0"/>
        <a:buChar char="​"/>
        <a:tabLst/>
        <a:defRPr sz="28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0" indent="0" algn="l" defTabSz="914434" rtl="0" eaLnBrk="1" latinLnBrk="0" hangingPunct="1">
        <a:lnSpc>
          <a:spcPct val="94000"/>
        </a:lnSpc>
        <a:spcBef>
          <a:spcPts val="0"/>
        </a:spcBef>
        <a:buFont typeface="Microsoft Sans Serif" panose="020B0604020202020204" pitchFamily="34" charset="0"/>
        <a:buChar char="​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0" indent="0" algn="l" defTabSz="914434" rtl="0" eaLnBrk="1" latinLnBrk="0" hangingPunct="1">
        <a:lnSpc>
          <a:spcPct val="107000"/>
        </a:lnSpc>
        <a:spcBef>
          <a:spcPts val="1200"/>
        </a:spcBef>
        <a:buFont typeface="Microsoft Sans Serif" panose="020B0604020202020204" pitchFamily="34" charset="0"/>
        <a:buChar char="​"/>
        <a:defRPr sz="2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0" indent="0" algn="l" defTabSz="914434" rtl="0" eaLnBrk="1" latinLnBrk="0" hangingPunct="1">
        <a:lnSpc>
          <a:spcPct val="86000"/>
        </a:lnSpc>
        <a:spcBef>
          <a:spcPts val="1800"/>
        </a:spcBef>
        <a:buSzPct val="100000"/>
        <a:buFont typeface="Microsoft Sans Serif" panose="020B0604020202020204" pitchFamily="34" charset="0"/>
        <a:buChar char="​"/>
        <a:defRPr lang="en-US" sz="55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34" rtl="0" eaLnBrk="1" latinLnBrk="0" hangingPunct="1">
        <a:lnSpc>
          <a:spcPct val="84000"/>
        </a:lnSpc>
        <a:spcBef>
          <a:spcPts val="1800"/>
        </a:spcBef>
        <a:buFont typeface="Microsoft Sans Serif" panose="020B0604020202020204" pitchFamily="34" charset="0"/>
        <a:buChar char="​"/>
        <a:defRPr sz="8901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7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4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6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3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19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6" algn="l" defTabSz="9144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03" userDrawn="1">
          <p15:clr>
            <a:srgbClr val="F26B43"/>
          </p15:clr>
        </p15:guide>
        <p15:guide id="2" pos="309" userDrawn="1">
          <p15:clr>
            <a:srgbClr val="F26B43"/>
          </p15:clr>
        </p15:guide>
        <p15:guide id="3" orient="horz" pos="1075" userDrawn="1">
          <p15:clr>
            <a:srgbClr val="F26B43"/>
          </p15:clr>
        </p15:guide>
        <p15:guide id="4" orient="horz" pos="314" userDrawn="1">
          <p15:clr>
            <a:srgbClr val="F26B43"/>
          </p15:clr>
        </p15:guide>
        <p15:guide id="6" pos="7359" userDrawn="1">
          <p15:clr>
            <a:srgbClr val="F26B43"/>
          </p15:clr>
        </p15:guide>
        <p15:guide id="7" orient="horz" pos="4181" userDrawn="1">
          <p15:clr>
            <a:srgbClr val="F26B43"/>
          </p15:clr>
        </p15:guide>
        <p15:guide id="8" orient="horz" pos="5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ember.onem2m.org/Application/documentApp/documentinfo/?documentId=30128&amp;fromList=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oneM2M </a:t>
            </a:r>
            <a:r>
              <a:rPr lang="en-US" sz="4800"/>
              <a:t>– Modbus </a:t>
            </a:r>
            <a:r>
              <a:rPr lang="en-US" sz="5400" dirty="0"/>
              <a:t>Interworking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Group Name: SDS #41</a:t>
            </a:r>
          </a:p>
          <a:p>
            <a:pPr algn="l"/>
            <a:r>
              <a:rPr lang="en-US" dirty="0"/>
              <a:t>Source: JaeSeung Song (KETI), </a:t>
            </a:r>
            <a:r>
              <a:rPr lang="en-US" dirty="0" err="1"/>
              <a:t>JongGwan</a:t>
            </a:r>
            <a:r>
              <a:rPr lang="en-US" dirty="0"/>
              <a:t> An(KETI), </a:t>
            </a:r>
            <a:r>
              <a:rPr lang="en-US" dirty="0" err="1"/>
              <a:t>Hyeonseo</a:t>
            </a:r>
            <a:r>
              <a:rPr lang="en-US" dirty="0"/>
              <a:t> Son (KETI), </a:t>
            </a:r>
            <a:r>
              <a:rPr lang="en-US" altLang="ko-KR" dirty="0" err="1"/>
              <a:t>Sherzod</a:t>
            </a:r>
            <a:r>
              <a:rPr lang="en-US" altLang="ko-KR" dirty="0"/>
              <a:t> (KETI)</a:t>
            </a:r>
            <a:endParaRPr lang="en-US" dirty="0"/>
          </a:p>
          <a:p>
            <a:pPr algn="l"/>
            <a:r>
              <a:rPr lang="en-US" dirty="0"/>
              <a:t>Meeting Date: 2019-07-09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7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742E8-5935-0646-BAF3-B397BE5889C7}"/>
              </a:ext>
            </a:extLst>
          </p:cNvPr>
          <p:cNvSpPr/>
          <p:nvPr/>
        </p:nvSpPr>
        <p:spPr>
          <a:xfrm>
            <a:off x="0" y="0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1B9"/>
                </a:solidFill>
                <a:latin typeface="Geneva" panose="020B0503030404040204" pitchFamily="34" charset="0"/>
                <a:hlinkClick r:id="rId2"/>
              </a:rPr>
              <a:t>SDS-2019-0367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6C4F-4467-4910-A53A-80F68F88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845624" cy="1173570"/>
          </a:xfrm>
        </p:spPr>
        <p:txBody>
          <a:bodyPr>
            <a:noAutofit/>
          </a:bodyPr>
          <a:lstStyle/>
          <a:p>
            <a:r>
              <a:rPr lang="en-US" sz="2400" dirty="0"/>
              <a:t>Mapping between SDT Data points types and Modbus object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996EEC-B832-474D-BA1C-5B8E600D0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954274"/>
              </p:ext>
            </p:extLst>
          </p:nvPr>
        </p:nvGraphicFramePr>
        <p:xfrm>
          <a:off x="204149" y="1324359"/>
          <a:ext cx="4742982" cy="489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490">
                  <a:extLst>
                    <a:ext uri="{9D8B030D-6E8A-4147-A177-3AD203B41FA5}">
                      <a16:colId xmlns:a16="http://schemas.microsoft.com/office/drawing/2014/main" val="784669569"/>
                    </a:ext>
                  </a:extLst>
                </a:gridCol>
                <a:gridCol w="1185746">
                  <a:extLst>
                    <a:ext uri="{9D8B030D-6E8A-4147-A177-3AD203B41FA5}">
                      <a16:colId xmlns:a16="http://schemas.microsoft.com/office/drawing/2014/main" val="2052700118"/>
                    </a:ext>
                  </a:extLst>
                </a:gridCol>
                <a:gridCol w="1185746">
                  <a:extLst>
                    <a:ext uri="{9D8B030D-6E8A-4147-A177-3AD203B41FA5}">
                      <a16:colId xmlns:a16="http://schemas.microsoft.com/office/drawing/2014/main" val="106938071"/>
                    </a:ext>
                  </a:extLst>
                </a:gridCol>
              </a:tblGrid>
              <a:tr h="739394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oneM2M Data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Readable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Writable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205700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algn="just"/>
                      <a:r>
                        <a:rPr lang="en-US" sz="1600" err="1"/>
                        <a:t>xs</a:t>
                      </a:r>
                      <a:r>
                        <a:rPr lang="en-US" sz="1600"/>
                        <a:t>:Boolean (</a:t>
                      </a:r>
                      <a:r>
                        <a:rPr lang="en-US" sz="1600">
                          <a:solidFill>
                            <a:srgbClr val="00B050"/>
                          </a:solidFill>
                        </a:rPr>
                        <a:t>1 byte</a:t>
                      </a:r>
                      <a:r>
                        <a:rPr lang="en-US" sz="160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59211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xs:Boolean</a:t>
                      </a:r>
                      <a:r>
                        <a:rPr lang="en-US" sz="1600" dirty="0"/>
                        <a:t> </a:t>
                      </a:r>
                      <a:r>
                        <a:rPr lang="en-US" altLang="ko-KR" sz="1600" dirty="0"/>
                        <a:t>(1 byte)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073866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/>
                        <a:t>xs:integer</a:t>
                      </a:r>
                      <a:r>
                        <a:rPr lang="en-US" sz="1600" dirty="0"/>
                        <a:t> </a:t>
                      </a:r>
                      <a:r>
                        <a:rPr lang="en-US" altLang="ko-KR" sz="1600" dirty="0"/>
                        <a:t>(4 bytes)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28169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xs:integer</a:t>
                      </a:r>
                      <a:r>
                        <a:rPr lang="en-US" sz="1600" dirty="0"/>
                        <a:t> </a:t>
                      </a:r>
                      <a:r>
                        <a:rPr lang="en-US" altLang="ko-KR" sz="1600" dirty="0"/>
                        <a:t>(4 bytes)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908376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xs:float</a:t>
                      </a:r>
                      <a:r>
                        <a:rPr lang="en-US" sz="1600" dirty="0"/>
                        <a:t> </a:t>
                      </a:r>
                      <a:r>
                        <a:rPr lang="en-US" altLang="ko-KR" sz="1600" dirty="0"/>
                        <a:t>(4 bytes)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602690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xs:float</a:t>
                      </a:r>
                      <a:r>
                        <a:rPr lang="en-US" sz="1600" dirty="0"/>
                        <a:t> </a:t>
                      </a:r>
                      <a:r>
                        <a:rPr lang="en-US" altLang="ko-KR" sz="1600" dirty="0"/>
                        <a:t>(4 bytes)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2488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xs:double</a:t>
                      </a:r>
                      <a:r>
                        <a:rPr lang="en-US" sz="1600" dirty="0"/>
                        <a:t> (8 bytes)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84390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xs:double</a:t>
                      </a:r>
                      <a:r>
                        <a:rPr lang="en-US" sz="1600" dirty="0"/>
                        <a:t> </a:t>
                      </a:r>
                      <a:r>
                        <a:rPr lang="en-US" altLang="ko-KR" sz="1600" dirty="0"/>
                        <a:t>(8 bytes)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9581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xs:string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687122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xs:string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669060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1AE80577-DF08-496A-B6FE-8DC62E2A807A}"/>
              </a:ext>
            </a:extLst>
          </p:cNvPr>
          <p:cNvSpPr/>
          <p:nvPr/>
        </p:nvSpPr>
        <p:spPr>
          <a:xfrm>
            <a:off x="5111408" y="1617618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/>
              <a:t>Mapping</a:t>
            </a:r>
            <a:endParaRPr lang="ko-KR" altLang="en-US" sz="2000" b="1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3BC05BA-AC0D-4DE1-B8FF-966914C60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4083"/>
              </p:ext>
            </p:extLst>
          </p:nvPr>
        </p:nvGraphicFramePr>
        <p:xfrm>
          <a:off x="6538941" y="1220725"/>
          <a:ext cx="5428188" cy="49911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26302">
                  <a:extLst>
                    <a:ext uri="{9D8B030D-6E8A-4147-A177-3AD203B41FA5}">
                      <a16:colId xmlns:a16="http://schemas.microsoft.com/office/drawing/2014/main" val="2111311541"/>
                    </a:ext>
                  </a:extLst>
                </a:gridCol>
                <a:gridCol w="2001886">
                  <a:extLst>
                    <a:ext uri="{9D8B030D-6E8A-4147-A177-3AD203B41FA5}">
                      <a16:colId xmlns:a16="http://schemas.microsoft.com/office/drawing/2014/main" val="917126216"/>
                    </a:ext>
                  </a:extLst>
                </a:gridCol>
              </a:tblGrid>
              <a:tr h="87005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Modbus object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 of required registers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440166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600" spc="-150">
                          <a:effectLst/>
                        </a:rPr>
                        <a:t>Coil</a:t>
                      </a:r>
                      <a:r>
                        <a:rPr lang="en-US" altLang="ko-KR" sz="1600" spc="-150">
                          <a:effectLst/>
                        </a:rPr>
                        <a:t> (</a:t>
                      </a:r>
                      <a:r>
                        <a:rPr lang="x-none" altLang="ko-KR" sz="1600" spc="-150">
                          <a:effectLst/>
                        </a:rPr>
                        <a:t>Single bit</a:t>
                      </a:r>
                      <a:r>
                        <a:rPr lang="en-US" altLang="ko-KR" sz="1600" spc="-150">
                          <a:effectLst/>
                        </a:rPr>
                        <a:t>), Read-Write</a:t>
                      </a:r>
                      <a:endParaRPr lang="en-US" altLang="ko-KR" sz="1600" b="0" spc="-15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 (8bit)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705684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600" spc="-150" dirty="0">
                          <a:effectLst/>
                        </a:rPr>
                        <a:t>Discrete Input </a:t>
                      </a:r>
                      <a:r>
                        <a:rPr lang="en-US" altLang="ko-KR" sz="1600" spc="-150" dirty="0">
                          <a:effectLst/>
                        </a:rPr>
                        <a:t>(</a:t>
                      </a:r>
                      <a:r>
                        <a:rPr lang="x-none" altLang="ko-KR" sz="1600" spc="-150" dirty="0">
                          <a:effectLst/>
                        </a:rPr>
                        <a:t>Single </a:t>
                      </a:r>
                      <a:r>
                        <a:rPr lang="x-none" altLang="ko-KR" sz="1600" spc="-150">
                          <a:effectLst/>
                        </a:rPr>
                        <a:t>bit</a:t>
                      </a:r>
                      <a:r>
                        <a:rPr lang="en-US" altLang="ko-KR" sz="1600" spc="-150">
                          <a:effectLst/>
                        </a:rPr>
                        <a:t>),</a:t>
                      </a:r>
                      <a:r>
                        <a:rPr lang="x-none" altLang="ko-KR" sz="1600" spc="-150">
                          <a:effectLst/>
                        </a:rPr>
                        <a:t> Read-Only</a:t>
                      </a:r>
                      <a:endParaRPr lang="ko-KR" altLang="ko-KR" sz="1600" b="0" i="0" spc="-15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 (8bit)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91441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600" spc="-150">
                          <a:effectLst/>
                        </a:rPr>
                        <a:t>Holding Register </a:t>
                      </a:r>
                      <a:r>
                        <a:rPr lang="en-US" altLang="ko-KR" sz="1600" spc="-150">
                          <a:effectLst/>
                        </a:rPr>
                        <a:t>(</a:t>
                      </a:r>
                      <a:r>
                        <a:rPr lang="x-none" altLang="ko-KR" sz="1600" spc="-150">
                          <a:effectLst/>
                        </a:rPr>
                        <a:t>16-bit word</a:t>
                      </a:r>
                      <a:r>
                        <a:rPr lang="en-US" altLang="ko-KR" sz="1600" spc="-150">
                          <a:effectLst/>
                        </a:rPr>
                        <a:t>), Read-Write</a:t>
                      </a:r>
                      <a:endParaRPr lang="ko-KR" altLang="ko-KR" sz="16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 (32bit)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36577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600" spc="-150">
                          <a:effectLst/>
                        </a:rPr>
                        <a:t>Input Register</a:t>
                      </a:r>
                      <a:r>
                        <a:rPr lang="en-US" altLang="ko-KR" sz="1600" spc="-150">
                          <a:effectLst/>
                        </a:rPr>
                        <a:t> (</a:t>
                      </a:r>
                      <a:r>
                        <a:rPr lang="x-none" altLang="ko-KR" sz="1600" spc="-150">
                          <a:effectLst/>
                        </a:rPr>
                        <a:t>16-bit word</a:t>
                      </a:r>
                      <a:r>
                        <a:rPr lang="en-US" altLang="ko-KR" sz="1600" spc="-150">
                          <a:effectLst/>
                        </a:rPr>
                        <a:t>), </a:t>
                      </a:r>
                      <a:r>
                        <a:rPr lang="x-none" altLang="ko-KR" sz="1600" spc="-150">
                          <a:effectLst/>
                        </a:rPr>
                        <a:t>Read-Only</a:t>
                      </a:r>
                      <a:endParaRPr lang="ko-KR" altLang="ko-KR" sz="16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 </a:t>
                      </a:r>
                      <a:r>
                        <a:rPr lang="en-US" altLang="ko-KR" sz="1600"/>
                        <a:t>(32bit)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05973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600" spc="-150">
                          <a:effectLst/>
                        </a:rPr>
                        <a:t>Holding Register</a:t>
                      </a:r>
                      <a:r>
                        <a:rPr lang="en-US" altLang="ko-KR" sz="1600" spc="-150">
                          <a:effectLst/>
                        </a:rPr>
                        <a:t> (</a:t>
                      </a:r>
                      <a:r>
                        <a:rPr lang="x-none" altLang="ko-KR" sz="1600" spc="-150">
                          <a:effectLst/>
                        </a:rPr>
                        <a:t>16-bit word</a:t>
                      </a:r>
                      <a:r>
                        <a:rPr lang="en-US" altLang="ko-KR" sz="1600" spc="-150">
                          <a:effectLst/>
                        </a:rPr>
                        <a:t>), Read-Write</a:t>
                      </a:r>
                      <a:endParaRPr lang="ko-KR" altLang="ko-KR" sz="16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 </a:t>
                      </a:r>
                      <a:r>
                        <a:rPr lang="en-US" altLang="ko-KR" sz="1600"/>
                        <a:t>(32bit)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67881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600" spc="-150" dirty="0">
                          <a:effectLst/>
                        </a:rPr>
                        <a:t>Input Register</a:t>
                      </a:r>
                      <a:r>
                        <a:rPr lang="en-US" altLang="ko-KR" sz="1600" spc="-150" dirty="0">
                          <a:effectLst/>
                        </a:rPr>
                        <a:t> (</a:t>
                      </a:r>
                      <a:r>
                        <a:rPr lang="x-none" altLang="ko-KR" sz="1600" spc="-150">
                          <a:effectLst/>
                        </a:rPr>
                        <a:t>16-bit word</a:t>
                      </a:r>
                      <a:r>
                        <a:rPr lang="en-US" altLang="ko-KR" sz="1600" spc="-150">
                          <a:effectLst/>
                        </a:rPr>
                        <a:t>), </a:t>
                      </a:r>
                      <a:r>
                        <a:rPr lang="x-none" altLang="ko-KR" sz="1600" spc="-150">
                          <a:effectLst/>
                        </a:rPr>
                        <a:t>Read-Only</a:t>
                      </a:r>
                      <a:endParaRPr lang="ko-KR" altLang="ko-KR" sz="1600" b="0" spc="-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 </a:t>
                      </a:r>
                      <a:r>
                        <a:rPr lang="en-US" altLang="ko-KR" sz="1600"/>
                        <a:t>(32bit)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566654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600" spc="-150">
                          <a:effectLst/>
                        </a:rPr>
                        <a:t>Holding Register</a:t>
                      </a:r>
                      <a:r>
                        <a:rPr lang="en-US" altLang="ko-KR" sz="1600" spc="-150">
                          <a:effectLst/>
                        </a:rPr>
                        <a:t> (</a:t>
                      </a:r>
                      <a:r>
                        <a:rPr lang="x-none" altLang="ko-KR" sz="1600" spc="-150">
                          <a:effectLst/>
                        </a:rPr>
                        <a:t>16-bit word</a:t>
                      </a:r>
                      <a:r>
                        <a:rPr lang="en-US" altLang="ko-KR" sz="1600" spc="-150">
                          <a:effectLst/>
                        </a:rPr>
                        <a:t>), Read-Write</a:t>
                      </a:r>
                      <a:endParaRPr lang="ko-KR" altLang="ko-KR" sz="16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 </a:t>
                      </a:r>
                      <a:r>
                        <a:rPr lang="en-US" altLang="ko-KR" sz="1600"/>
                        <a:t>(64bit)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27160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600" spc="-150">
                          <a:effectLst/>
                        </a:rPr>
                        <a:t>Input Register</a:t>
                      </a:r>
                      <a:r>
                        <a:rPr lang="en-US" altLang="ko-KR" sz="1600" spc="-150">
                          <a:effectLst/>
                        </a:rPr>
                        <a:t> (</a:t>
                      </a:r>
                      <a:r>
                        <a:rPr lang="x-none" altLang="ko-KR" sz="1600" spc="-150">
                          <a:effectLst/>
                        </a:rPr>
                        <a:t>16-bit word</a:t>
                      </a:r>
                      <a:r>
                        <a:rPr lang="en-US" altLang="ko-KR" sz="1600" spc="-150">
                          <a:effectLst/>
                        </a:rPr>
                        <a:t>), </a:t>
                      </a:r>
                      <a:r>
                        <a:rPr lang="x-none" altLang="ko-KR" sz="1600" spc="-150">
                          <a:effectLst/>
                        </a:rPr>
                        <a:t>Read-Only</a:t>
                      </a:r>
                      <a:endParaRPr lang="ko-KR" altLang="ko-KR" sz="16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4 </a:t>
                      </a:r>
                      <a:r>
                        <a:rPr lang="en-US" altLang="ko-KR" sz="1600"/>
                        <a:t>(64bit)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81549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600" spc="-150">
                          <a:effectLst/>
                        </a:rPr>
                        <a:t>Holding Register</a:t>
                      </a:r>
                      <a:r>
                        <a:rPr lang="en-US" altLang="ko-KR" sz="1600" spc="-150">
                          <a:effectLst/>
                        </a:rPr>
                        <a:t> (</a:t>
                      </a:r>
                      <a:r>
                        <a:rPr lang="x-none" altLang="ko-KR" sz="1600" spc="-150">
                          <a:effectLst/>
                        </a:rPr>
                        <a:t>16-bit word</a:t>
                      </a:r>
                      <a:r>
                        <a:rPr lang="en-US" altLang="ko-KR" sz="1600" spc="-150">
                          <a:effectLst/>
                        </a:rPr>
                        <a:t>), Read-Write</a:t>
                      </a:r>
                      <a:endParaRPr lang="ko-KR" altLang="ko-KR" sz="16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varying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48620"/>
                  </a:ext>
                </a:extLst>
              </a:tr>
              <a:tr h="41210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600" spc="-150">
                          <a:effectLst/>
                        </a:rPr>
                        <a:t>Input Register</a:t>
                      </a:r>
                      <a:r>
                        <a:rPr lang="en-US" altLang="ko-KR" sz="1600" spc="-150">
                          <a:effectLst/>
                        </a:rPr>
                        <a:t> (</a:t>
                      </a:r>
                      <a:r>
                        <a:rPr lang="x-none" altLang="ko-KR" sz="1600" spc="-150">
                          <a:effectLst/>
                        </a:rPr>
                        <a:t>16-bit word</a:t>
                      </a:r>
                      <a:r>
                        <a:rPr lang="en-US" altLang="ko-KR" sz="1600" spc="-150">
                          <a:effectLst/>
                        </a:rPr>
                        <a:t>), </a:t>
                      </a:r>
                      <a:r>
                        <a:rPr lang="x-none" altLang="ko-KR" sz="1600" spc="-150">
                          <a:effectLst/>
                        </a:rPr>
                        <a:t>Read-Only</a:t>
                      </a:r>
                      <a:endParaRPr lang="ko-KR" altLang="ko-KR" sz="16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varying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52693"/>
                  </a:ext>
                </a:extLst>
              </a:tr>
            </a:tbl>
          </a:graphicData>
        </a:graphic>
      </p:graphicFrame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34B02855-7AC0-4E93-8967-809A8D9AA3E8}"/>
              </a:ext>
            </a:extLst>
          </p:cNvPr>
          <p:cNvCxnSpPr/>
          <p:nvPr/>
        </p:nvCxnSpPr>
        <p:spPr>
          <a:xfrm>
            <a:off x="5111408" y="2286000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E4F02C41-6B97-41F6-8C64-F6E11187D8F4}"/>
              </a:ext>
            </a:extLst>
          </p:cNvPr>
          <p:cNvCxnSpPr/>
          <p:nvPr/>
        </p:nvCxnSpPr>
        <p:spPr>
          <a:xfrm>
            <a:off x="5111408" y="2670048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4AA6C366-FDCA-4EC5-8C8F-DC48758795E1}"/>
              </a:ext>
            </a:extLst>
          </p:cNvPr>
          <p:cNvCxnSpPr/>
          <p:nvPr/>
        </p:nvCxnSpPr>
        <p:spPr>
          <a:xfrm>
            <a:off x="5111408" y="3115056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E9B73376-EC1A-4DA2-94C5-C222BD2B8928}"/>
              </a:ext>
            </a:extLst>
          </p:cNvPr>
          <p:cNvCxnSpPr/>
          <p:nvPr/>
        </p:nvCxnSpPr>
        <p:spPr>
          <a:xfrm>
            <a:off x="5111408" y="3529584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63635466-1E36-4A68-8CE9-55BFA17CA41D}"/>
              </a:ext>
            </a:extLst>
          </p:cNvPr>
          <p:cNvCxnSpPr/>
          <p:nvPr/>
        </p:nvCxnSpPr>
        <p:spPr>
          <a:xfrm>
            <a:off x="5111408" y="3938016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8872727A-4C4E-475F-B53E-354510A83A92}"/>
              </a:ext>
            </a:extLst>
          </p:cNvPr>
          <p:cNvCxnSpPr/>
          <p:nvPr/>
        </p:nvCxnSpPr>
        <p:spPr>
          <a:xfrm>
            <a:off x="5111408" y="4370832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73C98CC9-4EAE-40FF-A018-60AC63BE2E73}"/>
              </a:ext>
            </a:extLst>
          </p:cNvPr>
          <p:cNvCxnSpPr/>
          <p:nvPr/>
        </p:nvCxnSpPr>
        <p:spPr>
          <a:xfrm>
            <a:off x="5111408" y="4773168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C20E47AA-7B04-4888-8775-8117EE0689A3}"/>
              </a:ext>
            </a:extLst>
          </p:cNvPr>
          <p:cNvCxnSpPr/>
          <p:nvPr/>
        </p:nvCxnSpPr>
        <p:spPr>
          <a:xfrm>
            <a:off x="5111408" y="5199888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6667825A-F63C-4610-A40B-852F628A6B1E}"/>
              </a:ext>
            </a:extLst>
          </p:cNvPr>
          <p:cNvCxnSpPr/>
          <p:nvPr/>
        </p:nvCxnSpPr>
        <p:spPr>
          <a:xfrm>
            <a:off x="5111408" y="5614416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A2F4A06-3D62-4900-A055-4413664EE438}"/>
              </a:ext>
            </a:extLst>
          </p:cNvPr>
          <p:cNvCxnSpPr/>
          <p:nvPr/>
        </p:nvCxnSpPr>
        <p:spPr>
          <a:xfrm>
            <a:off x="5111408" y="6028944"/>
            <a:ext cx="1289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1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DECD-85EF-4261-B8E8-2CC12BE9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for Modbus IPE</a:t>
            </a:r>
          </a:p>
        </p:txBody>
      </p:sp>
      <p:sp>
        <p:nvSpPr>
          <p:cNvPr id="4" name="구름 270">
            <a:extLst>
              <a:ext uri="{FF2B5EF4-FFF2-40B4-BE49-F238E27FC236}">
                <a16:creationId xmlns:a16="http://schemas.microsoft.com/office/drawing/2014/main" id="{58720F68-E89F-464F-8F89-AF0F5B21EF07}"/>
              </a:ext>
            </a:extLst>
          </p:cNvPr>
          <p:cNvSpPr/>
          <p:nvPr/>
        </p:nvSpPr>
        <p:spPr>
          <a:xfrm>
            <a:off x="2292097" y="2980944"/>
            <a:ext cx="4778160" cy="337108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à coins arrondis 94">
            <a:extLst>
              <a:ext uri="{FF2B5EF4-FFF2-40B4-BE49-F238E27FC236}">
                <a16:creationId xmlns:a16="http://schemas.microsoft.com/office/drawing/2014/main" id="{FF096177-8050-4961-9948-B37EA7B39771}"/>
              </a:ext>
            </a:extLst>
          </p:cNvPr>
          <p:cNvSpPr/>
          <p:nvPr/>
        </p:nvSpPr>
        <p:spPr bwMode="auto">
          <a:xfrm>
            <a:off x="8709225" y="4419484"/>
            <a:ext cx="1185437" cy="792263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668C98"/>
            </a:solidFill>
            <a:prstDash val="solid"/>
          </a:ln>
          <a:effectLst/>
        </p:spPr>
        <p:txBody>
          <a:bodyPr rtlCol="0" anchor="ctr"/>
          <a:lstStyle/>
          <a:p>
            <a:pPr algn="just" defTabSz="914434">
              <a:defRPr/>
            </a:pPr>
            <a:r>
              <a:rPr lang="en-GB" sz="2000" b="1" kern="0" dirty="0">
                <a:solidFill>
                  <a:srgbClr val="505450"/>
                </a:solidFill>
                <a:latin typeface="Calibri"/>
              </a:rPr>
              <a:t>IN</a:t>
            </a:r>
            <a:endParaRPr lang="en-GB" b="1" kern="0" dirty="0">
              <a:solidFill>
                <a:srgbClr val="505450"/>
              </a:solidFill>
              <a:latin typeface="Calibri"/>
            </a:endParaRPr>
          </a:p>
        </p:txBody>
      </p:sp>
      <p:sp>
        <p:nvSpPr>
          <p:cNvPr id="7" name="Rounded Rectangle 34">
            <a:extLst>
              <a:ext uri="{FF2B5EF4-FFF2-40B4-BE49-F238E27FC236}">
                <a16:creationId xmlns:a16="http://schemas.microsoft.com/office/drawing/2014/main" id="{75264D7A-B5B3-4819-B38B-7827679B7A64}"/>
              </a:ext>
            </a:extLst>
          </p:cNvPr>
          <p:cNvSpPr/>
          <p:nvPr/>
        </p:nvSpPr>
        <p:spPr bwMode="auto">
          <a:xfrm flipH="1">
            <a:off x="9303915" y="4489309"/>
            <a:ext cx="458309" cy="289107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defTabSz="914434">
              <a:defRPr/>
            </a:pPr>
            <a:r>
              <a:rPr lang="en-US" sz="1600" b="1" kern="0" dirty="0">
                <a:solidFill>
                  <a:prstClr val="white"/>
                </a:solidFill>
                <a:latin typeface="Calibri"/>
              </a:rPr>
              <a:t>AE</a:t>
            </a:r>
          </a:p>
        </p:txBody>
      </p:sp>
      <p:sp>
        <p:nvSpPr>
          <p:cNvPr id="8" name="Rounded Rectangle 37">
            <a:extLst>
              <a:ext uri="{FF2B5EF4-FFF2-40B4-BE49-F238E27FC236}">
                <a16:creationId xmlns:a16="http://schemas.microsoft.com/office/drawing/2014/main" id="{ACF1C9B5-6002-4119-B475-07597920FD89}"/>
              </a:ext>
            </a:extLst>
          </p:cNvPr>
          <p:cNvSpPr/>
          <p:nvPr/>
        </p:nvSpPr>
        <p:spPr bwMode="auto">
          <a:xfrm flipH="1">
            <a:off x="9303915" y="4869439"/>
            <a:ext cx="458309" cy="289107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/>
          <a:lstStyle/>
          <a:p>
            <a:pPr algn="ctr" defTabSz="914434">
              <a:defRPr/>
            </a:pPr>
            <a:r>
              <a:rPr lang="en-US" sz="1600" b="1" kern="0" dirty="0">
                <a:solidFill>
                  <a:prstClr val="white"/>
                </a:solidFill>
                <a:latin typeface="Calibri"/>
              </a:rPr>
              <a:t>CSE</a:t>
            </a:r>
          </a:p>
        </p:txBody>
      </p:sp>
      <p:sp>
        <p:nvSpPr>
          <p:cNvPr id="9" name="Shape 246">
            <a:extLst>
              <a:ext uri="{FF2B5EF4-FFF2-40B4-BE49-F238E27FC236}">
                <a16:creationId xmlns:a16="http://schemas.microsoft.com/office/drawing/2014/main" id="{2957F40E-C72F-4867-BF37-581EC366AB8F}"/>
              </a:ext>
            </a:extLst>
          </p:cNvPr>
          <p:cNvSpPr>
            <a:spLocks/>
          </p:cNvSpPr>
          <p:nvPr/>
        </p:nvSpPr>
        <p:spPr bwMode="auto">
          <a:xfrm>
            <a:off x="5359492" y="4127736"/>
            <a:ext cx="1197678" cy="1242398"/>
          </a:xfrm>
          <a:custGeom>
            <a:avLst/>
            <a:gdLst>
              <a:gd name="T0" fmla="*/ 0 w 1274813"/>
              <a:gd name="T1" fmla="*/ 0 h 1365858"/>
              <a:gd name="T2" fmla="*/ 1274813 w 1274813"/>
              <a:gd name="T3" fmla="*/ 0 h 1365858"/>
              <a:gd name="T4" fmla="*/ 1274813 w 1274813"/>
              <a:gd name="T5" fmla="*/ 1365858 h 1365858"/>
              <a:gd name="T6" fmla="*/ 0 w 1274813"/>
              <a:gd name="T7" fmla="*/ 1365858 h 1365858"/>
              <a:gd name="T8" fmla="*/ 0 w 1274813"/>
              <a:gd name="T9" fmla="*/ 0 h 1365858"/>
              <a:gd name="T10" fmla="*/ 0 w 1274813"/>
              <a:gd name="T11" fmla="*/ 0 h 1365858"/>
              <a:gd name="T12" fmla="*/ 1274813 w 1274813"/>
              <a:gd name="T13" fmla="*/ 1365858 h 1365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74813" h="1365858">
                <a:moveTo>
                  <a:pt x="0" y="0"/>
                </a:moveTo>
                <a:lnTo>
                  <a:pt x="1274813" y="0"/>
                </a:lnTo>
                <a:lnTo>
                  <a:pt x="1274813" y="1365858"/>
                </a:lnTo>
                <a:lnTo>
                  <a:pt x="0" y="1365858"/>
                </a:lnTo>
                <a:lnTo>
                  <a:pt x="0" y="0"/>
                </a:lnTo>
              </a:path>
            </a:pathLst>
          </a:custGeom>
          <a:solidFill>
            <a:srgbClr val="DAE8FC"/>
          </a:solidFill>
          <a:ln w="38100">
            <a:solidFill>
              <a:srgbClr val="668C98"/>
            </a:solidFill>
            <a:miter lim="127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248">
            <a:extLst>
              <a:ext uri="{FF2B5EF4-FFF2-40B4-BE49-F238E27FC236}">
                <a16:creationId xmlns:a16="http://schemas.microsoft.com/office/drawing/2014/main" id="{472F35E1-2357-42A8-8034-B504C8AA0AAA}"/>
              </a:ext>
            </a:extLst>
          </p:cNvPr>
          <p:cNvSpPr>
            <a:spLocks/>
          </p:cNvSpPr>
          <p:nvPr/>
        </p:nvSpPr>
        <p:spPr bwMode="auto">
          <a:xfrm>
            <a:off x="5482986" y="4558886"/>
            <a:ext cx="995957" cy="694409"/>
          </a:xfrm>
          <a:custGeom>
            <a:avLst/>
            <a:gdLst>
              <a:gd name="T0" fmla="*/ 0 w 1092723"/>
              <a:gd name="T1" fmla="*/ 0 h 364271"/>
              <a:gd name="T2" fmla="*/ 1092723 w 1092723"/>
              <a:gd name="T3" fmla="*/ 0 h 364271"/>
              <a:gd name="T4" fmla="*/ 1092723 w 1092723"/>
              <a:gd name="T5" fmla="*/ 364271 h 364271"/>
              <a:gd name="T6" fmla="*/ 0 w 1092723"/>
              <a:gd name="T7" fmla="*/ 364271 h 364271"/>
              <a:gd name="T8" fmla="*/ 0 w 1092723"/>
              <a:gd name="T9" fmla="*/ 0 h 364271"/>
              <a:gd name="T10" fmla="*/ 0 w 1092723"/>
              <a:gd name="T11" fmla="*/ 0 h 364271"/>
              <a:gd name="T12" fmla="*/ 1092723 w 1092723"/>
              <a:gd name="T13" fmla="*/ 364271 h 36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092723" h="364271">
                <a:moveTo>
                  <a:pt x="0" y="0"/>
                </a:moveTo>
                <a:lnTo>
                  <a:pt x="1092723" y="0"/>
                </a:lnTo>
                <a:lnTo>
                  <a:pt x="1092723" y="364271"/>
                </a:lnTo>
                <a:lnTo>
                  <a:pt x="0" y="364271"/>
                </a:lnTo>
                <a:lnTo>
                  <a:pt x="0" y="0"/>
                </a:lnTo>
              </a:path>
            </a:pathLst>
          </a:custGeom>
          <a:solidFill>
            <a:srgbClr val="FFF2CC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127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ko-KR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CFC0D7EE-67B2-4665-A054-5CF2FD68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8917" y="4701411"/>
            <a:ext cx="728585" cy="1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Modbus</a:t>
            </a:r>
            <a:endParaRPr lang="en-GB" altLang="ko-K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D0BC18D-2F2C-4788-8F5E-0A0B6914F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262" y="4929766"/>
            <a:ext cx="625897" cy="1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Master</a:t>
            </a:r>
            <a:endParaRPr lang="en-GB" altLang="ko-KR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8B4BE2A4-F465-41B0-AB39-3D1E088F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950" y="4208778"/>
            <a:ext cx="440157" cy="2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1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IPE</a:t>
            </a:r>
            <a:endParaRPr lang="en-GB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33">
            <a:extLst>
              <a:ext uri="{FF2B5EF4-FFF2-40B4-BE49-F238E27FC236}">
                <a16:creationId xmlns:a16="http://schemas.microsoft.com/office/drawing/2014/main" id="{B9B6AF4A-05DB-4F2E-B32B-F3B5E85EB85B}"/>
              </a:ext>
            </a:extLst>
          </p:cNvPr>
          <p:cNvSpPr>
            <a:spLocks/>
          </p:cNvSpPr>
          <p:nvPr/>
        </p:nvSpPr>
        <p:spPr bwMode="auto">
          <a:xfrm>
            <a:off x="4556915" y="4898248"/>
            <a:ext cx="928705" cy="45719"/>
          </a:xfrm>
          <a:custGeom>
            <a:avLst/>
            <a:gdLst>
              <a:gd name="T0" fmla="*/ 0 w 920476"/>
              <a:gd name="T1" fmla="*/ 920476 w 920476"/>
              <a:gd name="T2" fmla="*/ 0 w 920476"/>
              <a:gd name="T3" fmla="*/ 920476 w 920476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T2" t="0" r="T3" b="0"/>
            <a:pathLst>
              <a:path w="920476">
                <a:moveTo>
                  <a:pt x="0" y="0"/>
                </a:moveTo>
                <a:lnTo>
                  <a:pt x="920476" y="0"/>
                </a:lnTo>
              </a:path>
            </a:pathLst>
          </a:custGeom>
          <a:noFill/>
          <a:ln w="12700">
            <a:solidFill>
              <a:srgbClr val="000000"/>
            </a:solidFill>
            <a:miter lim="127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sp>
        <p:nvSpPr>
          <p:cNvPr id="26" name="Shape 34">
            <a:extLst>
              <a:ext uri="{FF2B5EF4-FFF2-40B4-BE49-F238E27FC236}">
                <a16:creationId xmlns:a16="http://schemas.microsoft.com/office/drawing/2014/main" id="{9E9F246C-FA13-49B7-961C-9A0B005AB86D}"/>
              </a:ext>
            </a:extLst>
          </p:cNvPr>
          <p:cNvSpPr>
            <a:spLocks/>
          </p:cNvSpPr>
          <p:nvPr/>
        </p:nvSpPr>
        <p:spPr bwMode="auto">
          <a:xfrm>
            <a:off x="4035884" y="5249109"/>
            <a:ext cx="517572" cy="4184"/>
          </a:xfrm>
          <a:custGeom>
            <a:avLst/>
            <a:gdLst>
              <a:gd name="T0" fmla="*/ 550918 w 550918"/>
              <a:gd name="T1" fmla="*/ 4557 h 4557"/>
              <a:gd name="T2" fmla="*/ 0 w 550918"/>
              <a:gd name="T3" fmla="*/ 0 h 4557"/>
              <a:gd name="T4" fmla="*/ 0 w 550918"/>
              <a:gd name="T5" fmla="*/ 0 h 4557"/>
              <a:gd name="T6" fmla="*/ 550918 w 550918"/>
              <a:gd name="T7" fmla="*/ 4557 h 45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T4" t="T5" r="T6" b="T7"/>
            <a:pathLst>
              <a:path w="550918" h="4557">
                <a:moveTo>
                  <a:pt x="550918" y="455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127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sp>
        <p:nvSpPr>
          <p:cNvPr id="27" name="Shape 40">
            <a:extLst>
              <a:ext uri="{FF2B5EF4-FFF2-40B4-BE49-F238E27FC236}">
                <a16:creationId xmlns:a16="http://schemas.microsoft.com/office/drawing/2014/main" id="{AE43E90D-9DFD-406F-A0EB-10D260AD7F16}"/>
              </a:ext>
            </a:extLst>
          </p:cNvPr>
          <p:cNvSpPr>
            <a:spLocks/>
          </p:cNvSpPr>
          <p:nvPr/>
        </p:nvSpPr>
        <p:spPr bwMode="auto">
          <a:xfrm>
            <a:off x="4553456" y="4597730"/>
            <a:ext cx="0" cy="662679"/>
          </a:xfrm>
          <a:custGeom>
            <a:avLst/>
            <a:gdLst>
              <a:gd name="T0" fmla="*/ 728452 h 728452"/>
              <a:gd name="T1" fmla="*/ 0 h 728452"/>
              <a:gd name="T2" fmla="*/ 0 h 728452"/>
              <a:gd name="T3" fmla="*/ 728452 h 72845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T2" r="0" b="T3"/>
            <a:pathLst>
              <a:path h="728452">
                <a:moveTo>
                  <a:pt x="0" y="72845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127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356D130F-D237-439B-9FDC-CC9084927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7066" y="4388900"/>
            <a:ext cx="502874" cy="20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1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Mca</a:t>
            </a:r>
            <a:endParaRPr lang="en-GB" altLang="ko-KR" sz="4400" b="1" dirty="0"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D23960-052E-49FF-992C-AA380F38810B}"/>
              </a:ext>
            </a:extLst>
          </p:cNvPr>
          <p:cNvSpPr txBox="1"/>
          <p:nvPr/>
        </p:nvSpPr>
        <p:spPr>
          <a:xfrm>
            <a:off x="3273136" y="3360468"/>
            <a:ext cx="2947820" cy="735756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defTabSz="914434">
              <a:defRPr/>
            </a:pPr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Solar Power Management system</a:t>
            </a:r>
          </a:p>
        </p:txBody>
      </p:sp>
      <p:pic>
        <p:nvPicPr>
          <p:cNvPr id="32" name="Picture 106" descr="공장 모니터링 일러스트에 대한 이미지 검색결과">
            <a:extLst>
              <a:ext uri="{FF2B5EF4-FFF2-40B4-BE49-F238E27FC236}">
                <a16:creationId xmlns:a16="http://schemas.microsoft.com/office/drawing/2014/main" id="{DA03D78F-E966-4FC7-AC39-6F018D232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379" y="4123481"/>
            <a:ext cx="1488548" cy="10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200">
            <a:extLst>
              <a:ext uri="{FF2B5EF4-FFF2-40B4-BE49-F238E27FC236}">
                <a16:creationId xmlns:a16="http://schemas.microsoft.com/office/drawing/2014/main" id="{8DC84AA1-C8C3-4547-975B-513D758465F9}"/>
              </a:ext>
            </a:extLst>
          </p:cNvPr>
          <p:cNvCxnSpPr>
            <a:cxnSpLocks/>
            <a:stCxn id="32" idx="1"/>
            <a:endCxn id="7" idx="1"/>
          </p:cNvCxnSpPr>
          <p:nvPr/>
        </p:nvCxnSpPr>
        <p:spPr>
          <a:xfrm flipH="1" flipV="1">
            <a:off x="9762225" y="4633860"/>
            <a:ext cx="513157" cy="7152"/>
          </a:xfrm>
          <a:prstGeom prst="straightConnector1">
            <a:avLst/>
          </a:prstGeom>
          <a:noFill/>
          <a:ln w="28575" cap="flat" cmpd="sng" algn="ctr">
            <a:solidFill>
              <a:srgbClr val="C63133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34" name="그룹 337">
            <a:extLst>
              <a:ext uri="{FF2B5EF4-FFF2-40B4-BE49-F238E27FC236}">
                <a16:creationId xmlns:a16="http://schemas.microsoft.com/office/drawing/2014/main" id="{FCD81414-E6D9-437E-A0A1-0254F2BE4EC8}"/>
              </a:ext>
            </a:extLst>
          </p:cNvPr>
          <p:cNvGrpSpPr/>
          <p:nvPr/>
        </p:nvGrpSpPr>
        <p:grpSpPr>
          <a:xfrm>
            <a:off x="6349992" y="3753942"/>
            <a:ext cx="995957" cy="587011"/>
            <a:chOff x="5596689" y="3174251"/>
            <a:chExt cx="938913" cy="605406"/>
          </a:xfrm>
        </p:grpSpPr>
        <p:sp>
          <p:nvSpPr>
            <p:cNvPr id="35" name="Rectangle à coins arrondis 94">
              <a:extLst>
                <a:ext uri="{FF2B5EF4-FFF2-40B4-BE49-F238E27FC236}">
                  <a16:creationId xmlns:a16="http://schemas.microsoft.com/office/drawing/2014/main" id="{135C85C0-6B67-43B4-9D77-D3DD937F4000}"/>
                </a:ext>
              </a:extLst>
            </p:cNvPr>
            <p:cNvSpPr/>
            <p:nvPr/>
          </p:nvSpPr>
          <p:spPr bwMode="auto">
            <a:xfrm>
              <a:off x="5596689" y="3174251"/>
              <a:ext cx="938913" cy="605406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668C98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914434">
                <a:defRPr/>
              </a:pPr>
              <a:r>
                <a:rPr lang="en-GB" b="1" kern="0">
                  <a:solidFill>
                    <a:srgbClr val="505450"/>
                  </a:solidFill>
                  <a:latin typeface="Calibri"/>
                </a:rPr>
                <a:t>ADN</a:t>
              </a:r>
              <a:endParaRPr lang="en-GB" b="1" kern="0" dirty="0">
                <a:solidFill>
                  <a:srgbClr val="505450"/>
                </a:solidFill>
                <a:latin typeface="Calibri"/>
              </a:endParaRPr>
            </a:p>
          </p:txBody>
        </p:sp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id="{DE8B6AAE-1BDE-4137-9B91-E2E5297EDB74}"/>
                </a:ext>
              </a:extLst>
            </p:cNvPr>
            <p:cNvSpPr/>
            <p:nvPr/>
          </p:nvSpPr>
          <p:spPr bwMode="auto">
            <a:xfrm flipH="1">
              <a:off x="6148541" y="3364572"/>
              <a:ext cx="332483" cy="22476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ctr"/>
            <a:lstStyle/>
            <a:p>
              <a:pPr algn="ctr" defTabSz="914434"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Calibri"/>
                </a:rPr>
                <a:t>AE</a:t>
              </a:r>
              <a:endParaRPr lang="en-US" sz="20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7" name="연결선: 꺾임 276">
            <a:extLst>
              <a:ext uri="{FF2B5EF4-FFF2-40B4-BE49-F238E27FC236}">
                <a16:creationId xmlns:a16="http://schemas.microsoft.com/office/drawing/2014/main" id="{5136547D-4776-4402-BC02-84C023C5C3E7}"/>
              </a:ext>
            </a:extLst>
          </p:cNvPr>
          <p:cNvCxnSpPr>
            <a:stCxn id="35" idx="3"/>
            <a:endCxn id="8" idx="3"/>
          </p:cNvCxnSpPr>
          <p:nvPr/>
        </p:nvCxnSpPr>
        <p:spPr>
          <a:xfrm>
            <a:off x="7345948" y="4047445"/>
            <a:ext cx="1957967" cy="966546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FCB2584F-5C9B-4B8D-937B-98E93FC3A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52" y="4000575"/>
            <a:ext cx="1248534" cy="12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2FE9E1CD-DACD-4C1E-84EB-A4B81AE9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08" y="4735270"/>
            <a:ext cx="1248534" cy="12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직사각형 262">
            <a:extLst>
              <a:ext uri="{FF2B5EF4-FFF2-40B4-BE49-F238E27FC236}">
                <a16:creationId xmlns:a16="http://schemas.microsoft.com/office/drawing/2014/main" id="{A4E1445E-3419-41C4-BC2A-35F97ACE7C5F}"/>
              </a:ext>
            </a:extLst>
          </p:cNvPr>
          <p:cNvSpPr/>
          <p:nvPr/>
        </p:nvSpPr>
        <p:spPr>
          <a:xfrm>
            <a:off x="592389" y="1227989"/>
            <a:ext cx="110072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60" indent="-285760" algn="just">
              <a:buFont typeface="Arial" panose="020B0604020202020204" pitchFamily="34" charset="0"/>
              <a:buChar char="•"/>
            </a:pPr>
            <a:r>
              <a:rPr lang="en-US" altLang="ko-KR" sz="2200" dirty="0">
                <a:cs typeface="Times New Roman" panose="02020603050405020304" pitchFamily="18" charset="0"/>
              </a:rPr>
              <a:t>A use case where a group of solar panels working over Modbus are remotely managed by client application will be described.</a:t>
            </a:r>
          </a:p>
          <a:p>
            <a:pPr marL="285760" indent="-285760" algn="just">
              <a:buFont typeface="Arial" panose="020B0604020202020204" pitchFamily="34" charset="0"/>
              <a:buChar char="•"/>
            </a:pPr>
            <a:r>
              <a:rPr lang="en-US" altLang="ko-KR" sz="2200" dirty="0">
                <a:cs typeface="Times New Roman" panose="02020603050405020304" pitchFamily="18" charset="0"/>
              </a:rPr>
              <a:t>The use case configuration has two solar panels working on Modbus protocol which are connected to a local Modbus gateway (IPE) with an embedded application to communicate with oneM2M cloud server. 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6135D9E6-334D-49FD-9677-67598EBF6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928" y="4545091"/>
            <a:ext cx="849882" cy="24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ko-KR" sz="1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Modbus RTU</a:t>
            </a:r>
            <a:endParaRPr lang="en-GB" altLang="ko-KR" sz="3600" b="1" dirty="0">
              <a:latin typeface="Arial" panose="020B0604020202020204" pitchFamily="34" charset="0"/>
            </a:endParaRPr>
          </a:p>
        </p:txBody>
      </p:sp>
      <p:sp>
        <p:nvSpPr>
          <p:cNvPr id="48" name="Shape 34">
            <a:extLst>
              <a:ext uri="{FF2B5EF4-FFF2-40B4-BE49-F238E27FC236}">
                <a16:creationId xmlns:a16="http://schemas.microsoft.com/office/drawing/2014/main" id="{38A6B6CA-9859-4A01-A3BD-2B747C4058BF}"/>
              </a:ext>
            </a:extLst>
          </p:cNvPr>
          <p:cNvSpPr>
            <a:spLocks/>
          </p:cNvSpPr>
          <p:nvPr/>
        </p:nvSpPr>
        <p:spPr bwMode="auto">
          <a:xfrm>
            <a:off x="4035884" y="4596234"/>
            <a:ext cx="517572" cy="4184"/>
          </a:xfrm>
          <a:custGeom>
            <a:avLst/>
            <a:gdLst>
              <a:gd name="T0" fmla="*/ 550918 w 550918"/>
              <a:gd name="T1" fmla="*/ 4557 h 4557"/>
              <a:gd name="T2" fmla="*/ 0 w 550918"/>
              <a:gd name="T3" fmla="*/ 0 h 4557"/>
              <a:gd name="T4" fmla="*/ 0 w 550918"/>
              <a:gd name="T5" fmla="*/ 0 h 4557"/>
              <a:gd name="T6" fmla="*/ 550918 w 550918"/>
              <a:gd name="T7" fmla="*/ 4557 h 45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T4" t="T5" r="T6" b="T7"/>
            <a:pathLst>
              <a:path w="550918" h="4557">
                <a:moveTo>
                  <a:pt x="550918" y="455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127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12E2A-CE55-D943-9DB0-8EA95CB0C9B0}"/>
              </a:ext>
            </a:extLst>
          </p:cNvPr>
          <p:cNvSpPr/>
          <p:nvPr/>
        </p:nvSpPr>
        <p:spPr>
          <a:xfrm>
            <a:off x="1076831" y="4411568"/>
            <a:ext cx="208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Device Solar Panel 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945E4B-91AB-A946-9CB1-98CF4574D7E6}"/>
              </a:ext>
            </a:extLst>
          </p:cNvPr>
          <p:cNvSpPr/>
          <p:nvPr/>
        </p:nvSpPr>
        <p:spPr>
          <a:xfrm>
            <a:off x="1077590" y="5144517"/>
            <a:ext cx="208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Device Solar Panel B</a:t>
            </a:r>
          </a:p>
        </p:txBody>
      </p:sp>
    </p:spTree>
    <p:extLst>
      <p:ext uri="{BB962C8B-B14F-4D97-AF65-F5344CB8AC3E}">
        <p14:creationId xmlns:p14="http://schemas.microsoft.com/office/powerpoint/2010/main" val="37702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A187-742B-4DCC-A400-3759B03E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327464" cy="1173570"/>
          </a:xfrm>
        </p:spPr>
        <p:txBody>
          <a:bodyPr>
            <a:normAutofit/>
          </a:bodyPr>
          <a:lstStyle/>
          <a:p>
            <a:r>
              <a:rPr lang="en-US" dirty="0"/>
              <a:t>Smart </a:t>
            </a:r>
            <a:r>
              <a:rPr lang="en-US"/>
              <a:t>Device Template </a:t>
            </a:r>
            <a:r>
              <a:rPr lang="en-US" altLang="ko-KR"/>
              <a:t>(SDT)</a:t>
            </a:r>
            <a:r>
              <a:rPr lang="en-US"/>
              <a:t> </a:t>
            </a:r>
            <a:r>
              <a:rPr lang="en-US" dirty="0"/>
              <a:t>Devices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698D87-72D1-4FE9-9803-C434E0B30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3730" y="1396579"/>
            <a:ext cx="3810000" cy="4762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B8290F-3CE8-474B-817E-E0CBECF53A23}"/>
              </a:ext>
            </a:extLst>
          </p:cNvPr>
          <p:cNvGrpSpPr/>
          <p:nvPr/>
        </p:nvGrpSpPr>
        <p:grpSpPr>
          <a:xfrm>
            <a:off x="1816591" y="2709038"/>
            <a:ext cx="3158748" cy="1722668"/>
            <a:chOff x="2025096" y="2763325"/>
            <a:chExt cx="3158748" cy="17226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9146AA-2FF6-4039-AE9D-47C16FA852B2}"/>
                </a:ext>
              </a:extLst>
            </p:cNvPr>
            <p:cNvGrpSpPr/>
            <p:nvPr/>
          </p:nvGrpSpPr>
          <p:grpSpPr>
            <a:xfrm>
              <a:off x="2025096" y="2763325"/>
              <a:ext cx="3158748" cy="1722668"/>
              <a:chOff x="347651" y="2278062"/>
              <a:chExt cx="3158748" cy="172266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8A060F8-6065-4586-8A3D-C5661BF2B6C0}"/>
                  </a:ext>
                </a:extLst>
              </p:cNvPr>
              <p:cNvGrpSpPr/>
              <p:nvPr/>
            </p:nvGrpSpPr>
            <p:grpSpPr>
              <a:xfrm>
                <a:off x="347651" y="2278062"/>
                <a:ext cx="3158748" cy="1722668"/>
                <a:chOff x="1381124" y="2432050"/>
                <a:chExt cx="3158748" cy="1722668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D68CED4-02A9-4AEC-BA67-9988FD8B0294}"/>
                    </a:ext>
                  </a:extLst>
                </p:cNvPr>
                <p:cNvSpPr/>
                <p:nvPr/>
              </p:nvSpPr>
              <p:spPr>
                <a:xfrm>
                  <a:off x="1381124" y="2432050"/>
                  <a:ext cx="1685925" cy="4064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dirty="0"/>
                    <a:t>IPE_AE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473C2D3-291E-46F2-A4CA-ADBD7694E215}"/>
                    </a:ext>
                  </a:extLst>
                </p:cNvPr>
                <p:cNvSpPr/>
                <p:nvPr/>
              </p:nvSpPr>
              <p:spPr>
                <a:xfrm>
                  <a:off x="2853948" y="3018804"/>
                  <a:ext cx="1685924" cy="35004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dirty="0"/>
                    <a:t>[</a:t>
                  </a:r>
                  <a:r>
                    <a:rPr lang="en-US" sz="1200" dirty="0" err="1"/>
                    <a:t>deviceSolarPanelA</a:t>
                  </a:r>
                  <a:r>
                    <a:rPr lang="en-US" sz="1200" dirty="0"/>
                    <a:t>]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AAD4B63-8884-437E-806A-E77409076975}"/>
                    </a:ext>
                  </a:extLst>
                </p:cNvPr>
                <p:cNvSpPr/>
                <p:nvPr/>
              </p:nvSpPr>
              <p:spPr>
                <a:xfrm>
                  <a:off x="2838449" y="3442726"/>
                  <a:ext cx="1685924" cy="32067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dirty="0"/>
                    <a:t>[</a:t>
                  </a:r>
                  <a:r>
                    <a:rPr lang="en-US" sz="1200" dirty="0" err="1"/>
                    <a:t>deviceSolarPanelB</a:t>
                  </a:r>
                  <a:r>
                    <a:rPr lang="en-US" sz="1200" dirty="0"/>
                    <a:t>]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C9CB3E5-AAC6-4D89-B25B-2271E4BC06DC}"/>
                    </a:ext>
                  </a:extLst>
                </p:cNvPr>
                <p:cNvCxnSpPr>
                  <a:cxnSpLocks/>
                  <a:stCxn id="12" idx="2"/>
                </p:cNvCxnSpPr>
                <p:nvPr/>
              </p:nvCxnSpPr>
              <p:spPr>
                <a:xfrm>
                  <a:off x="2224087" y="2838450"/>
                  <a:ext cx="0" cy="115511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6D6A89A-C89A-4D40-BB78-30DD8FBA1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19324" y="3187700"/>
                  <a:ext cx="62865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A86BF6A-6D16-4C56-ADC1-A80502EB21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14560" y="3592512"/>
                  <a:ext cx="62865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DBDC377-F4BF-40D1-80F8-0DE355F30A7A}"/>
                    </a:ext>
                  </a:extLst>
                </p:cNvPr>
                <p:cNvSpPr/>
                <p:nvPr/>
              </p:nvSpPr>
              <p:spPr>
                <a:xfrm>
                  <a:off x="2838449" y="3834045"/>
                  <a:ext cx="1685924" cy="32067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200" dirty="0"/>
                    <a:t>&lt;subscriptions&gt;</a:t>
                  </a:r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FDDE282-863E-4905-84D1-A5454A7A9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14560" y="3993568"/>
                  <a:ext cx="62865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162">
                <a:extLst>
                  <a:ext uri="{FF2B5EF4-FFF2-40B4-BE49-F238E27FC236}">
                    <a16:creationId xmlns:a16="http://schemas.microsoft.com/office/drawing/2014/main" id="{1F076F2E-3604-4E28-8343-86787463D9A7}"/>
                  </a:ext>
                </a:extLst>
              </p:cNvPr>
              <p:cNvSpPr txBox="1"/>
              <p:nvPr/>
            </p:nvSpPr>
            <p:spPr>
              <a:xfrm>
                <a:off x="1316818" y="3208355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0..1</a:t>
                </a:r>
              </a:p>
            </p:txBody>
          </p:sp>
          <p:sp>
            <p:nvSpPr>
              <p:cNvPr id="11" name="TextBox 162">
                <a:extLst>
                  <a:ext uri="{FF2B5EF4-FFF2-40B4-BE49-F238E27FC236}">
                    <a16:creationId xmlns:a16="http://schemas.microsoft.com/office/drawing/2014/main" id="{A532694A-3640-41BF-9CD8-A2471B1C5637}"/>
                  </a:ext>
                </a:extLst>
              </p:cNvPr>
              <p:cNvSpPr txBox="1"/>
              <p:nvPr/>
            </p:nvSpPr>
            <p:spPr>
              <a:xfrm>
                <a:off x="1316818" y="3609411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0..n</a:t>
                </a:r>
              </a:p>
            </p:txBody>
          </p:sp>
        </p:grpSp>
        <p:sp>
          <p:nvSpPr>
            <p:cNvPr id="8" name="TextBox 162">
              <a:extLst>
                <a:ext uri="{FF2B5EF4-FFF2-40B4-BE49-F238E27FC236}">
                  <a16:creationId xmlns:a16="http://schemas.microsoft.com/office/drawing/2014/main" id="{2AC038E6-5959-44A8-98FA-1DCFDC6C2810}"/>
                </a:ext>
              </a:extLst>
            </p:cNvPr>
            <p:cNvSpPr txBox="1"/>
            <p:nvPr/>
          </p:nvSpPr>
          <p:spPr>
            <a:xfrm>
              <a:off x="3003790" y="3301534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0..1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4AEF28A1-FBFA-4880-9F62-234135156A07}"/>
              </a:ext>
            </a:extLst>
          </p:cNvPr>
          <p:cNvSpPr/>
          <p:nvPr/>
        </p:nvSpPr>
        <p:spPr>
          <a:xfrm>
            <a:off x="6790944" y="3797808"/>
            <a:ext cx="3200400" cy="1920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FA20E4A-F1A3-40FF-890C-F603B57EA628}"/>
              </a:ext>
            </a:extLst>
          </p:cNvPr>
          <p:cNvSpPr/>
          <p:nvPr/>
        </p:nvSpPr>
        <p:spPr>
          <a:xfrm>
            <a:off x="2428270" y="3218766"/>
            <a:ext cx="2814269" cy="892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1B95807-FFC2-4F6D-B631-3EA0C4D8C53B}"/>
              </a:ext>
            </a:extLst>
          </p:cNvPr>
          <p:cNvSpPr/>
          <p:nvPr/>
        </p:nvSpPr>
        <p:spPr>
          <a:xfrm>
            <a:off x="10150578" y="2600916"/>
            <a:ext cx="2022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/>
              <a:t>SDT “Module Class”</a:t>
            </a:r>
          </a:p>
          <a:p>
            <a:r>
              <a:rPr lang="en-US" altLang="ko-KR" i="1"/>
              <a:t>&lt;flexContainer&gt;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E0B94985-2E8C-4F10-9FD8-B873E4101F9A}"/>
              </a:ext>
            </a:extLst>
          </p:cNvPr>
          <p:cNvCxnSpPr>
            <a:stCxn id="3" idx="3"/>
          </p:cNvCxnSpPr>
          <p:nvPr/>
        </p:nvCxnSpPr>
        <p:spPr>
          <a:xfrm flipV="1">
            <a:off x="9991344" y="3295792"/>
            <a:ext cx="1042415" cy="1462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6DBAE36-F927-4925-8660-F42C6910A9CA}"/>
              </a:ext>
            </a:extLst>
          </p:cNvPr>
          <p:cNvSpPr/>
          <p:nvPr/>
        </p:nvSpPr>
        <p:spPr>
          <a:xfrm>
            <a:off x="3502516" y="1790148"/>
            <a:ext cx="1652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/>
              <a:t>SDT “Device” </a:t>
            </a:r>
          </a:p>
          <a:p>
            <a:r>
              <a:rPr lang="en-US" altLang="ko-KR" i="1"/>
              <a:t>&lt;flexContainer&gt;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A4C9B64-4D25-45C8-839E-C01C09694211}"/>
              </a:ext>
            </a:extLst>
          </p:cNvPr>
          <p:cNvCxnSpPr>
            <a:cxnSpLocks/>
            <a:stCxn id="20" idx="0"/>
            <a:endCxn id="23" idx="2"/>
          </p:cNvCxnSpPr>
          <p:nvPr/>
        </p:nvCxnSpPr>
        <p:spPr>
          <a:xfrm flipV="1">
            <a:off x="3835405" y="2436479"/>
            <a:ext cx="493363" cy="782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40026E62-BF12-4899-90A7-31F6C2EA899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8481" y="5072095"/>
          <a:ext cx="582712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563">
                  <a:extLst>
                    <a:ext uri="{9D8B030D-6E8A-4147-A177-3AD203B41FA5}">
                      <a16:colId xmlns:a16="http://schemas.microsoft.com/office/drawing/2014/main" val="815351571"/>
                    </a:ext>
                  </a:extLst>
                </a:gridCol>
                <a:gridCol w="2913563">
                  <a:extLst>
                    <a:ext uri="{9D8B030D-6E8A-4147-A177-3AD203B41FA5}">
                      <a16:colId xmlns:a16="http://schemas.microsoft.com/office/drawing/2014/main" val="3922561264"/>
                    </a:ext>
                  </a:extLst>
                </a:gridCol>
              </a:tblGrid>
              <a:tr h="327977">
                <a:tc>
                  <a:txBody>
                    <a:bodyPr/>
                    <a:lstStyle/>
                    <a:p>
                      <a:r>
                        <a:rPr lang="en-US" sz="2000" spc="-150"/>
                        <a:t>one M2M SDT Device </a:t>
                      </a:r>
                      <a:r>
                        <a:rPr lang="en-US" sz="2000" spc="-15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Modbus Slave </a:t>
                      </a:r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07321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r>
                        <a:rPr lang="en-US" sz="2000" dirty="0" err="1"/>
                        <a:t>deviceSolarPanelA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31063"/>
                  </a:ext>
                </a:extLst>
              </a:tr>
              <a:tr h="327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deviceSolarPanelB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02995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:a16="http://schemas.microsoft.com/office/drawing/2014/main" id="{4AE16EB5-E228-4169-8AC9-3FB4BFC9B791}"/>
              </a:ext>
            </a:extLst>
          </p:cNvPr>
          <p:cNvSpPr/>
          <p:nvPr/>
        </p:nvSpPr>
        <p:spPr>
          <a:xfrm>
            <a:off x="188481" y="4618143"/>
            <a:ext cx="5213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/>
              <a:t>Lookup table for device mapping to Modbus Slave ID</a:t>
            </a:r>
            <a:endParaRPr lang="ko-KR" altLang="en-US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0944CA-A3D1-8348-A4C8-64BC97D4440F}"/>
              </a:ext>
            </a:extLst>
          </p:cNvPr>
          <p:cNvSpPr/>
          <p:nvPr/>
        </p:nvSpPr>
        <p:spPr>
          <a:xfrm>
            <a:off x="7963382" y="3916330"/>
            <a:ext cx="1377388" cy="19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[</a:t>
            </a:r>
            <a:r>
              <a:rPr lang="en-US" sz="1100" dirty="0" err="1">
                <a:solidFill>
                  <a:schemeClr val="tx2"/>
                </a:solidFill>
              </a:rPr>
              <a:t>mod_battery</a:t>
            </a:r>
            <a:r>
              <a:rPr lang="en-US" sz="1100" dirty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23C8DE-0C28-7448-8AC8-D56ED195465C}"/>
              </a:ext>
            </a:extLst>
          </p:cNvPr>
          <p:cNvSpPr/>
          <p:nvPr/>
        </p:nvSpPr>
        <p:spPr>
          <a:xfrm>
            <a:off x="7594413" y="4396389"/>
            <a:ext cx="2067748" cy="19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[</a:t>
            </a:r>
            <a:r>
              <a:rPr lang="en-US" sz="1100" dirty="0" err="1">
                <a:solidFill>
                  <a:schemeClr val="tx2"/>
                </a:solidFill>
              </a:rPr>
              <a:t>mod_energyConsumption</a:t>
            </a:r>
            <a:r>
              <a:rPr lang="en-US" sz="1100" dirty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13F91D-84CC-CD4F-997C-7F509E93FA1F}"/>
              </a:ext>
            </a:extLst>
          </p:cNvPr>
          <p:cNvSpPr/>
          <p:nvPr/>
        </p:nvSpPr>
        <p:spPr>
          <a:xfrm>
            <a:off x="7594412" y="4862519"/>
            <a:ext cx="2067748" cy="19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[</a:t>
            </a:r>
            <a:r>
              <a:rPr lang="en-US" sz="1100" dirty="0" err="1">
                <a:solidFill>
                  <a:schemeClr val="tx2"/>
                </a:solidFill>
              </a:rPr>
              <a:t>mod_energyGen</a:t>
            </a:r>
            <a:r>
              <a:rPr lang="en-US" sz="1100" dirty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201341-553E-5943-AC06-267905827670}"/>
              </a:ext>
            </a:extLst>
          </p:cNvPr>
          <p:cNvSpPr/>
          <p:nvPr/>
        </p:nvSpPr>
        <p:spPr>
          <a:xfrm>
            <a:off x="7594412" y="5351674"/>
            <a:ext cx="2067748" cy="19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[</a:t>
            </a:r>
            <a:r>
              <a:rPr lang="en-US" sz="1100" dirty="0" err="1">
                <a:solidFill>
                  <a:schemeClr val="tx2"/>
                </a:solidFill>
              </a:rPr>
              <a:t>mod_binarySwitch</a:t>
            </a:r>
            <a:r>
              <a:rPr lang="en-US" sz="1100" dirty="0">
                <a:solidFill>
                  <a:schemeClr val="tx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931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2040-6E1A-4B3A-A72E-EC652A3A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2" y="110218"/>
            <a:ext cx="10515600" cy="953592"/>
          </a:xfrm>
        </p:spPr>
        <p:txBody>
          <a:bodyPr>
            <a:normAutofit/>
          </a:bodyPr>
          <a:lstStyle/>
          <a:p>
            <a:r>
              <a:rPr lang="en-US" altLang="ko-KR" sz="4000"/>
              <a:t>Smart Data Template (SDT)</a:t>
            </a:r>
            <a:r>
              <a:rPr lang="en-US" sz="4000"/>
              <a:t> </a:t>
            </a:r>
            <a:r>
              <a:rPr lang="en-US" sz="4000" dirty="0"/>
              <a:t>Modules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23AC-E3E0-41C3-91C7-CA88E8E83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7943" y="1236402"/>
            <a:ext cx="2247806" cy="39336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913808C-64F1-48F4-9115-CDB4E9BA4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317" y="1205373"/>
            <a:ext cx="2577194" cy="39336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CA9B1EE-64B0-41A6-8458-BDABAD155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9434" y="1217589"/>
            <a:ext cx="2517364" cy="314670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18A3BFD-5BB2-42BE-B658-DB9D03C1DBD4}"/>
              </a:ext>
            </a:extLst>
          </p:cNvPr>
          <p:cNvSpPr/>
          <p:nvPr/>
        </p:nvSpPr>
        <p:spPr>
          <a:xfrm>
            <a:off x="6854893" y="5567003"/>
            <a:ext cx="53371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/>
              <a:t>&lt; TS-0023 defined models for Home appliances information model &amp; mapping &gt;</a:t>
            </a:r>
            <a:endParaRPr lang="en-US" altLang="ko-KR" sz="12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A78918-EE91-0542-A976-1E6532A1CA61}"/>
              </a:ext>
            </a:extLst>
          </p:cNvPr>
          <p:cNvSpPr/>
          <p:nvPr/>
        </p:nvSpPr>
        <p:spPr>
          <a:xfrm>
            <a:off x="1507066" y="5195467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13A386-8304-E04C-B64D-2D5FCFDF479E}"/>
              </a:ext>
            </a:extLst>
          </p:cNvPr>
          <p:cNvSpPr/>
          <p:nvPr/>
        </p:nvSpPr>
        <p:spPr>
          <a:xfrm>
            <a:off x="1507066" y="5497160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functionCode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DF53792-CD26-4443-AF29-675622F420B0}"/>
              </a:ext>
            </a:extLst>
          </p:cNvPr>
          <p:cNvSpPr/>
          <p:nvPr/>
        </p:nvSpPr>
        <p:spPr>
          <a:xfrm>
            <a:off x="1507066" y="5798853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slaveID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410C3C-10FF-E34B-8C5D-45CA8C6A0140}"/>
              </a:ext>
            </a:extLst>
          </p:cNvPr>
          <p:cNvSpPr/>
          <p:nvPr/>
        </p:nvSpPr>
        <p:spPr>
          <a:xfrm>
            <a:off x="1507066" y="6100546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numberRegisters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18AA8-DC53-3A44-940E-BB9F35112805}"/>
              </a:ext>
            </a:extLst>
          </p:cNvPr>
          <p:cNvSpPr/>
          <p:nvPr/>
        </p:nvSpPr>
        <p:spPr>
          <a:xfrm>
            <a:off x="1126066" y="4919127"/>
            <a:ext cx="127000" cy="67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B1E9613-A8B0-A949-B8AD-82AC54133AA6}"/>
              </a:ext>
            </a:extLst>
          </p:cNvPr>
          <p:cNvCxnSpPr>
            <a:stCxn id="8" idx="1"/>
            <a:endCxn id="12" idx="2"/>
          </p:cNvCxnSpPr>
          <p:nvPr/>
        </p:nvCxnSpPr>
        <p:spPr>
          <a:xfrm rot="10800000">
            <a:off x="1189566" y="4986631"/>
            <a:ext cx="317500" cy="299271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BC2A98E-2120-BB47-AAA4-116E581D1B04}"/>
              </a:ext>
            </a:extLst>
          </p:cNvPr>
          <p:cNvCxnSpPr>
            <a:cxnSpLocks/>
            <a:stCxn id="9" idx="1"/>
            <a:endCxn id="12" idx="2"/>
          </p:cNvCxnSpPr>
          <p:nvPr/>
        </p:nvCxnSpPr>
        <p:spPr>
          <a:xfrm rot="10800000">
            <a:off x="1189566" y="4986630"/>
            <a:ext cx="317500" cy="600964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80E3D68B-F1D4-FD43-81B5-80368257DE74}"/>
              </a:ext>
            </a:extLst>
          </p:cNvPr>
          <p:cNvCxnSpPr>
            <a:cxnSpLocks/>
            <a:stCxn id="10" idx="1"/>
            <a:endCxn id="12" idx="2"/>
          </p:cNvCxnSpPr>
          <p:nvPr/>
        </p:nvCxnSpPr>
        <p:spPr>
          <a:xfrm rot="10800000">
            <a:off x="1189566" y="4986631"/>
            <a:ext cx="317500" cy="902657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D74E7F1-6F28-8644-9DE1-DC928649E946}"/>
              </a:ext>
            </a:extLst>
          </p:cNvPr>
          <p:cNvCxnSpPr>
            <a:cxnSpLocks/>
            <a:stCxn id="11" idx="1"/>
            <a:endCxn id="12" idx="2"/>
          </p:cNvCxnSpPr>
          <p:nvPr/>
        </p:nvCxnSpPr>
        <p:spPr>
          <a:xfrm rot="10800000">
            <a:off x="1189566" y="4986630"/>
            <a:ext cx="317500" cy="1204350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03B188C-385F-694D-93C4-9527A7DD5F16}"/>
              </a:ext>
            </a:extLst>
          </p:cNvPr>
          <p:cNvSpPr/>
          <p:nvPr/>
        </p:nvSpPr>
        <p:spPr>
          <a:xfrm>
            <a:off x="4944533" y="5214694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35E1018-2699-6D4B-ACBA-0C86E9931970}"/>
              </a:ext>
            </a:extLst>
          </p:cNvPr>
          <p:cNvSpPr/>
          <p:nvPr/>
        </p:nvSpPr>
        <p:spPr>
          <a:xfrm>
            <a:off x="4944533" y="5516387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functionCode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80A899C-E763-8A4B-9309-028AD3E8867E}"/>
              </a:ext>
            </a:extLst>
          </p:cNvPr>
          <p:cNvSpPr/>
          <p:nvPr/>
        </p:nvSpPr>
        <p:spPr>
          <a:xfrm>
            <a:off x="4944533" y="5818080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slaveID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A947808-E728-824C-86AF-5701CB122CD3}"/>
              </a:ext>
            </a:extLst>
          </p:cNvPr>
          <p:cNvSpPr/>
          <p:nvPr/>
        </p:nvSpPr>
        <p:spPr>
          <a:xfrm>
            <a:off x="4944533" y="6119773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numberRegisters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74DE8A-5B43-2349-9089-8F78A526036D}"/>
              </a:ext>
            </a:extLst>
          </p:cNvPr>
          <p:cNvSpPr/>
          <p:nvPr/>
        </p:nvSpPr>
        <p:spPr>
          <a:xfrm>
            <a:off x="4563533" y="4938354"/>
            <a:ext cx="127000" cy="67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B42CC1C7-41BF-3343-A561-F0E09CE4C4D2}"/>
              </a:ext>
            </a:extLst>
          </p:cNvPr>
          <p:cNvCxnSpPr>
            <a:stCxn id="24" idx="1"/>
            <a:endCxn id="28" idx="2"/>
          </p:cNvCxnSpPr>
          <p:nvPr/>
        </p:nvCxnSpPr>
        <p:spPr>
          <a:xfrm rot="10800000">
            <a:off x="4627033" y="5005858"/>
            <a:ext cx="317500" cy="299271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15CC56B3-0F92-EC48-A088-B83BECFFB466}"/>
              </a:ext>
            </a:extLst>
          </p:cNvPr>
          <p:cNvCxnSpPr>
            <a:cxnSpLocks/>
            <a:stCxn id="25" idx="1"/>
            <a:endCxn id="28" idx="2"/>
          </p:cNvCxnSpPr>
          <p:nvPr/>
        </p:nvCxnSpPr>
        <p:spPr>
          <a:xfrm rot="10800000">
            <a:off x="4627033" y="5005857"/>
            <a:ext cx="317500" cy="600964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2BCDDC0-A101-F24F-B1E6-489C79ED9790}"/>
              </a:ext>
            </a:extLst>
          </p:cNvPr>
          <p:cNvCxnSpPr>
            <a:cxnSpLocks/>
            <a:stCxn id="26" idx="1"/>
            <a:endCxn id="28" idx="2"/>
          </p:cNvCxnSpPr>
          <p:nvPr/>
        </p:nvCxnSpPr>
        <p:spPr>
          <a:xfrm rot="10800000">
            <a:off x="4627033" y="5005858"/>
            <a:ext cx="317500" cy="902657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0ADE3E22-3FF6-C748-9D10-14575E3AC712}"/>
              </a:ext>
            </a:extLst>
          </p:cNvPr>
          <p:cNvCxnSpPr>
            <a:cxnSpLocks/>
            <a:stCxn id="27" idx="1"/>
            <a:endCxn id="28" idx="2"/>
          </p:cNvCxnSpPr>
          <p:nvPr/>
        </p:nvCxnSpPr>
        <p:spPr>
          <a:xfrm rot="10800000">
            <a:off x="4627033" y="5005857"/>
            <a:ext cx="317500" cy="1204350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3F4275D-132F-864E-A8F5-64A90407EF5D}"/>
              </a:ext>
            </a:extLst>
          </p:cNvPr>
          <p:cNvSpPr/>
          <p:nvPr/>
        </p:nvSpPr>
        <p:spPr>
          <a:xfrm>
            <a:off x="8636625" y="4403214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021E681-64AD-6D44-8C99-D1CDAA2FB8FA}"/>
              </a:ext>
            </a:extLst>
          </p:cNvPr>
          <p:cNvSpPr/>
          <p:nvPr/>
        </p:nvSpPr>
        <p:spPr>
          <a:xfrm>
            <a:off x="8636625" y="4704907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functionCode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792C11B-9097-7840-93A6-5CFA7D0F4741}"/>
              </a:ext>
            </a:extLst>
          </p:cNvPr>
          <p:cNvSpPr/>
          <p:nvPr/>
        </p:nvSpPr>
        <p:spPr>
          <a:xfrm>
            <a:off x="8636625" y="5006600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slaveID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BE5F30D-20E0-9941-AF5B-DCD26C9127EC}"/>
              </a:ext>
            </a:extLst>
          </p:cNvPr>
          <p:cNvSpPr/>
          <p:nvPr/>
        </p:nvSpPr>
        <p:spPr>
          <a:xfrm>
            <a:off x="8636625" y="5308293"/>
            <a:ext cx="1473511" cy="1808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2"/>
                </a:solidFill>
              </a:rPr>
              <a:t>numberRegisters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30EEE4-6CD8-D848-AF57-DDE3B2BE7EC6}"/>
              </a:ext>
            </a:extLst>
          </p:cNvPr>
          <p:cNvSpPr/>
          <p:nvPr/>
        </p:nvSpPr>
        <p:spPr>
          <a:xfrm>
            <a:off x="8255625" y="4126874"/>
            <a:ext cx="127000" cy="67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8AAE13B9-83B9-0949-80BD-10F90B3D60E8}"/>
              </a:ext>
            </a:extLst>
          </p:cNvPr>
          <p:cNvCxnSpPr>
            <a:stCxn id="33" idx="1"/>
            <a:endCxn id="37" idx="2"/>
          </p:cNvCxnSpPr>
          <p:nvPr/>
        </p:nvCxnSpPr>
        <p:spPr>
          <a:xfrm rot="10800000">
            <a:off x="8319125" y="4194378"/>
            <a:ext cx="317500" cy="299271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369FBBF1-A5C9-A64E-BCC0-2329BD2E42EF}"/>
              </a:ext>
            </a:extLst>
          </p:cNvPr>
          <p:cNvCxnSpPr>
            <a:cxnSpLocks/>
            <a:stCxn id="34" idx="1"/>
            <a:endCxn id="37" idx="2"/>
          </p:cNvCxnSpPr>
          <p:nvPr/>
        </p:nvCxnSpPr>
        <p:spPr>
          <a:xfrm rot="10800000">
            <a:off x="8319125" y="4194377"/>
            <a:ext cx="317500" cy="600964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551E3CBF-4615-BA4A-A582-43F2486C2B21}"/>
              </a:ext>
            </a:extLst>
          </p:cNvPr>
          <p:cNvCxnSpPr>
            <a:cxnSpLocks/>
            <a:stCxn id="35" idx="1"/>
            <a:endCxn id="37" idx="2"/>
          </p:cNvCxnSpPr>
          <p:nvPr/>
        </p:nvCxnSpPr>
        <p:spPr>
          <a:xfrm rot="10800000">
            <a:off x="8319125" y="4194378"/>
            <a:ext cx="317500" cy="902657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8AF034C-D28C-E842-8A11-4E8C34002FC4}"/>
              </a:ext>
            </a:extLst>
          </p:cNvPr>
          <p:cNvCxnSpPr>
            <a:cxnSpLocks/>
            <a:stCxn id="36" idx="1"/>
            <a:endCxn id="37" idx="2"/>
          </p:cNvCxnSpPr>
          <p:nvPr/>
        </p:nvCxnSpPr>
        <p:spPr>
          <a:xfrm rot="10800000">
            <a:off x="8319125" y="4194377"/>
            <a:ext cx="317500" cy="1204350"/>
          </a:xfrm>
          <a:prstGeom prst="bentConnector2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5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47F0-5A39-4E8D-B7C6-376E2363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38232" cy="11735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Lookup table </a:t>
            </a:r>
            <a:r>
              <a:rPr lang="en-US" sz="2400"/>
              <a:t>for </a:t>
            </a:r>
            <a:r>
              <a:rPr lang="en-US" sz="2400">
                <a:solidFill>
                  <a:srgbClr val="00B050"/>
                </a:solidFill>
              </a:rPr>
              <a:t>“Battery Module”</a:t>
            </a:r>
            <a:r>
              <a:rPr lang="en-US" sz="2400"/>
              <a:t> </a:t>
            </a:r>
            <a:r>
              <a:rPr lang="en-US" sz="2400" dirty="0"/>
              <a:t>mapping to Modbus Object types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AF58D308-CFCF-46D1-BB38-47834A11D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454911"/>
              </p:ext>
            </p:extLst>
          </p:nvPr>
        </p:nvGraphicFramePr>
        <p:xfrm>
          <a:off x="175261" y="1696085"/>
          <a:ext cx="4981956" cy="427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68">
                  <a:extLst>
                    <a:ext uri="{9D8B030D-6E8A-4147-A177-3AD203B41FA5}">
                      <a16:colId xmlns:a16="http://schemas.microsoft.com/office/drawing/2014/main" val="1058832780"/>
                    </a:ext>
                  </a:extLst>
                </a:gridCol>
                <a:gridCol w="1005621">
                  <a:extLst>
                    <a:ext uri="{9D8B030D-6E8A-4147-A177-3AD203B41FA5}">
                      <a16:colId xmlns:a16="http://schemas.microsoft.com/office/drawing/2014/main" val="3289465908"/>
                    </a:ext>
                  </a:extLst>
                </a:gridCol>
                <a:gridCol w="1199945">
                  <a:extLst>
                    <a:ext uri="{9D8B030D-6E8A-4147-A177-3AD203B41FA5}">
                      <a16:colId xmlns:a16="http://schemas.microsoft.com/office/drawing/2014/main" val="2438274903"/>
                    </a:ext>
                  </a:extLst>
                </a:gridCol>
                <a:gridCol w="1156222">
                  <a:extLst>
                    <a:ext uri="{9D8B030D-6E8A-4147-A177-3AD203B41FA5}">
                      <a16:colId xmlns:a16="http://schemas.microsoft.com/office/drawing/2014/main" val="3799362641"/>
                    </a:ext>
                  </a:extLst>
                </a:gridCol>
              </a:tblGrid>
              <a:tr h="65959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solidFill>
                            <a:schemeClr val="bg1"/>
                          </a:solidFill>
                        </a:rPr>
                        <a:t>Battery</a:t>
                      </a:r>
                      <a:r>
                        <a:rPr lang="en-US" sz="1600">
                          <a:latin typeface="+mn-lt"/>
                          <a:cs typeface="Times New Roman" panose="02020603050405020304" pitchFamily="18" charset="0"/>
                        </a:rPr>
                        <a:t> Resource </a:t>
                      </a:r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Readable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Writable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extLst>
                  <a:ext uri="{0D108BD9-81ED-4DB2-BD59-A6C34878D82A}">
                    <a16:rowId xmlns:a16="http://schemas.microsoft.com/office/drawing/2014/main" val="726489206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r>
                        <a:rPr lang="en-US" sz="16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ko-K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978405547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521592137"/>
                  </a:ext>
                </a:extLst>
              </a:tr>
              <a:tr h="38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charging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xs:boolean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731101062"/>
                  </a:ext>
                </a:extLst>
              </a:tr>
              <a:tr h="38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discharging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xs:boolean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3442585153"/>
                  </a:ext>
                </a:extLst>
              </a:tr>
              <a:tr h="381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lowBattery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xs:boolean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3756530119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batteryThreshold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ko-K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600031743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electricEnergy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151854608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1660960176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xs:string</a:t>
                      </a:r>
                      <a:endParaRPr lang="ko-KR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ko-K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ko-K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010000575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8F243A9-DF4F-4345-91D8-1014CECEC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25986"/>
              </p:ext>
            </p:extLst>
          </p:nvPr>
        </p:nvGraphicFramePr>
        <p:xfrm>
          <a:off x="5607095" y="1696082"/>
          <a:ext cx="6458412" cy="4273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8232">
                  <a:extLst>
                    <a:ext uri="{9D8B030D-6E8A-4147-A177-3AD203B41FA5}">
                      <a16:colId xmlns:a16="http://schemas.microsoft.com/office/drawing/2014/main" val="2111311541"/>
                    </a:ext>
                  </a:extLst>
                </a:gridCol>
                <a:gridCol w="1740090">
                  <a:extLst>
                    <a:ext uri="{9D8B030D-6E8A-4147-A177-3AD203B41FA5}">
                      <a16:colId xmlns:a16="http://schemas.microsoft.com/office/drawing/2014/main" val="917126216"/>
                    </a:ext>
                  </a:extLst>
                </a:gridCol>
                <a:gridCol w="1740090">
                  <a:extLst>
                    <a:ext uri="{9D8B030D-6E8A-4147-A177-3AD203B41FA5}">
                      <a16:colId xmlns:a16="http://schemas.microsoft.com/office/drawing/2014/main" val="564228188"/>
                    </a:ext>
                  </a:extLst>
                </a:gridCol>
              </a:tblGrid>
              <a:tr h="656854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Modbus</a:t>
                      </a:r>
                      <a:r>
                        <a:rPr lang="en-US" sz="1400" dirty="0"/>
                        <a:t> object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required registers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Address</a:t>
                      </a:r>
                      <a:endParaRPr lang="en-US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440166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400" spc="-150">
                          <a:effectLst/>
                        </a:rPr>
                        <a:t>Input Register</a:t>
                      </a:r>
                      <a:r>
                        <a:rPr lang="en-US" altLang="ko-KR" sz="1400" spc="-150">
                          <a:effectLst/>
                        </a:rPr>
                        <a:t> (</a:t>
                      </a:r>
                      <a:r>
                        <a:rPr lang="x-none" altLang="ko-KR" sz="1400" spc="-150">
                          <a:effectLst/>
                        </a:rPr>
                        <a:t>16-bit word</a:t>
                      </a:r>
                      <a:r>
                        <a:rPr lang="en-US" altLang="ko-KR" sz="1400" spc="-150">
                          <a:effectLst/>
                        </a:rPr>
                        <a:t>), </a:t>
                      </a:r>
                      <a:r>
                        <a:rPr lang="x-none" altLang="ko-KR" sz="1400" spc="-150">
                          <a:effectLst/>
                        </a:rPr>
                        <a:t>Read-Only</a:t>
                      </a:r>
                      <a:endParaRPr lang="ko-KR" altLang="ko-KR" sz="14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 </a:t>
                      </a:r>
                      <a:r>
                        <a:rPr lang="en-US" altLang="ko-KR" sz="1400"/>
                        <a:t>(32bit)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0x0001-0x0002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705684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400" spc="-150">
                          <a:effectLst/>
                        </a:rPr>
                        <a:t>Input Register</a:t>
                      </a:r>
                      <a:r>
                        <a:rPr lang="en-US" altLang="ko-KR" sz="1400" spc="-150">
                          <a:effectLst/>
                        </a:rPr>
                        <a:t> (</a:t>
                      </a:r>
                      <a:r>
                        <a:rPr lang="x-none" altLang="ko-KR" sz="1400" spc="-150">
                          <a:effectLst/>
                        </a:rPr>
                        <a:t>16-bit word</a:t>
                      </a:r>
                      <a:r>
                        <a:rPr lang="en-US" altLang="ko-KR" sz="1400" spc="-150">
                          <a:effectLst/>
                        </a:rPr>
                        <a:t>), </a:t>
                      </a:r>
                      <a:r>
                        <a:rPr lang="x-none" altLang="ko-KR" sz="1400" spc="-150">
                          <a:effectLst/>
                        </a:rPr>
                        <a:t>Read-Only</a:t>
                      </a:r>
                      <a:endParaRPr lang="ko-KR" altLang="ko-KR" sz="1400" b="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 </a:t>
                      </a:r>
                      <a:r>
                        <a:rPr lang="en-US" altLang="ko-KR" sz="1400"/>
                        <a:t>(32bit)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0x0003-0x0004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91441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150">
                          <a:effectLst/>
                        </a:rPr>
                        <a:t>Coil (Single bit), Read-Write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 (8 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36577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400" spc="-150" dirty="0">
                          <a:effectLst/>
                        </a:rPr>
                        <a:t>Coil</a:t>
                      </a:r>
                      <a:r>
                        <a:rPr lang="en-US" altLang="ko-KR" sz="1400" spc="-150" dirty="0">
                          <a:effectLst/>
                        </a:rPr>
                        <a:t> (</a:t>
                      </a:r>
                      <a:r>
                        <a:rPr lang="x-none" altLang="ko-KR" sz="1400" spc="-150" dirty="0">
                          <a:effectLst/>
                        </a:rPr>
                        <a:t>Single </a:t>
                      </a:r>
                      <a:r>
                        <a:rPr lang="x-none" altLang="ko-KR" sz="1400" spc="-150">
                          <a:effectLst/>
                        </a:rPr>
                        <a:t>bit</a:t>
                      </a:r>
                      <a:r>
                        <a:rPr lang="en-US" altLang="ko-KR" sz="1400" spc="-150">
                          <a:effectLst/>
                        </a:rPr>
                        <a:t>), Read-Write</a:t>
                      </a:r>
                      <a:endParaRPr lang="ko-KR" altLang="ko-KR" sz="1400" spc="-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 </a:t>
                      </a:r>
                      <a:r>
                        <a:rPr lang="en-US" altLang="ko-KR" sz="1400"/>
                        <a:t>(8 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05973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400" spc="-150">
                          <a:effectLst/>
                        </a:rPr>
                        <a:t>Coil</a:t>
                      </a:r>
                      <a:r>
                        <a:rPr lang="en-US" altLang="ko-KR" sz="1400" spc="-150">
                          <a:effectLst/>
                        </a:rPr>
                        <a:t> (</a:t>
                      </a:r>
                      <a:r>
                        <a:rPr lang="x-none" altLang="ko-KR" sz="1400" spc="-150">
                          <a:effectLst/>
                        </a:rPr>
                        <a:t>Single bit</a:t>
                      </a:r>
                      <a:r>
                        <a:rPr lang="en-US" altLang="ko-KR" sz="1400" spc="-150">
                          <a:effectLst/>
                        </a:rPr>
                        <a:t>) , Read-Write</a:t>
                      </a:r>
                      <a:endParaRPr lang="ko-KR" altLang="ko-KR" sz="140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 </a:t>
                      </a:r>
                      <a:r>
                        <a:rPr lang="en-US" altLang="ko-KR" sz="1400"/>
                        <a:t>(8 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67881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l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400" spc="-150" dirty="0">
                          <a:effectLst/>
                        </a:rPr>
                        <a:t>Holding Register</a:t>
                      </a:r>
                      <a:r>
                        <a:rPr lang="en-US" altLang="ko-KR" sz="1400" spc="-150" dirty="0">
                          <a:effectLst/>
                        </a:rPr>
                        <a:t> (</a:t>
                      </a:r>
                      <a:r>
                        <a:rPr lang="x-none" altLang="ko-KR" sz="1400" spc="-150" dirty="0">
                          <a:effectLst/>
                        </a:rPr>
                        <a:t>16-bit word</a:t>
                      </a:r>
                      <a:r>
                        <a:rPr lang="en-US" altLang="ko-KR" sz="1400" spc="-150" dirty="0">
                          <a:effectLst/>
                        </a:rPr>
                        <a:t>),  Read-Write</a:t>
                      </a:r>
                      <a:endParaRPr lang="ko-KR" altLang="ko-KR" sz="1400" spc="-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 </a:t>
                      </a:r>
                      <a:r>
                        <a:rPr lang="en-US" altLang="ko-KR" sz="1400" dirty="0"/>
                        <a:t>(32bit)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0x0001-0x0002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566654"/>
                  </a:ext>
                </a:extLst>
              </a:tr>
              <a:tr h="455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400" spc="-150">
                          <a:effectLst/>
                        </a:rPr>
                        <a:t>Input Register</a:t>
                      </a:r>
                      <a:r>
                        <a:rPr lang="en-US" altLang="ko-KR" sz="1400" spc="-150">
                          <a:effectLst/>
                        </a:rPr>
                        <a:t> (</a:t>
                      </a:r>
                      <a:r>
                        <a:rPr lang="x-none" altLang="ko-KR" sz="1400" spc="-150">
                          <a:effectLst/>
                        </a:rPr>
                        <a:t>16-bit word</a:t>
                      </a:r>
                      <a:r>
                        <a:rPr lang="en-US" altLang="ko-KR" sz="1400" spc="-150">
                          <a:effectLst/>
                        </a:rPr>
                        <a:t>) , </a:t>
                      </a:r>
                      <a:r>
                        <a:rPr lang="x-none" altLang="ko-KR" sz="1400" spc="-150">
                          <a:effectLst/>
                        </a:rPr>
                        <a:t>Read-Only</a:t>
                      </a:r>
                      <a:endParaRPr lang="ko-KR" altLang="ko-KR" sz="140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400"/>
                        <a:t>2 (32bit)</a:t>
                      </a:r>
                      <a:endParaRPr lang="en-US" altLang="ko-K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0x0005-0x0006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27160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400" spc="-150">
                          <a:effectLst/>
                        </a:rPr>
                        <a:t>Input Register</a:t>
                      </a:r>
                      <a:r>
                        <a:rPr lang="en-US" altLang="ko-KR" sz="1400" spc="-150">
                          <a:effectLst/>
                        </a:rPr>
                        <a:t> (</a:t>
                      </a:r>
                      <a:r>
                        <a:rPr lang="x-none" altLang="ko-KR" sz="1400" spc="-150">
                          <a:effectLst/>
                        </a:rPr>
                        <a:t>16-bit word</a:t>
                      </a:r>
                      <a:r>
                        <a:rPr lang="en-US" altLang="ko-KR" sz="1400" spc="-150">
                          <a:effectLst/>
                        </a:rPr>
                        <a:t>) , </a:t>
                      </a:r>
                      <a:r>
                        <a:rPr lang="x-none" altLang="ko-KR" sz="1400" spc="-150">
                          <a:effectLst/>
                        </a:rPr>
                        <a:t>Read-Only</a:t>
                      </a:r>
                      <a:endParaRPr lang="ko-KR" altLang="ko-KR" sz="140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400"/>
                        <a:t>2 (32bit)</a:t>
                      </a:r>
                      <a:endParaRPr lang="en-US" altLang="ko-K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0x0007-0x0008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81549"/>
                  </a:ext>
                </a:extLst>
              </a:tr>
              <a:tr h="455854">
                <a:tc>
                  <a:txBody>
                    <a:bodyPr/>
                    <a:lstStyle/>
                    <a:p>
                      <a:pPr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400" spc="-150">
                          <a:effectLst/>
                        </a:rPr>
                        <a:t>Input Register</a:t>
                      </a:r>
                      <a:r>
                        <a:rPr lang="en-US" altLang="ko-KR" sz="1400" spc="-150">
                          <a:effectLst/>
                        </a:rPr>
                        <a:t> (</a:t>
                      </a:r>
                      <a:r>
                        <a:rPr lang="x-none" altLang="ko-KR" sz="1400" spc="-150">
                          <a:effectLst/>
                        </a:rPr>
                        <a:t>16-bit word</a:t>
                      </a:r>
                      <a:r>
                        <a:rPr lang="en-US" altLang="ko-KR" sz="1400" spc="-150">
                          <a:effectLst/>
                        </a:rPr>
                        <a:t>) , </a:t>
                      </a:r>
                      <a:r>
                        <a:rPr lang="x-none" altLang="ko-KR" sz="1400" spc="-150">
                          <a:effectLst/>
                        </a:rPr>
                        <a:t>Read-Only</a:t>
                      </a:r>
                      <a:endParaRPr lang="ko-KR" altLang="ko-KR" sz="140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400"/>
                        <a:t>8 (128bit)</a:t>
                      </a:r>
                      <a:endParaRPr lang="en-US" altLang="ko-K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0x0009-0x0018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48620"/>
                  </a:ext>
                </a:extLst>
              </a:tr>
            </a:tbl>
          </a:graphicData>
        </a:graphic>
      </p:graphicFrame>
      <p:sp>
        <p:nvSpPr>
          <p:cNvPr id="3" name="화살표: 왼쪽/오른쪽 2">
            <a:extLst>
              <a:ext uri="{FF2B5EF4-FFF2-40B4-BE49-F238E27FC236}">
                <a16:creationId xmlns:a16="http://schemas.microsoft.com/office/drawing/2014/main" id="{38090353-F3F8-427C-BA5D-8D964E93FD1E}"/>
              </a:ext>
            </a:extLst>
          </p:cNvPr>
          <p:cNvSpPr/>
          <p:nvPr/>
        </p:nvSpPr>
        <p:spPr>
          <a:xfrm>
            <a:off x="5038052" y="1412987"/>
            <a:ext cx="731520" cy="2330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AF09A65-F36B-42EB-9A40-5575C14D268E}"/>
              </a:ext>
            </a:extLst>
          </p:cNvPr>
          <p:cNvSpPr/>
          <p:nvPr/>
        </p:nvSpPr>
        <p:spPr>
          <a:xfrm>
            <a:off x="4836990" y="1112015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/>
              <a:t>Mapping</a:t>
            </a:r>
            <a:endParaRPr lang="ko-KR" altLang="en-US" sz="2000" b="1"/>
          </a:p>
        </p:txBody>
      </p:sp>
    </p:spTree>
    <p:extLst>
      <p:ext uri="{BB962C8B-B14F-4D97-AF65-F5344CB8AC3E}">
        <p14:creationId xmlns:p14="http://schemas.microsoft.com/office/powerpoint/2010/main" val="296859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47F0-5A39-4E8D-B7C6-376E2363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38232" cy="11735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Lookup table </a:t>
            </a:r>
            <a:r>
              <a:rPr lang="en-US" sz="2400"/>
              <a:t>for </a:t>
            </a:r>
            <a:r>
              <a:rPr lang="en-US" sz="2400">
                <a:solidFill>
                  <a:srgbClr val="00B050"/>
                </a:solidFill>
              </a:rPr>
              <a:t>“energyConsumption Module”</a:t>
            </a:r>
            <a:r>
              <a:rPr lang="en-US" sz="2400"/>
              <a:t> </a:t>
            </a:r>
            <a:r>
              <a:rPr lang="en-US" sz="2400" dirty="0"/>
              <a:t>mapping to Modbus Object types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AF58D308-CFCF-46D1-BB38-47834A11D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546236"/>
              </p:ext>
            </p:extLst>
          </p:nvPr>
        </p:nvGraphicFramePr>
        <p:xfrm>
          <a:off x="175261" y="1696085"/>
          <a:ext cx="4981956" cy="4333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68">
                  <a:extLst>
                    <a:ext uri="{9D8B030D-6E8A-4147-A177-3AD203B41FA5}">
                      <a16:colId xmlns:a16="http://schemas.microsoft.com/office/drawing/2014/main" val="1058832780"/>
                    </a:ext>
                  </a:extLst>
                </a:gridCol>
                <a:gridCol w="1005621">
                  <a:extLst>
                    <a:ext uri="{9D8B030D-6E8A-4147-A177-3AD203B41FA5}">
                      <a16:colId xmlns:a16="http://schemas.microsoft.com/office/drawing/2014/main" val="3289465908"/>
                    </a:ext>
                  </a:extLst>
                </a:gridCol>
                <a:gridCol w="1199945">
                  <a:extLst>
                    <a:ext uri="{9D8B030D-6E8A-4147-A177-3AD203B41FA5}">
                      <a16:colId xmlns:a16="http://schemas.microsoft.com/office/drawing/2014/main" val="2438274903"/>
                    </a:ext>
                  </a:extLst>
                </a:gridCol>
                <a:gridCol w="1156222">
                  <a:extLst>
                    <a:ext uri="{9D8B030D-6E8A-4147-A177-3AD203B41FA5}">
                      <a16:colId xmlns:a16="http://schemas.microsoft.com/office/drawing/2014/main" val="3799362641"/>
                    </a:ext>
                  </a:extLst>
                </a:gridCol>
              </a:tblGrid>
              <a:tr h="65959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spc="-150">
                          <a:solidFill>
                            <a:schemeClr val="bg1"/>
                          </a:solidFill>
                        </a:rPr>
                        <a:t>energyConsumption</a:t>
                      </a:r>
                      <a:r>
                        <a:rPr lang="en-US" sz="1600" spc="-150">
                          <a:latin typeface="+mn-lt"/>
                          <a:cs typeface="Times New Roman" panose="02020603050405020304" pitchFamily="18" charset="0"/>
                        </a:rPr>
                        <a:t> Resource </a:t>
                      </a:r>
                      <a:r>
                        <a:rPr lang="en-US" sz="1600" spc="-150" dirty="0">
                          <a:latin typeface="+mn-lt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Readable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Writable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extLst>
                  <a:ext uri="{0D108BD9-81ED-4DB2-BD59-A6C34878D82A}">
                    <a16:rowId xmlns:a16="http://schemas.microsoft.com/office/drawing/2014/main" val="726489206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978405547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absoluteEnergy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Consumption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521592137"/>
                  </a:ext>
                </a:extLst>
              </a:tr>
              <a:tr h="38187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roundingEnergy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Consumption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integer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731101062"/>
                  </a:ext>
                </a:extLst>
              </a:tr>
              <a:tr h="38187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significantDigits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xs:integer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3442585153"/>
                  </a:ext>
                </a:extLst>
              </a:tr>
              <a:tr h="38187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multiplyingFactors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3756530119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600031743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151854608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xs:float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1660960176"/>
                  </a:ext>
                </a:extLst>
              </a:tr>
              <a:tr h="41134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measuringScope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xs:string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true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010000575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8F243A9-DF4F-4345-91D8-1014CECEC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98592"/>
              </p:ext>
            </p:extLst>
          </p:nvPr>
        </p:nvGraphicFramePr>
        <p:xfrm>
          <a:off x="5607095" y="1696082"/>
          <a:ext cx="6458412" cy="4273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8232">
                  <a:extLst>
                    <a:ext uri="{9D8B030D-6E8A-4147-A177-3AD203B41FA5}">
                      <a16:colId xmlns:a16="http://schemas.microsoft.com/office/drawing/2014/main" val="2111311541"/>
                    </a:ext>
                  </a:extLst>
                </a:gridCol>
                <a:gridCol w="1740090">
                  <a:extLst>
                    <a:ext uri="{9D8B030D-6E8A-4147-A177-3AD203B41FA5}">
                      <a16:colId xmlns:a16="http://schemas.microsoft.com/office/drawing/2014/main" val="917126216"/>
                    </a:ext>
                  </a:extLst>
                </a:gridCol>
                <a:gridCol w="1740090">
                  <a:extLst>
                    <a:ext uri="{9D8B030D-6E8A-4147-A177-3AD203B41FA5}">
                      <a16:colId xmlns:a16="http://schemas.microsoft.com/office/drawing/2014/main" val="564228188"/>
                    </a:ext>
                  </a:extLst>
                </a:gridCol>
              </a:tblGrid>
              <a:tr h="656854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Modbus</a:t>
                      </a:r>
                      <a:r>
                        <a:rPr lang="en-US" sz="1400" dirty="0"/>
                        <a:t> object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required registers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Address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440166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 </a:t>
                      </a:r>
                      <a:r>
                        <a:rPr lang="en-US" altLang="ko-KR" sz="1400"/>
                        <a:t>(32bit)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0x0019-0x001A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705684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 </a:t>
                      </a:r>
                      <a:r>
                        <a:rPr lang="en-US" altLang="ko-KR" sz="1400"/>
                        <a:t>(32bit)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0x001B-0x001C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91441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 (32bit)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0x001D-0x001E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36577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 (32bit)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0x001F-0x0020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05973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 (32bit)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0x0021-0x0022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67881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 (32bit)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0x0023-0x0024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566654"/>
                  </a:ext>
                </a:extLst>
              </a:tr>
              <a:tr h="455854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 (32bit)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0x0025-0x0026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27160"/>
                  </a:ext>
                </a:extLst>
              </a:tr>
              <a:tr h="386385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 (32bit)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0x0027-0x0028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81549"/>
                  </a:ext>
                </a:extLst>
              </a:tr>
              <a:tr h="455854">
                <a:tc>
                  <a:txBody>
                    <a:bodyPr/>
                    <a:lstStyle/>
                    <a:p>
                      <a:pPr marL="0" marR="0" lvl="0" indent="0" algn="l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400" spc="-150">
                          <a:effectLst/>
                        </a:rPr>
                        <a:t>Holding Register</a:t>
                      </a:r>
                      <a:r>
                        <a:rPr lang="en-US" altLang="ko-KR" sz="1400" spc="-150">
                          <a:effectLst/>
                        </a:rPr>
                        <a:t> (</a:t>
                      </a:r>
                      <a:r>
                        <a:rPr lang="x-none" altLang="ko-KR" sz="1400" spc="-150">
                          <a:effectLst/>
                        </a:rPr>
                        <a:t>16-bit word</a:t>
                      </a:r>
                      <a:r>
                        <a:rPr lang="en-US" altLang="ko-KR" sz="1400" spc="-150">
                          <a:effectLst/>
                        </a:rPr>
                        <a:t>), , Read-Write</a:t>
                      </a:r>
                      <a:endParaRPr lang="ko-KR" altLang="ko-KR" sz="1400" spc="-1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400"/>
                        <a:t>8 (128bit)</a:t>
                      </a:r>
                      <a:endParaRPr lang="en-US" altLang="ko-K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0x0002-0x0011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948620"/>
                  </a:ext>
                </a:extLst>
              </a:tr>
            </a:tbl>
          </a:graphicData>
        </a:graphic>
      </p:graphicFrame>
      <p:sp>
        <p:nvSpPr>
          <p:cNvPr id="3" name="화살표: 왼쪽/오른쪽 2">
            <a:extLst>
              <a:ext uri="{FF2B5EF4-FFF2-40B4-BE49-F238E27FC236}">
                <a16:creationId xmlns:a16="http://schemas.microsoft.com/office/drawing/2014/main" id="{38090353-F3F8-427C-BA5D-8D964E93FD1E}"/>
              </a:ext>
            </a:extLst>
          </p:cNvPr>
          <p:cNvSpPr/>
          <p:nvPr/>
        </p:nvSpPr>
        <p:spPr>
          <a:xfrm>
            <a:off x="5038052" y="1412987"/>
            <a:ext cx="731520" cy="2330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AF09A65-F36B-42EB-9A40-5575C14D268E}"/>
              </a:ext>
            </a:extLst>
          </p:cNvPr>
          <p:cNvSpPr/>
          <p:nvPr/>
        </p:nvSpPr>
        <p:spPr>
          <a:xfrm>
            <a:off x="4836990" y="1112015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/>
              <a:t>Mapping</a:t>
            </a:r>
            <a:endParaRPr lang="ko-KR" altLang="en-US" sz="2000" b="1"/>
          </a:p>
        </p:txBody>
      </p:sp>
    </p:spTree>
    <p:extLst>
      <p:ext uri="{BB962C8B-B14F-4D97-AF65-F5344CB8AC3E}">
        <p14:creationId xmlns:p14="http://schemas.microsoft.com/office/powerpoint/2010/main" val="382102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47F0-5A39-4E8D-B7C6-376E2363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38232" cy="11735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Lookup table </a:t>
            </a:r>
            <a:r>
              <a:rPr lang="en-US" sz="2400"/>
              <a:t>for </a:t>
            </a:r>
            <a:r>
              <a:rPr lang="en-US" sz="2400">
                <a:solidFill>
                  <a:srgbClr val="00B050"/>
                </a:solidFill>
              </a:rPr>
              <a:t>“energyGeneration Module”</a:t>
            </a:r>
            <a:r>
              <a:rPr lang="en-US" sz="2400"/>
              <a:t> </a:t>
            </a:r>
            <a:r>
              <a:rPr lang="en-US" sz="2400" dirty="0"/>
              <a:t>mapping to Modbus Object types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AF58D308-CFCF-46D1-BB38-47834A11D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57038"/>
              </p:ext>
            </p:extLst>
          </p:nvPr>
        </p:nvGraphicFramePr>
        <p:xfrm>
          <a:off x="236220" y="1972787"/>
          <a:ext cx="5280659" cy="279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308">
                  <a:extLst>
                    <a:ext uri="{9D8B030D-6E8A-4147-A177-3AD203B41FA5}">
                      <a16:colId xmlns:a16="http://schemas.microsoft.com/office/drawing/2014/main" val="1058832780"/>
                    </a:ext>
                  </a:extLst>
                </a:gridCol>
                <a:gridCol w="1065915">
                  <a:extLst>
                    <a:ext uri="{9D8B030D-6E8A-4147-A177-3AD203B41FA5}">
                      <a16:colId xmlns:a16="http://schemas.microsoft.com/office/drawing/2014/main" val="3289465908"/>
                    </a:ext>
                  </a:extLst>
                </a:gridCol>
                <a:gridCol w="1271890">
                  <a:extLst>
                    <a:ext uri="{9D8B030D-6E8A-4147-A177-3AD203B41FA5}">
                      <a16:colId xmlns:a16="http://schemas.microsoft.com/office/drawing/2014/main" val="2438274903"/>
                    </a:ext>
                  </a:extLst>
                </a:gridCol>
                <a:gridCol w="1225546">
                  <a:extLst>
                    <a:ext uri="{9D8B030D-6E8A-4147-A177-3AD203B41FA5}">
                      <a16:colId xmlns:a16="http://schemas.microsoft.com/office/drawing/2014/main" val="3799362641"/>
                    </a:ext>
                  </a:extLst>
                </a:gridCol>
              </a:tblGrid>
              <a:tr h="70042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spc="-150">
                          <a:solidFill>
                            <a:schemeClr val="bg1"/>
                          </a:solidFill>
                        </a:rPr>
                        <a:t>energyGeneration</a:t>
                      </a:r>
                      <a:r>
                        <a:rPr lang="en-US" sz="1600" spc="-150">
                          <a:latin typeface="+mn-lt"/>
                          <a:cs typeface="Times New Roman" panose="02020603050405020304" pitchFamily="18" charset="0"/>
                        </a:rPr>
                        <a:t> Resource </a:t>
                      </a:r>
                      <a:r>
                        <a:rPr lang="en-US" sz="1600" spc="-150" dirty="0">
                          <a:latin typeface="+mn-lt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Readable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Writable</a:t>
                      </a:r>
                      <a:endParaRPr lang="ko-K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 anchor="ctr"/>
                </a:tc>
                <a:extLst>
                  <a:ext uri="{0D108BD9-81ED-4DB2-BD59-A6C34878D82A}">
                    <a16:rowId xmlns:a16="http://schemas.microsoft.com/office/drawing/2014/main" val="726489206"/>
                  </a:ext>
                </a:extLst>
              </a:tr>
              <a:tr h="43680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spc="-15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powerGenerationData</a:t>
                      </a:r>
                      <a:endParaRPr lang="en-US" sz="1400" kern="1200" spc="-15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xs:float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978405547"/>
                  </a:ext>
                </a:extLst>
              </a:tr>
              <a:tr h="436806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spc="-15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roundingEnergy</a:t>
                      </a:r>
                      <a:r>
                        <a:rPr lang="en-GB" sz="1400" kern="1200" spc="-1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spc="-15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Generation</a:t>
                      </a:r>
                      <a:endParaRPr lang="en-US" sz="1400" kern="1200" spc="-15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xs:integer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521592137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spc="-15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significantDigits</a:t>
                      </a:r>
                      <a:endParaRPr lang="en-US" sz="1400" kern="1200" spc="-15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xs:integer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731101062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spc="-15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multiplyingFactors</a:t>
                      </a:r>
                      <a:endParaRPr lang="en-US" sz="1400" kern="1200" spc="-15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xs:float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3442585153"/>
                  </a:ext>
                </a:extLst>
              </a:tr>
              <a:tr h="405511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kern="1200" spc="-1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generationSource</a:t>
                      </a:r>
                      <a:endParaRPr lang="en-US" sz="1400" kern="1200" spc="-15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xs:string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3756530119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8F243A9-DF4F-4345-91D8-1014CECEC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8993"/>
              </p:ext>
            </p:extLst>
          </p:nvPr>
        </p:nvGraphicFramePr>
        <p:xfrm>
          <a:off x="5649767" y="1972787"/>
          <a:ext cx="6458412" cy="27905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8232">
                  <a:extLst>
                    <a:ext uri="{9D8B030D-6E8A-4147-A177-3AD203B41FA5}">
                      <a16:colId xmlns:a16="http://schemas.microsoft.com/office/drawing/2014/main" val="2111311541"/>
                    </a:ext>
                  </a:extLst>
                </a:gridCol>
                <a:gridCol w="1740090">
                  <a:extLst>
                    <a:ext uri="{9D8B030D-6E8A-4147-A177-3AD203B41FA5}">
                      <a16:colId xmlns:a16="http://schemas.microsoft.com/office/drawing/2014/main" val="917126216"/>
                    </a:ext>
                  </a:extLst>
                </a:gridCol>
                <a:gridCol w="1740090">
                  <a:extLst>
                    <a:ext uri="{9D8B030D-6E8A-4147-A177-3AD203B41FA5}">
                      <a16:colId xmlns:a16="http://schemas.microsoft.com/office/drawing/2014/main" val="564228188"/>
                    </a:ext>
                  </a:extLst>
                </a:gridCol>
              </a:tblGrid>
              <a:tr h="708055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/>
                        <a:t>Modbus</a:t>
                      </a:r>
                      <a:r>
                        <a:rPr lang="en-US" sz="1400" dirty="0"/>
                        <a:t> object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required registers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Address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440166"/>
                  </a:ext>
                </a:extLst>
              </a:tr>
              <a:tr h="416504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 </a:t>
                      </a:r>
                      <a:r>
                        <a:rPr lang="en-US" altLang="ko-KR" sz="1400"/>
                        <a:t>(32bit)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0x0029-0x002A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705684"/>
                  </a:ext>
                </a:extLst>
              </a:tr>
              <a:tr h="416504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 </a:t>
                      </a:r>
                      <a:r>
                        <a:rPr lang="en-US" altLang="ko-KR" sz="1400"/>
                        <a:t>(32bit)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0x002B-0x002C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91441"/>
                  </a:ext>
                </a:extLst>
              </a:tr>
              <a:tr h="416504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 (32bit)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0x002D-0x002E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936577"/>
                  </a:ext>
                </a:extLst>
              </a:tr>
              <a:tr h="416504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 (32bit)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0x002F-0x0030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405973"/>
                  </a:ext>
                </a:extLst>
              </a:tr>
              <a:tr h="416504"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Input Register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 (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16-bit word</a:t>
                      </a:r>
                      <a:r>
                        <a:rPr kumimoji="0" lang="en-US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kumimoji="0" lang="x-none" altLang="ko-KR" sz="1400" b="0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ea typeface="맑은 고딕" panose="020B0503020000020004" pitchFamily="50" charset="-127"/>
                          <a:cs typeface="+mn-cs"/>
                        </a:rPr>
                        <a:t>Read-Only</a:t>
                      </a:r>
                      <a:endParaRPr kumimoji="0" lang="ko-KR" altLang="ko-KR" sz="1400" b="0" i="0" u="none" strike="noStrike" kern="1200" cap="none" spc="-150" normalizeH="0" baseline="0" noProof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7 (112bit)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054"/>
                        </a:solidFill>
                        <a:effectLst/>
                        <a:uLnTx/>
                        <a:uFillTx/>
                        <a:latin typeface="Calibri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0x0031-0x0040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67881"/>
                  </a:ext>
                </a:extLst>
              </a:tr>
            </a:tbl>
          </a:graphicData>
        </a:graphic>
      </p:graphicFrame>
      <p:sp>
        <p:nvSpPr>
          <p:cNvPr id="3" name="화살표: 왼쪽/오른쪽 2">
            <a:extLst>
              <a:ext uri="{FF2B5EF4-FFF2-40B4-BE49-F238E27FC236}">
                <a16:creationId xmlns:a16="http://schemas.microsoft.com/office/drawing/2014/main" id="{38090353-F3F8-427C-BA5D-8D964E93FD1E}"/>
              </a:ext>
            </a:extLst>
          </p:cNvPr>
          <p:cNvSpPr/>
          <p:nvPr/>
        </p:nvSpPr>
        <p:spPr>
          <a:xfrm>
            <a:off x="5233515" y="1388603"/>
            <a:ext cx="741611" cy="2434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AF09A65-F36B-42EB-9A40-5575C14D268E}"/>
              </a:ext>
            </a:extLst>
          </p:cNvPr>
          <p:cNvSpPr/>
          <p:nvPr/>
        </p:nvSpPr>
        <p:spPr>
          <a:xfrm>
            <a:off x="5032454" y="1081032"/>
            <a:ext cx="1149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/>
              <a:t>Mapping</a:t>
            </a:r>
            <a:endParaRPr lang="ko-KR" altLang="en-US" sz="2000" b="1"/>
          </a:p>
        </p:txBody>
      </p:sp>
    </p:spTree>
    <p:extLst>
      <p:ext uri="{BB962C8B-B14F-4D97-AF65-F5344CB8AC3E}">
        <p14:creationId xmlns:p14="http://schemas.microsoft.com/office/powerpoint/2010/main" val="114790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B66B-AE8C-4BC6-A5F7-F2C2057E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80904" cy="1173570"/>
          </a:xfrm>
        </p:spPr>
        <p:txBody>
          <a:bodyPr>
            <a:noAutofit/>
          </a:bodyPr>
          <a:lstStyle/>
          <a:p>
            <a:r>
              <a:rPr lang="en-US" sz="3600" dirty="0"/>
              <a:t>Monitoring: Constructing Modbus message(Read)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98B1ABBB-139E-40BC-B6E9-5C4065341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641499"/>
              </p:ext>
            </p:extLst>
          </p:nvPr>
        </p:nvGraphicFramePr>
        <p:xfrm>
          <a:off x="126879" y="2772943"/>
          <a:ext cx="7240951" cy="204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5172">
                  <a:extLst>
                    <a:ext uri="{9D8B030D-6E8A-4147-A177-3AD203B41FA5}">
                      <a16:colId xmlns:a16="http://schemas.microsoft.com/office/drawing/2014/main" val="1058832780"/>
                    </a:ext>
                  </a:extLst>
                </a:gridCol>
                <a:gridCol w="1997104">
                  <a:extLst>
                    <a:ext uri="{9D8B030D-6E8A-4147-A177-3AD203B41FA5}">
                      <a16:colId xmlns:a16="http://schemas.microsoft.com/office/drawing/2014/main" val="123083408"/>
                    </a:ext>
                  </a:extLst>
                </a:gridCol>
                <a:gridCol w="1691375">
                  <a:extLst>
                    <a:ext uri="{9D8B030D-6E8A-4147-A177-3AD203B41FA5}">
                      <a16:colId xmlns:a16="http://schemas.microsoft.com/office/drawing/2014/main" val="3050528256"/>
                    </a:ext>
                  </a:extLst>
                </a:gridCol>
                <a:gridCol w="1817300">
                  <a:extLst>
                    <a:ext uri="{9D8B030D-6E8A-4147-A177-3AD203B41FA5}">
                      <a16:colId xmlns:a16="http://schemas.microsoft.com/office/drawing/2014/main" val="889439365"/>
                    </a:ext>
                  </a:extLst>
                </a:gridCol>
              </a:tblGrid>
              <a:tr h="483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oneM2M Resource name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Modbus</a:t>
                      </a:r>
                      <a:r>
                        <a:rPr lang="en-US" sz="1600" dirty="0"/>
                        <a:t> object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 of required registers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Address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489206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400" spc="-150" dirty="0">
                          <a:effectLst/>
                        </a:rPr>
                        <a:t>Input Register</a:t>
                      </a:r>
                      <a:r>
                        <a:rPr lang="en-US" altLang="ko-KR" sz="1400" spc="-150" dirty="0">
                          <a:effectLst/>
                        </a:rPr>
                        <a:t> (</a:t>
                      </a:r>
                      <a:r>
                        <a:rPr lang="x-none" altLang="ko-KR" sz="1400" spc="-150" dirty="0">
                          <a:effectLst/>
                        </a:rPr>
                        <a:t>16-bit word</a:t>
                      </a:r>
                      <a:r>
                        <a:rPr lang="en-US" altLang="ko-KR" sz="1400" spc="-150" dirty="0">
                          <a:effectLst/>
                        </a:rPr>
                        <a:t>), </a:t>
                      </a:r>
                      <a:r>
                        <a:rPr lang="x-none" altLang="ko-KR" sz="1400" spc="-150" dirty="0">
                          <a:effectLst/>
                        </a:rPr>
                        <a:t>Read-Only</a:t>
                      </a:r>
                      <a:endParaRPr lang="ko-KR" altLang="ko-KR" sz="1400" b="0" spc="-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 </a:t>
                      </a:r>
                      <a:r>
                        <a:rPr lang="en-US" altLang="ko-KR" sz="1400" dirty="0"/>
                        <a:t>(32bit)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0x0001-0x0002</a:t>
                      </a:r>
                      <a:endParaRPr 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530119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/>
                        <a:t>batteryThreshold</a:t>
                      </a:r>
                      <a:endParaRPr lang="en-US" altLang="ko-K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400" spc="-150" dirty="0">
                          <a:effectLst/>
                        </a:rPr>
                        <a:t>Holding Register</a:t>
                      </a:r>
                      <a:r>
                        <a:rPr lang="en-US" altLang="ko-KR" sz="1400" spc="-150" dirty="0">
                          <a:effectLst/>
                        </a:rPr>
                        <a:t> (</a:t>
                      </a:r>
                      <a:r>
                        <a:rPr lang="x-none" altLang="ko-KR" sz="1400" spc="-150" dirty="0">
                          <a:effectLst/>
                        </a:rPr>
                        <a:t>16-bit word</a:t>
                      </a:r>
                      <a:r>
                        <a:rPr lang="en-US" altLang="ko-KR" sz="1400" spc="-150" dirty="0">
                          <a:effectLst/>
                        </a:rPr>
                        <a:t>),  Read-Write</a:t>
                      </a:r>
                      <a:endParaRPr lang="ko-KR" altLang="ko-KR" sz="1400" spc="-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 </a:t>
                      </a:r>
                      <a:r>
                        <a:rPr lang="en-US" altLang="ko-KR" sz="1400" dirty="0"/>
                        <a:t>(32bit)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0x0001-0x0002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146225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ko-KR" altLang="ko-KR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3174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9D4E69C-CE1B-4A00-BAF7-2305B254D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16768"/>
              </p:ext>
            </p:extLst>
          </p:nvPr>
        </p:nvGraphicFramePr>
        <p:xfrm>
          <a:off x="201693" y="1443536"/>
          <a:ext cx="458754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464">
                  <a:extLst>
                    <a:ext uri="{9D8B030D-6E8A-4147-A177-3AD203B41FA5}">
                      <a16:colId xmlns:a16="http://schemas.microsoft.com/office/drawing/2014/main" val="815351571"/>
                    </a:ext>
                  </a:extLst>
                </a:gridCol>
                <a:gridCol w="2164083">
                  <a:extLst>
                    <a:ext uri="{9D8B030D-6E8A-4147-A177-3AD203B41FA5}">
                      <a16:colId xmlns:a16="http://schemas.microsoft.com/office/drawing/2014/main" val="3922561264"/>
                    </a:ext>
                  </a:extLst>
                </a:gridCol>
              </a:tblGrid>
              <a:tr h="245860"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600" spc="-150" dirty="0"/>
                        <a:t>one M2M SDT Device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Slave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07321"/>
                  </a:ext>
                </a:extLst>
              </a:tr>
              <a:tr h="245860">
                <a:tc>
                  <a:txBody>
                    <a:bodyPr/>
                    <a:lstStyle/>
                    <a:p>
                      <a:r>
                        <a:rPr lang="en-US" sz="1800" dirty="0" err="1"/>
                        <a:t>deviceSolarPanelA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31063"/>
                  </a:ext>
                </a:extLst>
              </a:tr>
              <a:tr h="24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deviceSolarPanelB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02995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C9AE2A1-B493-4743-BF4F-6D5026B9F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674913"/>
              </p:ext>
            </p:extLst>
          </p:nvPr>
        </p:nvGraphicFramePr>
        <p:xfrm>
          <a:off x="1099028" y="5334555"/>
          <a:ext cx="10656390" cy="830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1278">
                  <a:extLst>
                    <a:ext uri="{9D8B030D-6E8A-4147-A177-3AD203B41FA5}">
                      <a16:colId xmlns:a16="http://schemas.microsoft.com/office/drawing/2014/main" val="1808793153"/>
                    </a:ext>
                  </a:extLst>
                </a:gridCol>
                <a:gridCol w="2131278">
                  <a:extLst>
                    <a:ext uri="{9D8B030D-6E8A-4147-A177-3AD203B41FA5}">
                      <a16:colId xmlns:a16="http://schemas.microsoft.com/office/drawing/2014/main" val="778278758"/>
                    </a:ext>
                  </a:extLst>
                </a:gridCol>
                <a:gridCol w="2131278">
                  <a:extLst>
                    <a:ext uri="{9D8B030D-6E8A-4147-A177-3AD203B41FA5}">
                      <a16:colId xmlns:a16="http://schemas.microsoft.com/office/drawing/2014/main" val="2402377492"/>
                    </a:ext>
                  </a:extLst>
                </a:gridCol>
                <a:gridCol w="2131278">
                  <a:extLst>
                    <a:ext uri="{9D8B030D-6E8A-4147-A177-3AD203B41FA5}">
                      <a16:colId xmlns:a16="http://schemas.microsoft.com/office/drawing/2014/main" val="3988947308"/>
                    </a:ext>
                  </a:extLst>
                </a:gridCol>
                <a:gridCol w="2131278">
                  <a:extLst>
                    <a:ext uri="{9D8B030D-6E8A-4147-A177-3AD203B41FA5}">
                      <a16:colId xmlns:a16="http://schemas.microsoft.com/office/drawing/2014/main" val="810587651"/>
                    </a:ext>
                  </a:extLst>
                </a:gridCol>
              </a:tblGrid>
              <a:tr h="41541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Slave ID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Function Code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Number of registers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Address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CRC (checksum)</a:t>
                      </a:r>
                      <a:endParaRPr lang="en-US" sz="2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192848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r>
                        <a:rPr lang="en-US" sz="2100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200B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650464"/>
                  </a:ext>
                </a:extLst>
              </a:tr>
            </a:tbl>
          </a:graphicData>
        </a:graphic>
      </p:graphicFrame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92F03EF-2485-4538-9CE4-240BBDAE2FF0}"/>
              </a:ext>
            </a:extLst>
          </p:cNvPr>
          <p:cNvCxnSpPr>
            <a:cxnSpLocks/>
          </p:cNvCxnSpPr>
          <p:nvPr/>
        </p:nvCxnSpPr>
        <p:spPr>
          <a:xfrm>
            <a:off x="6680718" y="3732415"/>
            <a:ext cx="1166327" cy="2098208"/>
          </a:xfrm>
          <a:prstGeom prst="straightConnector1">
            <a:avLst/>
          </a:prstGeom>
          <a:ln w="38100">
            <a:solidFill>
              <a:srgbClr val="668C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A2185D2-379D-4E3F-B5F6-37A7EFC04292}"/>
              </a:ext>
            </a:extLst>
          </p:cNvPr>
          <p:cNvCxnSpPr>
            <a:cxnSpLocks/>
          </p:cNvCxnSpPr>
          <p:nvPr/>
        </p:nvCxnSpPr>
        <p:spPr>
          <a:xfrm>
            <a:off x="5141167" y="3806890"/>
            <a:ext cx="373225" cy="2023733"/>
          </a:xfrm>
          <a:prstGeom prst="straightConnector1">
            <a:avLst/>
          </a:prstGeom>
          <a:ln w="38100">
            <a:solidFill>
              <a:srgbClr val="668C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855BDDA-3E4C-409E-8C7C-6DF9BD2CA69D}"/>
              </a:ext>
            </a:extLst>
          </p:cNvPr>
          <p:cNvSpPr txBox="1"/>
          <p:nvPr/>
        </p:nvSpPr>
        <p:spPr>
          <a:xfrm>
            <a:off x="201693" y="5490248"/>
            <a:ext cx="9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Read</a:t>
            </a: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24680"/>
              </p:ext>
            </p:extLst>
          </p:nvPr>
        </p:nvGraphicFramePr>
        <p:xfrm>
          <a:off x="7670848" y="1322215"/>
          <a:ext cx="4260767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0256">
                  <a:extLst>
                    <a:ext uri="{9D8B030D-6E8A-4147-A177-3AD203B41FA5}">
                      <a16:colId xmlns:a16="http://schemas.microsoft.com/office/drawing/2014/main" val="3463004462"/>
                    </a:ext>
                  </a:extLst>
                </a:gridCol>
                <a:gridCol w="1295634">
                  <a:extLst>
                    <a:ext uri="{9D8B030D-6E8A-4147-A177-3AD203B41FA5}">
                      <a16:colId xmlns:a16="http://schemas.microsoft.com/office/drawing/2014/main" val="1428496075"/>
                    </a:ext>
                  </a:extLst>
                </a:gridCol>
                <a:gridCol w="1544877">
                  <a:extLst>
                    <a:ext uri="{9D8B030D-6E8A-4147-A177-3AD203B41FA5}">
                      <a16:colId xmlns:a16="http://schemas.microsoft.com/office/drawing/2014/main" val="2897928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Memory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Function Code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Action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01464"/>
                  </a:ext>
                </a:extLst>
              </a:tr>
              <a:tr h="21972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Coil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01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11681"/>
                  </a:ext>
                </a:extLst>
              </a:tr>
              <a:tr h="2197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Write(Single)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17236"/>
                  </a:ext>
                </a:extLst>
              </a:tr>
              <a:tr h="2197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15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Write(Multiple)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51469"/>
                  </a:ext>
                </a:extLst>
              </a:tr>
              <a:tr h="219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Discrete Inputs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02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91911"/>
                  </a:ext>
                </a:extLst>
              </a:tr>
              <a:tr h="21972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Holding</a:t>
                      </a:r>
                      <a:r>
                        <a:rPr lang="en-US" altLang="ko-KR" sz="1400" b="1" baseline="0" dirty="0"/>
                        <a:t> Registers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2751"/>
                  </a:ext>
                </a:extLst>
              </a:tr>
              <a:tr h="2197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06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Write(Single)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827003"/>
                  </a:ext>
                </a:extLst>
              </a:tr>
              <a:tr h="2197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16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Write(Multiple)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37867"/>
                  </a:ext>
                </a:extLst>
              </a:tr>
              <a:tr h="219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Input Register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04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697418"/>
                  </a:ext>
                </a:extLst>
              </a:tr>
            </a:tbl>
          </a:graphicData>
        </a:graphic>
      </p:graphicFrame>
      <p:sp>
        <p:nvSpPr>
          <p:cNvPr id="18" name="자유형 17"/>
          <p:cNvSpPr/>
          <p:nvPr/>
        </p:nvSpPr>
        <p:spPr>
          <a:xfrm>
            <a:off x="1502229" y="1996751"/>
            <a:ext cx="1141218" cy="3833872"/>
          </a:xfrm>
          <a:custGeom>
            <a:avLst/>
            <a:gdLst>
              <a:gd name="connsiteX0" fmla="*/ 1049046 w 1049046"/>
              <a:gd name="connsiteY0" fmla="*/ 0 h 3834882"/>
              <a:gd name="connsiteX1" fmla="*/ 134646 w 1049046"/>
              <a:gd name="connsiteY1" fmla="*/ 1875453 h 3834882"/>
              <a:gd name="connsiteX2" fmla="*/ 22679 w 1049046"/>
              <a:gd name="connsiteY2" fmla="*/ 3834882 h 383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9046" h="3834882">
                <a:moveTo>
                  <a:pt x="1049046" y="0"/>
                </a:moveTo>
                <a:cubicBezTo>
                  <a:pt x="677376" y="618153"/>
                  <a:pt x="305707" y="1236306"/>
                  <a:pt x="134646" y="1875453"/>
                </a:cubicBezTo>
                <a:cubicBezTo>
                  <a:pt x="-36415" y="2514600"/>
                  <a:pt x="-6868" y="3174741"/>
                  <a:pt x="22679" y="3834882"/>
                </a:cubicBezTo>
              </a:path>
            </a:pathLst>
          </a:custGeom>
          <a:noFill/>
          <a:ln w="38100">
            <a:solidFill>
              <a:srgbClr val="668C98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1883342" y="3322691"/>
            <a:ext cx="1980972" cy="6755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9013371" y="4017447"/>
            <a:ext cx="2640564" cy="51603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90664C2-EFBC-44AD-98B1-57CD689A7397}"/>
              </a:ext>
            </a:extLst>
          </p:cNvPr>
          <p:cNvCxnSpPr>
            <a:cxnSpLocks/>
          </p:cNvCxnSpPr>
          <p:nvPr/>
        </p:nvCxnSpPr>
        <p:spPr>
          <a:xfrm flipH="1">
            <a:off x="3747355" y="4400695"/>
            <a:ext cx="5415306" cy="155121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7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39D4E69C-CE1B-4A00-BAF7-2305B254D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168012"/>
              </p:ext>
            </p:extLst>
          </p:nvPr>
        </p:nvGraphicFramePr>
        <p:xfrm>
          <a:off x="201693" y="1443536"/>
          <a:ext cx="458754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464">
                  <a:extLst>
                    <a:ext uri="{9D8B030D-6E8A-4147-A177-3AD203B41FA5}">
                      <a16:colId xmlns:a16="http://schemas.microsoft.com/office/drawing/2014/main" val="815351571"/>
                    </a:ext>
                  </a:extLst>
                </a:gridCol>
                <a:gridCol w="2164083">
                  <a:extLst>
                    <a:ext uri="{9D8B030D-6E8A-4147-A177-3AD203B41FA5}">
                      <a16:colId xmlns:a16="http://schemas.microsoft.com/office/drawing/2014/main" val="3922561264"/>
                    </a:ext>
                  </a:extLst>
                </a:gridCol>
              </a:tblGrid>
              <a:tr h="245860"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1600" spc="-150" dirty="0"/>
                        <a:t>one M2M SDT Device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Slave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07321"/>
                  </a:ext>
                </a:extLst>
              </a:tr>
              <a:tr h="245860">
                <a:tc>
                  <a:txBody>
                    <a:bodyPr/>
                    <a:lstStyle/>
                    <a:p>
                      <a:r>
                        <a:rPr lang="en-US" sz="1800" dirty="0" err="1"/>
                        <a:t>deviceSolarPanelA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31063"/>
                  </a:ext>
                </a:extLst>
              </a:tr>
              <a:tr h="24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deviceSolarPanelB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029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1CB66B-AE8C-4BC6-A5F7-F2C2057E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80904" cy="1173570"/>
          </a:xfrm>
        </p:spPr>
        <p:txBody>
          <a:bodyPr>
            <a:noAutofit/>
          </a:bodyPr>
          <a:lstStyle/>
          <a:p>
            <a:r>
              <a:rPr lang="en-US" sz="3600" dirty="0"/>
              <a:t>Monitoring: Constructing Modbus message(Write)</a:t>
            </a:r>
          </a:p>
        </p:txBody>
      </p:sp>
      <p:graphicFrame>
        <p:nvGraphicFramePr>
          <p:cNvPr id="19" name="Content Placeholder 8">
            <a:extLst>
              <a:ext uri="{FF2B5EF4-FFF2-40B4-BE49-F238E27FC236}">
                <a16:creationId xmlns:a16="http://schemas.microsoft.com/office/drawing/2014/main" id="{4C9AE2A1-B493-4743-BF4F-6D5026B9F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164660"/>
              </p:ext>
            </p:extLst>
          </p:nvPr>
        </p:nvGraphicFramePr>
        <p:xfrm>
          <a:off x="1099467" y="5459985"/>
          <a:ext cx="10656390" cy="830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0482">
                  <a:extLst>
                    <a:ext uri="{9D8B030D-6E8A-4147-A177-3AD203B41FA5}">
                      <a16:colId xmlns:a16="http://schemas.microsoft.com/office/drawing/2014/main" val="1808793153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778278758"/>
                    </a:ext>
                  </a:extLst>
                </a:gridCol>
                <a:gridCol w="2294312">
                  <a:extLst>
                    <a:ext uri="{9D8B030D-6E8A-4147-A177-3AD203B41FA5}">
                      <a16:colId xmlns:a16="http://schemas.microsoft.com/office/drawing/2014/main" val="24023774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88947308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2265307965"/>
                    </a:ext>
                  </a:extLst>
                </a:gridCol>
                <a:gridCol w="2179595">
                  <a:extLst>
                    <a:ext uri="{9D8B030D-6E8A-4147-A177-3AD203B41FA5}">
                      <a16:colId xmlns:a16="http://schemas.microsoft.com/office/drawing/2014/main" val="810587651"/>
                    </a:ext>
                  </a:extLst>
                </a:gridCol>
              </a:tblGrid>
              <a:tr h="41541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Slave ID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Function Code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Number of registers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Address</a:t>
                      </a:r>
                      <a:endParaRPr lang="en-US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CRC (checksum)</a:t>
                      </a:r>
                      <a:endParaRPr lang="en-US" sz="2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0192848"/>
                  </a:ext>
                </a:extLst>
              </a:tr>
              <a:tr h="415417">
                <a:tc>
                  <a:txBody>
                    <a:bodyPr/>
                    <a:lstStyle/>
                    <a:p>
                      <a:r>
                        <a:rPr lang="en-US" sz="21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0001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40%(0x0028)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65046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855BDDA-3E4C-409E-8C7C-6DF9BD2CA69D}"/>
              </a:ext>
            </a:extLst>
          </p:cNvPr>
          <p:cNvSpPr txBox="1"/>
          <p:nvPr/>
        </p:nvSpPr>
        <p:spPr>
          <a:xfrm>
            <a:off x="106749" y="5644569"/>
            <a:ext cx="99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</a:t>
            </a:r>
          </a:p>
        </p:txBody>
      </p:sp>
      <p:graphicFrame>
        <p:nvGraphicFramePr>
          <p:cNvPr id="31" name="Content Placeholder 8">
            <a:extLst>
              <a:ext uri="{FF2B5EF4-FFF2-40B4-BE49-F238E27FC236}">
                <a16:creationId xmlns:a16="http://schemas.microsoft.com/office/drawing/2014/main" id="{98B1ABBB-139E-40BC-B6E9-5C4065341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161159"/>
              </p:ext>
            </p:extLst>
          </p:nvPr>
        </p:nvGraphicFramePr>
        <p:xfrm>
          <a:off x="126879" y="2772943"/>
          <a:ext cx="7240951" cy="204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35172">
                  <a:extLst>
                    <a:ext uri="{9D8B030D-6E8A-4147-A177-3AD203B41FA5}">
                      <a16:colId xmlns:a16="http://schemas.microsoft.com/office/drawing/2014/main" val="1058832780"/>
                    </a:ext>
                  </a:extLst>
                </a:gridCol>
                <a:gridCol w="1997104">
                  <a:extLst>
                    <a:ext uri="{9D8B030D-6E8A-4147-A177-3AD203B41FA5}">
                      <a16:colId xmlns:a16="http://schemas.microsoft.com/office/drawing/2014/main" val="123083408"/>
                    </a:ext>
                  </a:extLst>
                </a:gridCol>
                <a:gridCol w="1691375">
                  <a:extLst>
                    <a:ext uri="{9D8B030D-6E8A-4147-A177-3AD203B41FA5}">
                      <a16:colId xmlns:a16="http://schemas.microsoft.com/office/drawing/2014/main" val="3050528256"/>
                    </a:ext>
                  </a:extLst>
                </a:gridCol>
                <a:gridCol w="1817300">
                  <a:extLst>
                    <a:ext uri="{9D8B030D-6E8A-4147-A177-3AD203B41FA5}">
                      <a16:colId xmlns:a16="http://schemas.microsoft.com/office/drawing/2014/main" val="889439365"/>
                    </a:ext>
                  </a:extLst>
                </a:gridCol>
              </a:tblGrid>
              <a:tr h="483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oneM2M Resource name</a:t>
                      </a:r>
                      <a:endParaRPr lang="en-US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/>
                        <a:t>Modbus</a:t>
                      </a:r>
                      <a:r>
                        <a:rPr lang="en-US" sz="1600" dirty="0"/>
                        <a:t> object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 of required registers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Address</a:t>
                      </a:r>
                      <a:endParaRPr lang="en-US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489206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altLang="ko-KR" sz="1400" spc="-150" dirty="0">
                          <a:effectLst/>
                        </a:rPr>
                        <a:t>Input Register</a:t>
                      </a:r>
                      <a:r>
                        <a:rPr lang="en-US" altLang="ko-KR" sz="1400" spc="-150" dirty="0">
                          <a:effectLst/>
                        </a:rPr>
                        <a:t> (</a:t>
                      </a:r>
                      <a:r>
                        <a:rPr lang="x-none" altLang="ko-KR" sz="1400" spc="-150" dirty="0">
                          <a:effectLst/>
                        </a:rPr>
                        <a:t>16-bit word</a:t>
                      </a:r>
                      <a:r>
                        <a:rPr lang="en-US" altLang="ko-KR" sz="1400" spc="-150" dirty="0">
                          <a:effectLst/>
                        </a:rPr>
                        <a:t>), </a:t>
                      </a:r>
                      <a:r>
                        <a:rPr lang="x-none" altLang="ko-KR" sz="1400" spc="-150" dirty="0">
                          <a:effectLst/>
                        </a:rPr>
                        <a:t>Read-Only</a:t>
                      </a:r>
                      <a:endParaRPr lang="ko-KR" altLang="ko-KR" sz="1400" b="0" spc="-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 </a:t>
                      </a:r>
                      <a:r>
                        <a:rPr lang="en-US" altLang="ko-KR" sz="1400" dirty="0"/>
                        <a:t>(32bit)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0x0001-0x0002</a:t>
                      </a:r>
                      <a:endParaRPr lang="en-US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530119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/>
                        <a:t>batteryThreshold</a:t>
                      </a:r>
                      <a:endParaRPr lang="en-US" altLang="ko-K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34" rtl="0" eaLnBrk="1" fontAlgn="auto" latinLnBrk="0" hangingPunct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altLang="ko-KR" sz="1400" spc="-150" dirty="0">
                          <a:effectLst/>
                        </a:rPr>
                        <a:t>Holding Register</a:t>
                      </a:r>
                      <a:r>
                        <a:rPr lang="en-US" altLang="ko-KR" sz="1400" spc="-150" dirty="0">
                          <a:effectLst/>
                        </a:rPr>
                        <a:t> (</a:t>
                      </a:r>
                      <a:r>
                        <a:rPr lang="x-none" altLang="ko-KR" sz="1400" spc="-150" dirty="0">
                          <a:effectLst/>
                        </a:rPr>
                        <a:t>16-bit word</a:t>
                      </a:r>
                      <a:r>
                        <a:rPr lang="en-US" altLang="ko-KR" sz="1400" spc="-150" dirty="0">
                          <a:effectLst/>
                        </a:rPr>
                        <a:t>),  Read-Write</a:t>
                      </a:r>
                      <a:endParaRPr lang="ko-KR" altLang="ko-KR" sz="1400" spc="-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 </a:t>
                      </a:r>
                      <a:r>
                        <a:rPr lang="en-US" altLang="ko-KR" sz="1400" dirty="0"/>
                        <a:t>(32bit)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0x0001-0x0002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146225"/>
                  </a:ext>
                </a:extLst>
              </a:tr>
              <a:tr h="188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ko-KR" altLang="ko-KR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31743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59865"/>
              </p:ext>
            </p:extLst>
          </p:nvPr>
        </p:nvGraphicFramePr>
        <p:xfrm>
          <a:off x="7670848" y="1322215"/>
          <a:ext cx="4260767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0256">
                  <a:extLst>
                    <a:ext uri="{9D8B030D-6E8A-4147-A177-3AD203B41FA5}">
                      <a16:colId xmlns:a16="http://schemas.microsoft.com/office/drawing/2014/main" val="3463004462"/>
                    </a:ext>
                  </a:extLst>
                </a:gridCol>
                <a:gridCol w="1295634">
                  <a:extLst>
                    <a:ext uri="{9D8B030D-6E8A-4147-A177-3AD203B41FA5}">
                      <a16:colId xmlns:a16="http://schemas.microsoft.com/office/drawing/2014/main" val="1428496075"/>
                    </a:ext>
                  </a:extLst>
                </a:gridCol>
                <a:gridCol w="1544877">
                  <a:extLst>
                    <a:ext uri="{9D8B030D-6E8A-4147-A177-3AD203B41FA5}">
                      <a16:colId xmlns:a16="http://schemas.microsoft.com/office/drawing/2014/main" val="2897928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Memory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Function Code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Action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01464"/>
                  </a:ext>
                </a:extLst>
              </a:tr>
              <a:tr h="21972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Coil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01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11681"/>
                  </a:ext>
                </a:extLst>
              </a:tr>
              <a:tr h="2197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Write(Single)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17236"/>
                  </a:ext>
                </a:extLst>
              </a:tr>
              <a:tr h="2197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15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Write(Multiple)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51469"/>
                  </a:ext>
                </a:extLst>
              </a:tr>
              <a:tr h="219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Discrete Inputs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02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91911"/>
                  </a:ext>
                </a:extLst>
              </a:tr>
              <a:tr h="219729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Holding</a:t>
                      </a:r>
                      <a:r>
                        <a:rPr lang="en-US" altLang="ko-KR" sz="1400" b="1" baseline="0" dirty="0"/>
                        <a:t> Registers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03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2751"/>
                  </a:ext>
                </a:extLst>
              </a:tr>
              <a:tr h="2197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06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Write(Single)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827003"/>
                  </a:ext>
                </a:extLst>
              </a:tr>
              <a:tr h="2197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16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Write(Multiple)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637867"/>
                  </a:ext>
                </a:extLst>
              </a:tr>
              <a:tr h="2197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Input Register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/>
                        <a:t>04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Read</a:t>
                      </a:r>
                      <a:endParaRPr lang="ko-KR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697418"/>
                  </a:ext>
                </a:extLst>
              </a:tr>
            </a:tbl>
          </a:graphicData>
        </a:graphic>
      </p:graphicFrame>
      <p:cxnSp>
        <p:nvCxnSpPr>
          <p:cNvPr id="32" name="Straight Arrow Connector 63">
            <a:extLst>
              <a:ext uri="{FF2B5EF4-FFF2-40B4-BE49-F238E27FC236}">
                <a16:creationId xmlns:a16="http://schemas.microsoft.com/office/drawing/2014/main" id="{F90664C2-EFBC-44AD-98B1-57CD689A7397}"/>
              </a:ext>
            </a:extLst>
          </p:cNvPr>
          <p:cNvCxnSpPr>
            <a:cxnSpLocks/>
          </p:cNvCxnSpPr>
          <p:nvPr/>
        </p:nvCxnSpPr>
        <p:spPr>
          <a:xfrm flipH="1">
            <a:off x="3106290" y="3452327"/>
            <a:ext cx="6000388" cy="265390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64">
            <a:extLst>
              <a:ext uri="{FF2B5EF4-FFF2-40B4-BE49-F238E27FC236}">
                <a16:creationId xmlns:a16="http://schemas.microsoft.com/office/drawing/2014/main" id="{6A2185D2-379D-4E3F-B5F6-37A7EFC04292}"/>
              </a:ext>
            </a:extLst>
          </p:cNvPr>
          <p:cNvCxnSpPr>
            <a:cxnSpLocks/>
          </p:cNvCxnSpPr>
          <p:nvPr/>
        </p:nvCxnSpPr>
        <p:spPr>
          <a:xfrm flipH="1">
            <a:off x="5038531" y="4400695"/>
            <a:ext cx="18661" cy="161755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60">
            <a:extLst>
              <a:ext uri="{FF2B5EF4-FFF2-40B4-BE49-F238E27FC236}">
                <a16:creationId xmlns:a16="http://schemas.microsoft.com/office/drawing/2014/main" id="{792F03EF-2485-4538-9CE4-240BBDAE2FF0}"/>
              </a:ext>
            </a:extLst>
          </p:cNvPr>
          <p:cNvCxnSpPr>
            <a:cxnSpLocks/>
          </p:cNvCxnSpPr>
          <p:nvPr/>
        </p:nvCxnSpPr>
        <p:spPr>
          <a:xfrm>
            <a:off x="6214188" y="4310743"/>
            <a:ext cx="1017036" cy="16421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 19"/>
          <p:cNvSpPr/>
          <p:nvPr/>
        </p:nvSpPr>
        <p:spPr>
          <a:xfrm>
            <a:off x="1402047" y="2006082"/>
            <a:ext cx="1257178" cy="4012163"/>
          </a:xfrm>
          <a:custGeom>
            <a:avLst/>
            <a:gdLst>
              <a:gd name="connsiteX0" fmla="*/ 1144225 w 1144225"/>
              <a:gd name="connsiteY0" fmla="*/ 0 h 4012163"/>
              <a:gd name="connsiteX1" fmla="*/ 145850 w 1144225"/>
              <a:gd name="connsiteY1" fmla="*/ 1343608 h 4012163"/>
              <a:gd name="connsiteX2" fmla="*/ 5891 w 1144225"/>
              <a:gd name="connsiteY2" fmla="*/ 4012163 h 401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225" h="4012163">
                <a:moveTo>
                  <a:pt x="1144225" y="0"/>
                </a:moveTo>
                <a:cubicBezTo>
                  <a:pt x="739898" y="337457"/>
                  <a:pt x="335572" y="674914"/>
                  <a:pt x="145850" y="1343608"/>
                </a:cubicBezTo>
                <a:cubicBezTo>
                  <a:pt x="-43872" y="2012302"/>
                  <a:pt x="5891" y="3668486"/>
                  <a:pt x="5891" y="4012163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1892272" y="3855290"/>
            <a:ext cx="1980972" cy="67556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8854751" y="3077105"/>
            <a:ext cx="2938023" cy="51603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76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8899-8D38-4970-A75C-96AF94A0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FDC0F-DACF-4A86-9EB3-9FA6FB60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case: In Solar Panel A when battery level decreases below threshold, a user should get a notification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603AD0-0BEE-40DD-92D3-84F9F5C7C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90" y="3107163"/>
            <a:ext cx="3489841" cy="29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Scope</a:t>
            </a:r>
          </a:p>
          <a:p>
            <a:pPr lvl="0"/>
            <a:r>
              <a:rPr lang="en-US"/>
              <a:t>Modbus </a:t>
            </a:r>
            <a:r>
              <a:rPr lang="en-US" dirty="0"/>
              <a:t>&amp; oneM2M characteristics</a:t>
            </a:r>
          </a:p>
          <a:p>
            <a:pPr lvl="1"/>
            <a:r>
              <a:rPr lang="en-US" dirty="0"/>
              <a:t>Topology &amp; </a:t>
            </a:r>
            <a:r>
              <a:rPr lang="en-US"/>
              <a:t>simplified examples</a:t>
            </a:r>
          </a:p>
          <a:p>
            <a:pPr lvl="1"/>
            <a:r>
              <a:rPr lang="en-US" altLang="ko-KR"/>
              <a:t>How IPE works</a:t>
            </a:r>
            <a:endParaRPr lang="en-US" dirty="0"/>
          </a:p>
          <a:p>
            <a:pPr lvl="0"/>
            <a:r>
              <a:rPr lang="en-US"/>
              <a:t>oneM2M-Modbus </a:t>
            </a:r>
            <a:r>
              <a:rPr lang="en-US" dirty="0"/>
              <a:t>Interworking overview</a:t>
            </a:r>
          </a:p>
          <a:p>
            <a:pPr lvl="1"/>
            <a:r>
              <a:rPr lang="en-US" dirty="0"/>
              <a:t>Examples Scenario</a:t>
            </a:r>
          </a:p>
          <a:p>
            <a:pPr lvl="1"/>
            <a:r>
              <a:rPr lang="en-US" dirty="0"/>
              <a:t>Interworking functions and procedures</a:t>
            </a:r>
          </a:p>
          <a:p>
            <a:pPr lvl="1"/>
            <a:r>
              <a:rPr lang="en-US" dirty="0"/>
              <a:t>Flow for example scenario</a:t>
            </a:r>
          </a:p>
          <a:p>
            <a:pPr lvl="0"/>
            <a:r>
              <a:rPr lang="en-US" dirty="0"/>
              <a:t>Vision </a:t>
            </a:r>
            <a:r>
              <a:rPr lang="en-US"/>
              <a:t>of Interworking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2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F67A-25A2-48FC-9406-EAAEB6CDB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8" y="0"/>
            <a:ext cx="7850299" cy="1173570"/>
          </a:xfrm>
        </p:spPr>
        <p:txBody>
          <a:bodyPr/>
          <a:lstStyle/>
          <a:p>
            <a:r>
              <a:rPr lang="en-US" dirty="0"/>
              <a:t>Monitoring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6CA6D5-13B1-4871-B130-88E7F1D6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728790"/>
            <a:ext cx="89725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971A-74F2-405A-949C-BBA8CC5D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1"/>
            <a:ext cx="5340680" cy="1133856"/>
          </a:xfrm>
        </p:spPr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067B-E3DC-4E13-9111-9C10D6ACD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665370"/>
            <a:ext cx="10515600" cy="4351338"/>
          </a:xfrm>
        </p:spPr>
        <p:txBody>
          <a:bodyPr>
            <a:normAutofit/>
          </a:bodyPr>
          <a:lstStyle/>
          <a:p>
            <a:pPr marL="514369" indent="-514369">
              <a:buFont typeface="+mj-lt"/>
              <a:buAutoNum type="arabicPeriod"/>
            </a:pPr>
            <a:r>
              <a:rPr lang="en-US" dirty="0"/>
              <a:t>IPE continuously monitors Modbus device. Modbus message is constructed as following:</a:t>
            </a:r>
          </a:p>
          <a:p>
            <a:pPr lvl="1"/>
            <a:r>
              <a:rPr lang="en-US" dirty="0"/>
              <a:t>Find slave ID for </a:t>
            </a:r>
            <a:r>
              <a:rPr lang="en-US" dirty="0" err="1"/>
              <a:t>deviceSolarPanelA</a:t>
            </a:r>
            <a:r>
              <a:rPr lang="en-US" dirty="0"/>
              <a:t> from device lookup table.</a:t>
            </a:r>
          </a:p>
          <a:p>
            <a:pPr lvl="2"/>
            <a:r>
              <a:rPr lang="en-US" dirty="0"/>
              <a:t>Slave ID = 01</a:t>
            </a:r>
          </a:p>
          <a:p>
            <a:pPr lvl="1"/>
            <a:r>
              <a:rPr lang="en-US" dirty="0"/>
              <a:t>Find Modbus object type and address from Battery module lookup table. Map Modbus object type (input register) &amp; Action (read) to Modbus function code</a:t>
            </a:r>
          </a:p>
          <a:p>
            <a:pPr lvl="2"/>
            <a:r>
              <a:rPr lang="en-US" dirty="0"/>
              <a:t>Function code = 04</a:t>
            </a:r>
          </a:p>
          <a:p>
            <a:pPr lvl="2"/>
            <a:r>
              <a:rPr lang="en-US" dirty="0"/>
              <a:t>Address = 0001</a:t>
            </a:r>
          </a:p>
          <a:p>
            <a:pPr lvl="2"/>
            <a:r>
              <a:rPr lang="en-US" dirty="0"/>
              <a:t>Number of registers to read = 2</a:t>
            </a:r>
          </a:p>
        </p:txBody>
      </p:sp>
    </p:spTree>
    <p:extLst>
      <p:ext uri="{BB962C8B-B14F-4D97-AF65-F5344CB8AC3E}">
        <p14:creationId xmlns:p14="http://schemas.microsoft.com/office/powerpoint/2010/main" val="4201353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454B-691A-4358-8EAF-E6F4C0F8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7D17-F4EB-4B2A-911F-A755192B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589169"/>
            <a:ext cx="10515600" cy="4351338"/>
          </a:xfrm>
        </p:spPr>
        <p:txBody>
          <a:bodyPr/>
          <a:lstStyle/>
          <a:p>
            <a:pPr marL="514369" indent="-514369">
              <a:buFont typeface="+mj-lt"/>
              <a:buAutoNum type="arabicPeriod" startAt="2"/>
            </a:pPr>
            <a:r>
              <a:rPr lang="en-US" dirty="0"/>
              <a:t>When battery level below threshold IPE-AE sends a request to hosting CSE by updating [</a:t>
            </a:r>
            <a:r>
              <a:rPr lang="en-US" i="1" dirty="0"/>
              <a:t>battery</a:t>
            </a:r>
            <a:r>
              <a:rPr lang="en-US" dirty="0"/>
              <a:t>] resource and setting </a:t>
            </a:r>
            <a:r>
              <a:rPr lang="en-US" i="1" dirty="0" err="1"/>
              <a:t>lowBattery</a:t>
            </a:r>
            <a:r>
              <a:rPr lang="en-US" dirty="0"/>
              <a:t> attribute to 1</a:t>
            </a:r>
          </a:p>
          <a:p>
            <a:pPr marL="514369" indent="-514369">
              <a:buFont typeface="+mj-lt"/>
              <a:buAutoNum type="arabicPeriod" startAt="2"/>
            </a:pPr>
            <a:r>
              <a:rPr lang="en-US" dirty="0"/>
              <a:t>CSE updates [</a:t>
            </a:r>
            <a:r>
              <a:rPr lang="en-US" i="1" dirty="0"/>
              <a:t>battery</a:t>
            </a:r>
            <a:r>
              <a:rPr lang="en-US" dirty="0"/>
              <a:t>] resource and publishes a notification</a:t>
            </a:r>
          </a:p>
        </p:txBody>
      </p:sp>
    </p:spTree>
    <p:extLst>
      <p:ext uri="{BB962C8B-B14F-4D97-AF65-F5344CB8AC3E}">
        <p14:creationId xmlns:p14="http://schemas.microsoft.com/office/powerpoint/2010/main" val="15536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7888-65B0-4259-9443-EA84E4CB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772728" cy="1173570"/>
          </a:xfrm>
        </p:spPr>
        <p:txBody>
          <a:bodyPr>
            <a:normAutofit/>
          </a:bodyPr>
          <a:lstStyle/>
          <a:p>
            <a:r>
              <a:rPr lang="en-US" dirty="0"/>
              <a:t>Updating data in Modbus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94DB1-5479-40A9-945F-5DC07836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case: User wants to change the low battery threshold value in Solar panel A</a:t>
            </a:r>
          </a:p>
          <a:p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90A125-A527-45FC-AAE9-837F04F0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6" y="2353675"/>
            <a:ext cx="87820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8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1FE3-BE7D-4206-83D1-51C9F2D8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809304" cy="1173570"/>
          </a:xfrm>
        </p:spPr>
        <p:txBody>
          <a:bodyPr>
            <a:normAutofit/>
          </a:bodyPr>
          <a:lstStyle/>
          <a:p>
            <a:r>
              <a:rPr lang="en-US" dirty="0"/>
              <a:t>Updating data in Modbus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10ED-BEB2-4A5B-AB46-B282DC93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69" indent="-514369">
              <a:buFont typeface="+mj-lt"/>
              <a:buAutoNum type="arabicPeriod"/>
            </a:pPr>
            <a:r>
              <a:rPr lang="en-US" dirty="0"/>
              <a:t>ADN-AE sends a request to hosting CSE by updating [</a:t>
            </a:r>
            <a:r>
              <a:rPr lang="en-US" i="1" dirty="0"/>
              <a:t>battery</a:t>
            </a:r>
            <a:r>
              <a:rPr lang="en-US" dirty="0"/>
              <a:t>] resource and setting </a:t>
            </a:r>
            <a:r>
              <a:rPr lang="en-US" i="1" dirty="0" err="1"/>
              <a:t>batteryThreshold</a:t>
            </a:r>
            <a:r>
              <a:rPr lang="en-US" dirty="0"/>
              <a:t> attribute to a new value</a:t>
            </a:r>
          </a:p>
          <a:p>
            <a:pPr marL="514369" indent="-514369">
              <a:buFont typeface="+mj-lt"/>
              <a:buAutoNum type="arabicPeriod" startAt="2"/>
            </a:pPr>
            <a:r>
              <a:rPr lang="en-US" dirty="0"/>
              <a:t>CSE updates [</a:t>
            </a:r>
            <a:r>
              <a:rPr lang="en-US" i="1" dirty="0"/>
              <a:t>battery</a:t>
            </a:r>
            <a:r>
              <a:rPr lang="en-US" dirty="0"/>
              <a:t>] resource and publishes a notification</a:t>
            </a:r>
          </a:p>
          <a:p>
            <a:pPr marL="514369" indent="-514369">
              <a:buFont typeface="+mj-lt"/>
              <a:buAutoNum type="arabicPeriod" startAt="2"/>
            </a:pPr>
            <a:r>
              <a:rPr lang="en-US" dirty="0"/>
              <a:t>ADN-AE receives the notification and sends a Modbus message by constructing it as follows:</a:t>
            </a:r>
          </a:p>
          <a:p>
            <a:pPr lvl="1"/>
            <a:r>
              <a:rPr lang="en-US" dirty="0"/>
              <a:t> From notification message extract device name (</a:t>
            </a:r>
            <a:r>
              <a:rPr lang="en-US" dirty="0" err="1"/>
              <a:t>deviceSolarPanelA</a:t>
            </a:r>
            <a:r>
              <a:rPr lang="en-US" dirty="0"/>
              <a:t>), module name (battery), value</a:t>
            </a:r>
          </a:p>
          <a:p>
            <a:pPr lvl="1"/>
            <a:r>
              <a:rPr lang="en-US" dirty="0"/>
              <a:t> Find slave ID for </a:t>
            </a:r>
            <a:r>
              <a:rPr lang="en-US" dirty="0" err="1"/>
              <a:t>deviceSolarPanelA</a:t>
            </a:r>
            <a:r>
              <a:rPr lang="en-US" dirty="0"/>
              <a:t> from device lookup table.</a:t>
            </a:r>
          </a:p>
          <a:p>
            <a:pPr lvl="2"/>
            <a:r>
              <a:rPr lang="en-US" dirty="0"/>
              <a:t>Slave ID = 01</a:t>
            </a:r>
          </a:p>
          <a:p>
            <a:pPr lvl="1"/>
            <a:r>
              <a:rPr lang="en-US" dirty="0"/>
              <a:t>Find Modbus object type and address for </a:t>
            </a:r>
            <a:r>
              <a:rPr lang="en-US" i="1" dirty="0" err="1"/>
              <a:t>batteryThreshold</a:t>
            </a:r>
            <a:r>
              <a:rPr lang="en-US" i="1" dirty="0"/>
              <a:t> </a:t>
            </a:r>
            <a:r>
              <a:rPr lang="en-US" dirty="0"/>
              <a:t>from Battery module lookup table. Map Modbus object type (holding register) &amp; Action (write) to Modbus function code </a:t>
            </a:r>
          </a:p>
          <a:p>
            <a:pPr lvl="2"/>
            <a:r>
              <a:rPr lang="en-US" dirty="0"/>
              <a:t>Function code = 10</a:t>
            </a:r>
          </a:p>
          <a:p>
            <a:pPr lvl="2"/>
            <a:r>
              <a:rPr lang="en-US" dirty="0"/>
              <a:t>Address = 0001</a:t>
            </a:r>
          </a:p>
          <a:p>
            <a:pPr marL="45721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65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1FE3-BE7D-4206-83D1-51C9F2D8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291144" cy="1173570"/>
          </a:xfrm>
        </p:spPr>
        <p:txBody>
          <a:bodyPr>
            <a:normAutofit/>
          </a:bodyPr>
          <a:lstStyle/>
          <a:p>
            <a:r>
              <a:rPr lang="en-US" dirty="0"/>
              <a:t>Updating data in Modbus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10ED-BEB2-4A5B-AB46-B282DC93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69" indent="-514369">
              <a:buFont typeface="+mj-lt"/>
              <a:buAutoNum type="arabicPeriod" startAt="4"/>
            </a:pPr>
            <a:r>
              <a:rPr lang="en-US" dirty="0"/>
              <a:t>When new value of </a:t>
            </a:r>
            <a:r>
              <a:rPr lang="en-US" i="1" dirty="0" err="1"/>
              <a:t>batteryThreshold</a:t>
            </a:r>
            <a:r>
              <a:rPr lang="en-US" i="1" dirty="0"/>
              <a:t> </a:t>
            </a:r>
            <a:r>
              <a:rPr lang="en-US" dirty="0"/>
              <a:t>is written IPE-AE sends a request to hosting CSE by updating [</a:t>
            </a:r>
            <a:r>
              <a:rPr lang="en-US" i="1" dirty="0"/>
              <a:t>battery</a:t>
            </a:r>
            <a:r>
              <a:rPr lang="en-US" dirty="0"/>
              <a:t>] resource with empty </a:t>
            </a:r>
            <a:r>
              <a:rPr lang="en-US" i="1" dirty="0"/>
              <a:t>&lt;</a:t>
            </a:r>
            <a:r>
              <a:rPr lang="en-US" i="1" dirty="0" err="1"/>
              <a:t>flexContainer</a:t>
            </a:r>
            <a:r>
              <a:rPr lang="en-US" i="1" dirty="0"/>
              <a:t>&gt; </a:t>
            </a:r>
            <a:r>
              <a:rPr lang="en-US" dirty="0"/>
              <a:t>that indicates successful update</a:t>
            </a:r>
          </a:p>
          <a:p>
            <a:pPr marL="514369" indent="-514369">
              <a:buFont typeface="+mj-lt"/>
              <a:buAutoNum type="arabicPeriod" startAt="4"/>
            </a:pPr>
            <a:r>
              <a:rPr lang="en-US" dirty="0"/>
              <a:t>Hosting CSE updates </a:t>
            </a:r>
            <a:r>
              <a:rPr lang="en-US" i="1" dirty="0"/>
              <a:t>[battery] </a:t>
            </a:r>
            <a:r>
              <a:rPr lang="en-US" dirty="0"/>
              <a:t>resource and publishes a notification about successful update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6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8984-230F-4036-B989-067B9D07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FF79-A645-4319-8FBE-5AFDC00B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5203764"/>
          </a:xfrm>
        </p:spPr>
        <p:txBody>
          <a:bodyPr>
            <a:normAutofit/>
          </a:bodyPr>
          <a:lstStyle/>
          <a:p>
            <a:r>
              <a:rPr lang="en-US" dirty="0"/>
              <a:t>oneM2M TS-0033 specifies general interworking concept</a:t>
            </a:r>
          </a:p>
          <a:p>
            <a:r>
              <a:rPr lang="en-US" dirty="0"/>
              <a:t>oneM2M TS-0023 defined models for Home appliances information model &amp; mapping</a:t>
            </a:r>
          </a:p>
        </p:txBody>
      </p:sp>
    </p:spTree>
    <p:extLst>
      <p:ext uri="{BB962C8B-B14F-4D97-AF65-F5344CB8AC3E}">
        <p14:creationId xmlns:p14="http://schemas.microsoft.com/office/powerpoint/2010/main" val="414101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0AEC-8CDB-4708-BA87-DC75AB25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of Interworking</a:t>
            </a:r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3549A763-13B3-4D11-A22E-5571615C7879}"/>
              </a:ext>
            </a:extLst>
          </p:cNvPr>
          <p:cNvGrpSpPr/>
          <p:nvPr/>
        </p:nvGrpSpPr>
        <p:grpSpPr>
          <a:xfrm>
            <a:off x="9417993" y="4257592"/>
            <a:ext cx="749588" cy="654307"/>
            <a:chOff x="5546410" y="2990494"/>
            <a:chExt cx="1097280" cy="877012"/>
          </a:xfrm>
        </p:grpSpPr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2E3771E1-1772-4A46-BDD9-006AA9061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2847" y="2990494"/>
              <a:ext cx="363730" cy="363730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880F767D-7FE8-4CC0-B3EA-5E6F52127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480" y="3078128"/>
              <a:ext cx="188124" cy="189140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DA48B3F4-6ABC-42F0-9DFC-6BF432A4E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053" y="3481783"/>
              <a:ext cx="127559" cy="364068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50C1535A-9370-4D1A-BC32-1FDF12887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473" y="3481783"/>
              <a:ext cx="128574" cy="364068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68" name="Freeform 54">
              <a:extLst>
                <a:ext uri="{FF2B5EF4-FFF2-40B4-BE49-F238E27FC236}">
                  <a16:creationId xmlns:a16="http://schemas.microsoft.com/office/drawing/2014/main" id="{7C1DFD65-6CA8-4053-8EA8-B836DF474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612" y="3460129"/>
              <a:ext cx="529861" cy="407377"/>
            </a:xfrm>
            <a:custGeom>
              <a:avLst/>
              <a:gdLst>
                <a:gd name="T0" fmla="*/ 443 w 586"/>
                <a:gd name="T1" fmla="*/ 58 h 450"/>
                <a:gd name="T2" fmla="*/ 293 w 586"/>
                <a:gd name="T3" fmla="*/ 0 h 450"/>
                <a:gd name="T4" fmla="*/ 143 w 586"/>
                <a:gd name="T5" fmla="*/ 58 h 450"/>
                <a:gd name="T6" fmla="*/ 0 w 586"/>
                <a:gd name="T7" fmla="*/ 58 h 450"/>
                <a:gd name="T8" fmla="*/ 0 w 586"/>
                <a:gd name="T9" fmla="*/ 222 h 450"/>
                <a:gd name="T10" fmla="*/ 0 w 586"/>
                <a:gd name="T11" fmla="*/ 392 h 450"/>
                <a:gd name="T12" fmla="*/ 143 w 586"/>
                <a:gd name="T13" fmla="*/ 392 h 450"/>
                <a:gd name="T14" fmla="*/ 293 w 586"/>
                <a:gd name="T15" fmla="*/ 450 h 450"/>
                <a:gd name="T16" fmla="*/ 443 w 586"/>
                <a:gd name="T17" fmla="*/ 392 h 450"/>
                <a:gd name="T18" fmla="*/ 586 w 586"/>
                <a:gd name="T19" fmla="*/ 392 h 450"/>
                <a:gd name="T20" fmla="*/ 586 w 586"/>
                <a:gd name="T21" fmla="*/ 222 h 450"/>
                <a:gd name="T22" fmla="*/ 586 w 586"/>
                <a:gd name="T23" fmla="*/ 58 h 450"/>
                <a:gd name="T24" fmla="*/ 443 w 586"/>
                <a:gd name="T25" fmla="*/ 5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450">
                  <a:moveTo>
                    <a:pt x="443" y="58"/>
                  </a:moveTo>
                  <a:cubicBezTo>
                    <a:pt x="403" y="22"/>
                    <a:pt x="351" y="0"/>
                    <a:pt x="293" y="0"/>
                  </a:cubicBezTo>
                  <a:cubicBezTo>
                    <a:pt x="235" y="0"/>
                    <a:pt x="183" y="22"/>
                    <a:pt x="14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143" y="392"/>
                    <a:pt x="143" y="392"/>
                    <a:pt x="143" y="392"/>
                  </a:cubicBezTo>
                  <a:cubicBezTo>
                    <a:pt x="183" y="428"/>
                    <a:pt x="235" y="450"/>
                    <a:pt x="293" y="450"/>
                  </a:cubicBezTo>
                  <a:cubicBezTo>
                    <a:pt x="351" y="450"/>
                    <a:pt x="403" y="428"/>
                    <a:pt x="443" y="392"/>
                  </a:cubicBezTo>
                  <a:cubicBezTo>
                    <a:pt x="586" y="392"/>
                    <a:pt x="586" y="392"/>
                    <a:pt x="586" y="392"/>
                  </a:cubicBezTo>
                  <a:cubicBezTo>
                    <a:pt x="586" y="222"/>
                    <a:pt x="586" y="222"/>
                    <a:pt x="586" y="222"/>
                  </a:cubicBezTo>
                  <a:cubicBezTo>
                    <a:pt x="586" y="58"/>
                    <a:pt x="586" y="58"/>
                    <a:pt x="586" y="58"/>
                  </a:cubicBezTo>
                  <a:lnTo>
                    <a:pt x="443" y="58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B0E75EA3-8A3E-4A6C-A809-E3D6C7B4F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047" y="3529153"/>
              <a:ext cx="155643" cy="269668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C36968EA-97B4-46CF-854B-9651190ED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410" y="3529153"/>
              <a:ext cx="155643" cy="269668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94CC5927-F4B0-4CD9-8E8F-D468E6662F5B}"/>
                </a:ext>
              </a:extLst>
            </p:cNvPr>
            <p:cNvGrpSpPr/>
            <p:nvPr/>
          </p:nvGrpSpPr>
          <p:grpSpPr>
            <a:xfrm>
              <a:off x="5671262" y="3129896"/>
              <a:ext cx="846560" cy="715955"/>
              <a:chOff x="5671262" y="3129896"/>
              <a:chExt cx="846560" cy="715955"/>
            </a:xfrm>
          </p:grpSpPr>
          <p:sp>
            <p:nvSpPr>
              <p:cNvPr id="373" name="Freeform 51">
                <a:extLst>
                  <a:ext uri="{FF2B5EF4-FFF2-40B4-BE49-F238E27FC236}">
                    <a16:creationId xmlns:a16="http://schemas.microsoft.com/office/drawing/2014/main" id="{FBC5C638-42F5-42EE-96C8-617332150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248" y="3129896"/>
                <a:ext cx="84927" cy="393505"/>
              </a:xfrm>
              <a:custGeom>
                <a:avLst/>
                <a:gdLst>
                  <a:gd name="T0" fmla="*/ 94 w 94"/>
                  <a:gd name="T1" fmla="*/ 47 h 435"/>
                  <a:gd name="T2" fmla="*/ 47 w 94"/>
                  <a:gd name="T3" fmla="*/ 0 h 435"/>
                  <a:gd name="T4" fmla="*/ 0 w 94"/>
                  <a:gd name="T5" fmla="*/ 47 h 435"/>
                  <a:gd name="T6" fmla="*/ 29 w 94"/>
                  <a:gd name="T7" fmla="*/ 91 h 435"/>
                  <a:gd name="T8" fmla="*/ 29 w 94"/>
                  <a:gd name="T9" fmla="*/ 435 h 435"/>
                  <a:gd name="T10" fmla="*/ 66 w 94"/>
                  <a:gd name="T11" fmla="*/ 435 h 435"/>
                  <a:gd name="T12" fmla="*/ 66 w 94"/>
                  <a:gd name="T13" fmla="*/ 91 h 435"/>
                  <a:gd name="T14" fmla="*/ 94 w 94"/>
                  <a:gd name="T15" fmla="*/ 47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435">
                    <a:moveTo>
                      <a:pt x="94" y="47"/>
                    </a:moveTo>
                    <a:cubicBezTo>
                      <a:pt x="94" y="21"/>
                      <a:pt x="73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67"/>
                      <a:pt x="12" y="83"/>
                      <a:pt x="29" y="91"/>
                    </a:cubicBezTo>
                    <a:cubicBezTo>
                      <a:pt x="29" y="435"/>
                      <a:pt x="29" y="435"/>
                      <a:pt x="29" y="435"/>
                    </a:cubicBezTo>
                    <a:cubicBezTo>
                      <a:pt x="66" y="435"/>
                      <a:pt x="66" y="435"/>
                      <a:pt x="66" y="435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83" y="83"/>
                      <a:pt x="94" y="67"/>
                      <a:pt x="94" y="47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374" name="Freeform 55">
                <a:extLst>
                  <a:ext uri="{FF2B5EF4-FFF2-40B4-BE49-F238E27FC236}">
                    <a16:creationId xmlns:a16="http://schemas.microsoft.com/office/drawing/2014/main" id="{DD818B1D-411E-4C29-B319-3BCED5B76F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12847" y="3481783"/>
                <a:ext cx="363730" cy="364068"/>
              </a:xfrm>
              <a:custGeom>
                <a:avLst/>
                <a:gdLst>
                  <a:gd name="T0" fmla="*/ 396 w 402"/>
                  <a:gd name="T1" fmla="*/ 220 h 402"/>
                  <a:gd name="T2" fmla="*/ 402 w 402"/>
                  <a:gd name="T3" fmla="*/ 201 h 402"/>
                  <a:gd name="T4" fmla="*/ 396 w 402"/>
                  <a:gd name="T5" fmla="*/ 182 h 402"/>
                  <a:gd name="T6" fmla="*/ 220 w 402"/>
                  <a:gd name="T7" fmla="*/ 7 h 402"/>
                  <a:gd name="T8" fmla="*/ 201 w 402"/>
                  <a:gd name="T9" fmla="*/ 0 h 402"/>
                  <a:gd name="T10" fmla="*/ 182 w 402"/>
                  <a:gd name="T11" fmla="*/ 7 h 402"/>
                  <a:gd name="T12" fmla="*/ 7 w 402"/>
                  <a:gd name="T13" fmla="*/ 182 h 402"/>
                  <a:gd name="T14" fmla="*/ 0 w 402"/>
                  <a:gd name="T15" fmla="*/ 201 h 402"/>
                  <a:gd name="T16" fmla="*/ 7 w 402"/>
                  <a:gd name="T17" fmla="*/ 220 h 402"/>
                  <a:gd name="T18" fmla="*/ 182 w 402"/>
                  <a:gd name="T19" fmla="*/ 395 h 402"/>
                  <a:gd name="T20" fmla="*/ 201 w 402"/>
                  <a:gd name="T21" fmla="*/ 402 h 402"/>
                  <a:gd name="T22" fmla="*/ 220 w 402"/>
                  <a:gd name="T23" fmla="*/ 395 h 402"/>
                  <a:gd name="T24" fmla="*/ 396 w 402"/>
                  <a:gd name="T25" fmla="*/ 220 h 402"/>
                  <a:gd name="T26" fmla="*/ 348 w 402"/>
                  <a:gd name="T27" fmla="*/ 183 h 402"/>
                  <a:gd name="T28" fmla="*/ 348 w 402"/>
                  <a:gd name="T29" fmla="*/ 183 h 402"/>
                  <a:gd name="T30" fmla="*/ 257 w 402"/>
                  <a:gd name="T31" fmla="*/ 183 h 402"/>
                  <a:gd name="T32" fmla="*/ 219 w 402"/>
                  <a:gd name="T33" fmla="*/ 145 h 402"/>
                  <a:gd name="T34" fmla="*/ 219 w 402"/>
                  <a:gd name="T35" fmla="*/ 54 h 402"/>
                  <a:gd name="T36" fmla="*/ 220 w 402"/>
                  <a:gd name="T37" fmla="*/ 54 h 402"/>
                  <a:gd name="T38" fmla="*/ 348 w 402"/>
                  <a:gd name="T39" fmla="*/ 183 h 402"/>
                  <a:gd name="T40" fmla="*/ 183 w 402"/>
                  <a:gd name="T41" fmla="*/ 54 h 402"/>
                  <a:gd name="T42" fmla="*/ 183 w 402"/>
                  <a:gd name="T43" fmla="*/ 54 h 402"/>
                  <a:gd name="T44" fmla="*/ 183 w 402"/>
                  <a:gd name="T45" fmla="*/ 145 h 402"/>
                  <a:gd name="T46" fmla="*/ 145 w 402"/>
                  <a:gd name="T47" fmla="*/ 183 h 402"/>
                  <a:gd name="T48" fmla="*/ 54 w 402"/>
                  <a:gd name="T49" fmla="*/ 183 h 402"/>
                  <a:gd name="T50" fmla="*/ 54 w 402"/>
                  <a:gd name="T51" fmla="*/ 183 h 402"/>
                  <a:gd name="T52" fmla="*/ 183 w 402"/>
                  <a:gd name="T53" fmla="*/ 54 h 402"/>
                  <a:gd name="T54" fmla="*/ 54 w 402"/>
                  <a:gd name="T55" fmla="*/ 219 h 402"/>
                  <a:gd name="T56" fmla="*/ 54 w 402"/>
                  <a:gd name="T57" fmla="*/ 219 h 402"/>
                  <a:gd name="T58" fmla="*/ 145 w 402"/>
                  <a:gd name="T59" fmla="*/ 219 h 402"/>
                  <a:gd name="T60" fmla="*/ 183 w 402"/>
                  <a:gd name="T61" fmla="*/ 257 h 402"/>
                  <a:gd name="T62" fmla="*/ 183 w 402"/>
                  <a:gd name="T63" fmla="*/ 348 h 402"/>
                  <a:gd name="T64" fmla="*/ 183 w 402"/>
                  <a:gd name="T65" fmla="*/ 348 h 402"/>
                  <a:gd name="T66" fmla="*/ 54 w 402"/>
                  <a:gd name="T67" fmla="*/ 219 h 402"/>
                  <a:gd name="T68" fmla="*/ 220 w 402"/>
                  <a:gd name="T69" fmla="*/ 348 h 402"/>
                  <a:gd name="T70" fmla="*/ 219 w 402"/>
                  <a:gd name="T71" fmla="*/ 348 h 402"/>
                  <a:gd name="T72" fmla="*/ 219 w 402"/>
                  <a:gd name="T73" fmla="*/ 257 h 402"/>
                  <a:gd name="T74" fmla="*/ 257 w 402"/>
                  <a:gd name="T75" fmla="*/ 219 h 402"/>
                  <a:gd name="T76" fmla="*/ 348 w 402"/>
                  <a:gd name="T77" fmla="*/ 219 h 402"/>
                  <a:gd name="T78" fmla="*/ 348 w 402"/>
                  <a:gd name="T79" fmla="*/ 219 h 402"/>
                  <a:gd name="T80" fmla="*/ 220 w 402"/>
                  <a:gd name="T81" fmla="*/ 34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2" h="402">
                    <a:moveTo>
                      <a:pt x="396" y="220"/>
                    </a:moveTo>
                    <a:cubicBezTo>
                      <a:pt x="400" y="215"/>
                      <a:pt x="402" y="208"/>
                      <a:pt x="402" y="201"/>
                    </a:cubicBezTo>
                    <a:cubicBezTo>
                      <a:pt x="402" y="194"/>
                      <a:pt x="400" y="187"/>
                      <a:pt x="396" y="182"/>
                    </a:cubicBezTo>
                    <a:cubicBezTo>
                      <a:pt x="387" y="89"/>
                      <a:pt x="313" y="15"/>
                      <a:pt x="220" y="7"/>
                    </a:cubicBezTo>
                    <a:cubicBezTo>
                      <a:pt x="215" y="2"/>
                      <a:pt x="208" y="0"/>
                      <a:pt x="201" y="0"/>
                    </a:cubicBezTo>
                    <a:cubicBezTo>
                      <a:pt x="194" y="0"/>
                      <a:pt x="187" y="2"/>
                      <a:pt x="182" y="7"/>
                    </a:cubicBezTo>
                    <a:cubicBezTo>
                      <a:pt x="89" y="15"/>
                      <a:pt x="16" y="89"/>
                      <a:pt x="7" y="182"/>
                    </a:cubicBezTo>
                    <a:cubicBezTo>
                      <a:pt x="3" y="187"/>
                      <a:pt x="0" y="194"/>
                      <a:pt x="0" y="201"/>
                    </a:cubicBezTo>
                    <a:cubicBezTo>
                      <a:pt x="0" y="208"/>
                      <a:pt x="3" y="215"/>
                      <a:pt x="7" y="220"/>
                    </a:cubicBezTo>
                    <a:cubicBezTo>
                      <a:pt x="16" y="313"/>
                      <a:pt x="89" y="386"/>
                      <a:pt x="182" y="395"/>
                    </a:cubicBezTo>
                    <a:cubicBezTo>
                      <a:pt x="187" y="400"/>
                      <a:pt x="194" y="402"/>
                      <a:pt x="201" y="402"/>
                    </a:cubicBezTo>
                    <a:cubicBezTo>
                      <a:pt x="208" y="402"/>
                      <a:pt x="215" y="400"/>
                      <a:pt x="220" y="395"/>
                    </a:cubicBezTo>
                    <a:cubicBezTo>
                      <a:pt x="313" y="386"/>
                      <a:pt x="387" y="313"/>
                      <a:pt x="396" y="220"/>
                    </a:cubicBezTo>
                    <a:close/>
                    <a:moveTo>
                      <a:pt x="348" y="183"/>
                    </a:moveTo>
                    <a:cubicBezTo>
                      <a:pt x="348" y="183"/>
                      <a:pt x="348" y="183"/>
                      <a:pt x="348" y="183"/>
                    </a:cubicBezTo>
                    <a:cubicBezTo>
                      <a:pt x="257" y="183"/>
                      <a:pt x="257" y="183"/>
                      <a:pt x="257" y="183"/>
                    </a:cubicBezTo>
                    <a:cubicBezTo>
                      <a:pt x="251" y="165"/>
                      <a:pt x="237" y="151"/>
                      <a:pt x="219" y="145"/>
                    </a:cubicBezTo>
                    <a:cubicBezTo>
                      <a:pt x="219" y="54"/>
                      <a:pt x="219" y="54"/>
                      <a:pt x="219" y="54"/>
                    </a:cubicBezTo>
                    <a:cubicBezTo>
                      <a:pt x="219" y="54"/>
                      <a:pt x="220" y="54"/>
                      <a:pt x="220" y="54"/>
                    </a:cubicBezTo>
                    <a:cubicBezTo>
                      <a:pt x="287" y="62"/>
                      <a:pt x="340" y="116"/>
                      <a:pt x="348" y="183"/>
                    </a:cubicBezTo>
                    <a:close/>
                    <a:moveTo>
                      <a:pt x="183" y="54"/>
                    </a:moveTo>
                    <a:cubicBezTo>
                      <a:pt x="183" y="54"/>
                      <a:pt x="183" y="54"/>
                      <a:pt x="183" y="54"/>
                    </a:cubicBezTo>
                    <a:cubicBezTo>
                      <a:pt x="183" y="145"/>
                      <a:pt x="183" y="145"/>
                      <a:pt x="183" y="145"/>
                    </a:cubicBezTo>
                    <a:cubicBezTo>
                      <a:pt x="165" y="151"/>
                      <a:pt x="151" y="165"/>
                      <a:pt x="145" y="183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54" y="183"/>
                      <a:pt x="54" y="183"/>
                      <a:pt x="54" y="183"/>
                    </a:cubicBezTo>
                    <a:cubicBezTo>
                      <a:pt x="63" y="116"/>
                      <a:pt x="116" y="62"/>
                      <a:pt x="183" y="54"/>
                    </a:cubicBezTo>
                    <a:close/>
                    <a:moveTo>
                      <a:pt x="54" y="219"/>
                    </a:moveTo>
                    <a:cubicBezTo>
                      <a:pt x="54" y="219"/>
                      <a:pt x="54" y="219"/>
                      <a:pt x="54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51" y="237"/>
                      <a:pt x="165" y="251"/>
                      <a:pt x="183" y="257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116" y="340"/>
                      <a:pt x="63" y="286"/>
                      <a:pt x="54" y="219"/>
                    </a:cubicBezTo>
                    <a:close/>
                    <a:moveTo>
                      <a:pt x="220" y="348"/>
                    </a:moveTo>
                    <a:cubicBezTo>
                      <a:pt x="220" y="348"/>
                      <a:pt x="219" y="348"/>
                      <a:pt x="219" y="348"/>
                    </a:cubicBezTo>
                    <a:cubicBezTo>
                      <a:pt x="219" y="257"/>
                      <a:pt x="219" y="257"/>
                      <a:pt x="219" y="257"/>
                    </a:cubicBezTo>
                    <a:cubicBezTo>
                      <a:pt x="237" y="251"/>
                      <a:pt x="251" y="237"/>
                      <a:pt x="257" y="219"/>
                    </a:cubicBez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40" y="286"/>
                      <a:pt x="287" y="340"/>
                      <a:pt x="220" y="34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4E2E3495-DC3D-48F2-A209-B6792800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8047" y="3529153"/>
                <a:ext cx="29775" cy="269668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E14AF8B6-C895-4485-9197-7834496E0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1262" y="3529153"/>
                <a:ext cx="30790" cy="269668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BDF7DE73-78C7-41DE-8FDC-18CE0A1BD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612" y="3512573"/>
                <a:ext cx="30790" cy="302488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CF7202C-2F6E-411A-A137-5EB923A5C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9021" y="3512573"/>
                <a:ext cx="30452" cy="302488"/>
              </a:xfrm>
              <a:prstGeom prst="rect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</p:grp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EC0A8F9E-0A28-41A9-9E83-C683EC2D3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045" y="3630320"/>
              <a:ext cx="66994" cy="66994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A2E9D9D-9B59-4F03-98A2-AD6D5834292C}"/>
              </a:ext>
            </a:extLst>
          </p:cNvPr>
          <p:cNvGrpSpPr>
            <a:grpSpLocks noChangeAspect="1"/>
          </p:cNvGrpSpPr>
          <p:nvPr/>
        </p:nvGrpSpPr>
        <p:grpSpPr>
          <a:xfrm>
            <a:off x="10043043" y="1714271"/>
            <a:ext cx="515515" cy="929071"/>
            <a:chOff x="5789613" y="2880360"/>
            <a:chExt cx="608850" cy="1097280"/>
          </a:xfrm>
        </p:grpSpPr>
        <p:sp>
          <p:nvSpPr>
            <p:cNvPr id="380" name="Freeform 30">
              <a:extLst>
                <a:ext uri="{FF2B5EF4-FFF2-40B4-BE49-F238E27FC236}">
                  <a16:creationId xmlns:a16="http://schemas.microsoft.com/office/drawing/2014/main" id="{DE60C5D3-D5CA-4791-A600-1A28F8B6E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3109396"/>
              <a:ext cx="608850" cy="868244"/>
            </a:xfrm>
            <a:custGeom>
              <a:avLst/>
              <a:gdLst>
                <a:gd name="T0" fmla="*/ 588 w 674"/>
                <a:gd name="T1" fmla="*/ 963 h 963"/>
                <a:gd name="T2" fmla="*/ 86 w 674"/>
                <a:gd name="T3" fmla="*/ 963 h 963"/>
                <a:gd name="T4" fmla="*/ 0 w 674"/>
                <a:gd name="T5" fmla="*/ 877 h 963"/>
                <a:gd name="T6" fmla="*/ 0 w 674"/>
                <a:gd name="T7" fmla="*/ 87 h 963"/>
                <a:gd name="T8" fmla="*/ 86 w 674"/>
                <a:gd name="T9" fmla="*/ 0 h 963"/>
                <a:gd name="T10" fmla="*/ 588 w 674"/>
                <a:gd name="T11" fmla="*/ 0 h 963"/>
                <a:gd name="T12" fmla="*/ 674 w 674"/>
                <a:gd name="T13" fmla="*/ 87 h 963"/>
                <a:gd name="T14" fmla="*/ 674 w 674"/>
                <a:gd name="T15" fmla="*/ 877 h 963"/>
                <a:gd name="T16" fmla="*/ 588 w 674"/>
                <a:gd name="T1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4" h="963">
                  <a:moveTo>
                    <a:pt x="588" y="963"/>
                  </a:moveTo>
                  <a:cubicBezTo>
                    <a:pt x="86" y="963"/>
                    <a:pt x="86" y="963"/>
                    <a:pt x="86" y="963"/>
                  </a:cubicBezTo>
                  <a:cubicBezTo>
                    <a:pt x="38" y="963"/>
                    <a:pt x="0" y="924"/>
                    <a:pt x="0" y="87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8" y="0"/>
                    <a:pt x="86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635" y="0"/>
                    <a:pt x="674" y="39"/>
                    <a:pt x="674" y="87"/>
                  </a:cubicBezTo>
                  <a:cubicBezTo>
                    <a:pt x="674" y="877"/>
                    <a:pt x="674" y="877"/>
                    <a:pt x="674" y="877"/>
                  </a:cubicBezTo>
                  <a:cubicBezTo>
                    <a:pt x="674" y="924"/>
                    <a:pt x="635" y="963"/>
                    <a:pt x="588" y="963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1" name="Freeform 31">
              <a:extLst>
                <a:ext uri="{FF2B5EF4-FFF2-40B4-BE49-F238E27FC236}">
                  <a16:creationId xmlns:a16="http://schemas.microsoft.com/office/drawing/2014/main" id="{835CCA76-2896-41E3-AA18-78C555925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302" y="3184279"/>
              <a:ext cx="435471" cy="292788"/>
            </a:xfrm>
            <a:custGeom>
              <a:avLst/>
              <a:gdLst>
                <a:gd name="T0" fmla="*/ 389 w 482"/>
                <a:gd name="T1" fmla="*/ 325 h 325"/>
                <a:gd name="T2" fmla="*/ 92 w 482"/>
                <a:gd name="T3" fmla="*/ 325 h 325"/>
                <a:gd name="T4" fmla="*/ 0 w 482"/>
                <a:gd name="T5" fmla="*/ 232 h 325"/>
                <a:gd name="T6" fmla="*/ 0 w 482"/>
                <a:gd name="T7" fmla="*/ 93 h 325"/>
                <a:gd name="T8" fmla="*/ 92 w 482"/>
                <a:gd name="T9" fmla="*/ 0 h 325"/>
                <a:gd name="T10" fmla="*/ 389 w 482"/>
                <a:gd name="T11" fmla="*/ 0 h 325"/>
                <a:gd name="T12" fmla="*/ 482 w 482"/>
                <a:gd name="T13" fmla="*/ 93 h 325"/>
                <a:gd name="T14" fmla="*/ 482 w 482"/>
                <a:gd name="T15" fmla="*/ 232 h 325"/>
                <a:gd name="T16" fmla="*/ 389 w 482"/>
                <a:gd name="T17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325">
                  <a:moveTo>
                    <a:pt x="389" y="325"/>
                  </a:moveTo>
                  <a:cubicBezTo>
                    <a:pt x="92" y="325"/>
                    <a:pt x="92" y="325"/>
                    <a:pt x="92" y="325"/>
                  </a:cubicBezTo>
                  <a:cubicBezTo>
                    <a:pt x="41" y="325"/>
                    <a:pt x="0" y="283"/>
                    <a:pt x="0" y="23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440" y="0"/>
                    <a:pt x="482" y="42"/>
                    <a:pt x="482" y="93"/>
                  </a:cubicBezTo>
                  <a:cubicBezTo>
                    <a:pt x="482" y="232"/>
                    <a:pt x="482" y="232"/>
                    <a:pt x="482" y="232"/>
                  </a:cubicBezTo>
                  <a:cubicBezTo>
                    <a:pt x="482" y="283"/>
                    <a:pt x="440" y="325"/>
                    <a:pt x="389" y="325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2" name="Freeform 32">
              <a:extLst>
                <a:ext uri="{FF2B5EF4-FFF2-40B4-BE49-F238E27FC236}">
                  <a16:creationId xmlns:a16="http://schemas.microsoft.com/office/drawing/2014/main" id="{15B0A5AF-1608-4713-994F-0385B690E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687" y="3579948"/>
              <a:ext cx="95797" cy="102881"/>
            </a:xfrm>
            <a:custGeom>
              <a:avLst/>
              <a:gdLst>
                <a:gd name="T0" fmla="*/ 65 w 106"/>
                <a:gd name="T1" fmla="*/ 114 h 114"/>
                <a:gd name="T2" fmla="*/ 0 w 106"/>
                <a:gd name="T3" fmla="*/ 76 h 114"/>
                <a:gd name="T4" fmla="*/ 34 w 106"/>
                <a:gd name="T5" fmla="*/ 17 h 114"/>
                <a:gd name="T6" fmla="*/ 90 w 106"/>
                <a:gd name="T7" fmla="*/ 14 h 114"/>
                <a:gd name="T8" fmla="*/ 106 w 106"/>
                <a:gd name="T9" fmla="*/ 42 h 114"/>
                <a:gd name="T10" fmla="*/ 65 w 106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14">
                  <a:moveTo>
                    <a:pt x="65" y="114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43" y="0"/>
                    <a:pt x="78" y="0"/>
                    <a:pt x="90" y="14"/>
                  </a:cubicBezTo>
                  <a:cubicBezTo>
                    <a:pt x="106" y="42"/>
                    <a:pt x="106" y="42"/>
                    <a:pt x="106" y="42"/>
                  </a:cubicBezTo>
                  <a:lnTo>
                    <a:pt x="65" y="114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3" name="Freeform 33">
              <a:extLst>
                <a:ext uri="{FF2B5EF4-FFF2-40B4-BE49-F238E27FC236}">
                  <a16:creationId xmlns:a16="http://schemas.microsoft.com/office/drawing/2014/main" id="{7E829FE4-8FE9-4CC5-8B38-0EE44D203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404" y="3680130"/>
              <a:ext cx="105579" cy="83654"/>
            </a:xfrm>
            <a:custGeom>
              <a:avLst/>
              <a:gdLst>
                <a:gd name="T0" fmla="*/ 70 w 117"/>
                <a:gd name="T1" fmla="*/ 93 h 93"/>
                <a:gd name="T2" fmla="*/ 36 w 117"/>
                <a:gd name="T3" fmla="*/ 93 h 93"/>
                <a:gd name="T4" fmla="*/ 13 w 117"/>
                <a:gd name="T5" fmla="*/ 39 h 93"/>
                <a:gd name="T6" fmla="*/ 29 w 117"/>
                <a:gd name="T7" fmla="*/ 14 h 93"/>
                <a:gd name="T8" fmla="*/ 5 w 117"/>
                <a:gd name="T9" fmla="*/ 0 h 93"/>
                <a:gd name="T10" fmla="*/ 80 w 117"/>
                <a:gd name="T11" fmla="*/ 0 h 93"/>
                <a:gd name="T12" fmla="*/ 117 w 117"/>
                <a:gd name="T13" fmla="*/ 65 h 93"/>
                <a:gd name="T14" fmla="*/ 94 w 117"/>
                <a:gd name="T15" fmla="*/ 52 h 93"/>
                <a:gd name="T16" fmla="*/ 70 w 117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93">
                  <a:moveTo>
                    <a:pt x="70" y="93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22" y="91"/>
                    <a:pt x="0" y="64"/>
                    <a:pt x="13" y="39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94" y="52"/>
                    <a:pt x="94" y="52"/>
                    <a:pt x="94" y="52"/>
                  </a:cubicBezTo>
                  <a:lnTo>
                    <a:pt x="70" y="93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4" name="Freeform 34">
              <a:extLst>
                <a:ext uri="{FF2B5EF4-FFF2-40B4-BE49-F238E27FC236}">
                  <a16:creationId xmlns:a16="http://schemas.microsoft.com/office/drawing/2014/main" id="{5CCFD6DA-9E81-4AC5-A60F-4571D61FA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004" y="3769180"/>
              <a:ext cx="122107" cy="72185"/>
            </a:xfrm>
            <a:custGeom>
              <a:avLst/>
              <a:gdLst>
                <a:gd name="T0" fmla="*/ 135 w 135"/>
                <a:gd name="T1" fmla="*/ 3 h 80"/>
                <a:gd name="T2" fmla="*/ 135 w 135"/>
                <a:gd name="T3" fmla="*/ 79 h 80"/>
                <a:gd name="T4" fmla="*/ 52 w 135"/>
                <a:gd name="T5" fmla="*/ 79 h 80"/>
                <a:gd name="T6" fmla="*/ 40 w 135"/>
                <a:gd name="T7" fmla="*/ 71 h 80"/>
                <a:gd name="T8" fmla="*/ 0 w 135"/>
                <a:gd name="T9" fmla="*/ 0 h 80"/>
                <a:gd name="T10" fmla="*/ 11 w 135"/>
                <a:gd name="T11" fmla="*/ 3 h 80"/>
                <a:gd name="T12" fmla="*/ 135 w 135"/>
                <a:gd name="T13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80">
                  <a:moveTo>
                    <a:pt x="135" y="3"/>
                  </a:moveTo>
                  <a:cubicBezTo>
                    <a:pt x="135" y="79"/>
                    <a:pt x="135" y="79"/>
                    <a:pt x="135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47" y="80"/>
                    <a:pt x="43" y="75"/>
                    <a:pt x="40" y="71"/>
                  </a:cubicBezTo>
                  <a:cubicBezTo>
                    <a:pt x="1" y="1"/>
                    <a:pt x="2" y="2"/>
                    <a:pt x="0" y="0"/>
                  </a:cubicBezTo>
                  <a:cubicBezTo>
                    <a:pt x="2" y="1"/>
                    <a:pt x="4" y="3"/>
                    <a:pt x="11" y="3"/>
                  </a:cubicBezTo>
                  <a:lnTo>
                    <a:pt x="135" y="3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5" name="Freeform 35">
              <a:extLst>
                <a:ext uri="{FF2B5EF4-FFF2-40B4-BE49-F238E27FC236}">
                  <a16:creationId xmlns:a16="http://schemas.microsoft.com/office/drawing/2014/main" id="{882C31AF-0D60-40C2-B8AC-B393217B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977" y="3748604"/>
              <a:ext cx="123794" cy="116373"/>
            </a:xfrm>
            <a:custGeom>
              <a:avLst/>
              <a:gdLst>
                <a:gd name="T0" fmla="*/ 125 w 137"/>
                <a:gd name="T1" fmla="*/ 26 h 129"/>
                <a:gd name="T2" fmla="*/ 137 w 137"/>
                <a:gd name="T3" fmla="*/ 22 h 129"/>
                <a:gd name="T4" fmla="*/ 95 w 137"/>
                <a:gd name="T5" fmla="*/ 96 h 129"/>
                <a:gd name="T6" fmla="*/ 84 w 137"/>
                <a:gd name="T7" fmla="*/ 102 h 129"/>
                <a:gd name="T8" fmla="*/ 38 w 137"/>
                <a:gd name="T9" fmla="*/ 102 h 129"/>
                <a:gd name="T10" fmla="*/ 38 w 137"/>
                <a:gd name="T11" fmla="*/ 129 h 129"/>
                <a:gd name="T12" fmla="*/ 0 w 137"/>
                <a:gd name="T13" fmla="*/ 65 h 129"/>
                <a:gd name="T14" fmla="*/ 38 w 137"/>
                <a:gd name="T15" fmla="*/ 0 h 129"/>
                <a:gd name="T16" fmla="*/ 38 w 137"/>
                <a:gd name="T17" fmla="*/ 26 h 129"/>
                <a:gd name="T18" fmla="*/ 125 w 137"/>
                <a:gd name="T19" fmla="*/ 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29">
                  <a:moveTo>
                    <a:pt x="125" y="26"/>
                  </a:moveTo>
                  <a:cubicBezTo>
                    <a:pt x="133" y="25"/>
                    <a:pt x="134" y="23"/>
                    <a:pt x="137" y="22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3" y="99"/>
                    <a:pt x="90" y="102"/>
                    <a:pt x="84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125" y="26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6" name="Freeform 36">
              <a:extLst>
                <a:ext uri="{FF2B5EF4-FFF2-40B4-BE49-F238E27FC236}">
                  <a16:creationId xmlns:a16="http://schemas.microsoft.com/office/drawing/2014/main" id="{B9005826-25BC-4D88-90E3-CF46107C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77" y="3665625"/>
              <a:ext cx="101194" cy="97484"/>
            </a:xfrm>
            <a:custGeom>
              <a:avLst/>
              <a:gdLst>
                <a:gd name="T0" fmla="*/ 0 w 112"/>
                <a:gd name="T1" fmla="*/ 38 h 108"/>
                <a:gd name="T2" fmla="*/ 65 w 112"/>
                <a:gd name="T3" fmla="*/ 0 h 108"/>
                <a:gd name="T4" fmla="*/ 100 w 112"/>
                <a:gd name="T5" fmla="*/ 59 h 108"/>
                <a:gd name="T6" fmla="*/ 76 w 112"/>
                <a:gd name="T7" fmla="*/ 108 h 108"/>
                <a:gd name="T8" fmla="*/ 41 w 112"/>
                <a:gd name="T9" fmla="*/ 108 h 108"/>
                <a:gd name="T10" fmla="*/ 0 w 112"/>
                <a:gd name="T11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08">
                  <a:moveTo>
                    <a:pt x="0" y="38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12" y="83"/>
                    <a:pt x="91" y="106"/>
                    <a:pt x="76" y="108"/>
                  </a:cubicBezTo>
                  <a:cubicBezTo>
                    <a:pt x="41" y="108"/>
                    <a:pt x="41" y="108"/>
                    <a:pt x="41" y="108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7" name="Freeform 37">
              <a:extLst>
                <a:ext uri="{FF2B5EF4-FFF2-40B4-BE49-F238E27FC236}">
                  <a16:creationId xmlns:a16="http://schemas.microsoft.com/office/drawing/2014/main" id="{3E842F67-9C14-48A8-B962-F2F4E6C0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607" y="3578936"/>
              <a:ext cx="130877" cy="87701"/>
            </a:xfrm>
            <a:custGeom>
              <a:avLst/>
              <a:gdLst>
                <a:gd name="T0" fmla="*/ 13 w 145"/>
                <a:gd name="T1" fmla="*/ 9 h 97"/>
                <a:gd name="T2" fmla="*/ 0 w 145"/>
                <a:gd name="T3" fmla="*/ 0 h 97"/>
                <a:gd name="T4" fmla="*/ 88 w 145"/>
                <a:gd name="T5" fmla="*/ 0 h 97"/>
                <a:gd name="T6" fmla="*/ 99 w 145"/>
                <a:gd name="T7" fmla="*/ 6 h 97"/>
                <a:gd name="T8" fmla="*/ 122 w 145"/>
                <a:gd name="T9" fmla="*/ 46 h 97"/>
                <a:gd name="T10" fmla="*/ 145 w 145"/>
                <a:gd name="T11" fmla="*/ 33 h 97"/>
                <a:gd name="T12" fmla="*/ 108 w 145"/>
                <a:gd name="T13" fmla="*/ 97 h 97"/>
                <a:gd name="T14" fmla="*/ 34 w 145"/>
                <a:gd name="T15" fmla="*/ 97 h 97"/>
                <a:gd name="T16" fmla="*/ 56 w 145"/>
                <a:gd name="T17" fmla="*/ 84 h 97"/>
                <a:gd name="T18" fmla="*/ 13 w 145"/>
                <a:gd name="T19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97">
                  <a:moveTo>
                    <a:pt x="13" y="9"/>
                  </a:moveTo>
                  <a:cubicBezTo>
                    <a:pt x="10" y="6"/>
                    <a:pt x="5" y="1"/>
                    <a:pt x="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3" y="0"/>
                    <a:pt x="97" y="2"/>
                    <a:pt x="99" y="6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56" y="84"/>
                    <a:pt x="56" y="84"/>
                    <a:pt x="56" y="84"/>
                  </a:cubicBezTo>
                  <a:lnTo>
                    <a:pt x="13" y="9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8" name="Freeform 38">
              <a:extLst>
                <a:ext uri="{FF2B5EF4-FFF2-40B4-BE49-F238E27FC236}">
                  <a16:creationId xmlns:a16="http://schemas.microsoft.com/office/drawing/2014/main" id="{FCEDB614-3AF5-4AC6-A5DF-2034D8289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317" y="2880360"/>
              <a:ext cx="263779" cy="137961"/>
            </a:xfrm>
            <a:custGeom>
              <a:avLst/>
              <a:gdLst>
                <a:gd name="T0" fmla="*/ 80 w 292"/>
                <a:gd name="T1" fmla="*/ 151 h 153"/>
                <a:gd name="T2" fmla="*/ 71 w 292"/>
                <a:gd name="T3" fmla="*/ 148 h 153"/>
                <a:gd name="T4" fmla="*/ 71 w 292"/>
                <a:gd name="T5" fmla="*/ 129 h 153"/>
                <a:gd name="T6" fmla="*/ 220 w 292"/>
                <a:gd name="T7" fmla="*/ 129 h 153"/>
                <a:gd name="T8" fmla="*/ 220 w 292"/>
                <a:gd name="T9" fmla="*/ 148 h 153"/>
                <a:gd name="T10" fmla="*/ 202 w 292"/>
                <a:gd name="T11" fmla="*/ 148 h 153"/>
                <a:gd name="T12" fmla="*/ 89 w 292"/>
                <a:gd name="T13" fmla="*/ 148 h 153"/>
                <a:gd name="T14" fmla="*/ 80 w 292"/>
                <a:gd name="T15" fmla="*/ 151 h 153"/>
                <a:gd name="T16" fmla="*/ 253 w 292"/>
                <a:gd name="T17" fmla="*/ 112 h 153"/>
                <a:gd name="T18" fmla="*/ 253 w 292"/>
                <a:gd name="T19" fmla="*/ 94 h 153"/>
                <a:gd name="T20" fmla="*/ 39 w 292"/>
                <a:gd name="T21" fmla="*/ 94 h 153"/>
                <a:gd name="T22" fmla="*/ 39 w 292"/>
                <a:gd name="T23" fmla="*/ 112 h 153"/>
                <a:gd name="T24" fmla="*/ 57 w 292"/>
                <a:gd name="T25" fmla="*/ 112 h 153"/>
                <a:gd name="T26" fmla="*/ 234 w 292"/>
                <a:gd name="T27" fmla="*/ 112 h 153"/>
                <a:gd name="T28" fmla="*/ 244 w 292"/>
                <a:gd name="T29" fmla="*/ 116 h 153"/>
                <a:gd name="T30" fmla="*/ 253 w 292"/>
                <a:gd name="T31" fmla="*/ 112 h 153"/>
                <a:gd name="T32" fmla="*/ 287 w 292"/>
                <a:gd name="T33" fmla="*/ 77 h 153"/>
                <a:gd name="T34" fmla="*/ 287 w 292"/>
                <a:gd name="T35" fmla="*/ 59 h 153"/>
                <a:gd name="T36" fmla="*/ 146 w 292"/>
                <a:gd name="T37" fmla="*/ 0 h 153"/>
                <a:gd name="T38" fmla="*/ 146 w 292"/>
                <a:gd name="T39" fmla="*/ 0 h 153"/>
                <a:gd name="T40" fmla="*/ 5 w 292"/>
                <a:gd name="T41" fmla="*/ 59 h 153"/>
                <a:gd name="T42" fmla="*/ 5 w 292"/>
                <a:gd name="T43" fmla="*/ 77 h 153"/>
                <a:gd name="T44" fmla="*/ 23 w 292"/>
                <a:gd name="T45" fmla="*/ 77 h 153"/>
                <a:gd name="T46" fmla="*/ 146 w 292"/>
                <a:gd name="T47" fmla="*/ 26 h 153"/>
                <a:gd name="T48" fmla="*/ 268 w 292"/>
                <a:gd name="T49" fmla="*/ 77 h 153"/>
                <a:gd name="T50" fmla="*/ 277 w 292"/>
                <a:gd name="T51" fmla="*/ 81 h 153"/>
                <a:gd name="T52" fmla="*/ 287 w 292"/>
                <a:gd name="T53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2" h="153">
                  <a:moveTo>
                    <a:pt x="80" y="151"/>
                  </a:moveTo>
                  <a:cubicBezTo>
                    <a:pt x="77" y="151"/>
                    <a:pt x="74" y="150"/>
                    <a:pt x="71" y="148"/>
                  </a:cubicBezTo>
                  <a:cubicBezTo>
                    <a:pt x="66" y="143"/>
                    <a:pt x="66" y="134"/>
                    <a:pt x="71" y="129"/>
                  </a:cubicBezTo>
                  <a:cubicBezTo>
                    <a:pt x="112" y="88"/>
                    <a:pt x="179" y="88"/>
                    <a:pt x="220" y="129"/>
                  </a:cubicBezTo>
                  <a:cubicBezTo>
                    <a:pt x="225" y="134"/>
                    <a:pt x="225" y="143"/>
                    <a:pt x="220" y="148"/>
                  </a:cubicBezTo>
                  <a:cubicBezTo>
                    <a:pt x="215" y="153"/>
                    <a:pt x="207" y="153"/>
                    <a:pt x="202" y="148"/>
                  </a:cubicBezTo>
                  <a:cubicBezTo>
                    <a:pt x="171" y="116"/>
                    <a:pt x="120" y="116"/>
                    <a:pt x="89" y="148"/>
                  </a:cubicBezTo>
                  <a:cubicBezTo>
                    <a:pt x="87" y="150"/>
                    <a:pt x="83" y="151"/>
                    <a:pt x="80" y="151"/>
                  </a:cubicBezTo>
                  <a:close/>
                  <a:moveTo>
                    <a:pt x="253" y="112"/>
                  </a:moveTo>
                  <a:cubicBezTo>
                    <a:pt x="258" y="107"/>
                    <a:pt x="258" y="99"/>
                    <a:pt x="253" y="94"/>
                  </a:cubicBezTo>
                  <a:cubicBezTo>
                    <a:pt x="194" y="35"/>
                    <a:pt x="98" y="35"/>
                    <a:pt x="39" y="94"/>
                  </a:cubicBezTo>
                  <a:cubicBezTo>
                    <a:pt x="34" y="99"/>
                    <a:pt x="34" y="107"/>
                    <a:pt x="39" y="112"/>
                  </a:cubicBezTo>
                  <a:cubicBezTo>
                    <a:pt x="44" y="117"/>
                    <a:pt x="52" y="117"/>
                    <a:pt x="57" y="112"/>
                  </a:cubicBezTo>
                  <a:cubicBezTo>
                    <a:pt x="106" y="63"/>
                    <a:pt x="186" y="63"/>
                    <a:pt x="234" y="112"/>
                  </a:cubicBezTo>
                  <a:cubicBezTo>
                    <a:pt x="237" y="114"/>
                    <a:pt x="240" y="116"/>
                    <a:pt x="244" y="116"/>
                  </a:cubicBezTo>
                  <a:cubicBezTo>
                    <a:pt x="247" y="116"/>
                    <a:pt x="250" y="114"/>
                    <a:pt x="253" y="112"/>
                  </a:cubicBezTo>
                  <a:close/>
                  <a:moveTo>
                    <a:pt x="287" y="77"/>
                  </a:moveTo>
                  <a:cubicBezTo>
                    <a:pt x="292" y="72"/>
                    <a:pt x="292" y="64"/>
                    <a:pt x="287" y="59"/>
                  </a:cubicBezTo>
                  <a:cubicBezTo>
                    <a:pt x="249" y="21"/>
                    <a:pt x="199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92" y="0"/>
                    <a:pt x="42" y="21"/>
                    <a:pt x="5" y="59"/>
                  </a:cubicBezTo>
                  <a:cubicBezTo>
                    <a:pt x="0" y="64"/>
                    <a:pt x="0" y="72"/>
                    <a:pt x="5" y="77"/>
                  </a:cubicBezTo>
                  <a:cubicBezTo>
                    <a:pt x="10" y="82"/>
                    <a:pt x="18" y="82"/>
                    <a:pt x="23" y="77"/>
                  </a:cubicBezTo>
                  <a:cubicBezTo>
                    <a:pt x="56" y="44"/>
                    <a:pt x="99" y="26"/>
                    <a:pt x="146" y="26"/>
                  </a:cubicBezTo>
                  <a:cubicBezTo>
                    <a:pt x="192" y="26"/>
                    <a:pt x="236" y="44"/>
                    <a:pt x="268" y="77"/>
                  </a:cubicBezTo>
                  <a:cubicBezTo>
                    <a:pt x="271" y="80"/>
                    <a:pt x="274" y="81"/>
                    <a:pt x="277" y="81"/>
                  </a:cubicBezTo>
                  <a:cubicBezTo>
                    <a:pt x="281" y="81"/>
                    <a:pt x="284" y="80"/>
                    <a:pt x="287" y="77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7497CE46-AF27-41F7-8B11-D15561BA3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789" y="3016297"/>
              <a:ext cx="69486" cy="69487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90" name="Freeform 40">
              <a:extLst>
                <a:ext uri="{FF2B5EF4-FFF2-40B4-BE49-F238E27FC236}">
                  <a16:creationId xmlns:a16="http://schemas.microsoft.com/office/drawing/2014/main" id="{16C87E3A-7B31-4745-A9C0-ABB5F481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992" y="3223070"/>
              <a:ext cx="261080" cy="53970"/>
            </a:xfrm>
            <a:custGeom>
              <a:avLst/>
              <a:gdLst>
                <a:gd name="T0" fmla="*/ 222 w 289"/>
                <a:gd name="T1" fmla="*/ 60 h 60"/>
                <a:gd name="T2" fmla="*/ 67 w 289"/>
                <a:gd name="T3" fmla="*/ 60 h 60"/>
                <a:gd name="T4" fmla="*/ 7 w 289"/>
                <a:gd name="T5" fmla="*/ 32 h 60"/>
                <a:gd name="T6" fmla="*/ 9 w 289"/>
                <a:gd name="T7" fmla="*/ 7 h 60"/>
                <a:gd name="T8" fmla="*/ 34 w 289"/>
                <a:gd name="T9" fmla="*/ 9 h 60"/>
                <a:gd name="T10" fmla="*/ 67 w 289"/>
                <a:gd name="T11" fmla="*/ 24 h 60"/>
                <a:gd name="T12" fmla="*/ 222 w 289"/>
                <a:gd name="T13" fmla="*/ 24 h 60"/>
                <a:gd name="T14" fmla="*/ 255 w 289"/>
                <a:gd name="T15" fmla="*/ 9 h 60"/>
                <a:gd name="T16" fmla="*/ 281 w 289"/>
                <a:gd name="T17" fmla="*/ 7 h 60"/>
                <a:gd name="T18" fmla="*/ 283 w 289"/>
                <a:gd name="T19" fmla="*/ 32 h 60"/>
                <a:gd name="T20" fmla="*/ 222 w 289"/>
                <a:gd name="T2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0">
                  <a:moveTo>
                    <a:pt x="222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31" y="60"/>
                    <a:pt x="8" y="33"/>
                    <a:pt x="7" y="32"/>
                  </a:cubicBezTo>
                  <a:cubicBezTo>
                    <a:pt x="0" y="25"/>
                    <a:pt x="1" y="13"/>
                    <a:pt x="9" y="7"/>
                  </a:cubicBezTo>
                  <a:cubicBezTo>
                    <a:pt x="16" y="0"/>
                    <a:pt x="28" y="1"/>
                    <a:pt x="34" y="9"/>
                  </a:cubicBezTo>
                  <a:cubicBezTo>
                    <a:pt x="34" y="9"/>
                    <a:pt x="48" y="24"/>
                    <a:pt x="67" y="24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42" y="24"/>
                    <a:pt x="255" y="9"/>
                    <a:pt x="255" y="9"/>
                  </a:cubicBezTo>
                  <a:cubicBezTo>
                    <a:pt x="262" y="1"/>
                    <a:pt x="273" y="1"/>
                    <a:pt x="281" y="7"/>
                  </a:cubicBezTo>
                  <a:cubicBezTo>
                    <a:pt x="288" y="14"/>
                    <a:pt x="289" y="25"/>
                    <a:pt x="283" y="32"/>
                  </a:cubicBezTo>
                  <a:cubicBezTo>
                    <a:pt x="282" y="33"/>
                    <a:pt x="258" y="60"/>
                    <a:pt x="222" y="6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D1867B1-D123-44B1-BBB1-45E9F506FF66}"/>
              </a:ext>
            </a:extLst>
          </p:cNvPr>
          <p:cNvGrpSpPr>
            <a:grpSpLocks noChangeAspect="1"/>
          </p:cNvGrpSpPr>
          <p:nvPr/>
        </p:nvGrpSpPr>
        <p:grpSpPr>
          <a:xfrm>
            <a:off x="8584192" y="4582924"/>
            <a:ext cx="315544" cy="703472"/>
            <a:chOff x="5849938" y="2880360"/>
            <a:chExt cx="492187" cy="1097280"/>
          </a:xfrm>
        </p:grpSpPr>
        <p:sp>
          <p:nvSpPr>
            <p:cNvPr id="392" name="Freeform 12">
              <a:extLst>
                <a:ext uri="{FF2B5EF4-FFF2-40B4-BE49-F238E27FC236}">
                  <a16:creationId xmlns:a16="http://schemas.microsoft.com/office/drawing/2014/main" id="{921AD3DE-463E-43D3-ADE3-A9CA9A590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2880360"/>
              <a:ext cx="492187" cy="1097280"/>
            </a:xfrm>
            <a:custGeom>
              <a:avLst/>
              <a:gdLst>
                <a:gd name="T0" fmla="*/ 543 w 543"/>
                <a:gd name="T1" fmla="*/ 1173 h 1214"/>
                <a:gd name="T2" fmla="*/ 502 w 543"/>
                <a:gd name="T3" fmla="*/ 1214 h 1214"/>
                <a:gd name="T4" fmla="*/ 41 w 543"/>
                <a:gd name="T5" fmla="*/ 1214 h 1214"/>
                <a:gd name="T6" fmla="*/ 0 w 543"/>
                <a:gd name="T7" fmla="*/ 1173 h 1214"/>
                <a:gd name="T8" fmla="*/ 0 w 543"/>
                <a:gd name="T9" fmla="*/ 41 h 1214"/>
                <a:gd name="T10" fmla="*/ 41 w 543"/>
                <a:gd name="T11" fmla="*/ 0 h 1214"/>
                <a:gd name="T12" fmla="*/ 502 w 543"/>
                <a:gd name="T13" fmla="*/ 0 h 1214"/>
                <a:gd name="T14" fmla="*/ 543 w 543"/>
                <a:gd name="T15" fmla="*/ 41 h 1214"/>
                <a:gd name="T16" fmla="*/ 543 w 543"/>
                <a:gd name="T17" fmla="*/ 1173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1214">
                  <a:moveTo>
                    <a:pt x="543" y="1173"/>
                  </a:moveTo>
                  <a:cubicBezTo>
                    <a:pt x="543" y="1196"/>
                    <a:pt x="525" y="1214"/>
                    <a:pt x="502" y="1214"/>
                  </a:cubicBezTo>
                  <a:cubicBezTo>
                    <a:pt x="41" y="1214"/>
                    <a:pt x="41" y="1214"/>
                    <a:pt x="41" y="1214"/>
                  </a:cubicBezTo>
                  <a:cubicBezTo>
                    <a:pt x="19" y="1214"/>
                    <a:pt x="0" y="1196"/>
                    <a:pt x="0" y="117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1" y="0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525" y="0"/>
                    <a:pt x="543" y="18"/>
                    <a:pt x="543" y="41"/>
                  </a:cubicBezTo>
                  <a:lnTo>
                    <a:pt x="543" y="1173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93" name="Freeform 13">
              <a:extLst>
                <a:ext uri="{FF2B5EF4-FFF2-40B4-BE49-F238E27FC236}">
                  <a16:creationId xmlns:a16="http://schemas.microsoft.com/office/drawing/2014/main" id="{9B898816-1B9B-4149-BF98-2B6ED65C0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872" y="2979744"/>
              <a:ext cx="262996" cy="920147"/>
            </a:xfrm>
            <a:custGeom>
              <a:avLst/>
              <a:gdLst>
                <a:gd name="T0" fmla="*/ 222 w 290"/>
                <a:gd name="T1" fmla="*/ 751 h 1018"/>
                <a:gd name="T2" fmla="*/ 222 w 290"/>
                <a:gd name="T3" fmla="*/ 78 h 1018"/>
                <a:gd name="T4" fmla="*/ 145 w 290"/>
                <a:gd name="T5" fmla="*/ 0 h 1018"/>
                <a:gd name="T6" fmla="*/ 67 w 290"/>
                <a:gd name="T7" fmla="*/ 78 h 1018"/>
                <a:gd name="T8" fmla="*/ 67 w 290"/>
                <a:gd name="T9" fmla="*/ 751 h 1018"/>
                <a:gd name="T10" fmla="*/ 0 w 290"/>
                <a:gd name="T11" fmla="*/ 873 h 1018"/>
                <a:gd name="T12" fmla="*/ 145 w 290"/>
                <a:gd name="T13" fmla="*/ 1018 h 1018"/>
                <a:gd name="T14" fmla="*/ 290 w 290"/>
                <a:gd name="T15" fmla="*/ 873 h 1018"/>
                <a:gd name="T16" fmla="*/ 222 w 290"/>
                <a:gd name="T17" fmla="*/ 751 h 1018"/>
                <a:gd name="T18" fmla="*/ 145 w 290"/>
                <a:gd name="T19" fmla="*/ 41 h 1018"/>
                <a:gd name="T20" fmla="*/ 182 w 290"/>
                <a:gd name="T21" fmla="*/ 78 h 1018"/>
                <a:gd name="T22" fmla="*/ 182 w 290"/>
                <a:gd name="T23" fmla="*/ 295 h 1018"/>
                <a:gd name="T24" fmla="*/ 107 w 290"/>
                <a:gd name="T25" fmla="*/ 295 h 1018"/>
                <a:gd name="T26" fmla="*/ 107 w 290"/>
                <a:gd name="T27" fmla="*/ 78 h 1018"/>
                <a:gd name="T28" fmla="*/ 145 w 290"/>
                <a:gd name="T29" fmla="*/ 4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018">
                  <a:moveTo>
                    <a:pt x="222" y="751"/>
                  </a:moveTo>
                  <a:cubicBezTo>
                    <a:pt x="222" y="78"/>
                    <a:pt x="222" y="78"/>
                    <a:pt x="222" y="78"/>
                  </a:cubicBezTo>
                  <a:cubicBezTo>
                    <a:pt x="222" y="35"/>
                    <a:pt x="187" y="0"/>
                    <a:pt x="145" y="0"/>
                  </a:cubicBezTo>
                  <a:cubicBezTo>
                    <a:pt x="102" y="0"/>
                    <a:pt x="67" y="35"/>
                    <a:pt x="67" y="78"/>
                  </a:cubicBezTo>
                  <a:cubicBezTo>
                    <a:pt x="67" y="751"/>
                    <a:pt x="67" y="751"/>
                    <a:pt x="67" y="751"/>
                  </a:cubicBezTo>
                  <a:cubicBezTo>
                    <a:pt x="25" y="777"/>
                    <a:pt x="0" y="823"/>
                    <a:pt x="0" y="873"/>
                  </a:cubicBezTo>
                  <a:cubicBezTo>
                    <a:pt x="0" y="953"/>
                    <a:pt x="65" y="1018"/>
                    <a:pt x="145" y="1018"/>
                  </a:cubicBezTo>
                  <a:cubicBezTo>
                    <a:pt x="225" y="1018"/>
                    <a:pt x="290" y="953"/>
                    <a:pt x="290" y="873"/>
                  </a:cubicBezTo>
                  <a:cubicBezTo>
                    <a:pt x="290" y="823"/>
                    <a:pt x="264" y="777"/>
                    <a:pt x="222" y="751"/>
                  </a:cubicBezTo>
                  <a:close/>
                  <a:moveTo>
                    <a:pt x="145" y="41"/>
                  </a:moveTo>
                  <a:cubicBezTo>
                    <a:pt x="165" y="41"/>
                    <a:pt x="182" y="57"/>
                    <a:pt x="182" y="78"/>
                  </a:cubicBezTo>
                  <a:cubicBezTo>
                    <a:pt x="182" y="295"/>
                    <a:pt x="182" y="295"/>
                    <a:pt x="182" y="295"/>
                  </a:cubicBezTo>
                  <a:cubicBezTo>
                    <a:pt x="107" y="295"/>
                    <a:pt x="107" y="295"/>
                    <a:pt x="107" y="295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57"/>
                    <a:pt x="124" y="41"/>
                    <a:pt x="145" y="41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05A797D-B26F-4087-BF92-56C2F6A411B9}"/>
              </a:ext>
            </a:extLst>
          </p:cNvPr>
          <p:cNvGrpSpPr>
            <a:grpSpLocks noChangeAspect="1"/>
          </p:cNvGrpSpPr>
          <p:nvPr/>
        </p:nvGrpSpPr>
        <p:grpSpPr>
          <a:xfrm>
            <a:off x="8676001" y="2559747"/>
            <a:ext cx="1019209" cy="929687"/>
            <a:chOff x="1148080" y="2657177"/>
            <a:chExt cx="1695770" cy="1546822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F76B9BF0-E33C-41FE-AD2A-129EBCC25CD7}"/>
                </a:ext>
              </a:extLst>
            </p:cNvPr>
            <p:cNvSpPr/>
            <p:nvPr/>
          </p:nvSpPr>
          <p:spPr>
            <a:xfrm>
              <a:off x="1429639" y="2834641"/>
              <a:ext cx="1196340" cy="1196340"/>
            </a:xfrm>
            <a:prstGeom prst="ellipse">
              <a:avLst/>
            </a:pr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 dirty="0" err="1">
                <a:solidFill>
                  <a:prstClr val="white"/>
                </a:solidFill>
                <a:latin typeface="Microsoft Sans Serif"/>
              </a:endParaRPr>
            </a:p>
          </p:txBody>
        </p:sp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0A29D1A5-5F5C-4E8D-A048-AED970A60742}"/>
                </a:ext>
              </a:extLst>
            </p:cNvPr>
            <p:cNvGrpSpPr/>
            <p:nvPr/>
          </p:nvGrpSpPr>
          <p:grpSpPr>
            <a:xfrm>
              <a:off x="2203184" y="3647467"/>
              <a:ext cx="202776" cy="203112"/>
              <a:chOff x="2734734" y="3996690"/>
              <a:chExt cx="202776" cy="203112"/>
            </a:xfrm>
          </p:grpSpPr>
          <p:sp>
            <p:nvSpPr>
              <p:cNvPr id="408" name="Oval 6">
                <a:extLst>
                  <a:ext uri="{FF2B5EF4-FFF2-40B4-BE49-F238E27FC236}">
                    <a16:creationId xmlns:a16="http://schemas.microsoft.com/office/drawing/2014/main" id="{3B056012-4F09-41F4-9917-8CA3BBB33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734" y="3996690"/>
                <a:ext cx="202776" cy="203112"/>
              </a:xfrm>
              <a:prstGeom prst="ellipse">
                <a:avLst/>
              </a:prstGeom>
              <a:solidFill>
                <a:srgbClr val="A2DAD6">
                  <a:alpha val="97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09" name="Oval 15">
                <a:extLst>
                  <a:ext uri="{FF2B5EF4-FFF2-40B4-BE49-F238E27FC236}">
                    <a16:creationId xmlns:a16="http://schemas.microsoft.com/office/drawing/2014/main" id="{AF78A78B-6ABC-49B1-9051-4749ED377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308" y="4033432"/>
                <a:ext cx="129629" cy="129629"/>
              </a:xfrm>
              <a:prstGeom prst="ellipse">
                <a:avLst/>
              </a:prstGeom>
              <a:solidFill>
                <a:srgbClr val="A2DAD6">
                  <a:lumMod val="75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34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Microsoft Sans Serif"/>
                  </a:rPr>
                  <a:t> </a:t>
                </a:r>
              </a:p>
            </p:txBody>
          </p:sp>
        </p:grpSp>
        <p:sp>
          <p:nvSpPr>
            <p:cNvPr id="397" name="Oval 6">
              <a:extLst>
                <a:ext uri="{FF2B5EF4-FFF2-40B4-BE49-F238E27FC236}">
                  <a16:creationId xmlns:a16="http://schemas.microsoft.com/office/drawing/2014/main" id="{FC1D1DE0-7FF8-46B3-9DB3-2FC57C187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52" y="3243042"/>
              <a:ext cx="378915" cy="379539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98" name="Oval 7">
              <a:extLst>
                <a:ext uri="{FF2B5EF4-FFF2-40B4-BE49-F238E27FC236}">
                  <a16:creationId xmlns:a16="http://schemas.microsoft.com/office/drawing/2014/main" id="{62476F37-D124-4EAA-BC99-AED491B2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618" y="3369555"/>
              <a:ext cx="128382" cy="126513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399" name="Freeform 8">
              <a:extLst>
                <a:ext uri="{FF2B5EF4-FFF2-40B4-BE49-F238E27FC236}">
                  <a16:creationId xmlns:a16="http://schemas.microsoft.com/office/drawing/2014/main" id="{3C213287-0B7D-40CD-995E-7C85AB9F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473" y="2657177"/>
              <a:ext cx="413192" cy="415062"/>
            </a:xfrm>
            <a:custGeom>
              <a:avLst/>
              <a:gdLst>
                <a:gd name="T0" fmla="*/ 280 w 280"/>
                <a:gd name="T1" fmla="*/ 272 h 281"/>
                <a:gd name="T2" fmla="*/ 271 w 280"/>
                <a:gd name="T3" fmla="*/ 281 h 281"/>
                <a:gd name="T4" fmla="*/ 9 w 280"/>
                <a:gd name="T5" fmla="*/ 281 h 281"/>
                <a:gd name="T6" fmla="*/ 0 w 280"/>
                <a:gd name="T7" fmla="*/ 272 h 281"/>
                <a:gd name="T8" fmla="*/ 0 w 280"/>
                <a:gd name="T9" fmla="*/ 10 h 281"/>
                <a:gd name="T10" fmla="*/ 9 w 280"/>
                <a:gd name="T11" fmla="*/ 0 h 281"/>
                <a:gd name="T12" fmla="*/ 271 w 280"/>
                <a:gd name="T13" fmla="*/ 0 h 281"/>
                <a:gd name="T14" fmla="*/ 280 w 280"/>
                <a:gd name="T15" fmla="*/ 10 h 281"/>
                <a:gd name="T16" fmla="*/ 280 w 280"/>
                <a:gd name="T17" fmla="*/ 27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280" y="272"/>
                  </a:moveTo>
                  <a:cubicBezTo>
                    <a:pt x="280" y="277"/>
                    <a:pt x="276" y="281"/>
                    <a:pt x="271" y="281"/>
                  </a:cubicBezTo>
                  <a:cubicBezTo>
                    <a:pt x="9" y="281"/>
                    <a:pt x="9" y="281"/>
                    <a:pt x="9" y="281"/>
                  </a:cubicBezTo>
                  <a:cubicBezTo>
                    <a:pt x="4" y="281"/>
                    <a:pt x="0" y="277"/>
                    <a:pt x="0" y="2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6" y="0"/>
                    <a:pt x="280" y="5"/>
                    <a:pt x="280" y="10"/>
                  </a:cubicBezTo>
                  <a:lnTo>
                    <a:pt x="280" y="272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00" name="Freeform 9">
              <a:extLst>
                <a:ext uri="{FF2B5EF4-FFF2-40B4-BE49-F238E27FC236}">
                  <a16:creationId xmlns:a16="http://schemas.microsoft.com/office/drawing/2014/main" id="{DD314B86-9C57-4C1A-A635-8159B8277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039" y="2677743"/>
              <a:ext cx="372060" cy="373306"/>
            </a:xfrm>
            <a:custGeom>
              <a:avLst/>
              <a:gdLst>
                <a:gd name="T0" fmla="*/ 0 w 252"/>
                <a:gd name="T1" fmla="*/ 24 h 253"/>
                <a:gd name="T2" fmla="*/ 46 w 252"/>
                <a:gd name="T3" fmla="*/ 5 h 253"/>
                <a:gd name="T4" fmla="*/ 61 w 252"/>
                <a:gd name="T5" fmla="*/ 10 h 253"/>
                <a:gd name="T6" fmla="*/ 98 w 252"/>
                <a:gd name="T7" fmla="*/ 0 h 253"/>
                <a:gd name="T8" fmla="*/ 121 w 252"/>
                <a:gd name="T9" fmla="*/ 5 h 253"/>
                <a:gd name="T10" fmla="*/ 149 w 252"/>
                <a:gd name="T11" fmla="*/ 5 h 253"/>
                <a:gd name="T12" fmla="*/ 196 w 252"/>
                <a:gd name="T13" fmla="*/ 5 h 253"/>
                <a:gd name="T14" fmla="*/ 210 w 252"/>
                <a:gd name="T15" fmla="*/ 10 h 253"/>
                <a:gd name="T16" fmla="*/ 248 w 252"/>
                <a:gd name="T17" fmla="*/ 0 h 253"/>
                <a:gd name="T18" fmla="*/ 28 w 252"/>
                <a:gd name="T19" fmla="*/ 24 h 253"/>
                <a:gd name="T20" fmla="*/ 56 w 252"/>
                <a:gd name="T21" fmla="*/ 24 h 253"/>
                <a:gd name="T22" fmla="*/ 103 w 252"/>
                <a:gd name="T23" fmla="*/ 24 h 253"/>
                <a:gd name="T24" fmla="*/ 117 w 252"/>
                <a:gd name="T25" fmla="*/ 28 h 253"/>
                <a:gd name="T26" fmla="*/ 154 w 252"/>
                <a:gd name="T27" fmla="*/ 19 h 253"/>
                <a:gd name="T28" fmla="*/ 177 w 252"/>
                <a:gd name="T29" fmla="*/ 24 h 253"/>
                <a:gd name="T30" fmla="*/ 206 w 252"/>
                <a:gd name="T31" fmla="*/ 24 h 253"/>
                <a:gd name="T32" fmla="*/ 252 w 252"/>
                <a:gd name="T33" fmla="*/ 24 h 253"/>
                <a:gd name="T34" fmla="*/ 4 w 252"/>
                <a:gd name="T35" fmla="*/ 234 h 253"/>
                <a:gd name="T36" fmla="*/ 23 w 252"/>
                <a:gd name="T37" fmla="*/ 225 h 253"/>
                <a:gd name="T38" fmla="*/ 46 w 252"/>
                <a:gd name="T39" fmla="*/ 230 h 253"/>
                <a:gd name="T40" fmla="*/ 75 w 252"/>
                <a:gd name="T41" fmla="*/ 230 h 253"/>
                <a:gd name="T42" fmla="*/ 121 w 252"/>
                <a:gd name="T43" fmla="*/ 230 h 253"/>
                <a:gd name="T44" fmla="*/ 135 w 252"/>
                <a:gd name="T45" fmla="*/ 234 h 253"/>
                <a:gd name="T46" fmla="*/ 173 w 252"/>
                <a:gd name="T47" fmla="*/ 225 h 253"/>
                <a:gd name="T48" fmla="*/ 196 w 252"/>
                <a:gd name="T49" fmla="*/ 230 h 253"/>
                <a:gd name="T50" fmla="*/ 224 w 252"/>
                <a:gd name="T51" fmla="*/ 230 h 253"/>
                <a:gd name="T52" fmla="*/ 28 w 252"/>
                <a:gd name="T53" fmla="*/ 248 h 253"/>
                <a:gd name="T54" fmla="*/ 42 w 252"/>
                <a:gd name="T55" fmla="*/ 253 h 253"/>
                <a:gd name="T56" fmla="*/ 79 w 252"/>
                <a:gd name="T57" fmla="*/ 244 h 253"/>
                <a:gd name="T58" fmla="*/ 103 w 252"/>
                <a:gd name="T59" fmla="*/ 248 h 253"/>
                <a:gd name="T60" fmla="*/ 131 w 252"/>
                <a:gd name="T61" fmla="*/ 248 h 253"/>
                <a:gd name="T62" fmla="*/ 177 w 252"/>
                <a:gd name="T63" fmla="*/ 248 h 253"/>
                <a:gd name="T64" fmla="*/ 191 w 252"/>
                <a:gd name="T65" fmla="*/ 253 h 253"/>
                <a:gd name="T66" fmla="*/ 229 w 252"/>
                <a:gd name="T67" fmla="*/ 244 h 253"/>
                <a:gd name="T68" fmla="*/ 252 w 252"/>
                <a:gd name="T69" fmla="*/ 248 h 253"/>
                <a:gd name="T70" fmla="*/ 4 w 252"/>
                <a:gd name="T71" fmla="*/ 197 h 253"/>
                <a:gd name="T72" fmla="*/ 4 w 252"/>
                <a:gd name="T73" fmla="*/ 150 h 253"/>
                <a:gd name="T74" fmla="*/ 9 w 252"/>
                <a:gd name="T75" fmla="*/ 136 h 253"/>
                <a:gd name="T76" fmla="*/ 0 w 252"/>
                <a:gd name="T77" fmla="*/ 99 h 253"/>
                <a:gd name="T78" fmla="*/ 4 w 252"/>
                <a:gd name="T79" fmla="*/ 75 h 253"/>
                <a:gd name="T80" fmla="*/ 4 w 252"/>
                <a:gd name="T81" fmla="*/ 47 h 253"/>
                <a:gd name="T82" fmla="*/ 23 w 252"/>
                <a:gd name="T83" fmla="*/ 187 h 253"/>
                <a:gd name="T84" fmla="*/ 28 w 252"/>
                <a:gd name="T85" fmla="*/ 173 h 253"/>
                <a:gd name="T86" fmla="*/ 18 w 252"/>
                <a:gd name="T87" fmla="*/ 136 h 253"/>
                <a:gd name="T88" fmla="*/ 23 w 252"/>
                <a:gd name="T89" fmla="*/ 113 h 253"/>
                <a:gd name="T90" fmla="*/ 23 w 252"/>
                <a:gd name="T91" fmla="*/ 85 h 253"/>
                <a:gd name="T92" fmla="*/ 23 w 252"/>
                <a:gd name="T93" fmla="*/ 38 h 253"/>
                <a:gd name="T94" fmla="*/ 234 w 252"/>
                <a:gd name="T95" fmla="*/ 211 h 253"/>
                <a:gd name="T96" fmla="*/ 224 w 252"/>
                <a:gd name="T97" fmla="*/ 173 h 253"/>
                <a:gd name="T98" fmla="*/ 229 w 252"/>
                <a:gd name="T99" fmla="*/ 150 h 253"/>
                <a:gd name="T100" fmla="*/ 229 w 252"/>
                <a:gd name="T101" fmla="*/ 122 h 253"/>
                <a:gd name="T102" fmla="*/ 229 w 252"/>
                <a:gd name="T103" fmla="*/ 75 h 253"/>
                <a:gd name="T104" fmla="*/ 234 w 252"/>
                <a:gd name="T105" fmla="*/ 61 h 253"/>
                <a:gd name="T106" fmla="*/ 243 w 252"/>
                <a:gd name="T107" fmla="*/ 211 h 253"/>
                <a:gd name="T108" fmla="*/ 248 w 252"/>
                <a:gd name="T109" fmla="*/ 187 h 253"/>
                <a:gd name="T110" fmla="*/ 248 w 252"/>
                <a:gd name="T111" fmla="*/ 159 h 253"/>
                <a:gd name="T112" fmla="*/ 248 w 252"/>
                <a:gd name="T113" fmla="*/ 113 h 253"/>
                <a:gd name="T114" fmla="*/ 252 w 252"/>
                <a:gd name="T115" fmla="*/ 99 h 253"/>
                <a:gd name="T116" fmla="*/ 243 w 252"/>
                <a:gd name="T117" fmla="*/ 61 h 253"/>
                <a:gd name="T118" fmla="*/ 248 w 252"/>
                <a:gd name="T119" fmla="*/ 3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2" h="253">
                  <a:moveTo>
                    <a:pt x="9" y="5"/>
                  </a:moveTo>
                  <a:cubicBezTo>
                    <a:pt x="9" y="8"/>
                    <a:pt x="7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5"/>
                  </a:cubicBezTo>
                  <a:moveTo>
                    <a:pt x="9" y="24"/>
                  </a:moveTo>
                  <a:cubicBezTo>
                    <a:pt x="9" y="21"/>
                    <a:pt x="7" y="19"/>
                    <a:pt x="4" y="19"/>
                  </a:cubicBezTo>
                  <a:cubicBezTo>
                    <a:pt x="2" y="19"/>
                    <a:pt x="0" y="21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moveTo>
                    <a:pt x="28" y="5"/>
                  </a:moveTo>
                  <a:cubicBezTo>
                    <a:pt x="28" y="3"/>
                    <a:pt x="26" y="0"/>
                    <a:pt x="23" y="0"/>
                  </a:cubicBezTo>
                  <a:cubicBezTo>
                    <a:pt x="21" y="0"/>
                    <a:pt x="18" y="3"/>
                    <a:pt x="18" y="5"/>
                  </a:cubicBezTo>
                  <a:cubicBezTo>
                    <a:pt x="18" y="8"/>
                    <a:pt x="21" y="10"/>
                    <a:pt x="23" y="10"/>
                  </a:cubicBezTo>
                  <a:cubicBezTo>
                    <a:pt x="26" y="10"/>
                    <a:pt x="28" y="8"/>
                    <a:pt x="28" y="5"/>
                  </a:cubicBezTo>
                  <a:moveTo>
                    <a:pt x="46" y="5"/>
                  </a:moveTo>
                  <a:cubicBezTo>
                    <a:pt x="46" y="3"/>
                    <a:pt x="44" y="0"/>
                    <a:pt x="42" y="0"/>
                  </a:cubicBezTo>
                  <a:cubicBezTo>
                    <a:pt x="39" y="0"/>
                    <a:pt x="37" y="3"/>
                    <a:pt x="37" y="5"/>
                  </a:cubicBezTo>
                  <a:cubicBezTo>
                    <a:pt x="37" y="8"/>
                    <a:pt x="39" y="10"/>
                    <a:pt x="42" y="10"/>
                  </a:cubicBezTo>
                  <a:cubicBezTo>
                    <a:pt x="44" y="10"/>
                    <a:pt x="46" y="8"/>
                    <a:pt x="46" y="5"/>
                  </a:cubicBezTo>
                  <a:moveTo>
                    <a:pt x="65" y="5"/>
                  </a:moveTo>
                  <a:cubicBezTo>
                    <a:pt x="65" y="3"/>
                    <a:pt x="63" y="0"/>
                    <a:pt x="61" y="0"/>
                  </a:cubicBezTo>
                  <a:cubicBezTo>
                    <a:pt x="58" y="0"/>
                    <a:pt x="56" y="3"/>
                    <a:pt x="56" y="5"/>
                  </a:cubicBezTo>
                  <a:cubicBezTo>
                    <a:pt x="56" y="8"/>
                    <a:pt x="58" y="10"/>
                    <a:pt x="61" y="10"/>
                  </a:cubicBezTo>
                  <a:cubicBezTo>
                    <a:pt x="63" y="10"/>
                    <a:pt x="65" y="8"/>
                    <a:pt x="65" y="5"/>
                  </a:cubicBezTo>
                  <a:moveTo>
                    <a:pt x="84" y="5"/>
                  </a:moveTo>
                  <a:cubicBezTo>
                    <a:pt x="84" y="3"/>
                    <a:pt x="82" y="0"/>
                    <a:pt x="79" y="0"/>
                  </a:cubicBezTo>
                  <a:cubicBezTo>
                    <a:pt x="77" y="0"/>
                    <a:pt x="75" y="3"/>
                    <a:pt x="75" y="5"/>
                  </a:cubicBezTo>
                  <a:cubicBezTo>
                    <a:pt x="75" y="8"/>
                    <a:pt x="77" y="10"/>
                    <a:pt x="79" y="10"/>
                  </a:cubicBezTo>
                  <a:cubicBezTo>
                    <a:pt x="82" y="10"/>
                    <a:pt x="84" y="8"/>
                    <a:pt x="84" y="5"/>
                  </a:cubicBezTo>
                  <a:moveTo>
                    <a:pt x="103" y="5"/>
                  </a:moveTo>
                  <a:cubicBezTo>
                    <a:pt x="103" y="3"/>
                    <a:pt x="101" y="0"/>
                    <a:pt x="98" y="0"/>
                  </a:cubicBezTo>
                  <a:cubicBezTo>
                    <a:pt x="95" y="0"/>
                    <a:pt x="93" y="3"/>
                    <a:pt x="93" y="5"/>
                  </a:cubicBezTo>
                  <a:cubicBezTo>
                    <a:pt x="93" y="8"/>
                    <a:pt x="95" y="10"/>
                    <a:pt x="98" y="10"/>
                  </a:cubicBezTo>
                  <a:cubicBezTo>
                    <a:pt x="101" y="10"/>
                    <a:pt x="103" y="8"/>
                    <a:pt x="103" y="5"/>
                  </a:cubicBezTo>
                  <a:moveTo>
                    <a:pt x="121" y="5"/>
                  </a:moveTo>
                  <a:cubicBezTo>
                    <a:pt x="121" y="3"/>
                    <a:pt x="119" y="0"/>
                    <a:pt x="117" y="0"/>
                  </a:cubicBezTo>
                  <a:cubicBezTo>
                    <a:pt x="114" y="0"/>
                    <a:pt x="112" y="3"/>
                    <a:pt x="112" y="5"/>
                  </a:cubicBezTo>
                  <a:cubicBezTo>
                    <a:pt x="112" y="8"/>
                    <a:pt x="114" y="10"/>
                    <a:pt x="117" y="10"/>
                  </a:cubicBezTo>
                  <a:cubicBezTo>
                    <a:pt x="119" y="10"/>
                    <a:pt x="121" y="8"/>
                    <a:pt x="121" y="5"/>
                  </a:cubicBezTo>
                  <a:moveTo>
                    <a:pt x="140" y="5"/>
                  </a:moveTo>
                  <a:cubicBezTo>
                    <a:pt x="140" y="3"/>
                    <a:pt x="138" y="0"/>
                    <a:pt x="135" y="0"/>
                  </a:cubicBezTo>
                  <a:cubicBezTo>
                    <a:pt x="133" y="0"/>
                    <a:pt x="131" y="3"/>
                    <a:pt x="131" y="5"/>
                  </a:cubicBezTo>
                  <a:cubicBezTo>
                    <a:pt x="131" y="8"/>
                    <a:pt x="133" y="10"/>
                    <a:pt x="135" y="10"/>
                  </a:cubicBezTo>
                  <a:cubicBezTo>
                    <a:pt x="138" y="10"/>
                    <a:pt x="140" y="8"/>
                    <a:pt x="140" y="5"/>
                  </a:cubicBezTo>
                  <a:moveTo>
                    <a:pt x="159" y="5"/>
                  </a:moveTo>
                  <a:cubicBezTo>
                    <a:pt x="159" y="3"/>
                    <a:pt x="157" y="0"/>
                    <a:pt x="154" y="0"/>
                  </a:cubicBezTo>
                  <a:cubicBezTo>
                    <a:pt x="151" y="0"/>
                    <a:pt x="149" y="3"/>
                    <a:pt x="149" y="5"/>
                  </a:cubicBezTo>
                  <a:cubicBezTo>
                    <a:pt x="149" y="8"/>
                    <a:pt x="151" y="10"/>
                    <a:pt x="154" y="10"/>
                  </a:cubicBezTo>
                  <a:cubicBezTo>
                    <a:pt x="157" y="10"/>
                    <a:pt x="159" y="8"/>
                    <a:pt x="159" y="5"/>
                  </a:cubicBezTo>
                  <a:moveTo>
                    <a:pt x="177" y="5"/>
                  </a:moveTo>
                  <a:cubicBezTo>
                    <a:pt x="177" y="3"/>
                    <a:pt x="175" y="0"/>
                    <a:pt x="173" y="0"/>
                  </a:cubicBezTo>
                  <a:cubicBezTo>
                    <a:pt x="170" y="0"/>
                    <a:pt x="168" y="3"/>
                    <a:pt x="168" y="5"/>
                  </a:cubicBezTo>
                  <a:cubicBezTo>
                    <a:pt x="168" y="8"/>
                    <a:pt x="170" y="10"/>
                    <a:pt x="173" y="10"/>
                  </a:cubicBezTo>
                  <a:cubicBezTo>
                    <a:pt x="175" y="10"/>
                    <a:pt x="177" y="8"/>
                    <a:pt x="177" y="5"/>
                  </a:cubicBezTo>
                  <a:moveTo>
                    <a:pt x="196" y="5"/>
                  </a:moveTo>
                  <a:cubicBezTo>
                    <a:pt x="196" y="3"/>
                    <a:pt x="194" y="0"/>
                    <a:pt x="191" y="0"/>
                  </a:cubicBezTo>
                  <a:cubicBezTo>
                    <a:pt x="189" y="0"/>
                    <a:pt x="187" y="3"/>
                    <a:pt x="187" y="5"/>
                  </a:cubicBezTo>
                  <a:cubicBezTo>
                    <a:pt x="187" y="8"/>
                    <a:pt x="189" y="10"/>
                    <a:pt x="191" y="10"/>
                  </a:cubicBezTo>
                  <a:cubicBezTo>
                    <a:pt x="194" y="10"/>
                    <a:pt x="196" y="8"/>
                    <a:pt x="196" y="5"/>
                  </a:cubicBezTo>
                  <a:moveTo>
                    <a:pt x="215" y="5"/>
                  </a:moveTo>
                  <a:cubicBezTo>
                    <a:pt x="215" y="3"/>
                    <a:pt x="213" y="0"/>
                    <a:pt x="210" y="0"/>
                  </a:cubicBezTo>
                  <a:cubicBezTo>
                    <a:pt x="208" y="0"/>
                    <a:pt x="206" y="3"/>
                    <a:pt x="206" y="5"/>
                  </a:cubicBezTo>
                  <a:cubicBezTo>
                    <a:pt x="206" y="8"/>
                    <a:pt x="208" y="10"/>
                    <a:pt x="210" y="10"/>
                  </a:cubicBezTo>
                  <a:cubicBezTo>
                    <a:pt x="213" y="10"/>
                    <a:pt x="215" y="8"/>
                    <a:pt x="215" y="5"/>
                  </a:cubicBezTo>
                  <a:moveTo>
                    <a:pt x="234" y="5"/>
                  </a:moveTo>
                  <a:cubicBezTo>
                    <a:pt x="234" y="3"/>
                    <a:pt x="231" y="0"/>
                    <a:pt x="229" y="0"/>
                  </a:cubicBezTo>
                  <a:cubicBezTo>
                    <a:pt x="226" y="0"/>
                    <a:pt x="224" y="3"/>
                    <a:pt x="224" y="5"/>
                  </a:cubicBezTo>
                  <a:cubicBezTo>
                    <a:pt x="224" y="8"/>
                    <a:pt x="226" y="10"/>
                    <a:pt x="229" y="10"/>
                  </a:cubicBezTo>
                  <a:cubicBezTo>
                    <a:pt x="231" y="10"/>
                    <a:pt x="234" y="8"/>
                    <a:pt x="234" y="5"/>
                  </a:cubicBezTo>
                  <a:moveTo>
                    <a:pt x="252" y="5"/>
                  </a:moveTo>
                  <a:cubicBezTo>
                    <a:pt x="252" y="3"/>
                    <a:pt x="250" y="0"/>
                    <a:pt x="248" y="0"/>
                  </a:cubicBezTo>
                  <a:cubicBezTo>
                    <a:pt x="245" y="0"/>
                    <a:pt x="243" y="3"/>
                    <a:pt x="243" y="5"/>
                  </a:cubicBezTo>
                  <a:cubicBezTo>
                    <a:pt x="243" y="8"/>
                    <a:pt x="245" y="10"/>
                    <a:pt x="248" y="10"/>
                  </a:cubicBezTo>
                  <a:cubicBezTo>
                    <a:pt x="250" y="10"/>
                    <a:pt x="252" y="8"/>
                    <a:pt x="252" y="5"/>
                  </a:cubicBezTo>
                  <a:moveTo>
                    <a:pt x="28" y="24"/>
                  </a:moveTo>
                  <a:cubicBezTo>
                    <a:pt x="28" y="21"/>
                    <a:pt x="26" y="19"/>
                    <a:pt x="23" y="19"/>
                  </a:cubicBezTo>
                  <a:cubicBezTo>
                    <a:pt x="21" y="19"/>
                    <a:pt x="18" y="21"/>
                    <a:pt x="18" y="24"/>
                  </a:cubicBezTo>
                  <a:cubicBezTo>
                    <a:pt x="18" y="26"/>
                    <a:pt x="21" y="28"/>
                    <a:pt x="23" y="28"/>
                  </a:cubicBezTo>
                  <a:cubicBezTo>
                    <a:pt x="26" y="28"/>
                    <a:pt x="28" y="26"/>
                    <a:pt x="28" y="24"/>
                  </a:cubicBezTo>
                  <a:moveTo>
                    <a:pt x="46" y="24"/>
                  </a:moveTo>
                  <a:cubicBezTo>
                    <a:pt x="46" y="21"/>
                    <a:pt x="44" y="19"/>
                    <a:pt x="42" y="19"/>
                  </a:cubicBezTo>
                  <a:cubicBezTo>
                    <a:pt x="39" y="19"/>
                    <a:pt x="37" y="21"/>
                    <a:pt x="37" y="24"/>
                  </a:cubicBezTo>
                  <a:cubicBezTo>
                    <a:pt x="37" y="26"/>
                    <a:pt x="39" y="28"/>
                    <a:pt x="42" y="28"/>
                  </a:cubicBezTo>
                  <a:cubicBezTo>
                    <a:pt x="44" y="28"/>
                    <a:pt x="46" y="26"/>
                    <a:pt x="46" y="24"/>
                  </a:cubicBezTo>
                  <a:moveTo>
                    <a:pt x="65" y="24"/>
                  </a:moveTo>
                  <a:cubicBezTo>
                    <a:pt x="65" y="21"/>
                    <a:pt x="63" y="19"/>
                    <a:pt x="61" y="19"/>
                  </a:cubicBezTo>
                  <a:cubicBezTo>
                    <a:pt x="58" y="19"/>
                    <a:pt x="56" y="21"/>
                    <a:pt x="56" y="24"/>
                  </a:cubicBezTo>
                  <a:cubicBezTo>
                    <a:pt x="56" y="26"/>
                    <a:pt x="58" y="28"/>
                    <a:pt x="61" y="28"/>
                  </a:cubicBezTo>
                  <a:cubicBezTo>
                    <a:pt x="63" y="28"/>
                    <a:pt x="65" y="26"/>
                    <a:pt x="65" y="24"/>
                  </a:cubicBezTo>
                  <a:moveTo>
                    <a:pt x="84" y="24"/>
                  </a:moveTo>
                  <a:cubicBezTo>
                    <a:pt x="84" y="21"/>
                    <a:pt x="82" y="19"/>
                    <a:pt x="79" y="19"/>
                  </a:cubicBezTo>
                  <a:cubicBezTo>
                    <a:pt x="77" y="19"/>
                    <a:pt x="75" y="21"/>
                    <a:pt x="75" y="24"/>
                  </a:cubicBezTo>
                  <a:cubicBezTo>
                    <a:pt x="75" y="26"/>
                    <a:pt x="77" y="28"/>
                    <a:pt x="79" y="28"/>
                  </a:cubicBezTo>
                  <a:cubicBezTo>
                    <a:pt x="82" y="28"/>
                    <a:pt x="84" y="26"/>
                    <a:pt x="84" y="24"/>
                  </a:cubicBezTo>
                  <a:moveTo>
                    <a:pt x="103" y="24"/>
                  </a:moveTo>
                  <a:cubicBezTo>
                    <a:pt x="103" y="21"/>
                    <a:pt x="101" y="19"/>
                    <a:pt x="98" y="19"/>
                  </a:cubicBezTo>
                  <a:cubicBezTo>
                    <a:pt x="95" y="19"/>
                    <a:pt x="93" y="21"/>
                    <a:pt x="93" y="24"/>
                  </a:cubicBezTo>
                  <a:cubicBezTo>
                    <a:pt x="93" y="26"/>
                    <a:pt x="95" y="28"/>
                    <a:pt x="98" y="28"/>
                  </a:cubicBezTo>
                  <a:cubicBezTo>
                    <a:pt x="101" y="28"/>
                    <a:pt x="103" y="26"/>
                    <a:pt x="103" y="24"/>
                  </a:cubicBezTo>
                  <a:moveTo>
                    <a:pt x="121" y="24"/>
                  </a:moveTo>
                  <a:cubicBezTo>
                    <a:pt x="121" y="21"/>
                    <a:pt x="119" y="19"/>
                    <a:pt x="117" y="19"/>
                  </a:cubicBezTo>
                  <a:cubicBezTo>
                    <a:pt x="114" y="19"/>
                    <a:pt x="112" y="21"/>
                    <a:pt x="112" y="24"/>
                  </a:cubicBezTo>
                  <a:cubicBezTo>
                    <a:pt x="112" y="26"/>
                    <a:pt x="114" y="28"/>
                    <a:pt x="117" y="28"/>
                  </a:cubicBezTo>
                  <a:cubicBezTo>
                    <a:pt x="119" y="28"/>
                    <a:pt x="121" y="26"/>
                    <a:pt x="121" y="24"/>
                  </a:cubicBezTo>
                  <a:moveTo>
                    <a:pt x="140" y="24"/>
                  </a:moveTo>
                  <a:cubicBezTo>
                    <a:pt x="140" y="21"/>
                    <a:pt x="138" y="19"/>
                    <a:pt x="135" y="19"/>
                  </a:cubicBezTo>
                  <a:cubicBezTo>
                    <a:pt x="133" y="19"/>
                    <a:pt x="131" y="21"/>
                    <a:pt x="131" y="24"/>
                  </a:cubicBezTo>
                  <a:cubicBezTo>
                    <a:pt x="131" y="26"/>
                    <a:pt x="133" y="28"/>
                    <a:pt x="135" y="28"/>
                  </a:cubicBezTo>
                  <a:cubicBezTo>
                    <a:pt x="138" y="28"/>
                    <a:pt x="140" y="26"/>
                    <a:pt x="140" y="24"/>
                  </a:cubicBezTo>
                  <a:moveTo>
                    <a:pt x="159" y="24"/>
                  </a:moveTo>
                  <a:cubicBezTo>
                    <a:pt x="159" y="21"/>
                    <a:pt x="157" y="19"/>
                    <a:pt x="154" y="19"/>
                  </a:cubicBezTo>
                  <a:cubicBezTo>
                    <a:pt x="151" y="19"/>
                    <a:pt x="149" y="21"/>
                    <a:pt x="149" y="24"/>
                  </a:cubicBezTo>
                  <a:cubicBezTo>
                    <a:pt x="149" y="26"/>
                    <a:pt x="151" y="28"/>
                    <a:pt x="154" y="28"/>
                  </a:cubicBezTo>
                  <a:cubicBezTo>
                    <a:pt x="157" y="28"/>
                    <a:pt x="159" y="26"/>
                    <a:pt x="159" y="24"/>
                  </a:cubicBezTo>
                  <a:moveTo>
                    <a:pt x="177" y="24"/>
                  </a:moveTo>
                  <a:cubicBezTo>
                    <a:pt x="177" y="21"/>
                    <a:pt x="175" y="19"/>
                    <a:pt x="173" y="19"/>
                  </a:cubicBezTo>
                  <a:cubicBezTo>
                    <a:pt x="170" y="19"/>
                    <a:pt x="168" y="21"/>
                    <a:pt x="168" y="24"/>
                  </a:cubicBezTo>
                  <a:cubicBezTo>
                    <a:pt x="168" y="26"/>
                    <a:pt x="170" y="28"/>
                    <a:pt x="173" y="28"/>
                  </a:cubicBezTo>
                  <a:cubicBezTo>
                    <a:pt x="175" y="28"/>
                    <a:pt x="177" y="26"/>
                    <a:pt x="177" y="24"/>
                  </a:cubicBezTo>
                  <a:moveTo>
                    <a:pt x="196" y="24"/>
                  </a:moveTo>
                  <a:cubicBezTo>
                    <a:pt x="196" y="21"/>
                    <a:pt x="194" y="19"/>
                    <a:pt x="191" y="19"/>
                  </a:cubicBezTo>
                  <a:cubicBezTo>
                    <a:pt x="189" y="19"/>
                    <a:pt x="187" y="21"/>
                    <a:pt x="187" y="24"/>
                  </a:cubicBezTo>
                  <a:cubicBezTo>
                    <a:pt x="187" y="26"/>
                    <a:pt x="189" y="28"/>
                    <a:pt x="191" y="28"/>
                  </a:cubicBezTo>
                  <a:cubicBezTo>
                    <a:pt x="194" y="28"/>
                    <a:pt x="196" y="26"/>
                    <a:pt x="196" y="24"/>
                  </a:cubicBezTo>
                  <a:moveTo>
                    <a:pt x="215" y="24"/>
                  </a:moveTo>
                  <a:cubicBezTo>
                    <a:pt x="215" y="21"/>
                    <a:pt x="213" y="19"/>
                    <a:pt x="210" y="19"/>
                  </a:cubicBezTo>
                  <a:cubicBezTo>
                    <a:pt x="208" y="19"/>
                    <a:pt x="206" y="21"/>
                    <a:pt x="206" y="24"/>
                  </a:cubicBezTo>
                  <a:cubicBezTo>
                    <a:pt x="206" y="26"/>
                    <a:pt x="208" y="28"/>
                    <a:pt x="210" y="28"/>
                  </a:cubicBezTo>
                  <a:cubicBezTo>
                    <a:pt x="213" y="28"/>
                    <a:pt x="215" y="26"/>
                    <a:pt x="215" y="24"/>
                  </a:cubicBezTo>
                  <a:moveTo>
                    <a:pt x="234" y="24"/>
                  </a:moveTo>
                  <a:cubicBezTo>
                    <a:pt x="234" y="21"/>
                    <a:pt x="231" y="19"/>
                    <a:pt x="229" y="19"/>
                  </a:cubicBezTo>
                  <a:cubicBezTo>
                    <a:pt x="226" y="19"/>
                    <a:pt x="224" y="21"/>
                    <a:pt x="224" y="24"/>
                  </a:cubicBezTo>
                  <a:cubicBezTo>
                    <a:pt x="224" y="26"/>
                    <a:pt x="226" y="28"/>
                    <a:pt x="229" y="28"/>
                  </a:cubicBezTo>
                  <a:cubicBezTo>
                    <a:pt x="231" y="28"/>
                    <a:pt x="234" y="26"/>
                    <a:pt x="234" y="24"/>
                  </a:cubicBezTo>
                  <a:moveTo>
                    <a:pt x="252" y="24"/>
                  </a:moveTo>
                  <a:cubicBezTo>
                    <a:pt x="252" y="21"/>
                    <a:pt x="250" y="19"/>
                    <a:pt x="248" y="19"/>
                  </a:cubicBezTo>
                  <a:cubicBezTo>
                    <a:pt x="245" y="19"/>
                    <a:pt x="243" y="21"/>
                    <a:pt x="243" y="24"/>
                  </a:cubicBezTo>
                  <a:cubicBezTo>
                    <a:pt x="243" y="26"/>
                    <a:pt x="245" y="28"/>
                    <a:pt x="248" y="28"/>
                  </a:cubicBezTo>
                  <a:cubicBezTo>
                    <a:pt x="250" y="28"/>
                    <a:pt x="252" y="26"/>
                    <a:pt x="252" y="24"/>
                  </a:cubicBezTo>
                  <a:moveTo>
                    <a:pt x="9" y="230"/>
                  </a:moveTo>
                  <a:cubicBezTo>
                    <a:pt x="9" y="227"/>
                    <a:pt x="7" y="225"/>
                    <a:pt x="4" y="225"/>
                  </a:cubicBezTo>
                  <a:cubicBezTo>
                    <a:pt x="2" y="225"/>
                    <a:pt x="0" y="227"/>
                    <a:pt x="0" y="230"/>
                  </a:cubicBezTo>
                  <a:cubicBezTo>
                    <a:pt x="0" y="232"/>
                    <a:pt x="2" y="234"/>
                    <a:pt x="4" y="234"/>
                  </a:cubicBezTo>
                  <a:cubicBezTo>
                    <a:pt x="7" y="234"/>
                    <a:pt x="9" y="232"/>
                    <a:pt x="9" y="230"/>
                  </a:cubicBezTo>
                  <a:moveTo>
                    <a:pt x="9" y="248"/>
                  </a:moveTo>
                  <a:cubicBezTo>
                    <a:pt x="9" y="246"/>
                    <a:pt x="7" y="244"/>
                    <a:pt x="4" y="244"/>
                  </a:cubicBezTo>
                  <a:cubicBezTo>
                    <a:pt x="2" y="244"/>
                    <a:pt x="0" y="246"/>
                    <a:pt x="0" y="248"/>
                  </a:cubicBezTo>
                  <a:cubicBezTo>
                    <a:pt x="0" y="251"/>
                    <a:pt x="2" y="253"/>
                    <a:pt x="4" y="253"/>
                  </a:cubicBezTo>
                  <a:cubicBezTo>
                    <a:pt x="7" y="253"/>
                    <a:pt x="9" y="251"/>
                    <a:pt x="9" y="248"/>
                  </a:cubicBezTo>
                  <a:moveTo>
                    <a:pt x="28" y="230"/>
                  </a:moveTo>
                  <a:cubicBezTo>
                    <a:pt x="28" y="227"/>
                    <a:pt x="26" y="225"/>
                    <a:pt x="23" y="225"/>
                  </a:cubicBezTo>
                  <a:cubicBezTo>
                    <a:pt x="21" y="225"/>
                    <a:pt x="18" y="227"/>
                    <a:pt x="18" y="230"/>
                  </a:cubicBezTo>
                  <a:cubicBezTo>
                    <a:pt x="18" y="232"/>
                    <a:pt x="21" y="234"/>
                    <a:pt x="23" y="234"/>
                  </a:cubicBezTo>
                  <a:cubicBezTo>
                    <a:pt x="26" y="234"/>
                    <a:pt x="28" y="232"/>
                    <a:pt x="28" y="230"/>
                  </a:cubicBezTo>
                  <a:moveTo>
                    <a:pt x="46" y="230"/>
                  </a:moveTo>
                  <a:cubicBezTo>
                    <a:pt x="46" y="227"/>
                    <a:pt x="44" y="225"/>
                    <a:pt x="42" y="225"/>
                  </a:cubicBezTo>
                  <a:cubicBezTo>
                    <a:pt x="39" y="225"/>
                    <a:pt x="37" y="227"/>
                    <a:pt x="37" y="230"/>
                  </a:cubicBezTo>
                  <a:cubicBezTo>
                    <a:pt x="37" y="232"/>
                    <a:pt x="39" y="234"/>
                    <a:pt x="42" y="234"/>
                  </a:cubicBezTo>
                  <a:cubicBezTo>
                    <a:pt x="44" y="234"/>
                    <a:pt x="46" y="232"/>
                    <a:pt x="46" y="230"/>
                  </a:cubicBezTo>
                  <a:moveTo>
                    <a:pt x="65" y="230"/>
                  </a:moveTo>
                  <a:cubicBezTo>
                    <a:pt x="65" y="227"/>
                    <a:pt x="63" y="225"/>
                    <a:pt x="61" y="225"/>
                  </a:cubicBezTo>
                  <a:cubicBezTo>
                    <a:pt x="58" y="225"/>
                    <a:pt x="56" y="227"/>
                    <a:pt x="56" y="230"/>
                  </a:cubicBezTo>
                  <a:cubicBezTo>
                    <a:pt x="56" y="232"/>
                    <a:pt x="58" y="234"/>
                    <a:pt x="61" y="234"/>
                  </a:cubicBezTo>
                  <a:cubicBezTo>
                    <a:pt x="63" y="234"/>
                    <a:pt x="65" y="232"/>
                    <a:pt x="65" y="230"/>
                  </a:cubicBezTo>
                  <a:moveTo>
                    <a:pt x="84" y="230"/>
                  </a:moveTo>
                  <a:cubicBezTo>
                    <a:pt x="84" y="227"/>
                    <a:pt x="82" y="225"/>
                    <a:pt x="79" y="225"/>
                  </a:cubicBezTo>
                  <a:cubicBezTo>
                    <a:pt x="77" y="225"/>
                    <a:pt x="75" y="227"/>
                    <a:pt x="75" y="230"/>
                  </a:cubicBezTo>
                  <a:cubicBezTo>
                    <a:pt x="75" y="232"/>
                    <a:pt x="77" y="234"/>
                    <a:pt x="79" y="234"/>
                  </a:cubicBezTo>
                  <a:cubicBezTo>
                    <a:pt x="82" y="234"/>
                    <a:pt x="84" y="232"/>
                    <a:pt x="84" y="230"/>
                  </a:cubicBezTo>
                  <a:moveTo>
                    <a:pt x="103" y="230"/>
                  </a:moveTo>
                  <a:cubicBezTo>
                    <a:pt x="103" y="227"/>
                    <a:pt x="101" y="225"/>
                    <a:pt x="98" y="225"/>
                  </a:cubicBezTo>
                  <a:cubicBezTo>
                    <a:pt x="95" y="225"/>
                    <a:pt x="93" y="227"/>
                    <a:pt x="93" y="230"/>
                  </a:cubicBezTo>
                  <a:cubicBezTo>
                    <a:pt x="93" y="232"/>
                    <a:pt x="95" y="234"/>
                    <a:pt x="98" y="234"/>
                  </a:cubicBezTo>
                  <a:cubicBezTo>
                    <a:pt x="101" y="234"/>
                    <a:pt x="103" y="232"/>
                    <a:pt x="103" y="230"/>
                  </a:cubicBezTo>
                  <a:moveTo>
                    <a:pt x="121" y="230"/>
                  </a:moveTo>
                  <a:cubicBezTo>
                    <a:pt x="121" y="227"/>
                    <a:pt x="119" y="225"/>
                    <a:pt x="117" y="225"/>
                  </a:cubicBezTo>
                  <a:cubicBezTo>
                    <a:pt x="114" y="225"/>
                    <a:pt x="112" y="227"/>
                    <a:pt x="112" y="230"/>
                  </a:cubicBezTo>
                  <a:cubicBezTo>
                    <a:pt x="112" y="232"/>
                    <a:pt x="114" y="234"/>
                    <a:pt x="117" y="234"/>
                  </a:cubicBezTo>
                  <a:cubicBezTo>
                    <a:pt x="119" y="234"/>
                    <a:pt x="121" y="232"/>
                    <a:pt x="121" y="230"/>
                  </a:cubicBezTo>
                  <a:moveTo>
                    <a:pt x="140" y="230"/>
                  </a:moveTo>
                  <a:cubicBezTo>
                    <a:pt x="140" y="227"/>
                    <a:pt x="138" y="225"/>
                    <a:pt x="135" y="225"/>
                  </a:cubicBezTo>
                  <a:cubicBezTo>
                    <a:pt x="133" y="225"/>
                    <a:pt x="131" y="227"/>
                    <a:pt x="131" y="230"/>
                  </a:cubicBezTo>
                  <a:cubicBezTo>
                    <a:pt x="131" y="232"/>
                    <a:pt x="133" y="234"/>
                    <a:pt x="135" y="234"/>
                  </a:cubicBezTo>
                  <a:cubicBezTo>
                    <a:pt x="138" y="234"/>
                    <a:pt x="140" y="232"/>
                    <a:pt x="140" y="230"/>
                  </a:cubicBezTo>
                  <a:moveTo>
                    <a:pt x="159" y="230"/>
                  </a:moveTo>
                  <a:cubicBezTo>
                    <a:pt x="159" y="227"/>
                    <a:pt x="157" y="225"/>
                    <a:pt x="154" y="225"/>
                  </a:cubicBezTo>
                  <a:cubicBezTo>
                    <a:pt x="151" y="225"/>
                    <a:pt x="149" y="227"/>
                    <a:pt x="149" y="230"/>
                  </a:cubicBezTo>
                  <a:cubicBezTo>
                    <a:pt x="149" y="232"/>
                    <a:pt x="151" y="234"/>
                    <a:pt x="154" y="234"/>
                  </a:cubicBezTo>
                  <a:cubicBezTo>
                    <a:pt x="157" y="234"/>
                    <a:pt x="159" y="232"/>
                    <a:pt x="159" y="230"/>
                  </a:cubicBezTo>
                  <a:moveTo>
                    <a:pt x="177" y="230"/>
                  </a:moveTo>
                  <a:cubicBezTo>
                    <a:pt x="177" y="227"/>
                    <a:pt x="175" y="225"/>
                    <a:pt x="173" y="225"/>
                  </a:cubicBezTo>
                  <a:cubicBezTo>
                    <a:pt x="170" y="225"/>
                    <a:pt x="168" y="227"/>
                    <a:pt x="168" y="230"/>
                  </a:cubicBezTo>
                  <a:cubicBezTo>
                    <a:pt x="168" y="232"/>
                    <a:pt x="170" y="234"/>
                    <a:pt x="173" y="234"/>
                  </a:cubicBezTo>
                  <a:cubicBezTo>
                    <a:pt x="175" y="234"/>
                    <a:pt x="177" y="232"/>
                    <a:pt x="177" y="230"/>
                  </a:cubicBezTo>
                  <a:moveTo>
                    <a:pt x="196" y="230"/>
                  </a:moveTo>
                  <a:cubicBezTo>
                    <a:pt x="196" y="227"/>
                    <a:pt x="194" y="225"/>
                    <a:pt x="191" y="225"/>
                  </a:cubicBezTo>
                  <a:cubicBezTo>
                    <a:pt x="189" y="225"/>
                    <a:pt x="187" y="227"/>
                    <a:pt x="187" y="230"/>
                  </a:cubicBezTo>
                  <a:cubicBezTo>
                    <a:pt x="187" y="232"/>
                    <a:pt x="189" y="234"/>
                    <a:pt x="191" y="234"/>
                  </a:cubicBezTo>
                  <a:cubicBezTo>
                    <a:pt x="194" y="234"/>
                    <a:pt x="196" y="232"/>
                    <a:pt x="196" y="230"/>
                  </a:cubicBezTo>
                  <a:moveTo>
                    <a:pt x="215" y="230"/>
                  </a:moveTo>
                  <a:cubicBezTo>
                    <a:pt x="215" y="227"/>
                    <a:pt x="213" y="225"/>
                    <a:pt x="210" y="225"/>
                  </a:cubicBezTo>
                  <a:cubicBezTo>
                    <a:pt x="208" y="225"/>
                    <a:pt x="206" y="227"/>
                    <a:pt x="206" y="230"/>
                  </a:cubicBezTo>
                  <a:cubicBezTo>
                    <a:pt x="206" y="232"/>
                    <a:pt x="208" y="234"/>
                    <a:pt x="210" y="234"/>
                  </a:cubicBezTo>
                  <a:cubicBezTo>
                    <a:pt x="213" y="234"/>
                    <a:pt x="215" y="232"/>
                    <a:pt x="215" y="230"/>
                  </a:cubicBezTo>
                  <a:moveTo>
                    <a:pt x="234" y="230"/>
                  </a:moveTo>
                  <a:cubicBezTo>
                    <a:pt x="234" y="227"/>
                    <a:pt x="231" y="225"/>
                    <a:pt x="229" y="225"/>
                  </a:cubicBezTo>
                  <a:cubicBezTo>
                    <a:pt x="226" y="225"/>
                    <a:pt x="224" y="227"/>
                    <a:pt x="224" y="230"/>
                  </a:cubicBezTo>
                  <a:cubicBezTo>
                    <a:pt x="224" y="232"/>
                    <a:pt x="226" y="234"/>
                    <a:pt x="229" y="234"/>
                  </a:cubicBezTo>
                  <a:cubicBezTo>
                    <a:pt x="231" y="234"/>
                    <a:pt x="234" y="232"/>
                    <a:pt x="234" y="230"/>
                  </a:cubicBezTo>
                  <a:moveTo>
                    <a:pt x="252" y="230"/>
                  </a:moveTo>
                  <a:cubicBezTo>
                    <a:pt x="252" y="227"/>
                    <a:pt x="250" y="225"/>
                    <a:pt x="248" y="225"/>
                  </a:cubicBezTo>
                  <a:cubicBezTo>
                    <a:pt x="245" y="225"/>
                    <a:pt x="243" y="227"/>
                    <a:pt x="243" y="230"/>
                  </a:cubicBezTo>
                  <a:cubicBezTo>
                    <a:pt x="243" y="232"/>
                    <a:pt x="245" y="234"/>
                    <a:pt x="248" y="234"/>
                  </a:cubicBezTo>
                  <a:cubicBezTo>
                    <a:pt x="250" y="234"/>
                    <a:pt x="252" y="232"/>
                    <a:pt x="252" y="230"/>
                  </a:cubicBezTo>
                  <a:moveTo>
                    <a:pt x="28" y="248"/>
                  </a:moveTo>
                  <a:cubicBezTo>
                    <a:pt x="28" y="246"/>
                    <a:pt x="26" y="244"/>
                    <a:pt x="23" y="244"/>
                  </a:cubicBezTo>
                  <a:cubicBezTo>
                    <a:pt x="21" y="244"/>
                    <a:pt x="18" y="246"/>
                    <a:pt x="18" y="248"/>
                  </a:cubicBezTo>
                  <a:cubicBezTo>
                    <a:pt x="18" y="251"/>
                    <a:pt x="21" y="253"/>
                    <a:pt x="23" y="253"/>
                  </a:cubicBezTo>
                  <a:cubicBezTo>
                    <a:pt x="26" y="253"/>
                    <a:pt x="28" y="251"/>
                    <a:pt x="28" y="248"/>
                  </a:cubicBezTo>
                  <a:moveTo>
                    <a:pt x="46" y="248"/>
                  </a:moveTo>
                  <a:cubicBezTo>
                    <a:pt x="46" y="246"/>
                    <a:pt x="44" y="244"/>
                    <a:pt x="42" y="244"/>
                  </a:cubicBezTo>
                  <a:cubicBezTo>
                    <a:pt x="39" y="244"/>
                    <a:pt x="37" y="246"/>
                    <a:pt x="37" y="248"/>
                  </a:cubicBezTo>
                  <a:cubicBezTo>
                    <a:pt x="37" y="251"/>
                    <a:pt x="39" y="253"/>
                    <a:pt x="42" y="253"/>
                  </a:cubicBezTo>
                  <a:cubicBezTo>
                    <a:pt x="44" y="253"/>
                    <a:pt x="46" y="251"/>
                    <a:pt x="46" y="248"/>
                  </a:cubicBezTo>
                  <a:moveTo>
                    <a:pt x="65" y="248"/>
                  </a:moveTo>
                  <a:cubicBezTo>
                    <a:pt x="65" y="246"/>
                    <a:pt x="63" y="244"/>
                    <a:pt x="61" y="244"/>
                  </a:cubicBezTo>
                  <a:cubicBezTo>
                    <a:pt x="58" y="244"/>
                    <a:pt x="56" y="246"/>
                    <a:pt x="56" y="248"/>
                  </a:cubicBezTo>
                  <a:cubicBezTo>
                    <a:pt x="56" y="251"/>
                    <a:pt x="58" y="253"/>
                    <a:pt x="61" y="253"/>
                  </a:cubicBezTo>
                  <a:cubicBezTo>
                    <a:pt x="63" y="253"/>
                    <a:pt x="65" y="251"/>
                    <a:pt x="65" y="248"/>
                  </a:cubicBezTo>
                  <a:moveTo>
                    <a:pt x="84" y="248"/>
                  </a:moveTo>
                  <a:cubicBezTo>
                    <a:pt x="84" y="246"/>
                    <a:pt x="82" y="244"/>
                    <a:pt x="79" y="244"/>
                  </a:cubicBezTo>
                  <a:cubicBezTo>
                    <a:pt x="77" y="244"/>
                    <a:pt x="75" y="246"/>
                    <a:pt x="75" y="248"/>
                  </a:cubicBezTo>
                  <a:cubicBezTo>
                    <a:pt x="75" y="251"/>
                    <a:pt x="77" y="253"/>
                    <a:pt x="79" y="253"/>
                  </a:cubicBezTo>
                  <a:cubicBezTo>
                    <a:pt x="82" y="253"/>
                    <a:pt x="84" y="251"/>
                    <a:pt x="84" y="248"/>
                  </a:cubicBezTo>
                  <a:moveTo>
                    <a:pt x="103" y="248"/>
                  </a:moveTo>
                  <a:cubicBezTo>
                    <a:pt x="103" y="246"/>
                    <a:pt x="101" y="244"/>
                    <a:pt x="98" y="244"/>
                  </a:cubicBezTo>
                  <a:cubicBezTo>
                    <a:pt x="95" y="244"/>
                    <a:pt x="93" y="246"/>
                    <a:pt x="93" y="248"/>
                  </a:cubicBezTo>
                  <a:cubicBezTo>
                    <a:pt x="93" y="251"/>
                    <a:pt x="95" y="253"/>
                    <a:pt x="98" y="253"/>
                  </a:cubicBezTo>
                  <a:cubicBezTo>
                    <a:pt x="101" y="253"/>
                    <a:pt x="103" y="251"/>
                    <a:pt x="103" y="248"/>
                  </a:cubicBezTo>
                  <a:moveTo>
                    <a:pt x="121" y="248"/>
                  </a:moveTo>
                  <a:cubicBezTo>
                    <a:pt x="121" y="246"/>
                    <a:pt x="119" y="244"/>
                    <a:pt x="117" y="244"/>
                  </a:cubicBezTo>
                  <a:cubicBezTo>
                    <a:pt x="114" y="244"/>
                    <a:pt x="112" y="246"/>
                    <a:pt x="112" y="248"/>
                  </a:cubicBezTo>
                  <a:cubicBezTo>
                    <a:pt x="112" y="251"/>
                    <a:pt x="114" y="253"/>
                    <a:pt x="117" y="253"/>
                  </a:cubicBezTo>
                  <a:cubicBezTo>
                    <a:pt x="119" y="253"/>
                    <a:pt x="121" y="251"/>
                    <a:pt x="121" y="248"/>
                  </a:cubicBezTo>
                  <a:moveTo>
                    <a:pt x="140" y="248"/>
                  </a:moveTo>
                  <a:cubicBezTo>
                    <a:pt x="140" y="246"/>
                    <a:pt x="138" y="244"/>
                    <a:pt x="135" y="244"/>
                  </a:cubicBezTo>
                  <a:cubicBezTo>
                    <a:pt x="133" y="244"/>
                    <a:pt x="131" y="246"/>
                    <a:pt x="131" y="248"/>
                  </a:cubicBezTo>
                  <a:cubicBezTo>
                    <a:pt x="131" y="251"/>
                    <a:pt x="133" y="253"/>
                    <a:pt x="135" y="253"/>
                  </a:cubicBezTo>
                  <a:cubicBezTo>
                    <a:pt x="138" y="253"/>
                    <a:pt x="140" y="251"/>
                    <a:pt x="140" y="248"/>
                  </a:cubicBezTo>
                  <a:moveTo>
                    <a:pt x="159" y="248"/>
                  </a:moveTo>
                  <a:cubicBezTo>
                    <a:pt x="159" y="246"/>
                    <a:pt x="157" y="244"/>
                    <a:pt x="154" y="244"/>
                  </a:cubicBezTo>
                  <a:cubicBezTo>
                    <a:pt x="151" y="244"/>
                    <a:pt x="149" y="246"/>
                    <a:pt x="149" y="248"/>
                  </a:cubicBezTo>
                  <a:cubicBezTo>
                    <a:pt x="149" y="251"/>
                    <a:pt x="151" y="253"/>
                    <a:pt x="154" y="253"/>
                  </a:cubicBezTo>
                  <a:cubicBezTo>
                    <a:pt x="157" y="253"/>
                    <a:pt x="159" y="251"/>
                    <a:pt x="159" y="248"/>
                  </a:cubicBezTo>
                  <a:moveTo>
                    <a:pt x="177" y="248"/>
                  </a:moveTo>
                  <a:cubicBezTo>
                    <a:pt x="177" y="246"/>
                    <a:pt x="175" y="244"/>
                    <a:pt x="173" y="244"/>
                  </a:cubicBezTo>
                  <a:cubicBezTo>
                    <a:pt x="170" y="244"/>
                    <a:pt x="168" y="246"/>
                    <a:pt x="168" y="248"/>
                  </a:cubicBezTo>
                  <a:cubicBezTo>
                    <a:pt x="168" y="251"/>
                    <a:pt x="170" y="253"/>
                    <a:pt x="173" y="253"/>
                  </a:cubicBezTo>
                  <a:cubicBezTo>
                    <a:pt x="175" y="253"/>
                    <a:pt x="177" y="251"/>
                    <a:pt x="177" y="248"/>
                  </a:cubicBezTo>
                  <a:moveTo>
                    <a:pt x="196" y="248"/>
                  </a:moveTo>
                  <a:cubicBezTo>
                    <a:pt x="196" y="246"/>
                    <a:pt x="194" y="244"/>
                    <a:pt x="191" y="244"/>
                  </a:cubicBezTo>
                  <a:cubicBezTo>
                    <a:pt x="189" y="244"/>
                    <a:pt x="187" y="246"/>
                    <a:pt x="187" y="248"/>
                  </a:cubicBezTo>
                  <a:cubicBezTo>
                    <a:pt x="187" y="251"/>
                    <a:pt x="189" y="253"/>
                    <a:pt x="191" y="253"/>
                  </a:cubicBezTo>
                  <a:cubicBezTo>
                    <a:pt x="194" y="253"/>
                    <a:pt x="196" y="251"/>
                    <a:pt x="196" y="248"/>
                  </a:cubicBezTo>
                  <a:moveTo>
                    <a:pt x="215" y="248"/>
                  </a:moveTo>
                  <a:cubicBezTo>
                    <a:pt x="215" y="246"/>
                    <a:pt x="213" y="244"/>
                    <a:pt x="210" y="244"/>
                  </a:cubicBezTo>
                  <a:cubicBezTo>
                    <a:pt x="208" y="244"/>
                    <a:pt x="206" y="246"/>
                    <a:pt x="206" y="248"/>
                  </a:cubicBezTo>
                  <a:cubicBezTo>
                    <a:pt x="206" y="251"/>
                    <a:pt x="208" y="253"/>
                    <a:pt x="210" y="253"/>
                  </a:cubicBezTo>
                  <a:cubicBezTo>
                    <a:pt x="213" y="253"/>
                    <a:pt x="215" y="251"/>
                    <a:pt x="215" y="248"/>
                  </a:cubicBezTo>
                  <a:moveTo>
                    <a:pt x="234" y="248"/>
                  </a:moveTo>
                  <a:cubicBezTo>
                    <a:pt x="234" y="246"/>
                    <a:pt x="231" y="244"/>
                    <a:pt x="229" y="244"/>
                  </a:cubicBezTo>
                  <a:cubicBezTo>
                    <a:pt x="226" y="244"/>
                    <a:pt x="224" y="246"/>
                    <a:pt x="224" y="248"/>
                  </a:cubicBezTo>
                  <a:cubicBezTo>
                    <a:pt x="224" y="251"/>
                    <a:pt x="226" y="253"/>
                    <a:pt x="229" y="253"/>
                  </a:cubicBezTo>
                  <a:cubicBezTo>
                    <a:pt x="231" y="253"/>
                    <a:pt x="234" y="251"/>
                    <a:pt x="234" y="248"/>
                  </a:cubicBezTo>
                  <a:moveTo>
                    <a:pt x="252" y="248"/>
                  </a:moveTo>
                  <a:cubicBezTo>
                    <a:pt x="252" y="246"/>
                    <a:pt x="250" y="244"/>
                    <a:pt x="248" y="244"/>
                  </a:cubicBezTo>
                  <a:cubicBezTo>
                    <a:pt x="245" y="244"/>
                    <a:pt x="243" y="246"/>
                    <a:pt x="243" y="248"/>
                  </a:cubicBezTo>
                  <a:cubicBezTo>
                    <a:pt x="243" y="251"/>
                    <a:pt x="245" y="253"/>
                    <a:pt x="248" y="253"/>
                  </a:cubicBezTo>
                  <a:cubicBezTo>
                    <a:pt x="250" y="253"/>
                    <a:pt x="252" y="251"/>
                    <a:pt x="252" y="248"/>
                  </a:cubicBezTo>
                  <a:moveTo>
                    <a:pt x="4" y="206"/>
                  </a:moveTo>
                  <a:cubicBezTo>
                    <a:pt x="2" y="206"/>
                    <a:pt x="0" y="208"/>
                    <a:pt x="0" y="211"/>
                  </a:cubicBezTo>
                  <a:cubicBezTo>
                    <a:pt x="0" y="213"/>
                    <a:pt x="2" y="216"/>
                    <a:pt x="4" y="216"/>
                  </a:cubicBezTo>
                  <a:cubicBezTo>
                    <a:pt x="7" y="216"/>
                    <a:pt x="9" y="213"/>
                    <a:pt x="9" y="211"/>
                  </a:cubicBezTo>
                  <a:cubicBezTo>
                    <a:pt x="9" y="208"/>
                    <a:pt x="7" y="206"/>
                    <a:pt x="4" y="206"/>
                  </a:cubicBezTo>
                  <a:moveTo>
                    <a:pt x="4" y="187"/>
                  </a:moveTo>
                  <a:cubicBezTo>
                    <a:pt x="2" y="187"/>
                    <a:pt x="0" y="190"/>
                    <a:pt x="0" y="192"/>
                  </a:cubicBezTo>
                  <a:cubicBezTo>
                    <a:pt x="0" y="195"/>
                    <a:pt x="2" y="197"/>
                    <a:pt x="4" y="197"/>
                  </a:cubicBezTo>
                  <a:cubicBezTo>
                    <a:pt x="7" y="197"/>
                    <a:pt x="9" y="195"/>
                    <a:pt x="9" y="192"/>
                  </a:cubicBezTo>
                  <a:cubicBezTo>
                    <a:pt x="9" y="190"/>
                    <a:pt x="7" y="187"/>
                    <a:pt x="4" y="187"/>
                  </a:cubicBezTo>
                  <a:moveTo>
                    <a:pt x="4" y="169"/>
                  </a:moveTo>
                  <a:cubicBezTo>
                    <a:pt x="2" y="169"/>
                    <a:pt x="0" y="171"/>
                    <a:pt x="0" y="173"/>
                  </a:cubicBezTo>
                  <a:cubicBezTo>
                    <a:pt x="0" y="176"/>
                    <a:pt x="2" y="178"/>
                    <a:pt x="4" y="178"/>
                  </a:cubicBezTo>
                  <a:cubicBezTo>
                    <a:pt x="7" y="178"/>
                    <a:pt x="9" y="176"/>
                    <a:pt x="9" y="173"/>
                  </a:cubicBezTo>
                  <a:cubicBezTo>
                    <a:pt x="9" y="171"/>
                    <a:pt x="7" y="169"/>
                    <a:pt x="4" y="169"/>
                  </a:cubicBezTo>
                  <a:moveTo>
                    <a:pt x="4" y="150"/>
                  </a:moveTo>
                  <a:cubicBezTo>
                    <a:pt x="2" y="150"/>
                    <a:pt x="0" y="152"/>
                    <a:pt x="0" y="155"/>
                  </a:cubicBezTo>
                  <a:cubicBezTo>
                    <a:pt x="0" y="157"/>
                    <a:pt x="2" y="159"/>
                    <a:pt x="4" y="159"/>
                  </a:cubicBezTo>
                  <a:cubicBezTo>
                    <a:pt x="7" y="159"/>
                    <a:pt x="9" y="157"/>
                    <a:pt x="9" y="155"/>
                  </a:cubicBezTo>
                  <a:cubicBezTo>
                    <a:pt x="9" y="152"/>
                    <a:pt x="7" y="150"/>
                    <a:pt x="4" y="150"/>
                  </a:cubicBezTo>
                  <a:moveTo>
                    <a:pt x="4" y="131"/>
                  </a:moveTo>
                  <a:cubicBezTo>
                    <a:pt x="2" y="131"/>
                    <a:pt x="0" y="133"/>
                    <a:pt x="0" y="136"/>
                  </a:cubicBezTo>
                  <a:cubicBezTo>
                    <a:pt x="0" y="139"/>
                    <a:pt x="2" y="141"/>
                    <a:pt x="4" y="141"/>
                  </a:cubicBezTo>
                  <a:cubicBezTo>
                    <a:pt x="7" y="141"/>
                    <a:pt x="9" y="139"/>
                    <a:pt x="9" y="136"/>
                  </a:cubicBezTo>
                  <a:cubicBezTo>
                    <a:pt x="9" y="133"/>
                    <a:pt x="7" y="131"/>
                    <a:pt x="4" y="131"/>
                  </a:cubicBezTo>
                  <a:moveTo>
                    <a:pt x="4" y="113"/>
                  </a:moveTo>
                  <a:cubicBezTo>
                    <a:pt x="2" y="113"/>
                    <a:pt x="0" y="115"/>
                    <a:pt x="0" y="117"/>
                  </a:cubicBezTo>
                  <a:cubicBezTo>
                    <a:pt x="0" y="120"/>
                    <a:pt x="2" y="122"/>
                    <a:pt x="4" y="122"/>
                  </a:cubicBezTo>
                  <a:cubicBezTo>
                    <a:pt x="7" y="122"/>
                    <a:pt x="9" y="120"/>
                    <a:pt x="9" y="117"/>
                  </a:cubicBezTo>
                  <a:cubicBezTo>
                    <a:pt x="9" y="115"/>
                    <a:pt x="7" y="113"/>
                    <a:pt x="4" y="113"/>
                  </a:cubicBezTo>
                  <a:moveTo>
                    <a:pt x="4" y="94"/>
                  </a:moveTo>
                  <a:cubicBezTo>
                    <a:pt x="2" y="94"/>
                    <a:pt x="0" y="96"/>
                    <a:pt x="0" y="99"/>
                  </a:cubicBezTo>
                  <a:cubicBezTo>
                    <a:pt x="0" y="101"/>
                    <a:pt x="2" y="103"/>
                    <a:pt x="4" y="103"/>
                  </a:cubicBezTo>
                  <a:cubicBezTo>
                    <a:pt x="7" y="103"/>
                    <a:pt x="9" y="101"/>
                    <a:pt x="9" y="99"/>
                  </a:cubicBezTo>
                  <a:cubicBezTo>
                    <a:pt x="9" y="96"/>
                    <a:pt x="7" y="94"/>
                    <a:pt x="4" y="94"/>
                  </a:cubicBezTo>
                  <a:moveTo>
                    <a:pt x="4" y="75"/>
                  </a:moveTo>
                  <a:cubicBezTo>
                    <a:pt x="2" y="75"/>
                    <a:pt x="0" y="77"/>
                    <a:pt x="0" y="80"/>
                  </a:cubicBezTo>
                  <a:cubicBezTo>
                    <a:pt x="0" y="82"/>
                    <a:pt x="2" y="85"/>
                    <a:pt x="4" y="85"/>
                  </a:cubicBezTo>
                  <a:cubicBezTo>
                    <a:pt x="7" y="85"/>
                    <a:pt x="9" y="82"/>
                    <a:pt x="9" y="80"/>
                  </a:cubicBezTo>
                  <a:cubicBezTo>
                    <a:pt x="9" y="77"/>
                    <a:pt x="7" y="75"/>
                    <a:pt x="4" y="75"/>
                  </a:cubicBezTo>
                  <a:moveTo>
                    <a:pt x="4" y="57"/>
                  </a:moveTo>
                  <a:cubicBezTo>
                    <a:pt x="2" y="57"/>
                    <a:pt x="0" y="59"/>
                    <a:pt x="0" y="61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7" y="66"/>
                    <a:pt x="9" y="64"/>
                    <a:pt x="9" y="61"/>
                  </a:cubicBezTo>
                  <a:cubicBezTo>
                    <a:pt x="9" y="59"/>
                    <a:pt x="7" y="57"/>
                    <a:pt x="4" y="57"/>
                  </a:cubicBezTo>
                  <a:moveTo>
                    <a:pt x="4" y="38"/>
                  </a:moveTo>
                  <a:cubicBezTo>
                    <a:pt x="2" y="38"/>
                    <a:pt x="0" y="40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7" y="47"/>
                    <a:pt x="9" y="45"/>
                    <a:pt x="9" y="43"/>
                  </a:cubicBezTo>
                  <a:cubicBezTo>
                    <a:pt x="9" y="40"/>
                    <a:pt x="7" y="38"/>
                    <a:pt x="4" y="38"/>
                  </a:cubicBezTo>
                  <a:moveTo>
                    <a:pt x="23" y="206"/>
                  </a:moveTo>
                  <a:cubicBezTo>
                    <a:pt x="21" y="206"/>
                    <a:pt x="18" y="208"/>
                    <a:pt x="18" y="211"/>
                  </a:cubicBezTo>
                  <a:cubicBezTo>
                    <a:pt x="18" y="213"/>
                    <a:pt x="21" y="216"/>
                    <a:pt x="23" y="216"/>
                  </a:cubicBezTo>
                  <a:cubicBezTo>
                    <a:pt x="26" y="216"/>
                    <a:pt x="28" y="213"/>
                    <a:pt x="28" y="211"/>
                  </a:cubicBezTo>
                  <a:cubicBezTo>
                    <a:pt x="28" y="208"/>
                    <a:pt x="26" y="206"/>
                    <a:pt x="23" y="206"/>
                  </a:cubicBezTo>
                  <a:moveTo>
                    <a:pt x="23" y="187"/>
                  </a:moveTo>
                  <a:cubicBezTo>
                    <a:pt x="21" y="187"/>
                    <a:pt x="18" y="190"/>
                    <a:pt x="18" y="192"/>
                  </a:cubicBezTo>
                  <a:cubicBezTo>
                    <a:pt x="18" y="195"/>
                    <a:pt x="21" y="197"/>
                    <a:pt x="23" y="197"/>
                  </a:cubicBezTo>
                  <a:cubicBezTo>
                    <a:pt x="26" y="197"/>
                    <a:pt x="28" y="195"/>
                    <a:pt x="28" y="192"/>
                  </a:cubicBezTo>
                  <a:cubicBezTo>
                    <a:pt x="28" y="190"/>
                    <a:pt x="26" y="187"/>
                    <a:pt x="23" y="187"/>
                  </a:cubicBezTo>
                  <a:moveTo>
                    <a:pt x="23" y="169"/>
                  </a:moveTo>
                  <a:cubicBezTo>
                    <a:pt x="21" y="169"/>
                    <a:pt x="18" y="171"/>
                    <a:pt x="18" y="173"/>
                  </a:cubicBezTo>
                  <a:cubicBezTo>
                    <a:pt x="18" y="176"/>
                    <a:pt x="21" y="178"/>
                    <a:pt x="23" y="178"/>
                  </a:cubicBezTo>
                  <a:cubicBezTo>
                    <a:pt x="26" y="178"/>
                    <a:pt x="28" y="176"/>
                    <a:pt x="28" y="173"/>
                  </a:cubicBezTo>
                  <a:cubicBezTo>
                    <a:pt x="28" y="171"/>
                    <a:pt x="26" y="169"/>
                    <a:pt x="23" y="169"/>
                  </a:cubicBezTo>
                  <a:moveTo>
                    <a:pt x="23" y="150"/>
                  </a:moveTo>
                  <a:cubicBezTo>
                    <a:pt x="21" y="150"/>
                    <a:pt x="18" y="152"/>
                    <a:pt x="18" y="155"/>
                  </a:cubicBezTo>
                  <a:cubicBezTo>
                    <a:pt x="18" y="157"/>
                    <a:pt x="21" y="159"/>
                    <a:pt x="23" y="159"/>
                  </a:cubicBezTo>
                  <a:cubicBezTo>
                    <a:pt x="26" y="159"/>
                    <a:pt x="28" y="157"/>
                    <a:pt x="28" y="155"/>
                  </a:cubicBezTo>
                  <a:cubicBezTo>
                    <a:pt x="28" y="152"/>
                    <a:pt x="26" y="150"/>
                    <a:pt x="23" y="150"/>
                  </a:cubicBezTo>
                  <a:moveTo>
                    <a:pt x="23" y="131"/>
                  </a:moveTo>
                  <a:cubicBezTo>
                    <a:pt x="21" y="131"/>
                    <a:pt x="18" y="133"/>
                    <a:pt x="18" y="136"/>
                  </a:cubicBezTo>
                  <a:cubicBezTo>
                    <a:pt x="18" y="139"/>
                    <a:pt x="21" y="141"/>
                    <a:pt x="23" y="141"/>
                  </a:cubicBezTo>
                  <a:cubicBezTo>
                    <a:pt x="26" y="141"/>
                    <a:pt x="28" y="139"/>
                    <a:pt x="28" y="136"/>
                  </a:cubicBezTo>
                  <a:cubicBezTo>
                    <a:pt x="28" y="133"/>
                    <a:pt x="26" y="131"/>
                    <a:pt x="23" y="131"/>
                  </a:cubicBezTo>
                  <a:moveTo>
                    <a:pt x="23" y="113"/>
                  </a:moveTo>
                  <a:cubicBezTo>
                    <a:pt x="21" y="113"/>
                    <a:pt x="18" y="115"/>
                    <a:pt x="18" y="117"/>
                  </a:cubicBezTo>
                  <a:cubicBezTo>
                    <a:pt x="18" y="120"/>
                    <a:pt x="21" y="122"/>
                    <a:pt x="23" y="122"/>
                  </a:cubicBezTo>
                  <a:cubicBezTo>
                    <a:pt x="26" y="122"/>
                    <a:pt x="28" y="120"/>
                    <a:pt x="28" y="117"/>
                  </a:cubicBezTo>
                  <a:cubicBezTo>
                    <a:pt x="28" y="115"/>
                    <a:pt x="26" y="113"/>
                    <a:pt x="23" y="113"/>
                  </a:cubicBezTo>
                  <a:moveTo>
                    <a:pt x="23" y="94"/>
                  </a:moveTo>
                  <a:cubicBezTo>
                    <a:pt x="21" y="94"/>
                    <a:pt x="18" y="96"/>
                    <a:pt x="18" y="99"/>
                  </a:cubicBezTo>
                  <a:cubicBezTo>
                    <a:pt x="18" y="101"/>
                    <a:pt x="21" y="103"/>
                    <a:pt x="23" y="103"/>
                  </a:cubicBezTo>
                  <a:cubicBezTo>
                    <a:pt x="26" y="103"/>
                    <a:pt x="28" y="101"/>
                    <a:pt x="28" y="99"/>
                  </a:cubicBezTo>
                  <a:cubicBezTo>
                    <a:pt x="28" y="96"/>
                    <a:pt x="26" y="94"/>
                    <a:pt x="23" y="94"/>
                  </a:cubicBezTo>
                  <a:moveTo>
                    <a:pt x="23" y="75"/>
                  </a:moveTo>
                  <a:cubicBezTo>
                    <a:pt x="21" y="75"/>
                    <a:pt x="18" y="77"/>
                    <a:pt x="18" y="80"/>
                  </a:cubicBezTo>
                  <a:cubicBezTo>
                    <a:pt x="18" y="82"/>
                    <a:pt x="21" y="85"/>
                    <a:pt x="23" y="85"/>
                  </a:cubicBezTo>
                  <a:cubicBezTo>
                    <a:pt x="26" y="85"/>
                    <a:pt x="28" y="82"/>
                    <a:pt x="28" y="80"/>
                  </a:cubicBezTo>
                  <a:cubicBezTo>
                    <a:pt x="28" y="77"/>
                    <a:pt x="26" y="75"/>
                    <a:pt x="23" y="75"/>
                  </a:cubicBezTo>
                  <a:moveTo>
                    <a:pt x="23" y="57"/>
                  </a:moveTo>
                  <a:cubicBezTo>
                    <a:pt x="21" y="57"/>
                    <a:pt x="18" y="59"/>
                    <a:pt x="18" y="61"/>
                  </a:cubicBezTo>
                  <a:cubicBezTo>
                    <a:pt x="18" y="64"/>
                    <a:pt x="21" y="66"/>
                    <a:pt x="23" y="66"/>
                  </a:cubicBezTo>
                  <a:cubicBezTo>
                    <a:pt x="26" y="66"/>
                    <a:pt x="28" y="64"/>
                    <a:pt x="28" y="61"/>
                  </a:cubicBezTo>
                  <a:cubicBezTo>
                    <a:pt x="28" y="59"/>
                    <a:pt x="26" y="57"/>
                    <a:pt x="23" y="57"/>
                  </a:cubicBezTo>
                  <a:moveTo>
                    <a:pt x="23" y="38"/>
                  </a:moveTo>
                  <a:cubicBezTo>
                    <a:pt x="21" y="38"/>
                    <a:pt x="18" y="40"/>
                    <a:pt x="18" y="43"/>
                  </a:cubicBezTo>
                  <a:cubicBezTo>
                    <a:pt x="18" y="45"/>
                    <a:pt x="21" y="47"/>
                    <a:pt x="23" y="47"/>
                  </a:cubicBezTo>
                  <a:cubicBezTo>
                    <a:pt x="26" y="47"/>
                    <a:pt x="28" y="45"/>
                    <a:pt x="28" y="43"/>
                  </a:cubicBezTo>
                  <a:cubicBezTo>
                    <a:pt x="28" y="40"/>
                    <a:pt x="26" y="38"/>
                    <a:pt x="23" y="38"/>
                  </a:cubicBezTo>
                  <a:moveTo>
                    <a:pt x="229" y="206"/>
                  </a:moveTo>
                  <a:cubicBezTo>
                    <a:pt x="226" y="206"/>
                    <a:pt x="224" y="208"/>
                    <a:pt x="224" y="211"/>
                  </a:cubicBezTo>
                  <a:cubicBezTo>
                    <a:pt x="224" y="213"/>
                    <a:pt x="226" y="216"/>
                    <a:pt x="229" y="216"/>
                  </a:cubicBezTo>
                  <a:cubicBezTo>
                    <a:pt x="231" y="216"/>
                    <a:pt x="234" y="213"/>
                    <a:pt x="234" y="211"/>
                  </a:cubicBezTo>
                  <a:cubicBezTo>
                    <a:pt x="234" y="208"/>
                    <a:pt x="231" y="206"/>
                    <a:pt x="229" y="206"/>
                  </a:cubicBezTo>
                  <a:moveTo>
                    <a:pt x="229" y="187"/>
                  </a:moveTo>
                  <a:cubicBezTo>
                    <a:pt x="226" y="187"/>
                    <a:pt x="224" y="190"/>
                    <a:pt x="224" y="192"/>
                  </a:cubicBezTo>
                  <a:cubicBezTo>
                    <a:pt x="224" y="195"/>
                    <a:pt x="226" y="197"/>
                    <a:pt x="229" y="197"/>
                  </a:cubicBezTo>
                  <a:cubicBezTo>
                    <a:pt x="231" y="197"/>
                    <a:pt x="234" y="195"/>
                    <a:pt x="234" y="192"/>
                  </a:cubicBezTo>
                  <a:cubicBezTo>
                    <a:pt x="234" y="190"/>
                    <a:pt x="231" y="187"/>
                    <a:pt x="229" y="187"/>
                  </a:cubicBezTo>
                  <a:moveTo>
                    <a:pt x="229" y="169"/>
                  </a:moveTo>
                  <a:cubicBezTo>
                    <a:pt x="226" y="169"/>
                    <a:pt x="224" y="171"/>
                    <a:pt x="224" y="173"/>
                  </a:cubicBezTo>
                  <a:cubicBezTo>
                    <a:pt x="224" y="176"/>
                    <a:pt x="226" y="178"/>
                    <a:pt x="229" y="178"/>
                  </a:cubicBezTo>
                  <a:cubicBezTo>
                    <a:pt x="231" y="178"/>
                    <a:pt x="234" y="176"/>
                    <a:pt x="234" y="173"/>
                  </a:cubicBezTo>
                  <a:cubicBezTo>
                    <a:pt x="234" y="171"/>
                    <a:pt x="231" y="169"/>
                    <a:pt x="229" y="169"/>
                  </a:cubicBezTo>
                  <a:moveTo>
                    <a:pt x="229" y="150"/>
                  </a:moveTo>
                  <a:cubicBezTo>
                    <a:pt x="226" y="150"/>
                    <a:pt x="224" y="152"/>
                    <a:pt x="224" y="155"/>
                  </a:cubicBezTo>
                  <a:cubicBezTo>
                    <a:pt x="224" y="157"/>
                    <a:pt x="226" y="159"/>
                    <a:pt x="229" y="159"/>
                  </a:cubicBezTo>
                  <a:cubicBezTo>
                    <a:pt x="231" y="159"/>
                    <a:pt x="234" y="157"/>
                    <a:pt x="234" y="155"/>
                  </a:cubicBezTo>
                  <a:cubicBezTo>
                    <a:pt x="234" y="152"/>
                    <a:pt x="231" y="150"/>
                    <a:pt x="229" y="150"/>
                  </a:cubicBezTo>
                  <a:moveTo>
                    <a:pt x="229" y="131"/>
                  </a:moveTo>
                  <a:cubicBezTo>
                    <a:pt x="226" y="131"/>
                    <a:pt x="224" y="133"/>
                    <a:pt x="224" y="136"/>
                  </a:cubicBezTo>
                  <a:cubicBezTo>
                    <a:pt x="224" y="139"/>
                    <a:pt x="226" y="141"/>
                    <a:pt x="229" y="141"/>
                  </a:cubicBezTo>
                  <a:cubicBezTo>
                    <a:pt x="231" y="141"/>
                    <a:pt x="234" y="139"/>
                    <a:pt x="234" y="136"/>
                  </a:cubicBezTo>
                  <a:cubicBezTo>
                    <a:pt x="234" y="133"/>
                    <a:pt x="231" y="131"/>
                    <a:pt x="229" y="131"/>
                  </a:cubicBezTo>
                  <a:moveTo>
                    <a:pt x="229" y="113"/>
                  </a:moveTo>
                  <a:cubicBezTo>
                    <a:pt x="226" y="113"/>
                    <a:pt x="224" y="115"/>
                    <a:pt x="224" y="117"/>
                  </a:cubicBezTo>
                  <a:cubicBezTo>
                    <a:pt x="224" y="120"/>
                    <a:pt x="226" y="122"/>
                    <a:pt x="229" y="122"/>
                  </a:cubicBezTo>
                  <a:cubicBezTo>
                    <a:pt x="231" y="122"/>
                    <a:pt x="234" y="120"/>
                    <a:pt x="234" y="117"/>
                  </a:cubicBezTo>
                  <a:cubicBezTo>
                    <a:pt x="234" y="115"/>
                    <a:pt x="231" y="113"/>
                    <a:pt x="229" y="113"/>
                  </a:cubicBezTo>
                  <a:moveTo>
                    <a:pt x="229" y="94"/>
                  </a:moveTo>
                  <a:cubicBezTo>
                    <a:pt x="226" y="94"/>
                    <a:pt x="224" y="96"/>
                    <a:pt x="224" y="99"/>
                  </a:cubicBezTo>
                  <a:cubicBezTo>
                    <a:pt x="224" y="101"/>
                    <a:pt x="226" y="103"/>
                    <a:pt x="229" y="103"/>
                  </a:cubicBezTo>
                  <a:cubicBezTo>
                    <a:pt x="231" y="103"/>
                    <a:pt x="234" y="101"/>
                    <a:pt x="234" y="99"/>
                  </a:cubicBezTo>
                  <a:cubicBezTo>
                    <a:pt x="234" y="96"/>
                    <a:pt x="231" y="94"/>
                    <a:pt x="229" y="94"/>
                  </a:cubicBezTo>
                  <a:moveTo>
                    <a:pt x="229" y="75"/>
                  </a:moveTo>
                  <a:cubicBezTo>
                    <a:pt x="226" y="75"/>
                    <a:pt x="224" y="77"/>
                    <a:pt x="224" y="80"/>
                  </a:cubicBezTo>
                  <a:cubicBezTo>
                    <a:pt x="224" y="82"/>
                    <a:pt x="226" y="85"/>
                    <a:pt x="229" y="85"/>
                  </a:cubicBezTo>
                  <a:cubicBezTo>
                    <a:pt x="231" y="85"/>
                    <a:pt x="234" y="82"/>
                    <a:pt x="234" y="80"/>
                  </a:cubicBezTo>
                  <a:cubicBezTo>
                    <a:pt x="234" y="77"/>
                    <a:pt x="231" y="75"/>
                    <a:pt x="229" y="75"/>
                  </a:cubicBezTo>
                  <a:moveTo>
                    <a:pt x="229" y="57"/>
                  </a:moveTo>
                  <a:cubicBezTo>
                    <a:pt x="226" y="57"/>
                    <a:pt x="224" y="59"/>
                    <a:pt x="224" y="61"/>
                  </a:cubicBezTo>
                  <a:cubicBezTo>
                    <a:pt x="224" y="64"/>
                    <a:pt x="226" y="66"/>
                    <a:pt x="229" y="66"/>
                  </a:cubicBezTo>
                  <a:cubicBezTo>
                    <a:pt x="231" y="66"/>
                    <a:pt x="234" y="64"/>
                    <a:pt x="234" y="61"/>
                  </a:cubicBezTo>
                  <a:cubicBezTo>
                    <a:pt x="234" y="59"/>
                    <a:pt x="231" y="57"/>
                    <a:pt x="229" y="57"/>
                  </a:cubicBezTo>
                  <a:moveTo>
                    <a:pt x="229" y="38"/>
                  </a:moveTo>
                  <a:cubicBezTo>
                    <a:pt x="226" y="38"/>
                    <a:pt x="224" y="40"/>
                    <a:pt x="224" y="43"/>
                  </a:cubicBezTo>
                  <a:cubicBezTo>
                    <a:pt x="224" y="45"/>
                    <a:pt x="226" y="47"/>
                    <a:pt x="229" y="47"/>
                  </a:cubicBezTo>
                  <a:cubicBezTo>
                    <a:pt x="231" y="47"/>
                    <a:pt x="234" y="45"/>
                    <a:pt x="234" y="43"/>
                  </a:cubicBezTo>
                  <a:cubicBezTo>
                    <a:pt x="234" y="40"/>
                    <a:pt x="231" y="38"/>
                    <a:pt x="229" y="38"/>
                  </a:cubicBezTo>
                  <a:moveTo>
                    <a:pt x="248" y="206"/>
                  </a:moveTo>
                  <a:cubicBezTo>
                    <a:pt x="245" y="206"/>
                    <a:pt x="243" y="208"/>
                    <a:pt x="243" y="211"/>
                  </a:cubicBezTo>
                  <a:cubicBezTo>
                    <a:pt x="243" y="213"/>
                    <a:pt x="245" y="216"/>
                    <a:pt x="248" y="216"/>
                  </a:cubicBezTo>
                  <a:cubicBezTo>
                    <a:pt x="250" y="216"/>
                    <a:pt x="252" y="213"/>
                    <a:pt x="252" y="211"/>
                  </a:cubicBezTo>
                  <a:cubicBezTo>
                    <a:pt x="252" y="208"/>
                    <a:pt x="250" y="206"/>
                    <a:pt x="248" y="206"/>
                  </a:cubicBezTo>
                  <a:moveTo>
                    <a:pt x="248" y="187"/>
                  </a:moveTo>
                  <a:cubicBezTo>
                    <a:pt x="245" y="187"/>
                    <a:pt x="243" y="190"/>
                    <a:pt x="243" y="192"/>
                  </a:cubicBezTo>
                  <a:cubicBezTo>
                    <a:pt x="243" y="195"/>
                    <a:pt x="245" y="197"/>
                    <a:pt x="248" y="197"/>
                  </a:cubicBezTo>
                  <a:cubicBezTo>
                    <a:pt x="250" y="197"/>
                    <a:pt x="252" y="195"/>
                    <a:pt x="252" y="192"/>
                  </a:cubicBezTo>
                  <a:cubicBezTo>
                    <a:pt x="252" y="190"/>
                    <a:pt x="250" y="187"/>
                    <a:pt x="248" y="187"/>
                  </a:cubicBezTo>
                  <a:moveTo>
                    <a:pt x="248" y="169"/>
                  </a:moveTo>
                  <a:cubicBezTo>
                    <a:pt x="245" y="169"/>
                    <a:pt x="243" y="171"/>
                    <a:pt x="243" y="173"/>
                  </a:cubicBezTo>
                  <a:cubicBezTo>
                    <a:pt x="243" y="176"/>
                    <a:pt x="245" y="178"/>
                    <a:pt x="248" y="178"/>
                  </a:cubicBezTo>
                  <a:cubicBezTo>
                    <a:pt x="250" y="178"/>
                    <a:pt x="252" y="176"/>
                    <a:pt x="252" y="173"/>
                  </a:cubicBezTo>
                  <a:cubicBezTo>
                    <a:pt x="252" y="171"/>
                    <a:pt x="250" y="169"/>
                    <a:pt x="248" y="169"/>
                  </a:cubicBezTo>
                  <a:moveTo>
                    <a:pt x="248" y="150"/>
                  </a:moveTo>
                  <a:cubicBezTo>
                    <a:pt x="245" y="150"/>
                    <a:pt x="243" y="152"/>
                    <a:pt x="243" y="155"/>
                  </a:cubicBezTo>
                  <a:cubicBezTo>
                    <a:pt x="243" y="157"/>
                    <a:pt x="245" y="159"/>
                    <a:pt x="248" y="159"/>
                  </a:cubicBezTo>
                  <a:cubicBezTo>
                    <a:pt x="250" y="159"/>
                    <a:pt x="252" y="157"/>
                    <a:pt x="252" y="155"/>
                  </a:cubicBezTo>
                  <a:cubicBezTo>
                    <a:pt x="252" y="152"/>
                    <a:pt x="250" y="150"/>
                    <a:pt x="248" y="150"/>
                  </a:cubicBezTo>
                  <a:moveTo>
                    <a:pt x="248" y="131"/>
                  </a:moveTo>
                  <a:cubicBezTo>
                    <a:pt x="245" y="131"/>
                    <a:pt x="243" y="133"/>
                    <a:pt x="243" y="136"/>
                  </a:cubicBezTo>
                  <a:cubicBezTo>
                    <a:pt x="243" y="139"/>
                    <a:pt x="245" y="141"/>
                    <a:pt x="248" y="141"/>
                  </a:cubicBezTo>
                  <a:cubicBezTo>
                    <a:pt x="250" y="141"/>
                    <a:pt x="252" y="139"/>
                    <a:pt x="252" y="136"/>
                  </a:cubicBezTo>
                  <a:cubicBezTo>
                    <a:pt x="252" y="133"/>
                    <a:pt x="250" y="131"/>
                    <a:pt x="248" y="131"/>
                  </a:cubicBezTo>
                  <a:moveTo>
                    <a:pt x="248" y="113"/>
                  </a:moveTo>
                  <a:cubicBezTo>
                    <a:pt x="245" y="113"/>
                    <a:pt x="243" y="115"/>
                    <a:pt x="243" y="117"/>
                  </a:cubicBezTo>
                  <a:cubicBezTo>
                    <a:pt x="243" y="120"/>
                    <a:pt x="245" y="122"/>
                    <a:pt x="248" y="122"/>
                  </a:cubicBezTo>
                  <a:cubicBezTo>
                    <a:pt x="250" y="122"/>
                    <a:pt x="252" y="120"/>
                    <a:pt x="252" y="117"/>
                  </a:cubicBezTo>
                  <a:cubicBezTo>
                    <a:pt x="252" y="115"/>
                    <a:pt x="250" y="113"/>
                    <a:pt x="248" y="113"/>
                  </a:cubicBezTo>
                  <a:moveTo>
                    <a:pt x="248" y="94"/>
                  </a:moveTo>
                  <a:cubicBezTo>
                    <a:pt x="245" y="94"/>
                    <a:pt x="243" y="96"/>
                    <a:pt x="243" y="99"/>
                  </a:cubicBezTo>
                  <a:cubicBezTo>
                    <a:pt x="243" y="101"/>
                    <a:pt x="245" y="103"/>
                    <a:pt x="248" y="103"/>
                  </a:cubicBezTo>
                  <a:cubicBezTo>
                    <a:pt x="250" y="103"/>
                    <a:pt x="252" y="101"/>
                    <a:pt x="252" y="99"/>
                  </a:cubicBezTo>
                  <a:cubicBezTo>
                    <a:pt x="252" y="96"/>
                    <a:pt x="250" y="94"/>
                    <a:pt x="248" y="94"/>
                  </a:cubicBezTo>
                  <a:moveTo>
                    <a:pt x="248" y="75"/>
                  </a:moveTo>
                  <a:cubicBezTo>
                    <a:pt x="245" y="75"/>
                    <a:pt x="243" y="77"/>
                    <a:pt x="243" y="80"/>
                  </a:cubicBezTo>
                  <a:cubicBezTo>
                    <a:pt x="243" y="82"/>
                    <a:pt x="245" y="85"/>
                    <a:pt x="248" y="85"/>
                  </a:cubicBezTo>
                  <a:cubicBezTo>
                    <a:pt x="250" y="85"/>
                    <a:pt x="252" y="82"/>
                    <a:pt x="252" y="80"/>
                  </a:cubicBezTo>
                  <a:cubicBezTo>
                    <a:pt x="252" y="77"/>
                    <a:pt x="250" y="75"/>
                    <a:pt x="248" y="75"/>
                  </a:cubicBezTo>
                  <a:moveTo>
                    <a:pt x="248" y="57"/>
                  </a:moveTo>
                  <a:cubicBezTo>
                    <a:pt x="245" y="57"/>
                    <a:pt x="243" y="59"/>
                    <a:pt x="243" y="61"/>
                  </a:cubicBezTo>
                  <a:cubicBezTo>
                    <a:pt x="243" y="64"/>
                    <a:pt x="245" y="66"/>
                    <a:pt x="248" y="66"/>
                  </a:cubicBezTo>
                  <a:cubicBezTo>
                    <a:pt x="250" y="66"/>
                    <a:pt x="252" y="64"/>
                    <a:pt x="252" y="61"/>
                  </a:cubicBezTo>
                  <a:cubicBezTo>
                    <a:pt x="252" y="59"/>
                    <a:pt x="250" y="57"/>
                    <a:pt x="248" y="57"/>
                  </a:cubicBezTo>
                  <a:moveTo>
                    <a:pt x="248" y="38"/>
                  </a:moveTo>
                  <a:cubicBezTo>
                    <a:pt x="245" y="38"/>
                    <a:pt x="243" y="40"/>
                    <a:pt x="243" y="43"/>
                  </a:cubicBezTo>
                  <a:cubicBezTo>
                    <a:pt x="243" y="45"/>
                    <a:pt x="245" y="47"/>
                    <a:pt x="248" y="47"/>
                  </a:cubicBezTo>
                  <a:cubicBezTo>
                    <a:pt x="250" y="47"/>
                    <a:pt x="252" y="45"/>
                    <a:pt x="252" y="43"/>
                  </a:cubicBezTo>
                  <a:cubicBezTo>
                    <a:pt x="252" y="40"/>
                    <a:pt x="250" y="38"/>
                    <a:pt x="248" y="38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r>
                <a:rPr lang="en-US" kern="0" dirty="0">
                  <a:solidFill>
                    <a:prstClr val="white"/>
                  </a:solidFill>
                  <a:latin typeface="Microsoft Sans Serif"/>
                </a:rPr>
                <a:t> </a:t>
              </a:r>
            </a:p>
          </p:txBody>
        </p:sp>
        <p:sp>
          <p:nvSpPr>
            <p:cNvPr id="401" name="Freeform 10">
              <a:extLst>
                <a:ext uri="{FF2B5EF4-FFF2-40B4-BE49-F238E27FC236}">
                  <a16:creationId xmlns:a16="http://schemas.microsoft.com/office/drawing/2014/main" id="{813E4E11-BEFF-4A1E-BA62-0D69F430F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8080" y="3151387"/>
              <a:ext cx="661232" cy="345885"/>
            </a:xfrm>
            <a:custGeom>
              <a:avLst/>
              <a:gdLst>
                <a:gd name="T0" fmla="*/ 123 w 448"/>
                <a:gd name="T1" fmla="*/ 232 h 234"/>
                <a:gd name="T2" fmla="*/ 109 w 448"/>
                <a:gd name="T3" fmla="*/ 226 h 234"/>
                <a:gd name="T4" fmla="*/ 109 w 448"/>
                <a:gd name="T5" fmla="*/ 198 h 234"/>
                <a:gd name="T6" fmla="*/ 338 w 448"/>
                <a:gd name="T7" fmla="*/ 198 h 234"/>
                <a:gd name="T8" fmla="*/ 338 w 448"/>
                <a:gd name="T9" fmla="*/ 226 h 234"/>
                <a:gd name="T10" fmla="*/ 310 w 448"/>
                <a:gd name="T11" fmla="*/ 226 h 234"/>
                <a:gd name="T12" fmla="*/ 137 w 448"/>
                <a:gd name="T13" fmla="*/ 226 h 234"/>
                <a:gd name="T14" fmla="*/ 123 w 448"/>
                <a:gd name="T15" fmla="*/ 232 h 234"/>
                <a:gd name="T16" fmla="*/ 388 w 448"/>
                <a:gd name="T17" fmla="*/ 171 h 234"/>
                <a:gd name="T18" fmla="*/ 388 w 448"/>
                <a:gd name="T19" fmla="*/ 143 h 234"/>
                <a:gd name="T20" fmla="*/ 59 w 448"/>
                <a:gd name="T21" fmla="*/ 143 h 234"/>
                <a:gd name="T22" fmla="*/ 59 w 448"/>
                <a:gd name="T23" fmla="*/ 171 h 234"/>
                <a:gd name="T24" fmla="*/ 87 w 448"/>
                <a:gd name="T25" fmla="*/ 171 h 234"/>
                <a:gd name="T26" fmla="*/ 360 w 448"/>
                <a:gd name="T27" fmla="*/ 171 h 234"/>
                <a:gd name="T28" fmla="*/ 374 w 448"/>
                <a:gd name="T29" fmla="*/ 177 h 234"/>
                <a:gd name="T30" fmla="*/ 388 w 448"/>
                <a:gd name="T31" fmla="*/ 171 h 234"/>
                <a:gd name="T32" fmla="*/ 440 w 448"/>
                <a:gd name="T33" fmla="*/ 118 h 234"/>
                <a:gd name="T34" fmla="*/ 440 w 448"/>
                <a:gd name="T35" fmla="*/ 90 h 234"/>
                <a:gd name="T36" fmla="*/ 224 w 448"/>
                <a:gd name="T37" fmla="*/ 0 h 234"/>
                <a:gd name="T38" fmla="*/ 224 w 448"/>
                <a:gd name="T39" fmla="*/ 0 h 234"/>
                <a:gd name="T40" fmla="*/ 7 w 448"/>
                <a:gd name="T41" fmla="*/ 90 h 234"/>
                <a:gd name="T42" fmla="*/ 7 w 448"/>
                <a:gd name="T43" fmla="*/ 118 h 234"/>
                <a:gd name="T44" fmla="*/ 35 w 448"/>
                <a:gd name="T45" fmla="*/ 118 h 234"/>
                <a:gd name="T46" fmla="*/ 224 w 448"/>
                <a:gd name="T47" fmla="*/ 39 h 234"/>
                <a:gd name="T48" fmla="*/ 412 w 448"/>
                <a:gd name="T49" fmla="*/ 118 h 234"/>
                <a:gd name="T50" fmla="*/ 426 w 448"/>
                <a:gd name="T51" fmla="*/ 123 h 234"/>
                <a:gd name="T52" fmla="*/ 440 w 448"/>
                <a:gd name="T53" fmla="*/ 1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8" h="234">
                  <a:moveTo>
                    <a:pt x="123" y="232"/>
                  </a:moveTo>
                  <a:cubicBezTo>
                    <a:pt x="118" y="232"/>
                    <a:pt x="113" y="230"/>
                    <a:pt x="109" y="226"/>
                  </a:cubicBezTo>
                  <a:cubicBezTo>
                    <a:pt x="102" y="218"/>
                    <a:pt x="102" y="206"/>
                    <a:pt x="109" y="198"/>
                  </a:cubicBezTo>
                  <a:cubicBezTo>
                    <a:pt x="172" y="135"/>
                    <a:pt x="275" y="135"/>
                    <a:pt x="338" y="198"/>
                  </a:cubicBezTo>
                  <a:cubicBezTo>
                    <a:pt x="346" y="206"/>
                    <a:pt x="346" y="218"/>
                    <a:pt x="338" y="226"/>
                  </a:cubicBezTo>
                  <a:cubicBezTo>
                    <a:pt x="331" y="234"/>
                    <a:pt x="318" y="234"/>
                    <a:pt x="310" y="226"/>
                  </a:cubicBezTo>
                  <a:cubicBezTo>
                    <a:pt x="263" y="178"/>
                    <a:pt x="185" y="178"/>
                    <a:pt x="137" y="226"/>
                  </a:cubicBezTo>
                  <a:cubicBezTo>
                    <a:pt x="133" y="230"/>
                    <a:pt x="128" y="232"/>
                    <a:pt x="123" y="232"/>
                  </a:cubicBezTo>
                  <a:close/>
                  <a:moveTo>
                    <a:pt x="388" y="171"/>
                  </a:moveTo>
                  <a:cubicBezTo>
                    <a:pt x="396" y="163"/>
                    <a:pt x="396" y="151"/>
                    <a:pt x="388" y="143"/>
                  </a:cubicBezTo>
                  <a:cubicBezTo>
                    <a:pt x="298" y="53"/>
                    <a:pt x="150" y="53"/>
                    <a:pt x="59" y="143"/>
                  </a:cubicBezTo>
                  <a:cubicBezTo>
                    <a:pt x="52" y="151"/>
                    <a:pt x="52" y="163"/>
                    <a:pt x="59" y="171"/>
                  </a:cubicBezTo>
                  <a:cubicBezTo>
                    <a:pt x="67" y="179"/>
                    <a:pt x="80" y="179"/>
                    <a:pt x="87" y="171"/>
                  </a:cubicBezTo>
                  <a:cubicBezTo>
                    <a:pt x="163" y="96"/>
                    <a:pt x="285" y="96"/>
                    <a:pt x="360" y="171"/>
                  </a:cubicBezTo>
                  <a:cubicBezTo>
                    <a:pt x="364" y="175"/>
                    <a:pt x="369" y="177"/>
                    <a:pt x="374" y="177"/>
                  </a:cubicBezTo>
                  <a:cubicBezTo>
                    <a:pt x="379" y="177"/>
                    <a:pt x="384" y="175"/>
                    <a:pt x="388" y="171"/>
                  </a:cubicBezTo>
                  <a:close/>
                  <a:moveTo>
                    <a:pt x="440" y="118"/>
                  </a:moveTo>
                  <a:cubicBezTo>
                    <a:pt x="448" y="110"/>
                    <a:pt x="448" y="97"/>
                    <a:pt x="440" y="90"/>
                  </a:cubicBezTo>
                  <a:cubicBezTo>
                    <a:pt x="383" y="32"/>
                    <a:pt x="306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42" y="0"/>
                    <a:pt x="65" y="32"/>
                    <a:pt x="7" y="90"/>
                  </a:cubicBezTo>
                  <a:cubicBezTo>
                    <a:pt x="0" y="97"/>
                    <a:pt x="0" y="110"/>
                    <a:pt x="7" y="118"/>
                  </a:cubicBezTo>
                  <a:cubicBezTo>
                    <a:pt x="15" y="125"/>
                    <a:pt x="27" y="125"/>
                    <a:pt x="35" y="118"/>
                  </a:cubicBezTo>
                  <a:cubicBezTo>
                    <a:pt x="86" y="67"/>
                    <a:pt x="153" y="39"/>
                    <a:pt x="224" y="39"/>
                  </a:cubicBezTo>
                  <a:cubicBezTo>
                    <a:pt x="295" y="39"/>
                    <a:pt x="362" y="67"/>
                    <a:pt x="412" y="118"/>
                  </a:cubicBezTo>
                  <a:cubicBezTo>
                    <a:pt x="416" y="121"/>
                    <a:pt x="421" y="123"/>
                    <a:pt x="426" y="123"/>
                  </a:cubicBezTo>
                  <a:cubicBezTo>
                    <a:pt x="431" y="123"/>
                    <a:pt x="436" y="121"/>
                    <a:pt x="440" y="11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02" name="Oval 11">
              <a:extLst>
                <a:ext uri="{FF2B5EF4-FFF2-40B4-BE49-F238E27FC236}">
                  <a16:creationId xmlns:a16="http://schemas.microsoft.com/office/drawing/2014/main" id="{4743DE5B-BE99-4DE3-A2CB-772707EEE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757" y="3494156"/>
              <a:ext cx="173877" cy="172631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03" name="Rectangle 12">
              <a:extLst>
                <a:ext uri="{FF2B5EF4-FFF2-40B4-BE49-F238E27FC236}">
                  <a16:creationId xmlns:a16="http://schemas.microsoft.com/office/drawing/2014/main" id="{D83C91AA-2413-4559-B90A-D18D9B803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3774" y="3286002"/>
              <a:ext cx="382031" cy="57336"/>
            </a:xfrm>
            <a:prstGeom prst="rect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04" name="Freeform 13">
              <a:extLst>
                <a:ext uri="{FF2B5EF4-FFF2-40B4-BE49-F238E27FC236}">
                  <a16:creationId xmlns:a16="http://schemas.microsoft.com/office/drawing/2014/main" id="{BAE68DCE-F24D-44CD-B75E-6637D2CFA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5729" y="3148894"/>
              <a:ext cx="438121" cy="524125"/>
            </a:xfrm>
            <a:custGeom>
              <a:avLst/>
              <a:gdLst>
                <a:gd name="T0" fmla="*/ 173 w 297"/>
                <a:gd name="T1" fmla="*/ 331 h 355"/>
                <a:gd name="T2" fmla="*/ 149 w 297"/>
                <a:gd name="T3" fmla="*/ 355 h 355"/>
                <a:gd name="T4" fmla="*/ 124 w 297"/>
                <a:gd name="T5" fmla="*/ 331 h 355"/>
                <a:gd name="T6" fmla="*/ 124 w 297"/>
                <a:gd name="T7" fmla="*/ 24 h 355"/>
                <a:gd name="T8" fmla="*/ 149 w 297"/>
                <a:gd name="T9" fmla="*/ 0 h 355"/>
                <a:gd name="T10" fmla="*/ 173 w 297"/>
                <a:gd name="T11" fmla="*/ 24 h 355"/>
                <a:gd name="T12" fmla="*/ 173 w 297"/>
                <a:gd name="T13" fmla="*/ 331 h 355"/>
                <a:gd name="T14" fmla="*/ 100 w 297"/>
                <a:gd name="T15" fmla="*/ 30 h 355"/>
                <a:gd name="T16" fmla="*/ 81 w 297"/>
                <a:gd name="T17" fmla="*/ 11 h 355"/>
                <a:gd name="T18" fmla="*/ 62 w 297"/>
                <a:gd name="T19" fmla="*/ 30 h 355"/>
                <a:gd name="T20" fmla="*/ 62 w 297"/>
                <a:gd name="T21" fmla="*/ 180 h 355"/>
                <a:gd name="T22" fmla="*/ 81 w 297"/>
                <a:gd name="T23" fmla="*/ 199 h 355"/>
                <a:gd name="T24" fmla="*/ 100 w 297"/>
                <a:gd name="T25" fmla="*/ 180 h 355"/>
                <a:gd name="T26" fmla="*/ 100 w 297"/>
                <a:gd name="T27" fmla="*/ 30 h 355"/>
                <a:gd name="T28" fmla="*/ 38 w 297"/>
                <a:gd name="T29" fmla="*/ 57 h 355"/>
                <a:gd name="T30" fmla="*/ 19 w 297"/>
                <a:gd name="T31" fmla="*/ 38 h 355"/>
                <a:gd name="T32" fmla="*/ 0 w 297"/>
                <a:gd name="T33" fmla="*/ 57 h 355"/>
                <a:gd name="T34" fmla="*/ 0 w 297"/>
                <a:gd name="T35" fmla="*/ 207 h 355"/>
                <a:gd name="T36" fmla="*/ 19 w 297"/>
                <a:gd name="T37" fmla="*/ 226 h 355"/>
                <a:gd name="T38" fmla="*/ 38 w 297"/>
                <a:gd name="T39" fmla="*/ 207 h 355"/>
                <a:gd name="T40" fmla="*/ 38 w 297"/>
                <a:gd name="T41" fmla="*/ 57 h 355"/>
                <a:gd name="T42" fmla="*/ 197 w 297"/>
                <a:gd name="T43" fmla="*/ 180 h 355"/>
                <a:gd name="T44" fmla="*/ 216 w 297"/>
                <a:gd name="T45" fmla="*/ 199 h 355"/>
                <a:gd name="T46" fmla="*/ 235 w 297"/>
                <a:gd name="T47" fmla="*/ 180 h 355"/>
                <a:gd name="T48" fmla="*/ 235 w 297"/>
                <a:gd name="T49" fmla="*/ 30 h 355"/>
                <a:gd name="T50" fmla="*/ 216 w 297"/>
                <a:gd name="T51" fmla="*/ 11 h 355"/>
                <a:gd name="T52" fmla="*/ 197 w 297"/>
                <a:gd name="T53" fmla="*/ 30 h 355"/>
                <a:gd name="T54" fmla="*/ 197 w 297"/>
                <a:gd name="T55" fmla="*/ 180 h 355"/>
                <a:gd name="T56" fmla="*/ 259 w 297"/>
                <a:gd name="T57" fmla="*/ 207 h 355"/>
                <a:gd name="T58" fmla="*/ 278 w 297"/>
                <a:gd name="T59" fmla="*/ 226 h 355"/>
                <a:gd name="T60" fmla="*/ 297 w 297"/>
                <a:gd name="T61" fmla="*/ 207 h 355"/>
                <a:gd name="T62" fmla="*/ 297 w 297"/>
                <a:gd name="T63" fmla="*/ 57 h 355"/>
                <a:gd name="T64" fmla="*/ 278 w 297"/>
                <a:gd name="T65" fmla="*/ 38 h 355"/>
                <a:gd name="T66" fmla="*/ 259 w 297"/>
                <a:gd name="T67" fmla="*/ 57 h 355"/>
                <a:gd name="T68" fmla="*/ 259 w 297"/>
                <a:gd name="T69" fmla="*/ 20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7" h="355">
                  <a:moveTo>
                    <a:pt x="173" y="331"/>
                  </a:moveTo>
                  <a:cubicBezTo>
                    <a:pt x="173" y="344"/>
                    <a:pt x="162" y="355"/>
                    <a:pt x="149" y="355"/>
                  </a:cubicBezTo>
                  <a:cubicBezTo>
                    <a:pt x="135" y="355"/>
                    <a:pt x="124" y="344"/>
                    <a:pt x="124" y="331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11"/>
                    <a:pt x="135" y="0"/>
                    <a:pt x="149" y="0"/>
                  </a:cubicBezTo>
                  <a:cubicBezTo>
                    <a:pt x="162" y="0"/>
                    <a:pt x="173" y="11"/>
                    <a:pt x="173" y="24"/>
                  </a:cubicBezTo>
                  <a:lnTo>
                    <a:pt x="173" y="331"/>
                  </a:lnTo>
                  <a:close/>
                  <a:moveTo>
                    <a:pt x="100" y="30"/>
                  </a:moveTo>
                  <a:cubicBezTo>
                    <a:pt x="100" y="20"/>
                    <a:pt x="92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2" y="191"/>
                    <a:pt x="71" y="199"/>
                    <a:pt x="81" y="199"/>
                  </a:cubicBezTo>
                  <a:cubicBezTo>
                    <a:pt x="92" y="199"/>
                    <a:pt x="100" y="191"/>
                    <a:pt x="100" y="180"/>
                  </a:cubicBezTo>
                  <a:lnTo>
                    <a:pt x="100" y="30"/>
                  </a:lnTo>
                  <a:close/>
                  <a:moveTo>
                    <a:pt x="38" y="57"/>
                  </a:moveTo>
                  <a:cubicBezTo>
                    <a:pt x="38" y="46"/>
                    <a:pt x="29" y="38"/>
                    <a:pt x="19" y="38"/>
                  </a:cubicBezTo>
                  <a:cubicBezTo>
                    <a:pt x="8" y="38"/>
                    <a:pt x="0" y="46"/>
                    <a:pt x="0" y="5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8"/>
                    <a:pt x="8" y="226"/>
                    <a:pt x="19" y="226"/>
                  </a:cubicBezTo>
                  <a:cubicBezTo>
                    <a:pt x="29" y="226"/>
                    <a:pt x="38" y="218"/>
                    <a:pt x="38" y="207"/>
                  </a:cubicBezTo>
                  <a:lnTo>
                    <a:pt x="38" y="57"/>
                  </a:lnTo>
                  <a:close/>
                  <a:moveTo>
                    <a:pt x="197" y="180"/>
                  </a:moveTo>
                  <a:cubicBezTo>
                    <a:pt x="197" y="191"/>
                    <a:pt x="205" y="199"/>
                    <a:pt x="216" y="199"/>
                  </a:cubicBezTo>
                  <a:cubicBezTo>
                    <a:pt x="226" y="199"/>
                    <a:pt x="235" y="191"/>
                    <a:pt x="235" y="180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5" y="20"/>
                    <a:pt x="226" y="11"/>
                    <a:pt x="216" y="11"/>
                  </a:cubicBezTo>
                  <a:cubicBezTo>
                    <a:pt x="205" y="11"/>
                    <a:pt x="197" y="20"/>
                    <a:pt x="197" y="30"/>
                  </a:cubicBezTo>
                  <a:lnTo>
                    <a:pt x="197" y="180"/>
                  </a:lnTo>
                  <a:close/>
                  <a:moveTo>
                    <a:pt x="259" y="207"/>
                  </a:moveTo>
                  <a:cubicBezTo>
                    <a:pt x="259" y="218"/>
                    <a:pt x="268" y="226"/>
                    <a:pt x="278" y="226"/>
                  </a:cubicBezTo>
                  <a:cubicBezTo>
                    <a:pt x="289" y="226"/>
                    <a:pt x="297" y="218"/>
                    <a:pt x="297" y="207"/>
                  </a:cubicBezTo>
                  <a:cubicBezTo>
                    <a:pt x="297" y="57"/>
                    <a:pt x="297" y="57"/>
                    <a:pt x="297" y="57"/>
                  </a:cubicBezTo>
                  <a:cubicBezTo>
                    <a:pt x="297" y="46"/>
                    <a:pt x="289" y="38"/>
                    <a:pt x="278" y="38"/>
                  </a:cubicBezTo>
                  <a:cubicBezTo>
                    <a:pt x="268" y="38"/>
                    <a:pt x="259" y="46"/>
                    <a:pt x="259" y="57"/>
                  </a:cubicBezTo>
                  <a:lnTo>
                    <a:pt x="259" y="207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05" name="Freeform 16">
              <a:extLst>
                <a:ext uri="{FF2B5EF4-FFF2-40B4-BE49-F238E27FC236}">
                  <a16:creationId xmlns:a16="http://schemas.microsoft.com/office/drawing/2014/main" id="{294036B0-4576-4824-9F78-3BE2C579E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457" y="4183433"/>
              <a:ext cx="69800" cy="20566"/>
            </a:xfrm>
            <a:custGeom>
              <a:avLst/>
              <a:gdLst>
                <a:gd name="T0" fmla="*/ 11 w 47"/>
                <a:gd name="T1" fmla="*/ 14 h 14"/>
                <a:gd name="T2" fmla="*/ 36 w 47"/>
                <a:gd name="T3" fmla="*/ 14 h 14"/>
                <a:gd name="T4" fmla="*/ 47 w 47"/>
                <a:gd name="T5" fmla="*/ 3 h 14"/>
                <a:gd name="T6" fmla="*/ 47 w 47"/>
                <a:gd name="T7" fmla="*/ 0 h 14"/>
                <a:gd name="T8" fmla="*/ 0 w 47"/>
                <a:gd name="T9" fmla="*/ 0 h 14"/>
                <a:gd name="T10" fmla="*/ 0 w 47"/>
                <a:gd name="T11" fmla="*/ 3 h 14"/>
                <a:gd name="T12" fmla="*/ 11 w 4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4">
                  <a:moveTo>
                    <a:pt x="11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2" y="14"/>
                    <a:pt x="47" y="9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5" y="14"/>
                    <a:pt x="11" y="14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06" name="Freeform 17">
              <a:extLst>
                <a:ext uri="{FF2B5EF4-FFF2-40B4-BE49-F238E27FC236}">
                  <a16:creationId xmlns:a16="http://schemas.microsoft.com/office/drawing/2014/main" id="{620C87E1-3301-4852-B0F4-EE2643710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214" y="4183433"/>
              <a:ext cx="69800" cy="20566"/>
            </a:xfrm>
            <a:custGeom>
              <a:avLst/>
              <a:gdLst>
                <a:gd name="T0" fmla="*/ 11 w 47"/>
                <a:gd name="T1" fmla="*/ 14 h 14"/>
                <a:gd name="T2" fmla="*/ 36 w 47"/>
                <a:gd name="T3" fmla="*/ 14 h 14"/>
                <a:gd name="T4" fmla="*/ 47 w 47"/>
                <a:gd name="T5" fmla="*/ 3 h 14"/>
                <a:gd name="T6" fmla="*/ 47 w 47"/>
                <a:gd name="T7" fmla="*/ 0 h 14"/>
                <a:gd name="T8" fmla="*/ 0 w 47"/>
                <a:gd name="T9" fmla="*/ 0 h 14"/>
                <a:gd name="T10" fmla="*/ 0 w 47"/>
                <a:gd name="T11" fmla="*/ 3 h 14"/>
                <a:gd name="T12" fmla="*/ 11 w 4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4">
                  <a:moveTo>
                    <a:pt x="11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2" y="14"/>
                    <a:pt x="47" y="9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9"/>
                    <a:pt x="5" y="14"/>
                    <a:pt x="11" y="14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07" name="Freeform 18">
              <a:extLst>
                <a:ext uri="{FF2B5EF4-FFF2-40B4-BE49-F238E27FC236}">
                  <a16:creationId xmlns:a16="http://schemas.microsoft.com/office/drawing/2014/main" id="{F9D79E8A-F6F1-4BEE-B219-1D82DE967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444" y="3724123"/>
              <a:ext cx="478006" cy="443107"/>
            </a:xfrm>
            <a:custGeom>
              <a:avLst/>
              <a:gdLst>
                <a:gd name="T0" fmla="*/ 324 w 324"/>
                <a:gd name="T1" fmla="*/ 17 h 300"/>
                <a:gd name="T2" fmla="*/ 307 w 324"/>
                <a:gd name="T3" fmla="*/ 0 h 300"/>
                <a:gd name="T4" fmla="*/ 291 w 324"/>
                <a:gd name="T5" fmla="*/ 17 h 300"/>
                <a:gd name="T6" fmla="*/ 299 w 324"/>
                <a:gd name="T7" fmla="*/ 31 h 300"/>
                <a:gd name="T8" fmla="*/ 299 w 324"/>
                <a:gd name="T9" fmla="*/ 137 h 300"/>
                <a:gd name="T10" fmla="*/ 275 w 324"/>
                <a:gd name="T11" fmla="*/ 137 h 300"/>
                <a:gd name="T12" fmla="*/ 214 w 324"/>
                <a:gd name="T13" fmla="*/ 86 h 300"/>
                <a:gd name="T14" fmla="*/ 4 w 324"/>
                <a:gd name="T15" fmla="*/ 86 h 300"/>
                <a:gd name="T16" fmla="*/ 0 w 324"/>
                <a:gd name="T17" fmla="*/ 90 h 300"/>
                <a:gd name="T18" fmla="*/ 0 w 324"/>
                <a:gd name="T19" fmla="*/ 296 h 300"/>
                <a:gd name="T20" fmla="*/ 4 w 324"/>
                <a:gd name="T21" fmla="*/ 300 h 300"/>
                <a:gd name="T22" fmla="*/ 272 w 324"/>
                <a:gd name="T23" fmla="*/ 300 h 300"/>
                <a:gd name="T24" fmla="*/ 276 w 324"/>
                <a:gd name="T25" fmla="*/ 296 h 300"/>
                <a:gd name="T26" fmla="*/ 276 w 324"/>
                <a:gd name="T27" fmla="*/ 153 h 300"/>
                <a:gd name="T28" fmla="*/ 315 w 324"/>
                <a:gd name="T29" fmla="*/ 153 h 300"/>
                <a:gd name="T30" fmla="*/ 315 w 324"/>
                <a:gd name="T31" fmla="*/ 137 h 300"/>
                <a:gd name="T32" fmla="*/ 315 w 324"/>
                <a:gd name="T33" fmla="*/ 137 h 300"/>
                <a:gd name="T34" fmla="*/ 315 w 324"/>
                <a:gd name="T35" fmla="*/ 31 h 300"/>
                <a:gd name="T36" fmla="*/ 324 w 324"/>
                <a:gd name="T37" fmla="*/ 1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300">
                  <a:moveTo>
                    <a:pt x="324" y="17"/>
                  </a:moveTo>
                  <a:cubicBezTo>
                    <a:pt x="324" y="8"/>
                    <a:pt x="316" y="0"/>
                    <a:pt x="307" y="0"/>
                  </a:cubicBezTo>
                  <a:cubicBezTo>
                    <a:pt x="298" y="0"/>
                    <a:pt x="291" y="8"/>
                    <a:pt x="291" y="17"/>
                  </a:cubicBezTo>
                  <a:cubicBezTo>
                    <a:pt x="291" y="23"/>
                    <a:pt x="294" y="28"/>
                    <a:pt x="299" y="31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75" y="137"/>
                    <a:pt x="275" y="137"/>
                    <a:pt x="275" y="137"/>
                  </a:cubicBezTo>
                  <a:cubicBezTo>
                    <a:pt x="269" y="108"/>
                    <a:pt x="244" y="86"/>
                    <a:pt x="21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2" y="86"/>
                    <a:pt x="0" y="88"/>
                    <a:pt x="0" y="9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98"/>
                    <a:pt x="2" y="300"/>
                    <a:pt x="4" y="300"/>
                  </a:cubicBezTo>
                  <a:cubicBezTo>
                    <a:pt x="272" y="300"/>
                    <a:pt x="272" y="300"/>
                    <a:pt x="272" y="300"/>
                  </a:cubicBezTo>
                  <a:cubicBezTo>
                    <a:pt x="274" y="300"/>
                    <a:pt x="276" y="298"/>
                    <a:pt x="276" y="296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315" y="153"/>
                    <a:pt x="315" y="153"/>
                    <a:pt x="315" y="153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20" y="29"/>
                    <a:pt x="324" y="23"/>
                    <a:pt x="324" y="17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r>
                <a:rPr lang="en-US" kern="0" dirty="0">
                  <a:solidFill>
                    <a:prstClr val="white"/>
                  </a:solidFill>
                  <a:latin typeface="Microsoft Sans Serif"/>
                </a:rPr>
                <a:t> </a:t>
              </a:r>
            </a:p>
          </p:txBody>
        </p:sp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38102136-CC9A-489E-AA11-782ECEA554CD}"/>
              </a:ext>
            </a:extLst>
          </p:cNvPr>
          <p:cNvGrpSpPr>
            <a:grpSpLocks noChangeAspect="1"/>
          </p:cNvGrpSpPr>
          <p:nvPr/>
        </p:nvGrpSpPr>
        <p:grpSpPr>
          <a:xfrm>
            <a:off x="8609575" y="1274268"/>
            <a:ext cx="775865" cy="746838"/>
            <a:chOff x="5551487" y="2900886"/>
            <a:chExt cx="1097280" cy="1056229"/>
          </a:xfrm>
        </p:grpSpPr>
        <p:sp>
          <p:nvSpPr>
            <p:cNvPr id="411" name="Freeform 12">
              <a:extLst>
                <a:ext uri="{FF2B5EF4-FFF2-40B4-BE49-F238E27FC236}">
                  <a16:creationId xmlns:a16="http://schemas.microsoft.com/office/drawing/2014/main" id="{3AE12729-5320-4EB9-A041-410FB78FD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1487" y="2900886"/>
              <a:ext cx="1097280" cy="1056229"/>
            </a:xfrm>
            <a:custGeom>
              <a:avLst/>
              <a:gdLst>
                <a:gd name="T0" fmla="*/ 1008 w 1220"/>
                <a:gd name="T1" fmla="*/ 59 h 1174"/>
                <a:gd name="T2" fmla="*/ 1008 w 1220"/>
                <a:gd name="T3" fmla="*/ 59 h 1174"/>
                <a:gd name="T4" fmla="*/ 849 w 1220"/>
                <a:gd name="T5" fmla="*/ 417 h 1174"/>
                <a:gd name="T6" fmla="*/ 810 w 1220"/>
                <a:gd name="T7" fmla="*/ 446 h 1174"/>
                <a:gd name="T8" fmla="*/ 527 w 1220"/>
                <a:gd name="T9" fmla="*/ 446 h 1174"/>
                <a:gd name="T10" fmla="*/ 527 w 1220"/>
                <a:gd name="T11" fmla="*/ 931 h 1174"/>
                <a:gd name="T12" fmla="*/ 446 w 1220"/>
                <a:gd name="T13" fmla="*/ 1012 h 1174"/>
                <a:gd name="T14" fmla="*/ 203 w 1220"/>
                <a:gd name="T15" fmla="*/ 1012 h 1174"/>
                <a:gd name="T16" fmla="*/ 203 w 1220"/>
                <a:gd name="T17" fmla="*/ 1134 h 1174"/>
                <a:gd name="T18" fmla="*/ 162 w 1220"/>
                <a:gd name="T19" fmla="*/ 1174 h 1174"/>
                <a:gd name="T20" fmla="*/ 41 w 1220"/>
                <a:gd name="T21" fmla="*/ 1174 h 1174"/>
                <a:gd name="T22" fmla="*/ 0 w 1220"/>
                <a:gd name="T23" fmla="*/ 1134 h 1174"/>
                <a:gd name="T24" fmla="*/ 0 w 1220"/>
                <a:gd name="T25" fmla="*/ 769 h 1174"/>
                <a:gd name="T26" fmla="*/ 41 w 1220"/>
                <a:gd name="T27" fmla="*/ 729 h 1174"/>
                <a:gd name="T28" fmla="*/ 162 w 1220"/>
                <a:gd name="T29" fmla="*/ 729 h 1174"/>
                <a:gd name="T30" fmla="*/ 203 w 1220"/>
                <a:gd name="T31" fmla="*/ 769 h 1174"/>
                <a:gd name="T32" fmla="*/ 203 w 1220"/>
                <a:gd name="T33" fmla="*/ 931 h 1174"/>
                <a:gd name="T34" fmla="*/ 405 w 1220"/>
                <a:gd name="T35" fmla="*/ 931 h 1174"/>
                <a:gd name="T36" fmla="*/ 446 w 1220"/>
                <a:gd name="T37" fmla="*/ 891 h 1174"/>
                <a:gd name="T38" fmla="*/ 446 w 1220"/>
                <a:gd name="T39" fmla="*/ 446 h 1174"/>
                <a:gd name="T40" fmla="*/ 81 w 1220"/>
                <a:gd name="T41" fmla="*/ 446 h 1174"/>
                <a:gd name="T42" fmla="*/ 41 w 1220"/>
                <a:gd name="T43" fmla="*/ 405 h 1174"/>
                <a:gd name="T44" fmla="*/ 41 w 1220"/>
                <a:gd name="T45" fmla="*/ 41 h 1174"/>
                <a:gd name="T46" fmla="*/ 81 w 1220"/>
                <a:gd name="T47" fmla="*/ 0 h 1174"/>
                <a:gd name="T48" fmla="*/ 972 w 1220"/>
                <a:gd name="T49" fmla="*/ 0 h 1174"/>
                <a:gd name="T50" fmla="*/ 1013 w 1220"/>
                <a:gd name="T51" fmla="*/ 41 h 1174"/>
                <a:gd name="T52" fmla="*/ 1008 w 1220"/>
                <a:gd name="T53" fmla="*/ 59 h 1174"/>
                <a:gd name="T54" fmla="*/ 1176 w 1220"/>
                <a:gd name="T55" fmla="*/ 81 h 1174"/>
                <a:gd name="T56" fmla="*/ 1059 w 1220"/>
                <a:gd name="T57" fmla="*/ 81 h 1174"/>
                <a:gd name="T58" fmla="*/ 934 w 1220"/>
                <a:gd name="T59" fmla="*/ 365 h 1174"/>
                <a:gd name="T60" fmla="*/ 1054 w 1220"/>
                <a:gd name="T61" fmla="*/ 365 h 1174"/>
                <a:gd name="T62" fmla="*/ 1120 w 1220"/>
                <a:gd name="T63" fmla="*/ 327 h 1174"/>
                <a:gd name="T64" fmla="*/ 1213 w 1220"/>
                <a:gd name="T65" fmla="*/ 122 h 1174"/>
                <a:gd name="T66" fmla="*/ 1176 w 1220"/>
                <a:gd name="T67" fmla="*/ 81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0" h="1174">
                  <a:moveTo>
                    <a:pt x="1008" y="59"/>
                  </a:moveTo>
                  <a:cubicBezTo>
                    <a:pt x="1008" y="59"/>
                    <a:pt x="1008" y="59"/>
                    <a:pt x="1008" y="59"/>
                  </a:cubicBezTo>
                  <a:cubicBezTo>
                    <a:pt x="1008" y="59"/>
                    <a:pt x="858" y="398"/>
                    <a:pt x="849" y="417"/>
                  </a:cubicBezTo>
                  <a:cubicBezTo>
                    <a:pt x="841" y="437"/>
                    <a:pt x="829" y="446"/>
                    <a:pt x="810" y="446"/>
                  </a:cubicBezTo>
                  <a:cubicBezTo>
                    <a:pt x="527" y="446"/>
                    <a:pt x="527" y="446"/>
                    <a:pt x="527" y="446"/>
                  </a:cubicBezTo>
                  <a:cubicBezTo>
                    <a:pt x="527" y="931"/>
                    <a:pt x="527" y="931"/>
                    <a:pt x="527" y="931"/>
                  </a:cubicBezTo>
                  <a:cubicBezTo>
                    <a:pt x="527" y="976"/>
                    <a:pt x="490" y="1012"/>
                    <a:pt x="446" y="1012"/>
                  </a:cubicBezTo>
                  <a:cubicBezTo>
                    <a:pt x="203" y="1012"/>
                    <a:pt x="203" y="1012"/>
                    <a:pt x="203" y="1012"/>
                  </a:cubicBezTo>
                  <a:cubicBezTo>
                    <a:pt x="203" y="1134"/>
                    <a:pt x="203" y="1134"/>
                    <a:pt x="203" y="1134"/>
                  </a:cubicBezTo>
                  <a:cubicBezTo>
                    <a:pt x="203" y="1156"/>
                    <a:pt x="185" y="1174"/>
                    <a:pt x="162" y="1174"/>
                  </a:cubicBezTo>
                  <a:cubicBezTo>
                    <a:pt x="41" y="1174"/>
                    <a:pt x="41" y="1174"/>
                    <a:pt x="41" y="1174"/>
                  </a:cubicBezTo>
                  <a:cubicBezTo>
                    <a:pt x="19" y="1174"/>
                    <a:pt x="0" y="1156"/>
                    <a:pt x="0" y="1134"/>
                  </a:cubicBezTo>
                  <a:cubicBezTo>
                    <a:pt x="0" y="769"/>
                    <a:pt x="0" y="769"/>
                    <a:pt x="0" y="769"/>
                  </a:cubicBezTo>
                  <a:cubicBezTo>
                    <a:pt x="0" y="747"/>
                    <a:pt x="19" y="729"/>
                    <a:pt x="41" y="729"/>
                  </a:cubicBezTo>
                  <a:cubicBezTo>
                    <a:pt x="162" y="729"/>
                    <a:pt x="162" y="729"/>
                    <a:pt x="162" y="729"/>
                  </a:cubicBezTo>
                  <a:cubicBezTo>
                    <a:pt x="185" y="729"/>
                    <a:pt x="203" y="747"/>
                    <a:pt x="203" y="769"/>
                  </a:cubicBezTo>
                  <a:cubicBezTo>
                    <a:pt x="203" y="931"/>
                    <a:pt x="203" y="931"/>
                    <a:pt x="203" y="931"/>
                  </a:cubicBezTo>
                  <a:cubicBezTo>
                    <a:pt x="405" y="931"/>
                    <a:pt x="405" y="931"/>
                    <a:pt x="405" y="931"/>
                  </a:cubicBezTo>
                  <a:cubicBezTo>
                    <a:pt x="428" y="931"/>
                    <a:pt x="446" y="913"/>
                    <a:pt x="446" y="891"/>
                  </a:cubicBezTo>
                  <a:cubicBezTo>
                    <a:pt x="446" y="446"/>
                    <a:pt x="446" y="446"/>
                    <a:pt x="446" y="446"/>
                  </a:cubicBezTo>
                  <a:cubicBezTo>
                    <a:pt x="81" y="446"/>
                    <a:pt x="81" y="446"/>
                    <a:pt x="81" y="446"/>
                  </a:cubicBezTo>
                  <a:cubicBezTo>
                    <a:pt x="59" y="446"/>
                    <a:pt x="41" y="427"/>
                    <a:pt x="41" y="405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18"/>
                    <a:pt x="59" y="0"/>
                    <a:pt x="81" y="0"/>
                  </a:cubicBezTo>
                  <a:cubicBezTo>
                    <a:pt x="972" y="0"/>
                    <a:pt x="972" y="0"/>
                    <a:pt x="972" y="0"/>
                  </a:cubicBezTo>
                  <a:cubicBezTo>
                    <a:pt x="994" y="0"/>
                    <a:pt x="1013" y="18"/>
                    <a:pt x="1013" y="41"/>
                  </a:cubicBezTo>
                  <a:cubicBezTo>
                    <a:pt x="1013" y="47"/>
                    <a:pt x="1011" y="53"/>
                    <a:pt x="1008" y="59"/>
                  </a:cubicBezTo>
                  <a:close/>
                  <a:moveTo>
                    <a:pt x="1176" y="81"/>
                  </a:moveTo>
                  <a:cubicBezTo>
                    <a:pt x="1059" y="81"/>
                    <a:pt x="1059" y="81"/>
                    <a:pt x="1059" y="81"/>
                  </a:cubicBezTo>
                  <a:cubicBezTo>
                    <a:pt x="934" y="365"/>
                    <a:pt x="934" y="365"/>
                    <a:pt x="934" y="365"/>
                  </a:cubicBezTo>
                  <a:cubicBezTo>
                    <a:pt x="1054" y="365"/>
                    <a:pt x="1054" y="365"/>
                    <a:pt x="1054" y="365"/>
                  </a:cubicBezTo>
                  <a:cubicBezTo>
                    <a:pt x="1089" y="365"/>
                    <a:pt x="1105" y="357"/>
                    <a:pt x="1120" y="327"/>
                  </a:cubicBezTo>
                  <a:cubicBezTo>
                    <a:pt x="1213" y="122"/>
                    <a:pt x="1213" y="122"/>
                    <a:pt x="1213" y="122"/>
                  </a:cubicBezTo>
                  <a:cubicBezTo>
                    <a:pt x="1220" y="106"/>
                    <a:pt x="1210" y="81"/>
                    <a:pt x="1176" y="81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C70A2AF2-31A7-4903-B078-E47A62776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7298" y="2976595"/>
              <a:ext cx="107002" cy="107675"/>
            </a:xfrm>
            <a:prstGeom prst="ellipse">
              <a:avLst/>
            </a:prstGeom>
            <a:solidFill>
              <a:srgbClr val="A2DAD6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51F39A04-C90E-417E-8037-293E9ADF495C}"/>
              </a:ext>
            </a:extLst>
          </p:cNvPr>
          <p:cNvGrpSpPr>
            <a:grpSpLocks noChangeAspect="1"/>
          </p:cNvGrpSpPr>
          <p:nvPr/>
        </p:nvGrpSpPr>
        <p:grpSpPr>
          <a:xfrm>
            <a:off x="7070020" y="5015057"/>
            <a:ext cx="1335452" cy="1328890"/>
            <a:chOff x="5547361" y="2883056"/>
            <a:chExt cx="1097280" cy="1091888"/>
          </a:xfrm>
        </p:grpSpPr>
        <p:sp>
          <p:nvSpPr>
            <p:cNvPr id="414" name="Freeform 38">
              <a:extLst>
                <a:ext uri="{FF2B5EF4-FFF2-40B4-BE49-F238E27FC236}">
                  <a16:creationId xmlns:a16="http://schemas.microsoft.com/office/drawing/2014/main" id="{4F3C0989-EA5C-4544-B5BD-EE668AD2B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361" y="2883056"/>
              <a:ext cx="636935" cy="663895"/>
            </a:xfrm>
            <a:custGeom>
              <a:avLst/>
              <a:gdLst>
                <a:gd name="T0" fmla="*/ 707 w 707"/>
                <a:gd name="T1" fmla="*/ 212 h 737"/>
                <a:gd name="T2" fmla="*/ 495 w 707"/>
                <a:gd name="T3" fmla="*/ 424 h 737"/>
                <a:gd name="T4" fmla="*/ 283 w 707"/>
                <a:gd name="T5" fmla="*/ 212 h 737"/>
                <a:gd name="T6" fmla="*/ 495 w 707"/>
                <a:gd name="T7" fmla="*/ 0 h 737"/>
                <a:gd name="T8" fmla="*/ 707 w 707"/>
                <a:gd name="T9" fmla="*/ 212 h 737"/>
                <a:gd name="T10" fmla="*/ 142 w 707"/>
                <a:gd name="T11" fmla="*/ 452 h 737"/>
                <a:gd name="T12" fmla="*/ 0 w 707"/>
                <a:gd name="T13" fmla="*/ 594 h 737"/>
                <a:gd name="T14" fmla="*/ 142 w 707"/>
                <a:gd name="T15" fmla="*/ 737 h 737"/>
                <a:gd name="T16" fmla="*/ 285 w 707"/>
                <a:gd name="T17" fmla="*/ 594 h 737"/>
                <a:gd name="T18" fmla="*/ 142 w 707"/>
                <a:gd name="T19" fmla="*/ 45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7" h="737">
                  <a:moveTo>
                    <a:pt x="707" y="212"/>
                  </a:moveTo>
                  <a:cubicBezTo>
                    <a:pt x="707" y="329"/>
                    <a:pt x="612" y="424"/>
                    <a:pt x="495" y="424"/>
                  </a:cubicBezTo>
                  <a:cubicBezTo>
                    <a:pt x="378" y="424"/>
                    <a:pt x="283" y="329"/>
                    <a:pt x="283" y="212"/>
                  </a:cubicBezTo>
                  <a:cubicBezTo>
                    <a:pt x="283" y="95"/>
                    <a:pt x="378" y="0"/>
                    <a:pt x="495" y="0"/>
                  </a:cubicBezTo>
                  <a:cubicBezTo>
                    <a:pt x="612" y="0"/>
                    <a:pt x="707" y="95"/>
                    <a:pt x="707" y="212"/>
                  </a:cubicBezTo>
                  <a:close/>
                  <a:moveTo>
                    <a:pt x="142" y="452"/>
                  </a:moveTo>
                  <a:cubicBezTo>
                    <a:pt x="64" y="452"/>
                    <a:pt x="0" y="516"/>
                    <a:pt x="0" y="594"/>
                  </a:cubicBezTo>
                  <a:cubicBezTo>
                    <a:pt x="0" y="673"/>
                    <a:pt x="64" y="737"/>
                    <a:pt x="142" y="737"/>
                  </a:cubicBezTo>
                  <a:cubicBezTo>
                    <a:pt x="221" y="737"/>
                    <a:pt x="285" y="673"/>
                    <a:pt x="285" y="594"/>
                  </a:cubicBezTo>
                  <a:cubicBezTo>
                    <a:pt x="285" y="516"/>
                    <a:pt x="221" y="452"/>
                    <a:pt x="142" y="452"/>
                  </a:cubicBezTo>
                  <a:close/>
                </a:path>
              </a:pathLst>
            </a:cu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15" name="Freeform 39">
              <a:extLst>
                <a:ext uri="{FF2B5EF4-FFF2-40B4-BE49-F238E27FC236}">
                  <a16:creationId xmlns:a16="http://schemas.microsoft.com/office/drawing/2014/main" id="{CB205E39-EE77-4F4D-8A86-06B4201A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5999" y="2968655"/>
              <a:ext cx="492698" cy="519658"/>
            </a:xfrm>
            <a:custGeom>
              <a:avLst/>
              <a:gdLst>
                <a:gd name="T0" fmla="*/ 547 w 547"/>
                <a:gd name="T1" fmla="*/ 117 h 577"/>
                <a:gd name="T2" fmla="*/ 430 w 547"/>
                <a:gd name="T3" fmla="*/ 233 h 577"/>
                <a:gd name="T4" fmla="*/ 314 w 547"/>
                <a:gd name="T5" fmla="*/ 117 h 577"/>
                <a:gd name="T6" fmla="*/ 430 w 547"/>
                <a:gd name="T7" fmla="*/ 0 h 577"/>
                <a:gd name="T8" fmla="*/ 547 w 547"/>
                <a:gd name="T9" fmla="*/ 117 h 577"/>
                <a:gd name="T10" fmla="*/ 77 w 547"/>
                <a:gd name="T11" fmla="*/ 421 h 577"/>
                <a:gd name="T12" fmla="*/ 0 w 547"/>
                <a:gd name="T13" fmla="*/ 499 h 577"/>
                <a:gd name="T14" fmla="*/ 77 w 547"/>
                <a:gd name="T15" fmla="*/ 577 h 577"/>
                <a:gd name="T16" fmla="*/ 155 w 547"/>
                <a:gd name="T17" fmla="*/ 499 h 577"/>
                <a:gd name="T18" fmla="*/ 77 w 547"/>
                <a:gd name="T19" fmla="*/ 42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577">
                  <a:moveTo>
                    <a:pt x="547" y="117"/>
                  </a:moveTo>
                  <a:cubicBezTo>
                    <a:pt x="547" y="181"/>
                    <a:pt x="495" y="233"/>
                    <a:pt x="430" y="233"/>
                  </a:cubicBezTo>
                  <a:cubicBezTo>
                    <a:pt x="366" y="233"/>
                    <a:pt x="314" y="181"/>
                    <a:pt x="314" y="117"/>
                  </a:cubicBezTo>
                  <a:cubicBezTo>
                    <a:pt x="314" y="52"/>
                    <a:pt x="366" y="0"/>
                    <a:pt x="430" y="0"/>
                  </a:cubicBezTo>
                  <a:cubicBezTo>
                    <a:pt x="495" y="0"/>
                    <a:pt x="547" y="52"/>
                    <a:pt x="547" y="117"/>
                  </a:cubicBezTo>
                  <a:close/>
                  <a:moveTo>
                    <a:pt x="77" y="421"/>
                  </a:moveTo>
                  <a:cubicBezTo>
                    <a:pt x="34" y="421"/>
                    <a:pt x="0" y="456"/>
                    <a:pt x="0" y="499"/>
                  </a:cubicBezTo>
                  <a:cubicBezTo>
                    <a:pt x="0" y="542"/>
                    <a:pt x="34" y="577"/>
                    <a:pt x="77" y="577"/>
                  </a:cubicBezTo>
                  <a:cubicBezTo>
                    <a:pt x="120" y="577"/>
                    <a:pt x="155" y="542"/>
                    <a:pt x="155" y="499"/>
                  </a:cubicBezTo>
                  <a:cubicBezTo>
                    <a:pt x="155" y="456"/>
                    <a:pt x="120" y="421"/>
                    <a:pt x="77" y="421"/>
                  </a:cubicBezTo>
                  <a:close/>
                </a:path>
              </a:pathLst>
            </a:cu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16" name="Freeform 40">
              <a:extLst>
                <a:ext uri="{FF2B5EF4-FFF2-40B4-BE49-F238E27FC236}">
                  <a16:creationId xmlns:a16="http://schemas.microsoft.com/office/drawing/2014/main" id="{0B34A249-E850-4160-9B45-145C06C5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607" y="3048524"/>
              <a:ext cx="807121" cy="838125"/>
            </a:xfrm>
            <a:custGeom>
              <a:avLst/>
              <a:gdLst>
                <a:gd name="T0" fmla="*/ 720 w 896"/>
                <a:gd name="T1" fmla="*/ 512 h 930"/>
                <a:gd name="T2" fmla="*/ 720 w 896"/>
                <a:gd name="T3" fmla="*/ 339 h 930"/>
                <a:gd name="T4" fmla="*/ 535 w 896"/>
                <a:gd name="T5" fmla="*/ 390 h 930"/>
                <a:gd name="T6" fmla="*/ 535 w 896"/>
                <a:gd name="T7" fmla="*/ 190 h 930"/>
                <a:gd name="T8" fmla="*/ 502 w 896"/>
                <a:gd name="T9" fmla="*/ 190 h 930"/>
                <a:gd name="T10" fmla="*/ 502 w 896"/>
                <a:gd name="T11" fmla="*/ 153 h 930"/>
                <a:gd name="T12" fmla="*/ 487 w 896"/>
                <a:gd name="T13" fmla="*/ 153 h 930"/>
                <a:gd name="T14" fmla="*/ 487 w 896"/>
                <a:gd name="T15" fmla="*/ 118 h 930"/>
                <a:gd name="T16" fmla="*/ 445 w 896"/>
                <a:gd name="T17" fmla="*/ 118 h 930"/>
                <a:gd name="T18" fmla="*/ 445 w 896"/>
                <a:gd name="T19" fmla="*/ 54 h 930"/>
                <a:gd name="T20" fmla="*/ 464 w 896"/>
                <a:gd name="T21" fmla="*/ 28 h 930"/>
                <a:gd name="T22" fmla="*/ 436 w 896"/>
                <a:gd name="T23" fmla="*/ 0 h 930"/>
                <a:gd name="T24" fmla="*/ 408 w 896"/>
                <a:gd name="T25" fmla="*/ 28 h 930"/>
                <a:gd name="T26" fmla="*/ 427 w 896"/>
                <a:gd name="T27" fmla="*/ 54 h 930"/>
                <a:gd name="T28" fmla="*/ 427 w 896"/>
                <a:gd name="T29" fmla="*/ 118 h 930"/>
                <a:gd name="T30" fmla="*/ 385 w 896"/>
                <a:gd name="T31" fmla="*/ 118 h 930"/>
                <a:gd name="T32" fmla="*/ 385 w 896"/>
                <a:gd name="T33" fmla="*/ 153 h 930"/>
                <a:gd name="T34" fmla="*/ 370 w 896"/>
                <a:gd name="T35" fmla="*/ 153 h 930"/>
                <a:gd name="T36" fmla="*/ 370 w 896"/>
                <a:gd name="T37" fmla="*/ 190 h 930"/>
                <a:gd name="T38" fmla="*/ 337 w 896"/>
                <a:gd name="T39" fmla="*/ 190 h 930"/>
                <a:gd name="T40" fmla="*/ 337 w 896"/>
                <a:gd name="T41" fmla="*/ 472 h 930"/>
                <a:gd name="T42" fmla="*/ 145 w 896"/>
                <a:gd name="T43" fmla="*/ 472 h 930"/>
                <a:gd name="T44" fmla="*/ 145 w 896"/>
                <a:gd name="T45" fmla="*/ 626 h 930"/>
                <a:gd name="T46" fmla="*/ 0 w 896"/>
                <a:gd name="T47" fmla="*/ 626 h 930"/>
                <a:gd name="T48" fmla="*/ 0 w 896"/>
                <a:gd name="T49" fmla="*/ 930 h 930"/>
                <a:gd name="T50" fmla="*/ 145 w 896"/>
                <a:gd name="T51" fmla="*/ 930 h 930"/>
                <a:gd name="T52" fmla="*/ 235 w 896"/>
                <a:gd name="T53" fmla="*/ 930 h 930"/>
                <a:gd name="T54" fmla="*/ 238 w 896"/>
                <a:gd name="T55" fmla="*/ 930 h 930"/>
                <a:gd name="T56" fmla="*/ 337 w 896"/>
                <a:gd name="T57" fmla="*/ 930 h 930"/>
                <a:gd name="T58" fmla="*/ 384 w 896"/>
                <a:gd name="T59" fmla="*/ 930 h 930"/>
                <a:gd name="T60" fmla="*/ 766 w 896"/>
                <a:gd name="T61" fmla="*/ 930 h 930"/>
                <a:gd name="T62" fmla="*/ 896 w 896"/>
                <a:gd name="T63" fmla="*/ 930 h 930"/>
                <a:gd name="T64" fmla="*/ 896 w 896"/>
                <a:gd name="T65" fmla="*/ 532 h 930"/>
                <a:gd name="T66" fmla="*/ 720 w 896"/>
                <a:gd name="T67" fmla="*/ 51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6" h="930">
                  <a:moveTo>
                    <a:pt x="720" y="512"/>
                  </a:moveTo>
                  <a:cubicBezTo>
                    <a:pt x="720" y="339"/>
                    <a:pt x="720" y="339"/>
                    <a:pt x="720" y="339"/>
                  </a:cubicBezTo>
                  <a:cubicBezTo>
                    <a:pt x="535" y="390"/>
                    <a:pt x="535" y="390"/>
                    <a:pt x="535" y="390"/>
                  </a:cubicBezTo>
                  <a:cubicBezTo>
                    <a:pt x="535" y="190"/>
                    <a:pt x="535" y="190"/>
                    <a:pt x="535" y="190"/>
                  </a:cubicBezTo>
                  <a:cubicBezTo>
                    <a:pt x="502" y="190"/>
                    <a:pt x="502" y="190"/>
                    <a:pt x="502" y="190"/>
                  </a:cubicBezTo>
                  <a:cubicBezTo>
                    <a:pt x="502" y="153"/>
                    <a:pt x="502" y="153"/>
                    <a:pt x="502" y="153"/>
                  </a:cubicBezTo>
                  <a:cubicBezTo>
                    <a:pt x="487" y="153"/>
                    <a:pt x="487" y="153"/>
                    <a:pt x="487" y="153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445" y="54"/>
                    <a:pt x="445" y="54"/>
                    <a:pt x="445" y="54"/>
                  </a:cubicBezTo>
                  <a:cubicBezTo>
                    <a:pt x="456" y="50"/>
                    <a:pt x="464" y="40"/>
                    <a:pt x="464" y="28"/>
                  </a:cubicBezTo>
                  <a:cubicBezTo>
                    <a:pt x="464" y="12"/>
                    <a:pt x="452" y="0"/>
                    <a:pt x="436" y="0"/>
                  </a:cubicBezTo>
                  <a:cubicBezTo>
                    <a:pt x="421" y="0"/>
                    <a:pt x="408" y="12"/>
                    <a:pt x="408" y="28"/>
                  </a:cubicBezTo>
                  <a:cubicBezTo>
                    <a:pt x="408" y="40"/>
                    <a:pt x="416" y="50"/>
                    <a:pt x="427" y="54"/>
                  </a:cubicBezTo>
                  <a:cubicBezTo>
                    <a:pt x="427" y="118"/>
                    <a:pt x="427" y="118"/>
                    <a:pt x="427" y="118"/>
                  </a:cubicBezTo>
                  <a:cubicBezTo>
                    <a:pt x="385" y="118"/>
                    <a:pt x="385" y="118"/>
                    <a:pt x="385" y="118"/>
                  </a:cubicBezTo>
                  <a:cubicBezTo>
                    <a:pt x="385" y="153"/>
                    <a:pt x="385" y="153"/>
                    <a:pt x="385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90"/>
                    <a:pt x="370" y="190"/>
                    <a:pt x="370" y="190"/>
                  </a:cubicBezTo>
                  <a:cubicBezTo>
                    <a:pt x="337" y="190"/>
                    <a:pt x="337" y="190"/>
                    <a:pt x="337" y="190"/>
                  </a:cubicBezTo>
                  <a:cubicBezTo>
                    <a:pt x="337" y="472"/>
                    <a:pt x="337" y="472"/>
                    <a:pt x="337" y="472"/>
                  </a:cubicBezTo>
                  <a:cubicBezTo>
                    <a:pt x="145" y="472"/>
                    <a:pt x="145" y="472"/>
                    <a:pt x="145" y="472"/>
                  </a:cubicBezTo>
                  <a:cubicBezTo>
                    <a:pt x="145" y="626"/>
                    <a:pt x="145" y="626"/>
                    <a:pt x="145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930"/>
                    <a:pt x="0" y="930"/>
                    <a:pt x="0" y="930"/>
                  </a:cubicBezTo>
                  <a:cubicBezTo>
                    <a:pt x="145" y="930"/>
                    <a:pt x="145" y="930"/>
                    <a:pt x="145" y="930"/>
                  </a:cubicBezTo>
                  <a:cubicBezTo>
                    <a:pt x="235" y="930"/>
                    <a:pt x="235" y="930"/>
                    <a:pt x="235" y="930"/>
                  </a:cubicBezTo>
                  <a:cubicBezTo>
                    <a:pt x="238" y="930"/>
                    <a:pt x="238" y="930"/>
                    <a:pt x="238" y="930"/>
                  </a:cubicBezTo>
                  <a:cubicBezTo>
                    <a:pt x="337" y="930"/>
                    <a:pt x="337" y="930"/>
                    <a:pt x="337" y="930"/>
                  </a:cubicBezTo>
                  <a:cubicBezTo>
                    <a:pt x="384" y="930"/>
                    <a:pt x="384" y="930"/>
                    <a:pt x="384" y="930"/>
                  </a:cubicBezTo>
                  <a:cubicBezTo>
                    <a:pt x="766" y="930"/>
                    <a:pt x="766" y="930"/>
                    <a:pt x="766" y="930"/>
                  </a:cubicBezTo>
                  <a:cubicBezTo>
                    <a:pt x="896" y="930"/>
                    <a:pt x="896" y="930"/>
                    <a:pt x="896" y="930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33" y="518"/>
                    <a:pt x="775" y="512"/>
                    <a:pt x="720" y="51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17" name="Freeform 41">
              <a:extLst>
                <a:ext uri="{FF2B5EF4-FFF2-40B4-BE49-F238E27FC236}">
                  <a16:creationId xmlns:a16="http://schemas.microsoft.com/office/drawing/2014/main" id="{4AEE7B0D-CC85-477D-800B-301FE80BF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992" y="3681078"/>
              <a:ext cx="744101" cy="249719"/>
            </a:xfrm>
            <a:custGeom>
              <a:avLst/>
              <a:gdLst>
                <a:gd name="T0" fmla="*/ 28 w 826"/>
                <a:gd name="T1" fmla="*/ 277 h 277"/>
                <a:gd name="T2" fmla="*/ 826 w 826"/>
                <a:gd name="T3" fmla="*/ 277 h 277"/>
                <a:gd name="T4" fmla="*/ 826 w 826"/>
                <a:gd name="T5" fmla="*/ 38 h 277"/>
                <a:gd name="T6" fmla="*/ 788 w 826"/>
                <a:gd name="T7" fmla="*/ 0 h 277"/>
                <a:gd name="T8" fmla="*/ 38 w 826"/>
                <a:gd name="T9" fmla="*/ 0 h 277"/>
                <a:gd name="T10" fmla="*/ 0 w 826"/>
                <a:gd name="T11" fmla="*/ 38 h 277"/>
                <a:gd name="T12" fmla="*/ 0 w 826"/>
                <a:gd name="T13" fmla="*/ 251 h 277"/>
                <a:gd name="T14" fmla="*/ 28 w 826"/>
                <a:gd name="T1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277">
                  <a:moveTo>
                    <a:pt x="28" y="277"/>
                  </a:moveTo>
                  <a:cubicBezTo>
                    <a:pt x="826" y="277"/>
                    <a:pt x="826" y="277"/>
                    <a:pt x="826" y="277"/>
                  </a:cubicBezTo>
                  <a:cubicBezTo>
                    <a:pt x="826" y="38"/>
                    <a:pt x="826" y="38"/>
                    <a:pt x="826" y="38"/>
                  </a:cubicBezTo>
                  <a:cubicBezTo>
                    <a:pt x="826" y="17"/>
                    <a:pt x="809" y="0"/>
                    <a:pt x="78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77"/>
                    <a:pt x="28" y="277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18" name="Freeform 42">
              <a:extLst>
                <a:ext uri="{FF2B5EF4-FFF2-40B4-BE49-F238E27FC236}">
                  <a16:creationId xmlns:a16="http://schemas.microsoft.com/office/drawing/2014/main" id="{DE6A2EC1-14FE-4660-A38D-775A85C5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28" y="3739716"/>
              <a:ext cx="130757" cy="86273"/>
            </a:xfrm>
            <a:custGeom>
              <a:avLst/>
              <a:gdLst>
                <a:gd name="T0" fmla="*/ 113 w 145"/>
                <a:gd name="T1" fmla="*/ 77 h 96"/>
                <a:gd name="T2" fmla="*/ 88 w 145"/>
                <a:gd name="T3" fmla="*/ 96 h 96"/>
                <a:gd name="T4" fmla="*/ 25 w 145"/>
                <a:gd name="T5" fmla="*/ 96 h 96"/>
                <a:gd name="T6" fmla="*/ 6 w 145"/>
                <a:gd name="T7" fmla="*/ 77 h 96"/>
                <a:gd name="T8" fmla="*/ 31 w 145"/>
                <a:gd name="T9" fmla="*/ 19 h 96"/>
                <a:gd name="T10" fmla="*/ 57 w 145"/>
                <a:gd name="T11" fmla="*/ 0 h 96"/>
                <a:gd name="T12" fmla="*/ 120 w 145"/>
                <a:gd name="T13" fmla="*/ 0 h 96"/>
                <a:gd name="T14" fmla="*/ 139 w 145"/>
                <a:gd name="T15" fmla="*/ 19 h 96"/>
                <a:gd name="T16" fmla="*/ 113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3" y="77"/>
                  </a:moveTo>
                  <a:cubicBezTo>
                    <a:pt x="107" y="88"/>
                    <a:pt x="101" y="96"/>
                    <a:pt x="88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4" y="96"/>
                    <a:pt x="0" y="93"/>
                    <a:pt x="6" y="77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6" y="7"/>
                    <a:pt x="46" y="0"/>
                    <a:pt x="5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5" y="0"/>
                    <a:pt x="145" y="5"/>
                    <a:pt x="139" y="19"/>
                  </a:cubicBezTo>
                  <a:lnTo>
                    <a:pt x="1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19" name="Freeform 43">
              <a:extLst>
                <a:ext uri="{FF2B5EF4-FFF2-40B4-BE49-F238E27FC236}">
                  <a16:creationId xmlns:a16="http://schemas.microsoft.com/office/drawing/2014/main" id="{09807555-56BA-4AC3-A013-5F5088CCA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992" y="3734998"/>
              <a:ext cx="98068" cy="129072"/>
            </a:xfrm>
            <a:custGeom>
              <a:avLst/>
              <a:gdLst>
                <a:gd name="T0" fmla="*/ 0 w 109"/>
                <a:gd name="T1" fmla="*/ 143 h 143"/>
                <a:gd name="T2" fmla="*/ 25 w 109"/>
                <a:gd name="T3" fmla="*/ 143 h 143"/>
                <a:gd name="T4" fmla="*/ 62 w 109"/>
                <a:gd name="T5" fmla="*/ 115 h 143"/>
                <a:gd name="T6" fmla="*/ 100 w 109"/>
                <a:gd name="T7" fmla="*/ 28 h 143"/>
                <a:gd name="T8" fmla="*/ 72 w 109"/>
                <a:gd name="T9" fmla="*/ 0 h 143"/>
                <a:gd name="T10" fmla="*/ 0 w 109"/>
                <a:gd name="T11" fmla="*/ 0 h 143"/>
                <a:gd name="T12" fmla="*/ 0 w 109"/>
                <a:gd name="T1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3">
                  <a:moveTo>
                    <a:pt x="0" y="143"/>
                  </a:moveTo>
                  <a:cubicBezTo>
                    <a:pt x="25" y="143"/>
                    <a:pt x="25" y="143"/>
                    <a:pt x="25" y="143"/>
                  </a:cubicBezTo>
                  <a:cubicBezTo>
                    <a:pt x="43" y="143"/>
                    <a:pt x="53" y="131"/>
                    <a:pt x="62" y="115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9" y="6"/>
                    <a:pt x="96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20" name="Freeform 45">
              <a:extLst>
                <a:ext uri="{FF2B5EF4-FFF2-40B4-BE49-F238E27FC236}">
                  <a16:creationId xmlns:a16="http://schemas.microsoft.com/office/drawing/2014/main" id="{5AAB505E-8A86-4928-A949-0C036FE48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578" y="3739716"/>
              <a:ext cx="130757" cy="86273"/>
            </a:xfrm>
            <a:custGeom>
              <a:avLst/>
              <a:gdLst>
                <a:gd name="T0" fmla="*/ 113 w 145"/>
                <a:gd name="T1" fmla="*/ 77 h 96"/>
                <a:gd name="T2" fmla="*/ 88 w 145"/>
                <a:gd name="T3" fmla="*/ 96 h 96"/>
                <a:gd name="T4" fmla="*/ 25 w 145"/>
                <a:gd name="T5" fmla="*/ 96 h 96"/>
                <a:gd name="T6" fmla="*/ 6 w 145"/>
                <a:gd name="T7" fmla="*/ 77 h 96"/>
                <a:gd name="T8" fmla="*/ 31 w 145"/>
                <a:gd name="T9" fmla="*/ 19 h 96"/>
                <a:gd name="T10" fmla="*/ 57 w 145"/>
                <a:gd name="T11" fmla="*/ 0 h 96"/>
                <a:gd name="T12" fmla="*/ 120 w 145"/>
                <a:gd name="T13" fmla="*/ 0 h 96"/>
                <a:gd name="T14" fmla="*/ 139 w 145"/>
                <a:gd name="T15" fmla="*/ 19 h 96"/>
                <a:gd name="T16" fmla="*/ 113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3" y="77"/>
                  </a:moveTo>
                  <a:cubicBezTo>
                    <a:pt x="107" y="88"/>
                    <a:pt x="101" y="96"/>
                    <a:pt x="88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4" y="96"/>
                    <a:pt x="0" y="93"/>
                    <a:pt x="6" y="77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6" y="7"/>
                    <a:pt x="46" y="0"/>
                    <a:pt x="5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6" y="0"/>
                    <a:pt x="145" y="5"/>
                    <a:pt x="139" y="19"/>
                  </a:cubicBezTo>
                  <a:lnTo>
                    <a:pt x="1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21" name="Freeform 62">
              <a:extLst>
                <a:ext uri="{FF2B5EF4-FFF2-40B4-BE49-F238E27FC236}">
                  <a16:creationId xmlns:a16="http://schemas.microsoft.com/office/drawing/2014/main" id="{446B4046-D675-430A-B850-E3ECC38ED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866" y="3739716"/>
              <a:ext cx="130420" cy="86273"/>
            </a:xfrm>
            <a:custGeom>
              <a:avLst/>
              <a:gdLst>
                <a:gd name="T0" fmla="*/ 113 w 145"/>
                <a:gd name="T1" fmla="*/ 77 h 96"/>
                <a:gd name="T2" fmla="*/ 89 w 145"/>
                <a:gd name="T3" fmla="*/ 96 h 96"/>
                <a:gd name="T4" fmla="*/ 25 w 145"/>
                <a:gd name="T5" fmla="*/ 96 h 96"/>
                <a:gd name="T6" fmla="*/ 6 w 145"/>
                <a:gd name="T7" fmla="*/ 77 h 96"/>
                <a:gd name="T8" fmla="*/ 32 w 145"/>
                <a:gd name="T9" fmla="*/ 19 h 96"/>
                <a:gd name="T10" fmla="*/ 57 w 145"/>
                <a:gd name="T11" fmla="*/ 0 h 96"/>
                <a:gd name="T12" fmla="*/ 120 w 145"/>
                <a:gd name="T13" fmla="*/ 0 h 96"/>
                <a:gd name="T14" fmla="*/ 139 w 145"/>
                <a:gd name="T15" fmla="*/ 19 h 96"/>
                <a:gd name="T16" fmla="*/ 113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3" y="77"/>
                  </a:moveTo>
                  <a:cubicBezTo>
                    <a:pt x="107" y="88"/>
                    <a:pt x="101" y="96"/>
                    <a:pt x="89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4" y="96"/>
                    <a:pt x="0" y="93"/>
                    <a:pt x="6" y="7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6" y="7"/>
                    <a:pt x="47" y="0"/>
                    <a:pt x="5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6" y="0"/>
                    <a:pt x="145" y="5"/>
                    <a:pt x="139" y="19"/>
                  </a:cubicBezTo>
                  <a:lnTo>
                    <a:pt x="1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22" name="Freeform 63">
              <a:extLst>
                <a:ext uri="{FF2B5EF4-FFF2-40B4-BE49-F238E27FC236}">
                  <a16:creationId xmlns:a16="http://schemas.microsoft.com/office/drawing/2014/main" id="{D9B30DD4-29A8-4DE7-8E13-41B57C32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502" y="3739716"/>
              <a:ext cx="130757" cy="86273"/>
            </a:xfrm>
            <a:custGeom>
              <a:avLst/>
              <a:gdLst>
                <a:gd name="T0" fmla="*/ 113 w 145"/>
                <a:gd name="T1" fmla="*/ 77 h 96"/>
                <a:gd name="T2" fmla="*/ 88 w 145"/>
                <a:gd name="T3" fmla="*/ 96 h 96"/>
                <a:gd name="T4" fmla="*/ 25 w 145"/>
                <a:gd name="T5" fmla="*/ 96 h 96"/>
                <a:gd name="T6" fmla="*/ 6 w 145"/>
                <a:gd name="T7" fmla="*/ 77 h 96"/>
                <a:gd name="T8" fmla="*/ 31 w 145"/>
                <a:gd name="T9" fmla="*/ 19 h 96"/>
                <a:gd name="T10" fmla="*/ 57 w 145"/>
                <a:gd name="T11" fmla="*/ 0 h 96"/>
                <a:gd name="T12" fmla="*/ 120 w 145"/>
                <a:gd name="T13" fmla="*/ 0 h 96"/>
                <a:gd name="T14" fmla="*/ 139 w 145"/>
                <a:gd name="T15" fmla="*/ 19 h 96"/>
                <a:gd name="T16" fmla="*/ 113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3" y="77"/>
                  </a:moveTo>
                  <a:cubicBezTo>
                    <a:pt x="107" y="88"/>
                    <a:pt x="101" y="96"/>
                    <a:pt x="88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4" y="96"/>
                    <a:pt x="0" y="93"/>
                    <a:pt x="6" y="77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6" y="7"/>
                    <a:pt x="46" y="0"/>
                    <a:pt x="5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5" y="0"/>
                    <a:pt x="145" y="5"/>
                    <a:pt x="139" y="19"/>
                  </a:cubicBezTo>
                  <a:lnTo>
                    <a:pt x="1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23" name="Freeform 64">
              <a:extLst>
                <a:ext uri="{FF2B5EF4-FFF2-40B4-BE49-F238E27FC236}">
                  <a16:creationId xmlns:a16="http://schemas.microsoft.com/office/drawing/2014/main" id="{41CB5B16-117F-4C7E-8423-833BFA150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768" y="3739716"/>
              <a:ext cx="130757" cy="86273"/>
            </a:xfrm>
            <a:custGeom>
              <a:avLst/>
              <a:gdLst>
                <a:gd name="T0" fmla="*/ 114 w 145"/>
                <a:gd name="T1" fmla="*/ 77 h 96"/>
                <a:gd name="T2" fmla="*/ 89 w 145"/>
                <a:gd name="T3" fmla="*/ 96 h 96"/>
                <a:gd name="T4" fmla="*/ 25 w 145"/>
                <a:gd name="T5" fmla="*/ 96 h 96"/>
                <a:gd name="T6" fmla="*/ 7 w 145"/>
                <a:gd name="T7" fmla="*/ 77 h 96"/>
                <a:gd name="T8" fmla="*/ 32 w 145"/>
                <a:gd name="T9" fmla="*/ 19 h 96"/>
                <a:gd name="T10" fmla="*/ 57 w 145"/>
                <a:gd name="T11" fmla="*/ 0 h 96"/>
                <a:gd name="T12" fmla="*/ 121 w 145"/>
                <a:gd name="T13" fmla="*/ 0 h 96"/>
                <a:gd name="T14" fmla="*/ 139 w 145"/>
                <a:gd name="T15" fmla="*/ 19 h 96"/>
                <a:gd name="T16" fmla="*/ 114 w 145"/>
                <a:gd name="T17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96">
                  <a:moveTo>
                    <a:pt x="114" y="77"/>
                  </a:moveTo>
                  <a:cubicBezTo>
                    <a:pt x="108" y="88"/>
                    <a:pt x="102" y="96"/>
                    <a:pt x="89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15" y="96"/>
                    <a:pt x="0" y="93"/>
                    <a:pt x="7" y="7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7" y="7"/>
                    <a:pt x="47" y="0"/>
                    <a:pt x="5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6" y="0"/>
                    <a:pt x="145" y="5"/>
                    <a:pt x="139" y="19"/>
                  </a:cubicBezTo>
                  <a:lnTo>
                    <a:pt x="1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24" name="Freeform 65">
              <a:extLst>
                <a:ext uri="{FF2B5EF4-FFF2-40B4-BE49-F238E27FC236}">
                  <a16:creationId xmlns:a16="http://schemas.microsoft.com/office/drawing/2014/main" id="{3A2EB658-09E3-4A13-B4F2-9523510BF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9989" y="3887323"/>
              <a:ext cx="564142" cy="87621"/>
            </a:xfrm>
            <a:custGeom>
              <a:avLst/>
              <a:gdLst>
                <a:gd name="T0" fmla="*/ 97 w 626"/>
                <a:gd name="T1" fmla="*/ 48 h 97"/>
                <a:gd name="T2" fmla="*/ 48 w 626"/>
                <a:gd name="T3" fmla="*/ 97 h 97"/>
                <a:gd name="T4" fmla="*/ 0 w 626"/>
                <a:gd name="T5" fmla="*/ 48 h 97"/>
                <a:gd name="T6" fmla="*/ 48 w 626"/>
                <a:gd name="T7" fmla="*/ 0 h 97"/>
                <a:gd name="T8" fmla="*/ 97 w 626"/>
                <a:gd name="T9" fmla="*/ 48 h 97"/>
                <a:gd name="T10" fmla="*/ 578 w 626"/>
                <a:gd name="T11" fmla="*/ 0 h 97"/>
                <a:gd name="T12" fmla="*/ 529 w 626"/>
                <a:gd name="T13" fmla="*/ 48 h 97"/>
                <a:gd name="T14" fmla="*/ 578 w 626"/>
                <a:gd name="T15" fmla="*/ 97 h 97"/>
                <a:gd name="T16" fmla="*/ 626 w 626"/>
                <a:gd name="T17" fmla="*/ 48 h 97"/>
                <a:gd name="T18" fmla="*/ 578 w 62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6" h="97">
                  <a:moveTo>
                    <a:pt x="97" y="48"/>
                  </a:moveTo>
                  <a:cubicBezTo>
                    <a:pt x="97" y="75"/>
                    <a:pt x="75" y="97"/>
                    <a:pt x="48" y="97"/>
                  </a:cubicBezTo>
                  <a:cubicBezTo>
                    <a:pt x="21" y="97"/>
                    <a:pt x="0" y="75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close/>
                  <a:moveTo>
                    <a:pt x="578" y="0"/>
                  </a:moveTo>
                  <a:cubicBezTo>
                    <a:pt x="551" y="0"/>
                    <a:pt x="529" y="21"/>
                    <a:pt x="529" y="48"/>
                  </a:cubicBezTo>
                  <a:cubicBezTo>
                    <a:pt x="529" y="75"/>
                    <a:pt x="551" y="97"/>
                    <a:pt x="578" y="97"/>
                  </a:cubicBezTo>
                  <a:cubicBezTo>
                    <a:pt x="605" y="97"/>
                    <a:pt x="626" y="75"/>
                    <a:pt x="626" y="48"/>
                  </a:cubicBezTo>
                  <a:cubicBezTo>
                    <a:pt x="626" y="21"/>
                    <a:pt x="605" y="0"/>
                    <a:pt x="578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21712F0-0F39-407D-880A-87F17155B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2797" y="3912599"/>
              <a:ext cx="36059" cy="36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F8FF5A5C-E838-4E30-B8FC-D7AEF841C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264" y="3912599"/>
              <a:ext cx="36059" cy="36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126D3D67-DB05-4217-A95E-413ADD2E3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8279" y="3534145"/>
              <a:ext cx="186362" cy="186699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6C411E1F-E6DF-4450-BBB7-48AD82645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741" y="3575596"/>
              <a:ext cx="101775" cy="102786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29" name="Freeform 70">
              <a:extLst>
                <a:ext uri="{FF2B5EF4-FFF2-40B4-BE49-F238E27FC236}">
                  <a16:creationId xmlns:a16="http://schemas.microsoft.com/office/drawing/2014/main" id="{717F6765-3D10-4A7F-985D-6D40E8389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440" y="3389234"/>
              <a:ext cx="925409" cy="258481"/>
            </a:xfrm>
            <a:custGeom>
              <a:avLst/>
              <a:gdLst>
                <a:gd name="T0" fmla="*/ 65 w 1027"/>
                <a:gd name="T1" fmla="*/ 32 h 287"/>
                <a:gd name="T2" fmla="*/ 32 w 1027"/>
                <a:gd name="T3" fmla="*/ 65 h 287"/>
                <a:gd name="T4" fmla="*/ 0 w 1027"/>
                <a:gd name="T5" fmla="*/ 32 h 287"/>
                <a:gd name="T6" fmla="*/ 32 w 1027"/>
                <a:gd name="T7" fmla="*/ 0 h 287"/>
                <a:gd name="T8" fmla="*/ 65 w 1027"/>
                <a:gd name="T9" fmla="*/ 32 h 287"/>
                <a:gd name="T10" fmla="*/ 1005 w 1027"/>
                <a:gd name="T11" fmla="*/ 241 h 287"/>
                <a:gd name="T12" fmla="*/ 982 w 1027"/>
                <a:gd name="T13" fmla="*/ 264 h 287"/>
                <a:gd name="T14" fmla="*/ 1005 w 1027"/>
                <a:gd name="T15" fmla="*/ 287 h 287"/>
                <a:gd name="T16" fmla="*/ 1027 w 1027"/>
                <a:gd name="T17" fmla="*/ 264 h 287"/>
                <a:gd name="T18" fmla="*/ 1005 w 1027"/>
                <a:gd name="T19" fmla="*/ 2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7" h="287">
                  <a:moveTo>
                    <a:pt x="65" y="32"/>
                  </a:moveTo>
                  <a:cubicBezTo>
                    <a:pt x="65" y="50"/>
                    <a:pt x="50" y="65"/>
                    <a:pt x="32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lose/>
                  <a:moveTo>
                    <a:pt x="1005" y="241"/>
                  </a:moveTo>
                  <a:cubicBezTo>
                    <a:pt x="992" y="241"/>
                    <a:pt x="982" y="252"/>
                    <a:pt x="982" y="264"/>
                  </a:cubicBezTo>
                  <a:cubicBezTo>
                    <a:pt x="982" y="277"/>
                    <a:pt x="992" y="287"/>
                    <a:pt x="1005" y="287"/>
                  </a:cubicBezTo>
                  <a:cubicBezTo>
                    <a:pt x="1017" y="287"/>
                    <a:pt x="1027" y="277"/>
                    <a:pt x="1027" y="264"/>
                  </a:cubicBezTo>
                  <a:cubicBezTo>
                    <a:pt x="1027" y="252"/>
                    <a:pt x="1017" y="241"/>
                    <a:pt x="1005" y="241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4F94A412-C79C-4161-93ED-6F362CB93817}"/>
              </a:ext>
            </a:extLst>
          </p:cNvPr>
          <p:cNvGrpSpPr/>
          <p:nvPr/>
        </p:nvGrpSpPr>
        <p:grpSpPr>
          <a:xfrm>
            <a:off x="9889776" y="5021894"/>
            <a:ext cx="929071" cy="825649"/>
            <a:chOff x="5548312" y="2941434"/>
            <a:chExt cx="1097280" cy="975133"/>
          </a:xfrm>
        </p:grpSpPr>
        <p:sp>
          <p:nvSpPr>
            <p:cNvPr id="431" name="Freeform 32">
              <a:extLst>
                <a:ext uri="{FF2B5EF4-FFF2-40B4-BE49-F238E27FC236}">
                  <a16:creationId xmlns:a16="http://schemas.microsoft.com/office/drawing/2014/main" id="{A94ACC88-F1D7-47C4-BE0F-88B66EB52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030" y="2951329"/>
              <a:ext cx="208128" cy="119418"/>
            </a:xfrm>
            <a:custGeom>
              <a:avLst/>
              <a:gdLst>
                <a:gd name="T0" fmla="*/ 228 w 228"/>
                <a:gd name="T1" fmla="*/ 26 h 131"/>
                <a:gd name="T2" fmla="*/ 181 w 228"/>
                <a:gd name="T3" fmla="*/ 8 h 131"/>
                <a:gd name="T4" fmla="*/ 48 w 228"/>
                <a:gd name="T5" fmla="*/ 8 h 131"/>
                <a:gd name="T6" fmla="*/ 0 w 228"/>
                <a:gd name="T7" fmla="*/ 26 h 131"/>
                <a:gd name="T8" fmla="*/ 0 w 228"/>
                <a:gd name="T9" fmla="*/ 83 h 131"/>
                <a:gd name="T10" fmla="*/ 48 w 228"/>
                <a:gd name="T11" fmla="*/ 131 h 131"/>
                <a:gd name="T12" fmla="*/ 181 w 228"/>
                <a:gd name="T13" fmla="*/ 131 h 131"/>
                <a:gd name="T14" fmla="*/ 228 w 228"/>
                <a:gd name="T15" fmla="*/ 83 h 131"/>
                <a:gd name="T16" fmla="*/ 228 w 228"/>
                <a:gd name="T17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131">
                  <a:moveTo>
                    <a:pt x="228" y="26"/>
                  </a:moveTo>
                  <a:cubicBezTo>
                    <a:pt x="228" y="0"/>
                    <a:pt x="207" y="8"/>
                    <a:pt x="181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2" y="8"/>
                    <a:pt x="0" y="0"/>
                    <a:pt x="0" y="2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09"/>
                    <a:pt x="22" y="131"/>
                    <a:pt x="48" y="131"/>
                  </a:cubicBezTo>
                  <a:cubicBezTo>
                    <a:pt x="181" y="131"/>
                    <a:pt x="181" y="131"/>
                    <a:pt x="181" y="131"/>
                  </a:cubicBezTo>
                  <a:cubicBezTo>
                    <a:pt x="207" y="131"/>
                    <a:pt x="228" y="109"/>
                    <a:pt x="228" y="83"/>
                  </a:cubicBezTo>
                  <a:lnTo>
                    <a:pt x="228" y="26"/>
                  </a:ln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2" name="Freeform 33">
              <a:extLst>
                <a:ext uri="{FF2B5EF4-FFF2-40B4-BE49-F238E27FC236}">
                  <a16:creationId xmlns:a16="http://schemas.microsoft.com/office/drawing/2014/main" id="{11549DBB-D0CF-4F80-B348-884118C4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159" y="3109984"/>
              <a:ext cx="65509" cy="95876"/>
            </a:xfrm>
            <a:custGeom>
              <a:avLst/>
              <a:gdLst>
                <a:gd name="T0" fmla="*/ 13 w 72"/>
                <a:gd name="T1" fmla="*/ 105 h 105"/>
                <a:gd name="T2" fmla="*/ 7 w 72"/>
                <a:gd name="T3" fmla="*/ 103 h 105"/>
                <a:gd name="T4" fmla="*/ 3 w 72"/>
                <a:gd name="T5" fmla="*/ 87 h 105"/>
                <a:gd name="T6" fmla="*/ 49 w 72"/>
                <a:gd name="T7" fmla="*/ 8 h 105"/>
                <a:gd name="T8" fmla="*/ 65 w 72"/>
                <a:gd name="T9" fmla="*/ 4 h 105"/>
                <a:gd name="T10" fmla="*/ 69 w 72"/>
                <a:gd name="T11" fmla="*/ 20 h 105"/>
                <a:gd name="T12" fmla="*/ 23 w 72"/>
                <a:gd name="T13" fmla="*/ 99 h 105"/>
                <a:gd name="T14" fmla="*/ 13 w 72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05">
                  <a:moveTo>
                    <a:pt x="13" y="105"/>
                  </a:moveTo>
                  <a:cubicBezTo>
                    <a:pt x="11" y="105"/>
                    <a:pt x="9" y="104"/>
                    <a:pt x="7" y="103"/>
                  </a:cubicBezTo>
                  <a:cubicBezTo>
                    <a:pt x="2" y="100"/>
                    <a:pt x="0" y="93"/>
                    <a:pt x="3" y="8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2" y="2"/>
                    <a:pt x="59" y="0"/>
                    <a:pt x="65" y="4"/>
                  </a:cubicBezTo>
                  <a:cubicBezTo>
                    <a:pt x="70" y="7"/>
                    <a:pt x="72" y="14"/>
                    <a:pt x="69" y="20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1" y="103"/>
                    <a:pt x="17" y="105"/>
                    <a:pt x="13" y="105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3" name="Freeform 34">
              <a:extLst>
                <a:ext uri="{FF2B5EF4-FFF2-40B4-BE49-F238E27FC236}">
                  <a16:creationId xmlns:a16="http://schemas.microsoft.com/office/drawing/2014/main" id="{9E5E822C-18CC-41A0-9EE4-BBB445FA7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120" y="3066311"/>
              <a:ext cx="96558" cy="64827"/>
            </a:xfrm>
            <a:custGeom>
              <a:avLst/>
              <a:gdLst>
                <a:gd name="T0" fmla="*/ 13 w 106"/>
                <a:gd name="T1" fmla="*/ 71 h 71"/>
                <a:gd name="T2" fmla="*/ 3 w 106"/>
                <a:gd name="T3" fmla="*/ 66 h 71"/>
                <a:gd name="T4" fmla="*/ 7 w 106"/>
                <a:gd name="T5" fmla="*/ 49 h 71"/>
                <a:gd name="T6" fmla="*/ 86 w 106"/>
                <a:gd name="T7" fmla="*/ 4 h 71"/>
                <a:gd name="T8" fmla="*/ 103 w 106"/>
                <a:gd name="T9" fmla="*/ 8 h 71"/>
                <a:gd name="T10" fmla="*/ 98 w 106"/>
                <a:gd name="T11" fmla="*/ 24 h 71"/>
                <a:gd name="T12" fmla="*/ 19 w 106"/>
                <a:gd name="T13" fmla="*/ 70 h 71"/>
                <a:gd name="T14" fmla="*/ 13 w 10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1">
                  <a:moveTo>
                    <a:pt x="13" y="71"/>
                  </a:moveTo>
                  <a:cubicBezTo>
                    <a:pt x="9" y="71"/>
                    <a:pt x="5" y="69"/>
                    <a:pt x="3" y="66"/>
                  </a:cubicBezTo>
                  <a:cubicBezTo>
                    <a:pt x="0" y="60"/>
                    <a:pt x="2" y="53"/>
                    <a:pt x="7" y="49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92" y="0"/>
                    <a:pt x="99" y="2"/>
                    <a:pt x="103" y="8"/>
                  </a:cubicBezTo>
                  <a:cubicBezTo>
                    <a:pt x="106" y="14"/>
                    <a:pt x="104" y="21"/>
                    <a:pt x="98" y="24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5" y="71"/>
                    <a:pt x="13" y="71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4" name="Freeform 35">
              <a:extLst>
                <a:ext uri="{FF2B5EF4-FFF2-40B4-BE49-F238E27FC236}">
                  <a16:creationId xmlns:a16="http://schemas.microsoft.com/office/drawing/2014/main" id="{CBB81F2D-5681-43E8-B0FF-9602C22FD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511" y="3068017"/>
              <a:ext cx="97581" cy="64827"/>
            </a:xfrm>
            <a:custGeom>
              <a:avLst/>
              <a:gdLst>
                <a:gd name="T0" fmla="*/ 93 w 107"/>
                <a:gd name="T1" fmla="*/ 71 h 71"/>
                <a:gd name="T2" fmla="*/ 87 w 107"/>
                <a:gd name="T3" fmla="*/ 69 h 71"/>
                <a:gd name="T4" fmla="*/ 8 w 107"/>
                <a:gd name="T5" fmla="*/ 24 h 71"/>
                <a:gd name="T6" fmla="*/ 4 w 107"/>
                <a:gd name="T7" fmla="*/ 8 h 71"/>
                <a:gd name="T8" fmla="*/ 20 w 107"/>
                <a:gd name="T9" fmla="*/ 3 h 71"/>
                <a:gd name="T10" fmla="*/ 99 w 107"/>
                <a:gd name="T11" fmla="*/ 49 h 71"/>
                <a:gd name="T12" fmla="*/ 103 w 107"/>
                <a:gd name="T13" fmla="*/ 65 h 71"/>
                <a:gd name="T14" fmla="*/ 93 w 10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1">
                  <a:moveTo>
                    <a:pt x="93" y="71"/>
                  </a:moveTo>
                  <a:cubicBezTo>
                    <a:pt x="91" y="71"/>
                    <a:pt x="89" y="70"/>
                    <a:pt x="87" y="69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20"/>
                    <a:pt x="0" y="13"/>
                    <a:pt x="4" y="8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105" y="52"/>
                    <a:pt x="107" y="59"/>
                    <a:pt x="103" y="65"/>
                  </a:cubicBezTo>
                  <a:cubicBezTo>
                    <a:pt x="101" y="69"/>
                    <a:pt x="97" y="71"/>
                    <a:pt x="93" y="71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5" name="Freeform 36">
              <a:extLst>
                <a:ext uri="{FF2B5EF4-FFF2-40B4-BE49-F238E27FC236}">
                  <a16:creationId xmlns:a16="http://schemas.microsoft.com/office/drawing/2014/main" id="{C56AC89F-8853-4D5F-91C0-8F8269363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497" y="3111008"/>
              <a:ext cx="66874" cy="95876"/>
            </a:xfrm>
            <a:custGeom>
              <a:avLst/>
              <a:gdLst>
                <a:gd name="T0" fmla="*/ 60 w 73"/>
                <a:gd name="T1" fmla="*/ 105 h 105"/>
                <a:gd name="T2" fmla="*/ 49 w 73"/>
                <a:gd name="T3" fmla="*/ 99 h 105"/>
                <a:gd name="T4" fmla="*/ 4 w 73"/>
                <a:gd name="T5" fmla="*/ 20 h 105"/>
                <a:gd name="T6" fmla="*/ 8 w 73"/>
                <a:gd name="T7" fmla="*/ 4 h 105"/>
                <a:gd name="T8" fmla="*/ 24 w 73"/>
                <a:gd name="T9" fmla="*/ 8 h 105"/>
                <a:gd name="T10" fmla="*/ 70 w 73"/>
                <a:gd name="T11" fmla="*/ 87 h 105"/>
                <a:gd name="T12" fmla="*/ 66 w 73"/>
                <a:gd name="T13" fmla="*/ 103 h 105"/>
                <a:gd name="T14" fmla="*/ 60 w 73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05">
                  <a:moveTo>
                    <a:pt x="60" y="105"/>
                  </a:moveTo>
                  <a:cubicBezTo>
                    <a:pt x="56" y="105"/>
                    <a:pt x="52" y="103"/>
                    <a:pt x="49" y="9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4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3" y="93"/>
                    <a:pt x="71" y="100"/>
                    <a:pt x="66" y="103"/>
                  </a:cubicBezTo>
                  <a:cubicBezTo>
                    <a:pt x="64" y="104"/>
                    <a:pt x="62" y="105"/>
                    <a:pt x="60" y="105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6" name="Freeform 38">
              <a:extLst>
                <a:ext uri="{FF2B5EF4-FFF2-40B4-BE49-F238E27FC236}">
                  <a16:creationId xmlns:a16="http://schemas.microsoft.com/office/drawing/2014/main" id="{7B0BC2CF-996B-48AC-A69A-47860FFEF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176" y="3128408"/>
              <a:ext cx="21836" cy="104747"/>
            </a:xfrm>
            <a:custGeom>
              <a:avLst/>
              <a:gdLst>
                <a:gd name="T0" fmla="*/ 12 w 24"/>
                <a:gd name="T1" fmla="*/ 115 h 115"/>
                <a:gd name="T2" fmla="*/ 0 w 24"/>
                <a:gd name="T3" fmla="*/ 103 h 115"/>
                <a:gd name="T4" fmla="*/ 0 w 24"/>
                <a:gd name="T5" fmla="*/ 12 h 115"/>
                <a:gd name="T6" fmla="*/ 12 w 24"/>
                <a:gd name="T7" fmla="*/ 0 h 115"/>
                <a:gd name="T8" fmla="*/ 24 w 24"/>
                <a:gd name="T9" fmla="*/ 12 h 115"/>
                <a:gd name="T10" fmla="*/ 24 w 24"/>
                <a:gd name="T11" fmla="*/ 103 h 115"/>
                <a:gd name="T12" fmla="*/ 12 w 24"/>
                <a:gd name="T1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15">
                  <a:moveTo>
                    <a:pt x="12" y="115"/>
                  </a:moveTo>
                  <a:cubicBezTo>
                    <a:pt x="5" y="115"/>
                    <a:pt x="0" y="110"/>
                    <a:pt x="0" y="10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10"/>
                    <a:pt x="18" y="115"/>
                    <a:pt x="12" y="115"/>
                  </a:cubicBezTo>
                  <a:close/>
                </a:path>
              </a:pathLst>
            </a:cu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49B98B8B-A9D2-4FB2-B1D4-187DCE118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457" y="2984083"/>
              <a:ext cx="391350" cy="391691"/>
            </a:xfrm>
            <a:prstGeom prst="ellipse">
              <a:avLst/>
            </a:pr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C6142F4-E8F4-4F2C-B3EC-30E7AB284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8638" y="3064605"/>
              <a:ext cx="231671" cy="231671"/>
            </a:xfrm>
            <a:prstGeom prst="ellipse">
              <a:avLst/>
            </a:prstGeom>
            <a:solidFill>
              <a:srgbClr val="A2DAD6"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39" name="Freeform 54">
              <a:extLst>
                <a:ext uri="{FF2B5EF4-FFF2-40B4-BE49-F238E27FC236}">
                  <a16:creationId xmlns:a16="http://schemas.microsoft.com/office/drawing/2014/main" id="{710E4BEB-83E9-4489-88D9-B78B69EDC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42" y="3145809"/>
              <a:ext cx="68580" cy="348359"/>
            </a:xfrm>
            <a:custGeom>
              <a:avLst/>
              <a:gdLst>
                <a:gd name="T0" fmla="*/ 75 w 75"/>
                <a:gd name="T1" fmla="*/ 38 h 382"/>
                <a:gd name="T2" fmla="*/ 38 w 75"/>
                <a:gd name="T3" fmla="*/ 0 h 382"/>
                <a:gd name="T4" fmla="*/ 0 w 75"/>
                <a:gd name="T5" fmla="*/ 38 h 382"/>
                <a:gd name="T6" fmla="*/ 26 w 75"/>
                <a:gd name="T7" fmla="*/ 74 h 382"/>
                <a:gd name="T8" fmla="*/ 26 w 75"/>
                <a:gd name="T9" fmla="*/ 382 h 382"/>
                <a:gd name="T10" fmla="*/ 49 w 75"/>
                <a:gd name="T11" fmla="*/ 382 h 382"/>
                <a:gd name="T12" fmla="*/ 49 w 75"/>
                <a:gd name="T13" fmla="*/ 74 h 382"/>
                <a:gd name="T14" fmla="*/ 75 w 75"/>
                <a:gd name="T15" fmla="*/ 3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82">
                  <a:moveTo>
                    <a:pt x="75" y="38"/>
                  </a:moveTo>
                  <a:cubicBezTo>
                    <a:pt x="75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1" y="69"/>
                    <a:pt x="26" y="74"/>
                  </a:cubicBezTo>
                  <a:cubicBezTo>
                    <a:pt x="26" y="382"/>
                    <a:pt x="26" y="382"/>
                    <a:pt x="26" y="382"/>
                  </a:cubicBezTo>
                  <a:cubicBezTo>
                    <a:pt x="49" y="382"/>
                    <a:pt x="49" y="382"/>
                    <a:pt x="49" y="382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64" y="69"/>
                    <a:pt x="75" y="55"/>
                    <a:pt x="75" y="3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0" name="Freeform 55">
              <a:extLst>
                <a:ext uri="{FF2B5EF4-FFF2-40B4-BE49-F238E27FC236}">
                  <a16:creationId xmlns:a16="http://schemas.microsoft.com/office/drawing/2014/main" id="{FF5E88AB-9875-4B3A-879E-D473CAE8D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8312" y="3446060"/>
              <a:ext cx="712413" cy="467095"/>
            </a:xfrm>
            <a:custGeom>
              <a:avLst/>
              <a:gdLst>
                <a:gd name="T0" fmla="*/ 756 w 781"/>
                <a:gd name="T1" fmla="*/ 220 h 512"/>
                <a:gd name="T2" fmla="*/ 683 w 781"/>
                <a:gd name="T3" fmla="*/ 122 h 512"/>
                <a:gd name="T4" fmla="*/ 683 w 781"/>
                <a:gd name="T5" fmla="*/ 122 h 512"/>
                <a:gd name="T6" fmla="*/ 561 w 781"/>
                <a:gd name="T7" fmla="*/ 0 h 512"/>
                <a:gd name="T8" fmla="*/ 220 w 781"/>
                <a:gd name="T9" fmla="*/ 0 h 512"/>
                <a:gd name="T10" fmla="*/ 98 w 781"/>
                <a:gd name="T11" fmla="*/ 122 h 512"/>
                <a:gd name="T12" fmla="*/ 25 w 781"/>
                <a:gd name="T13" fmla="*/ 220 h 512"/>
                <a:gd name="T14" fmla="*/ 25 w 781"/>
                <a:gd name="T15" fmla="*/ 488 h 512"/>
                <a:gd name="T16" fmla="*/ 49 w 781"/>
                <a:gd name="T17" fmla="*/ 512 h 512"/>
                <a:gd name="T18" fmla="*/ 122 w 781"/>
                <a:gd name="T19" fmla="*/ 512 h 512"/>
                <a:gd name="T20" fmla="*/ 147 w 781"/>
                <a:gd name="T21" fmla="*/ 488 h 512"/>
                <a:gd name="T22" fmla="*/ 147 w 781"/>
                <a:gd name="T23" fmla="*/ 442 h 512"/>
                <a:gd name="T24" fmla="*/ 390 w 781"/>
                <a:gd name="T25" fmla="*/ 454 h 512"/>
                <a:gd name="T26" fmla="*/ 634 w 781"/>
                <a:gd name="T27" fmla="*/ 442 h 512"/>
                <a:gd name="T28" fmla="*/ 634 w 781"/>
                <a:gd name="T29" fmla="*/ 488 h 512"/>
                <a:gd name="T30" fmla="*/ 659 w 781"/>
                <a:gd name="T31" fmla="*/ 512 h 512"/>
                <a:gd name="T32" fmla="*/ 732 w 781"/>
                <a:gd name="T33" fmla="*/ 512 h 512"/>
                <a:gd name="T34" fmla="*/ 756 w 781"/>
                <a:gd name="T35" fmla="*/ 488 h 512"/>
                <a:gd name="T36" fmla="*/ 756 w 781"/>
                <a:gd name="T37" fmla="*/ 220 h 512"/>
                <a:gd name="T38" fmla="*/ 73 w 781"/>
                <a:gd name="T39" fmla="*/ 98 h 512"/>
                <a:gd name="T40" fmla="*/ 50 w 781"/>
                <a:gd name="T41" fmla="*/ 122 h 512"/>
                <a:gd name="T42" fmla="*/ 24 w 781"/>
                <a:gd name="T43" fmla="*/ 122 h 512"/>
                <a:gd name="T44" fmla="*/ 0 w 781"/>
                <a:gd name="T45" fmla="*/ 98 h 512"/>
                <a:gd name="T46" fmla="*/ 0 w 781"/>
                <a:gd name="T47" fmla="*/ 98 h 512"/>
                <a:gd name="T48" fmla="*/ 24 w 781"/>
                <a:gd name="T49" fmla="*/ 75 h 512"/>
                <a:gd name="T50" fmla="*/ 50 w 781"/>
                <a:gd name="T51" fmla="*/ 75 h 512"/>
                <a:gd name="T52" fmla="*/ 73 w 781"/>
                <a:gd name="T53" fmla="*/ 98 h 512"/>
                <a:gd name="T54" fmla="*/ 781 w 781"/>
                <a:gd name="T55" fmla="*/ 98 h 512"/>
                <a:gd name="T56" fmla="*/ 757 w 781"/>
                <a:gd name="T57" fmla="*/ 122 h 512"/>
                <a:gd name="T58" fmla="*/ 731 w 781"/>
                <a:gd name="T59" fmla="*/ 122 h 512"/>
                <a:gd name="T60" fmla="*/ 707 w 781"/>
                <a:gd name="T61" fmla="*/ 98 h 512"/>
                <a:gd name="T62" fmla="*/ 707 w 781"/>
                <a:gd name="T63" fmla="*/ 98 h 512"/>
                <a:gd name="T64" fmla="*/ 731 w 781"/>
                <a:gd name="T65" fmla="*/ 75 h 512"/>
                <a:gd name="T66" fmla="*/ 757 w 781"/>
                <a:gd name="T67" fmla="*/ 75 h 512"/>
                <a:gd name="T68" fmla="*/ 781 w 781"/>
                <a:gd name="T69" fmla="*/ 9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1" h="512">
                  <a:moveTo>
                    <a:pt x="756" y="220"/>
                  </a:moveTo>
                  <a:cubicBezTo>
                    <a:pt x="756" y="156"/>
                    <a:pt x="683" y="122"/>
                    <a:pt x="683" y="122"/>
                  </a:cubicBezTo>
                  <a:cubicBezTo>
                    <a:pt x="683" y="122"/>
                    <a:pt x="683" y="122"/>
                    <a:pt x="683" y="122"/>
                  </a:cubicBezTo>
                  <a:cubicBezTo>
                    <a:pt x="683" y="122"/>
                    <a:pt x="619" y="0"/>
                    <a:pt x="56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162" y="0"/>
                    <a:pt x="98" y="122"/>
                    <a:pt x="98" y="122"/>
                  </a:cubicBezTo>
                  <a:cubicBezTo>
                    <a:pt x="98" y="122"/>
                    <a:pt x="25" y="156"/>
                    <a:pt x="25" y="220"/>
                  </a:cubicBezTo>
                  <a:cubicBezTo>
                    <a:pt x="25" y="283"/>
                    <a:pt x="25" y="488"/>
                    <a:pt x="25" y="488"/>
                  </a:cubicBezTo>
                  <a:cubicBezTo>
                    <a:pt x="25" y="501"/>
                    <a:pt x="36" y="512"/>
                    <a:pt x="49" y="512"/>
                  </a:cubicBezTo>
                  <a:cubicBezTo>
                    <a:pt x="122" y="512"/>
                    <a:pt x="122" y="512"/>
                    <a:pt x="122" y="512"/>
                  </a:cubicBezTo>
                  <a:cubicBezTo>
                    <a:pt x="136" y="512"/>
                    <a:pt x="147" y="501"/>
                    <a:pt x="147" y="488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42"/>
                    <a:pt x="266" y="454"/>
                    <a:pt x="390" y="454"/>
                  </a:cubicBezTo>
                  <a:cubicBezTo>
                    <a:pt x="514" y="454"/>
                    <a:pt x="633" y="442"/>
                    <a:pt x="634" y="442"/>
                  </a:cubicBezTo>
                  <a:cubicBezTo>
                    <a:pt x="634" y="488"/>
                    <a:pt x="634" y="488"/>
                    <a:pt x="634" y="488"/>
                  </a:cubicBezTo>
                  <a:cubicBezTo>
                    <a:pt x="634" y="501"/>
                    <a:pt x="645" y="512"/>
                    <a:pt x="659" y="512"/>
                  </a:cubicBezTo>
                  <a:cubicBezTo>
                    <a:pt x="732" y="512"/>
                    <a:pt x="732" y="512"/>
                    <a:pt x="732" y="512"/>
                  </a:cubicBezTo>
                  <a:cubicBezTo>
                    <a:pt x="745" y="512"/>
                    <a:pt x="756" y="501"/>
                    <a:pt x="756" y="488"/>
                  </a:cubicBezTo>
                  <a:cubicBezTo>
                    <a:pt x="756" y="488"/>
                    <a:pt x="756" y="283"/>
                    <a:pt x="756" y="220"/>
                  </a:cubicBezTo>
                  <a:close/>
                  <a:moveTo>
                    <a:pt x="73" y="98"/>
                  </a:moveTo>
                  <a:cubicBezTo>
                    <a:pt x="73" y="111"/>
                    <a:pt x="63" y="122"/>
                    <a:pt x="50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" y="122"/>
                    <a:pt x="0" y="111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5"/>
                    <a:pt x="11" y="75"/>
                    <a:pt x="24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63" y="75"/>
                    <a:pt x="73" y="85"/>
                    <a:pt x="73" y="98"/>
                  </a:cubicBezTo>
                  <a:close/>
                  <a:moveTo>
                    <a:pt x="781" y="98"/>
                  </a:moveTo>
                  <a:cubicBezTo>
                    <a:pt x="781" y="111"/>
                    <a:pt x="770" y="122"/>
                    <a:pt x="757" y="122"/>
                  </a:cubicBezTo>
                  <a:cubicBezTo>
                    <a:pt x="731" y="122"/>
                    <a:pt x="731" y="122"/>
                    <a:pt x="731" y="122"/>
                  </a:cubicBezTo>
                  <a:cubicBezTo>
                    <a:pt x="718" y="122"/>
                    <a:pt x="707" y="111"/>
                    <a:pt x="707" y="98"/>
                  </a:cubicBezTo>
                  <a:cubicBezTo>
                    <a:pt x="707" y="98"/>
                    <a:pt x="707" y="98"/>
                    <a:pt x="707" y="98"/>
                  </a:cubicBezTo>
                  <a:cubicBezTo>
                    <a:pt x="707" y="85"/>
                    <a:pt x="718" y="75"/>
                    <a:pt x="731" y="75"/>
                  </a:cubicBezTo>
                  <a:cubicBezTo>
                    <a:pt x="757" y="75"/>
                    <a:pt x="757" y="75"/>
                    <a:pt x="757" y="75"/>
                  </a:cubicBezTo>
                  <a:cubicBezTo>
                    <a:pt x="770" y="75"/>
                    <a:pt x="781" y="85"/>
                    <a:pt x="781" y="9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1" name="Freeform 56">
              <a:extLst>
                <a:ext uri="{FF2B5EF4-FFF2-40B4-BE49-F238E27FC236}">
                  <a16:creationId xmlns:a16="http://schemas.microsoft.com/office/drawing/2014/main" id="{B692DB7B-2B54-4481-B252-6B6CFA1EE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4845" y="3467897"/>
              <a:ext cx="578324" cy="245319"/>
            </a:xfrm>
            <a:custGeom>
              <a:avLst/>
              <a:gdLst>
                <a:gd name="T0" fmla="*/ 49 w 634"/>
                <a:gd name="T1" fmla="*/ 269 h 269"/>
                <a:gd name="T2" fmla="*/ 0 w 634"/>
                <a:gd name="T3" fmla="*/ 220 h 269"/>
                <a:gd name="T4" fmla="*/ 49 w 634"/>
                <a:gd name="T5" fmla="*/ 171 h 269"/>
                <a:gd name="T6" fmla="*/ 98 w 634"/>
                <a:gd name="T7" fmla="*/ 220 h 269"/>
                <a:gd name="T8" fmla="*/ 49 w 634"/>
                <a:gd name="T9" fmla="*/ 269 h 269"/>
                <a:gd name="T10" fmla="*/ 317 w 634"/>
                <a:gd name="T11" fmla="*/ 110 h 269"/>
                <a:gd name="T12" fmla="*/ 37 w 634"/>
                <a:gd name="T13" fmla="*/ 122 h 269"/>
                <a:gd name="T14" fmla="*/ 159 w 634"/>
                <a:gd name="T15" fmla="*/ 0 h 269"/>
                <a:gd name="T16" fmla="*/ 476 w 634"/>
                <a:gd name="T17" fmla="*/ 0 h 269"/>
                <a:gd name="T18" fmla="*/ 598 w 634"/>
                <a:gd name="T19" fmla="*/ 122 h 269"/>
                <a:gd name="T20" fmla="*/ 317 w 634"/>
                <a:gd name="T21" fmla="*/ 110 h 269"/>
                <a:gd name="T22" fmla="*/ 586 w 634"/>
                <a:gd name="T23" fmla="*/ 269 h 269"/>
                <a:gd name="T24" fmla="*/ 537 w 634"/>
                <a:gd name="T25" fmla="*/ 220 h 269"/>
                <a:gd name="T26" fmla="*/ 586 w 634"/>
                <a:gd name="T27" fmla="*/ 171 h 269"/>
                <a:gd name="T28" fmla="*/ 634 w 634"/>
                <a:gd name="T29" fmla="*/ 220 h 269"/>
                <a:gd name="T30" fmla="*/ 586 w 634"/>
                <a:gd name="T31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4" h="269">
                  <a:moveTo>
                    <a:pt x="49" y="269"/>
                  </a:moveTo>
                  <a:cubicBezTo>
                    <a:pt x="22" y="269"/>
                    <a:pt x="0" y="247"/>
                    <a:pt x="0" y="220"/>
                  </a:cubicBezTo>
                  <a:cubicBezTo>
                    <a:pt x="0" y="193"/>
                    <a:pt x="22" y="171"/>
                    <a:pt x="49" y="171"/>
                  </a:cubicBezTo>
                  <a:cubicBezTo>
                    <a:pt x="76" y="171"/>
                    <a:pt x="98" y="193"/>
                    <a:pt x="98" y="220"/>
                  </a:cubicBezTo>
                  <a:cubicBezTo>
                    <a:pt x="98" y="247"/>
                    <a:pt x="76" y="269"/>
                    <a:pt x="49" y="269"/>
                  </a:cubicBezTo>
                  <a:close/>
                  <a:moveTo>
                    <a:pt x="317" y="110"/>
                  </a:moveTo>
                  <a:cubicBezTo>
                    <a:pt x="144" y="110"/>
                    <a:pt x="37" y="122"/>
                    <a:pt x="37" y="122"/>
                  </a:cubicBezTo>
                  <a:cubicBezTo>
                    <a:pt x="37" y="122"/>
                    <a:pt x="101" y="0"/>
                    <a:pt x="159" y="0"/>
                  </a:cubicBezTo>
                  <a:cubicBezTo>
                    <a:pt x="476" y="0"/>
                    <a:pt x="476" y="0"/>
                    <a:pt x="476" y="0"/>
                  </a:cubicBezTo>
                  <a:cubicBezTo>
                    <a:pt x="533" y="0"/>
                    <a:pt x="598" y="122"/>
                    <a:pt x="598" y="122"/>
                  </a:cubicBezTo>
                  <a:cubicBezTo>
                    <a:pt x="598" y="122"/>
                    <a:pt x="491" y="110"/>
                    <a:pt x="317" y="110"/>
                  </a:cubicBezTo>
                  <a:close/>
                  <a:moveTo>
                    <a:pt x="586" y="269"/>
                  </a:moveTo>
                  <a:cubicBezTo>
                    <a:pt x="559" y="269"/>
                    <a:pt x="537" y="247"/>
                    <a:pt x="537" y="220"/>
                  </a:cubicBezTo>
                  <a:cubicBezTo>
                    <a:pt x="537" y="193"/>
                    <a:pt x="559" y="171"/>
                    <a:pt x="586" y="171"/>
                  </a:cubicBezTo>
                  <a:cubicBezTo>
                    <a:pt x="613" y="171"/>
                    <a:pt x="634" y="193"/>
                    <a:pt x="634" y="220"/>
                  </a:cubicBezTo>
                  <a:cubicBezTo>
                    <a:pt x="634" y="247"/>
                    <a:pt x="613" y="269"/>
                    <a:pt x="586" y="269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F07CC7A4-D16F-42CF-A7C4-477032F2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922" y="2941434"/>
              <a:ext cx="448670" cy="975133"/>
            </a:xfrm>
            <a:custGeom>
              <a:avLst/>
              <a:gdLst>
                <a:gd name="T0" fmla="*/ 469 w 492"/>
                <a:gd name="T1" fmla="*/ 1069 h 1069"/>
                <a:gd name="T2" fmla="*/ 445 w 492"/>
                <a:gd name="T3" fmla="*/ 1046 h 1069"/>
                <a:gd name="T4" fmla="*/ 445 w 492"/>
                <a:gd name="T5" fmla="*/ 91 h 1069"/>
                <a:gd name="T6" fmla="*/ 401 w 492"/>
                <a:gd name="T7" fmla="*/ 47 h 1069"/>
                <a:gd name="T8" fmla="*/ 24 w 492"/>
                <a:gd name="T9" fmla="*/ 47 h 1069"/>
                <a:gd name="T10" fmla="*/ 0 w 492"/>
                <a:gd name="T11" fmla="*/ 24 h 1069"/>
                <a:gd name="T12" fmla="*/ 24 w 492"/>
                <a:gd name="T13" fmla="*/ 0 h 1069"/>
                <a:gd name="T14" fmla="*/ 401 w 492"/>
                <a:gd name="T15" fmla="*/ 0 h 1069"/>
                <a:gd name="T16" fmla="*/ 492 w 492"/>
                <a:gd name="T17" fmla="*/ 91 h 1069"/>
                <a:gd name="T18" fmla="*/ 492 w 492"/>
                <a:gd name="T19" fmla="*/ 1046 h 1069"/>
                <a:gd name="T20" fmla="*/ 469 w 492"/>
                <a:gd name="T21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1069">
                  <a:moveTo>
                    <a:pt x="469" y="1069"/>
                  </a:moveTo>
                  <a:cubicBezTo>
                    <a:pt x="456" y="1069"/>
                    <a:pt x="445" y="1059"/>
                    <a:pt x="445" y="1046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67"/>
                    <a:pt x="425" y="47"/>
                    <a:pt x="401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51" y="0"/>
                    <a:pt x="492" y="41"/>
                    <a:pt x="492" y="91"/>
                  </a:cubicBezTo>
                  <a:cubicBezTo>
                    <a:pt x="492" y="1046"/>
                    <a:pt x="492" y="1046"/>
                    <a:pt x="492" y="1046"/>
                  </a:cubicBezTo>
                  <a:cubicBezTo>
                    <a:pt x="492" y="1059"/>
                    <a:pt x="482" y="1069"/>
                    <a:pt x="469" y="1069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8DFA8EB4-EFF0-464A-AE42-6D073CB3CC71}"/>
              </a:ext>
            </a:extLst>
          </p:cNvPr>
          <p:cNvGrpSpPr>
            <a:grpSpLocks noChangeAspect="1"/>
          </p:cNvGrpSpPr>
          <p:nvPr/>
        </p:nvGrpSpPr>
        <p:grpSpPr>
          <a:xfrm>
            <a:off x="9166986" y="5116448"/>
            <a:ext cx="480895" cy="781033"/>
            <a:chOff x="5762625" y="2880360"/>
            <a:chExt cx="675613" cy="1097280"/>
          </a:xfrm>
        </p:grpSpPr>
        <p:sp>
          <p:nvSpPr>
            <p:cNvPr id="444" name="Freeform 22">
              <a:extLst>
                <a:ext uri="{FF2B5EF4-FFF2-40B4-BE49-F238E27FC236}">
                  <a16:creationId xmlns:a16="http://schemas.microsoft.com/office/drawing/2014/main" id="{3F595A74-A53F-4ECA-AC67-8365CADB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5" y="2880360"/>
              <a:ext cx="675613" cy="1097280"/>
            </a:xfrm>
            <a:custGeom>
              <a:avLst/>
              <a:gdLst>
                <a:gd name="T0" fmla="*/ 746 w 746"/>
                <a:gd name="T1" fmla="*/ 373 h 1214"/>
                <a:gd name="T2" fmla="*/ 373 w 746"/>
                <a:gd name="T3" fmla="*/ 0 h 1214"/>
                <a:gd name="T4" fmla="*/ 0 w 746"/>
                <a:gd name="T5" fmla="*/ 373 h 1214"/>
                <a:gd name="T6" fmla="*/ 137 w 746"/>
                <a:gd name="T7" fmla="*/ 662 h 1214"/>
                <a:gd name="T8" fmla="*/ 172 w 746"/>
                <a:gd name="T9" fmla="*/ 925 h 1214"/>
                <a:gd name="T10" fmla="*/ 181 w 746"/>
                <a:gd name="T11" fmla="*/ 944 h 1214"/>
                <a:gd name="T12" fmla="*/ 295 w 746"/>
                <a:gd name="T13" fmla="*/ 1041 h 1214"/>
                <a:gd name="T14" fmla="*/ 295 w 746"/>
                <a:gd name="T15" fmla="*/ 1214 h 1214"/>
                <a:gd name="T16" fmla="*/ 451 w 746"/>
                <a:gd name="T17" fmla="*/ 1214 h 1214"/>
                <a:gd name="T18" fmla="*/ 451 w 746"/>
                <a:gd name="T19" fmla="*/ 1041 h 1214"/>
                <a:gd name="T20" fmla="*/ 565 w 746"/>
                <a:gd name="T21" fmla="*/ 944 h 1214"/>
                <a:gd name="T22" fmla="*/ 574 w 746"/>
                <a:gd name="T23" fmla="*/ 925 h 1214"/>
                <a:gd name="T24" fmla="*/ 609 w 746"/>
                <a:gd name="T25" fmla="*/ 662 h 1214"/>
                <a:gd name="T26" fmla="*/ 746 w 746"/>
                <a:gd name="T27" fmla="*/ 373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6" h="1214">
                  <a:moveTo>
                    <a:pt x="746" y="373"/>
                  </a:moveTo>
                  <a:cubicBezTo>
                    <a:pt x="746" y="167"/>
                    <a:pt x="579" y="0"/>
                    <a:pt x="373" y="0"/>
                  </a:cubicBezTo>
                  <a:cubicBezTo>
                    <a:pt x="167" y="0"/>
                    <a:pt x="0" y="167"/>
                    <a:pt x="0" y="373"/>
                  </a:cubicBezTo>
                  <a:cubicBezTo>
                    <a:pt x="0" y="490"/>
                    <a:pt x="53" y="594"/>
                    <a:pt x="137" y="662"/>
                  </a:cubicBezTo>
                  <a:cubicBezTo>
                    <a:pt x="172" y="925"/>
                    <a:pt x="172" y="925"/>
                    <a:pt x="172" y="925"/>
                  </a:cubicBezTo>
                  <a:cubicBezTo>
                    <a:pt x="173" y="932"/>
                    <a:pt x="176" y="939"/>
                    <a:pt x="181" y="944"/>
                  </a:cubicBezTo>
                  <a:cubicBezTo>
                    <a:pt x="295" y="1041"/>
                    <a:pt x="295" y="1041"/>
                    <a:pt x="295" y="1041"/>
                  </a:cubicBezTo>
                  <a:cubicBezTo>
                    <a:pt x="295" y="1214"/>
                    <a:pt x="295" y="1214"/>
                    <a:pt x="295" y="1214"/>
                  </a:cubicBezTo>
                  <a:cubicBezTo>
                    <a:pt x="451" y="1214"/>
                    <a:pt x="451" y="1214"/>
                    <a:pt x="451" y="1214"/>
                  </a:cubicBezTo>
                  <a:cubicBezTo>
                    <a:pt x="451" y="1041"/>
                    <a:pt x="451" y="1041"/>
                    <a:pt x="451" y="1041"/>
                  </a:cubicBezTo>
                  <a:cubicBezTo>
                    <a:pt x="565" y="944"/>
                    <a:pt x="565" y="944"/>
                    <a:pt x="565" y="944"/>
                  </a:cubicBezTo>
                  <a:cubicBezTo>
                    <a:pt x="570" y="939"/>
                    <a:pt x="573" y="932"/>
                    <a:pt x="574" y="925"/>
                  </a:cubicBezTo>
                  <a:cubicBezTo>
                    <a:pt x="609" y="662"/>
                    <a:pt x="609" y="662"/>
                    <a:pt x="609" y="662"/>
                  </a:cubicBezTo>
                  <a:cubicBezTo>
                    <a:pt x="693" y="594"/>
                    <a:pt x="746" y="490"/>
                    <a:pt x="746" y="373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5" name="Freeform 23">
              <a:extLst>
                <a:ext uri="{FF2B5EF4-FFF2-40B4-BE49-F238E27FC236}">
                  <a16:creationId xmlns:a16="http://schemas.microsoft.com/office/drawing/2014/main" id="{267DAB35-3314-416E-9C05-ABB98B1D7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835" y="2919247"/>
              <a:ext cx="599192" cy="298244"/>
            </a:xfrm>
            <a:custGeom>
              <a:avLst/>
              <a:gdLst>
                <a:gd name="T0" fmla="*/ 0 w 662"/>
                <a:gd name="T1" fmla="*/ 330 h 330"/>
                <a:gd name="T2" fmla="*/ 331 w 662"/>
                <a:gd name="T3" fmla="*/ 0 h 330"/>
                <a:gd name="T4" fmla="*/ 662 w 662"/>
                <a:gd name="T5" fmla="*/ 330 h 330"/>
                <a:gd name="T6" fmla="*/ 0 w 662"/>
                <a:gd name="T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330">
                  <a:moveTo>
                    <a:pt x="0" y="330"/>
                  </a:moveTo>
                  <a:cubicBezTo>
                    <a:pt x="0" y="148"/>
                    <a:pt x="148" y="0"/>
                    <a:pt x="331" y="0"/>
                  </a:cubicBezTo>
                  <a:cubicBezTo>
                    <a:pt x="514" y="0"/>
                    <a:pt x="662" y="148"/>
                    <a:pt x="662" y="330"/>
                  </a:cubicBezTo>
                  <a:lnTo>
                    <a:pt x="0" y="3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46" name="Freeform 24">
              <a:extLst>
                <a:ext uri="{FF2B5EF4-FFF2-40B4-BE49-F238E27FC236}">
                  <a16:creationId xmlns:a16="http://schemas.microsoft.com/office/drawing/2014/main" id="{3051FF80-E4B5-41B6-8B7E-5CB1D08E8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1986" y="3318934"/>
              <a:ext cx="108544" cy="183275"/>
            </a:xfrm>
            <a:custGeom>
              <a:avLst/>
              <a:gdLst>
                <a:gd name="T0" fmla="*/ 110 w 120"/>
                <a:gd name="T1" fmla="*/ 203 h 203"/>
                <a:gd name="T2" fmla="*/ 10 w 120"/>
                <a:gd name="T3" fmla="*/ 203 h 203"/>
                <a:gd name="T4" fmla="*/ 0 w 120"/>
                <a:gd name="T5" fmla="*/ 193 h 203"/>
                <a:gd name="T6" fmla="*/ 0 w 120"/>
                <a:gd name="T7" fmla="*/ 11 h 203"/>
                <a:gd name="T8" fmla="*/ 10 w 120"/>
                <a:gd name="T9" fmla="*/ 0 h 203"/>
                <a:gd name="T10" fmla="*/ 110 w 120"/>
                <a:gd name="T11" fmla="*/ 0 h 203"/>
                <a:gd name="T12" fmla="*/ 120 w 120"/>
                <a:gd name="T13" fmla="*/ 11 h 203"/>
                <a:gd name="T14" fmla="*/ 120 w 120"/>
                <a:gd name="T15" fmla="*/ 193 h 203"/>
                <a:gd name="T16" fmla="*/ 110 w 120"/>
                <a:gd name="T17" fmla="*/ 203 h 203"/>
                <a:gd name="T18" fmla="*/ 60 w 120"/>
                <a:gd name="T19" fmla="*/ 32 h 203"/>
                <a:gd name="T20" fmla="*/ 60 w 120"/>
                <a:gd name="T21" fmla="*/ 32 h 203"/>
                <a:gd name="T22" fmla="*/ 50 w 120"/>
                <a:gd name="T23" fmla="*/ 42 h 203"/>
                <a:gd name="T24" fmla="*/ 50 w 120"/>
                <a:gd name="T25" fmla="*/ 162 h 203"/>
                <a:gd name="T26" fmla="*/ 60 w 120"/>
                <a:gd name="T27" fmla="*/ 172 h 203"/>
                <a:gd name="T28" fmla="*/ 60 w 120"/>
                <a:gd name="T29" fmla="*/ 172 h 203"/>
                <a:gd name="T30" fmla="*/ 70 w 120"/>
                <a:gd name="T31" fmla="*/ 162 h 203"/>
                <a:gd name="T32" fmla="*/ 70 w 120"/>
                <a:gd name="T33" fmla="*/ 42 h 203"/>
                <a:gd name="T34" fmla="*/ 60 w 120"/>
                <a:gd name="T35" fmla="*/ 3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203">
                  <a:moveTo>
                    <a:pt x="110" y="203"/>
                  </a:moveTo>
                  <a:cubicBezTo>
                    <a:pt x="10" y="203"/>
                    <a:pt x="10" y="203"/>
                    <a:pt x="10" y="203"/>
                  </a:cubicBezTo>
                  <a:cubicBezTo>
                    <a:pt x="5" y="203"/>
                    <a:pt x="0" y="198"/>
                    <a:pt x="0" y="19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5"/>
                    <a:pt x="120" y="11"/>
                  </a:cubicBezTo>
                  <a:cubicBezTo>
                    <a:pt x="120" y="193"/>
                    <a:pt x="120" y="193"/>
                    <a:pt x="120" y="193"/>
                  </a:cubicBezTo>
                  <a:cubicBezTo>
                    <a:pt x="120" y="198"/>
                    <a:pt x="116" y="203"/>
                    <a:pt x="110" y="203"/>
                  </a:cubicBezTo>
                  <a:close/>
                  <a:moveTo>
                    <a:pt x="60" y="3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54" y="32"/>
                    <a:pt x="50" y="36"/>
                    <a:pt x="50" y="42"/>
                  </a:cubicBezTo>
                  <a:cubicBezTo>
                    <a:pt x="50" y="162"/>
                    <a:pt x="50" y="162"/>
                    <a:pt x="50" y="162"/>
                  </a:cubicBezTo>
                  <a:cubicBezTo>
                    <a:pt x="50" y="167"/>
                    <a:pt x="54" y="172"/>
                    <a:pt x="60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6" y="172"/>
                    <a:pt x="70" y="167"/>
                    <a:pt x="70" y="16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36"/>
                    <a:pt x="66" y="32"/>
                    <a:pt x="60" y="3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7" name="Freeform 25">
              <a:extLst>
                <a:ext uri="{FF2B5EF4-FFF2-40B4-BE49-F238E27FC236}">
                  <a16:creationId xmlns:a16="http://schemas.microsoft.com/office/drawing/2014/main" id="{2CF92C95-2EC4-45B9-A29F-8A9AA590B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7677" y="3318934"/>
              <a:ext cx="141344" cy="291819"/>
            </a:xfrm>
            <a:custGeom>
              <a:avLst/>
              <a:gdLst>
                <a:gd name="T0" fmla="*/ 156 w 156"/>
                <a:gd name="T1" fmla="*/ 162 h 323"/>
                <a:gd name="T2" fmla="*/ 102 w 156"/>
                <a:gd name="T3" fmla="*/ 87 h 323"/>
                <a:gd name="T4" fmla="*/ 102 w 156"/>
                <a:gd name="T5" fmla="*/ 17 h 323"/>
                <a:gd name="T6" fmla="*/ 85 w 156"/>
                <a:gd name="T7" fmla="*/ 0 h 323"/>
                <a:gd name="T8" fmla="*/ 71 w 156"/>
                <a:gd name="T9" fmla="*/ 0 h 323"/>
                <a:gd name="T10" fmla="*/ 54 w 156"/>
                <a:gd name="T11" fmla="*/ 17 h 323"/>
                <a:gd name="T12" fmla="*/ 54 w 156"/>
                <a:gd name="T13" fmla="*/ 87 h 323"/>
                <a:gd name="T14" fmla="*/ 0 w 156"/>
                <a:gd name="T15" fmla="*/ 162 h 323"/>
                <a:gd name="T16" fmla="*/ 54 w 156"/>
                <a:gd name="T17" fmla="*/ 236 h 323"/>
                <a:gd name="T18" fmla="*/ 54 w 156"/>
                <a:gd name="T19" fmla="*/ 306 h 323"/>
                <a:gd name="T20" fmla="*/ 71 w 156"/>
                <a:gd name="T21" fmla="*/ 323 h 323"/>
                <a:gd name="T22" fmla="*/ 85 w 156"/>
                <a:gd name="T23" fmla="*/ 323 h 323"/>
                <a:gd name="T24" fmla="*/ 102 w 156"/>
                <a:gd name="T25" fmla="*/ 306 h 323"/>
                <a:gd name="T26" fmla="*/ 102 w 156"/>
                <a:gd name="T27" fmla="*/ 236 h 323"/>
                <a:gd name="T28" fmla="*/ 156 w 156"/>
                <a:gd name="T29" fmla="*/ 16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323">
                  <a:moveTo>
                    <a:pt x="156" y="162"/>
                  </a:moveTo>
                  <a:cubicBezTo>
                    <a:pt x="156" y="127"/>
                    <a:pt x="133" y="98"/>
                    <a:pt x="102" y="8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8"/>
                    <a:pt x="95" y="0"/>
                    <a:pt x="8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1" y="0"/>
                    <a:pt x="54" y="8"/>
                    <a:pt x="54" y="1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23" y="98"/>
                    <a:pt x="0" y="127"/>
                    <a:pt x="0" y="162"/>
                  </a:cubicBezTo>
                  <a:cubicBezTo>
                    <a:pt x="0" y="196"/>
                    <a:pt x="23" y="226"/>
                    <a:pt x="54" y="236"/>
                  </a:cubicBezTo>
                  <a:cubicBezTo>
                    <a:pt x="54" y="306"/>
                    <a:pt x="54" y="306"/>
                    <a:pt x="54" y="306"/>
                  </a:cubicBezTo>
                  <a:cubicBezTo>
                    <a:pt x="54" y="315"/>
                    <a:pt x="61" y="323"/>
                    <a:pt x="71" y="323"/>
                  </a:cubicBezTo>
                  <a:cubicBezTo>
                    <a:pt x="85" y="323"/>
                    <a:pt x="85" y="323"/>
                    <a:pt x="85" y="323"/>
                  </a:cubicBezTo>
                  <a:cubicBezTo>
                    <a:pt x="95" y="323"/>
                    <a:pt x="102" y="315"/>
                    <a:pt x="102" y="306"/>
                  </a:cubicBezTo>
                  <a:cubicBezTo>
                    <a:pt x="102" y="236"/>
                    <a:pt x="102" y="236"/>
                    <a:pt x="102" y="236"/>
                  </a:cubicBezTo>
                  <a:cubicBezTo>
                    <a:pt x="133" y="226"/>
                    <a:pt x="156" y="196"/>
                    <a:pt x="156" y="16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8" name="Freeform 26">
              <a:extLst>
                <a:ext uri="{FF2B5EF4-FFF2-40B4-BE49-F238E27FC236}">
                  <a16:creationId xmlns:a16="http://schemas.microsoft.com/office/drawing/2014/main" id="{54CB7E97-3D58-465B-9285-3FDB83E4F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625" y="2967263"/>
              <a:ext cx="347613" cy="130186"/>
            </a:xfrm>
            <a:custGeom>
              <a:avLst/>
              <a:gdLst>
                <a:gd name="T0" fmla="*/ 341 w 384"/>
                <a:gd name="T1" fmla="*/ 134 h 144"/>
                <a:gd name="T2" fmla="*/ 358 w 384"/>
                <a:gd name="T3" fmla="*/ 141 h 144"/>
                <a:gd name="T4" fmla="*/ 374 w 384"/>
                <a:gd name="T5" fmla="*/ 134 h 144"/>
                <a:gd name="T6" fmla="*/ 374 w 384"/>
                <a:gd name="T7" fmla="*/ 100 h 144"/>
                <a:gd name="T8" fmla="*/ 10 w 384"/>
                <a:gd name="T9" fmla="*/ 100 h 144"/>
                <a:gd name="T10" fmla="*/ 10 w 384"/>
                <a:gd name="T11" fmla="*/ 134 h 144"/>
                <a:gd name="T12" fmla="*/ 43 w 384"/>
                <a:gd name="T13" fmla="*/ 134 h 144"/>
                <a:gd name="T14" fmla="*/ 341 w 384"/>
                <a:gd name="T15" fmla="*/ 13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144">
                  <a:moveTo>
                    <a:pt x="341" y="134"/>
                  </a:moveTo>
                  <a:cubicBezTo>
                    <a:pt x="345" y="139"/>
                    <a:pt x="351" y="141"/>
                    <a:pt x="358" y="141"/>
                  </a:cubicBezTo>
                  <a:cubicBezTo>
                    <a:pt x="364" y="141"/>
                    <a:pt x="370" y="139"/>
                    <a:pt x="374" y="134"/>
                  </a:cubicBezTo>
                  <a:cubicBezTo>
                    <a:pt x="384" y="125"/>
                    <a:pt x="384" y="110"/>
                    <a:pt x="374" y="100"/>
                  </a:cubicBezTo>
                  <a:cubicBezTo>
                    <a:pt x="274" y="0"/>
                    <a:pt x="110" y="0"/>
                    <a:pt x="10" y="100"/>
                  </a:cubicBezTo>
                  <a:cubicBezTo>
                    <a:pt x="0" y="110"/>
                    <a:pt x="0" y="125"/>
                    <a:pt x="10" y="134"/>
                  </a:cubicBezTo>
                  <a:cubicBezTo>
                    <a:pt x="19" y="144"/>
                    <a:pt x="34" y="144"/>
                    <a:pt x="43" y="134"/>
                  </a:cubicBezTo>
                  <a:cubicBezTo>
                    <a:pt x="125" y="52"/>
                    <a:pt x="259" y="52"/>
                    <a:pt x="341" y="134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49" name="Freeform 27">
              <a:extLst>
                <a:ext uri="{FF2B5EF4-FFF2-40B4-BE49-F238E27FC236}">
                  <a16:creationId xmlns:a16="http://schemas.microsoft.com/office/drawing/2014/main" id="{A58B8763-8283-42F5-B980-5C08F86C4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477" y="3073779"/>
              <a:ext cx="227909" cy="82169"/>
            </a:xfrm>
            <a:custGeom>
              <a:avLst/>
              <a:gdLst>
                <a:gd name="T0" fmla="*/ 209 w 252"/>
                <a:gd name="T1" fmla="*/ 82 h 91"/>
                <a:gd name="T2" fmla="*/ 226 w 252"/>
                <a:gd name="T3" fmla="*/ 89 h 91"/>
                <a:gd name="T4" fmla="*/ 243 w 252"/>
                <a:gd name="T5" fmla="*/ 82 h 91"/>
                <a:gd name="T6" fmla="*/ 243 w 252"/>
                <a:gd name="T7" fmla="*/ 48 h 91"/>
                <a:gd name="T8" fmla="*/ 126 w 252"/>
                <a:gd name="T9" fmla="*/ 0 h 91"/>
                <a:gd name="T10" fmla="*/ 9 w 252"/>
                <a:gd name="T11" fmla="*/ 48 h 91"/>
                <a:gd name="T12" fmla="*/ 9 w 252"/>
                <a:gd name="T13" fmla="*/ 82 h 91"/>
                <a:gd name="T14" fmla="*/ 43 w 252"/>
                <a:gd name="T15" fmla="*/ 82 h 91"/>
                <a:gd name="T16" fmla="*/ 126 w 252"/>
                <a:gd name="T17" fmla="*/ 47 h 91"/>
                <a:gd name="T18" fmla="*/ 209 w 252"/>
                <a:gd name="T19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91">
                  <a:moveTo>
                    <a:pt x="209" y="82"/>
                  </a:moveTo>
                  <a:cubicBezTo>
                    <a:pt x="214" y="86"/>
                    <a:pt x="220" y="89"/>
                    <a:pt x="226" y="89"/>
                  </a:cubicBezTo>
                  <a:cubicBezTo>
                    <a:pt x="232" y="89"/>
                    <a:pt x="238" y="86"/>
                    <a:pt x="243" y="82"/>
                  </a:cubicBezTo>
                  <a:cubicBezTo>
                    <a:pt x="252" y="72"/>
                    <a:pt x="252" y="57"/>
                    <a:pt x="243" y="48"/>
                  </a:cubicBezTo>
                  <a:cubicBezTo>
                    <a:pt x="212" y="17"/>
                    <a:pt x="170" y="0"/>
                    <a:pt x="126" y="0"/>
                  </a:cubicBezTo>
                  <a:cubicBezTo>
                    <a:pt x="82" y="0"/>
                    <a:pt x="40" y="17"/>
                    <a:pt x="9" y="48"/>
                  </a:cubicBezTo>
                  <a:cubicBezTo>
                    <a:pt x="0" y="57"/>
                    <a:pt x="0" y="72"/>
                    <a:pt x="9" y="82"/>
                  </a:cubicBezTo>
                  <a:cubicBezTo>
                    <a:pt x="18" y="91"/>
                    <a:pt x="34" y="91"/>
                    <a:pt x="43" y="82"/>
                  </a:cubicBezTo>
                  <a:cubicBezTo>
                    <a:pt x="65" y="60"/>
                    <a:pt x="95" y="47"/>
                    <a:pt x="126" y="47"/>
                  </a:cubicBezTo>
                  <a:cubicBezTo>
                    <a:pt x="157" y="47"/>
                    <a:pt x="187" y="60"/>
                    <a:pt x="209" y="8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0" name="Freeform 28">
              <a:extLst>
                <a:ext uri="{FF2B5EF4-FFF2-40B4-BE49-F238E27FC236}">
                  <a16:creationId xmlns:a16="http://schemas.microsoft.com/office/drawing/2014/main" id="{91829F79-F8F4-40D2-A0CE-0B798DEB3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285" y="3155272"/>
              <a:ext cx="293510" cy="62219"/>
            </a:xfrm>
            <a:custGeom>
              <a:avLst/>
              <a:gdLst>
                <a:gd name="T0" fmla="*/ 315 w 324"/>
                <a:gd name="T1" fmla="*/ 1 h 69"/>
                <a:gd name="T2" fmla="*/ 244 w 324"/>
                <a:gd name="T3" fmla="*/ 7 h 69"/>
                <a:gd name="T4" fmla="*/ 117 w 324"/>
                <a:gd name="T5" fmla="*/ 37 h 69"/>
                <a:gd name="T6" fmla="*/ 63 w 324"/>
                <a:gd name="T7" fmla="*/ 6 h 69"/>
                <a:gd name="T8" fmla="*/ 0 w 324"/>
                <a:gd name="T9" fmla="*/ 69 h 69"/>
                <a:gd name="T10" fmla="*/ 126 w 324"/>
                <a:gd name="T11" fmla="*/ 69 h 69"/>
                <a:gd name="T12" fmla="*/ 251 w 324"/>
                <a:gd name="T13" fmla="*/ 40 h 69"/>
                <a:gd name="T14" fmla="*/ 251 w 324"/>
                <a:gd name="T15" fmla="*/ 40 h 69"/>
                <a:gd name="T16" fmla="*/ 318 w 324"/>
                <a:gd name="T17" fmla="*/ 12 h 69"/>
                <a:gd name="T18" fmla="*/ 315 w 324"/>
                <a:gd name="T19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69">
                  <a:moveTo>
                    <a:pt x="315" y="1"/>
                  </a:moveTo>
                  <a:cubicBezTo>
                    <a:pt x="244" y="7"/>
                    <a:pt x="244" y="7"/>
                    <a:pt x="244" y="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06" y="19"/>
                    <a:pt x="86" y="6"/>
                    <a:pt x="63" y="6"/>
                  </a:cubicBezTo>
                  <a:cubicBezTo>
                    <a:pt x="28" y="6"/>
                    <a:pt x="0" y="34"/>
                    <a:pt x="0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24" y="9"/>
                    <a:pt x="321" y="0"/>
                    <a:pt x="315" y="1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7E0CCA86-CB08-43E4-A067-4C5DE2B87F63}"/>
              </a:ext>
            </a:extLst>
          </p:cNvPr>
          <p:cNvGrpSpPr/>
          <p:nvPr/>
        </p:nvGrpSpPr>
        <p:grpSpPr>
          <a:xfrm>
            <a:off x="7587857" y="3897720"/>
            <a:ext cx="929071" cy="925343"/>
            <a:chOff x="5546784" y="2882562"/>
            <a:chExt cx="1097280" cy="1092877"/>
          </a:xfrm>
        </p:grpSpPr>
        <p:sp>
          <p:nvSpPr>
            <p:cNvPr id="452" name="Line 5">
              <a:extLst>
                <a:ext uri="{FF2B5EF4-FFF2-40B4-BE49-F238E27FC236}">
                  <a16:creationId xmlns:a16="http://schemas.microsoft.com/office/drawing/2014/main" id="{13E24314-7CC8-4106-989B-EBE98F01F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3" name="Line 6">
              <a:extLst>
                <a:ext uri="{FF2B5EF4-FFF2-40B4-BE49-F238E27FC236}">
                  <a16:creationId xmlns:a16="http://schemas.microsoft.com/office/drawing/2014/main" id="{C7DFD5C5-81AD-4A2B-B242-015FBF39C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3731" y="3054605"/>
              <a:ext cx="0" cy="0"/>
            </a:xfrm>
            <a:prstGeom prst="lin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4" name="Freeform 40">
              <a:extLst>
                <a:ext uri="{FF2B5EF4-FFF2-40B4-BE49-F238E27FC236}">
                  <a16:creationId xmlns:a16="http://schemas.microsoft.com/office/drawing/2014/main" id="{0EE58457-7D6D-4B8C-A47B-CD5283FF9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5" y="2898141"/>
              <a:ext cx="243501" cy="140208"/>
            </a:xfrm>
            <a:custGeom>
              <a:avLst/>
              <a:gdLst>
                <a:gd name="T0" fmla="*/ 269 w 269"/>
                <a:gd name="T1" fmla="*/ 31 h 155"/>
                <a:gd name="T2" fmla="*/ 213 w 269"/>
                <a:gd name="T3" fmla="*/ 10 h 155"/>
                <a:gd name="T4" fmla="*/ 56 w 269"/>
                <a:gd name="T5" fmla="*/ 10 h 155"/>
                <a:gd name="T6" fmla="*/ 0 w 269"/>
                <a:gd name="T7" fmla="*/ 31 h 155"/>
                <a:gd name="T8" fmla="*/ 0 w 269"/>
                <a:gd name="T9" fmla="*/ 99 h 155"/>
                <a:gd name="T10" fmla="*/ 56 w 269"/>
                <a:gd name="T11" fmla="*/ 155 h 155"/>
                <a:gd name="T12" fmla="*/ 213 w 269"/>
                <a:gd name="T13" fmla="*/ 155 h 155"/>
                <a:gd name="T14" fmla="*/ 269 w 269"/>
                <a:gd name="T15" fmla="*/ 99 h 155"/>
                <a:gd name="T16" fmla="*/ 269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269" y="31"/>
                  </a:moveTo>
                  <a:cubicBezTo>
                    <a:pt x="269" y="0"/>
                    <a:pt x="244" y="10"/>
                    <a:pt x="21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25" y="10"/>
                    <a:pt x="0" y="0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30"/>
                    <a:pt x="25" y="155"/>
                    <a:pt x="56" y="155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44" y="155"/>
                    <a:pt x="269" y="130"/>
                    <a:pt x="269" y="99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5" name="Freeform 41">
              <a:extLst>
                <a:ext uri="{FF2B5EF4-FFF2-40B4-BE49-F238E27FC236}">
                  <a16:creationId xmlns:a16="http://schemas.microsoft.com/office/drawing/2014/main" id="{9E72F1B8-EDEC-48F4-B765-04EADCCE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253" y="2898141"/>
              <a:ext cx="243840" cy="140208"/>
            </a:xfrm>
            <a:custGeom>
              <a:avLst/>
              <a:gdLst>
                <a:gd name="T0" fmla="*/ 0 w 269"/>
                <a:gd name="T1" fmla="*/ 31 h 155"/>
                <a:gd name="T2" fmla="*/ 56 w 269"/>
                <a:gd name="T3" fmla="*/ 10 h 155"/>
                <a:gd name="T4" fmla="*/ 213 w 269"/>
                <a:gd name="T5" fmla="*/ 10 h 155"/>
                <a:gd name="T6" fmla="*/ 269 w 269"/>
                <a:gd name="T7" fmla="*/ 31 h 155"/>
                <a:gd name="T8" fmla="*/ 269 w 269"/>
                <a:gd name="T9" fmla="*/ 99 h 155"/>
                <a:gd name="T10" fmla="*/ 213 w 269"/>
                <a:gd name="T11" fmla="*/ 155 h 155"/>
                <a:gd name="T12" fmla="*/ 56 w 269"/>
                <a:gd name="T13" fmla="*/ 155 h 155"/>
                <a:gd name="T14" fmla="*/ 0 w 269"/>
                <a:gd name="T15" fmla="*/ 99 h 155"/>
                <a:gd name="T16" fmla="*/ 0 w 269"/>
                <a:gd name="T1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5">
                  <a:moveTo>
                    <a:pt x="0" y="31"/>
                  </a:moveTo>
                  <a:cubicBezTo>
                    <a:pt x="0" y="0"/>
                    <a:pt x="25" y="10"/>
                    <a:pt x="56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44" y="10"/>
                    <a:pt x="269" y="0"/>
                    <a:pt x="269" y="31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69" y="130"/>
                    <a:pt x="244" y="155"/>
                    <a:pt x="213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25" y="155"/>
                    <a:pt x="0" y="130"/>
                    <a:pt x="0" y="99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6" name="Freeform 42">
              <a:extLst>
                <a:ext uri="{FF2B5EF4-FFF2-40B4-BE49-F238E27FC236}">
                  <a16:creationId xmlns:a16="http://schemas.microsoft.com/office/drawing/2014/main" id="{60FF5AEA-5401-4096-B8C8-A98DEE4AC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805" y="3078989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8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4" y="128"/>
                    <a:pt x="13" y="134"/>
                  </a:cubicBezTo>
                  <a:cubicBezTo>
                    <a:pt x="16" y="136"/>
                    <a:pt x="20" y="136"/>
                    <a:pt x="23" y="136"/>
                  </a:cubicBezTo>
                  <a:cubicBezTo>
                    <a:pt x="30" y="136"/>
                    <a:pt x="37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7" y="11"/>
                    <a:pt x="87" y="6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7" name="Freeform 43">
              <a:extLst>
                <a:ext uri="{FF2B5EF4-FFF2-40B4-BE49-F238E27FC236}">
                  <a16:creationId xmlns:a16="http://schemas.microsoft.com/office/drawing/2014/main" id="{989BE2CA-0804-4D37-A4E6-49F95C88D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84" y="3027511"/>
              <a:ext cx="125984" cy="87715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4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8"/>
                    <a:pt x="5" y="87"/>
                  </a:cubicBezTo>
                  <a:cubicBezTo>
                    <a:pt x="9" y="94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3"/>
                    <a:pt x="133" y="13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8" name="Freeform 44">
              <a:extLst>
                <a:ext uri="{FF2B5EF4-FFF2-40B4-BE49-F238E27FC236}">
                  <a16:creationId xmlns:a16="http://schemas.microsoft.com/office/drawing/2014/main" id="{DEFF3289-B004-49A1-BB53-2570A4C0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81" y="3029205"/>
              <a:ext cx="125984" cy="88053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3"/>
                    <a:pt x="6" y="13"/>
                  </a:cubicBezTo>
                  <a:cubicBezTo>
                    <a:pt x="0" y="22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3"/>
                    <a:pt x="134" y="87"/>
                  </a:cubicBezTo>
                  <a:cubicBezTo>
                    <a:pt x="139" y="77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59" name="Freeform 45">
              <a:extLst>
                <a:ext uri="{FF2B5EF4-FFF2-40B4-BE49-F238E27FC236}">
                  <a16:creationId xmlns:a16="http://schemas.microsoft.com/office/drawing/2014/main" id="{1644C9B1-5D20-42B5-8658-DD6C31CF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104" y="3080005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3" y="0"/>
                    <a:pt x="13" y="6"/>
                  </a:cubicBezTo>
                  <a:cubicBezTo>
                    <a:pt x="4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4" y="133"/>
                    <a:pt x="70" y="136"/>
                    <a:pt x="77" y="136"/>
                  </a:cubicBezTo>
                  <a:cubicBezTo>
                    <a:pt x="81" y="136"/>
                    <a:pt x="84" y="136"/>
                    <a:pt x="87" y="134"/>
                  </a:cubicBezTo>
                  <a:cubicBezTo>
                    <a:pt x="97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0" name="Freeform 46">
              <a:extLst>
                <a:ext uri="{FF2B5EF4-FFF2-40B4-BE49-F238E27FC236}">
                  <a16:creationId xmlns:a16="http://schemas.microsoft.com/office/drawing/2014/main" id="{13983180-73D6-43EE-82BD-63D8604B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48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1" name="Freeform 47">
              <a:extLst>
                <a:ext uri="{FF2B5EF4-FFF2-40B4-BE49-F238E27FC236}">
                  <a16:creationId xmlns:a16="http://schemas.microsoft.com/office/drawing/2014/main" id="{77AF70BE-4754-4E27-A806-793F37DF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619" y="3078989"/>
              <a:ext cx="90424" cy="123275"/>
            </a:xfrm>
            <a:custGeom>
              <a:avLst/>
              <a:gdLst>
                <a:gd name="T0" fmla="*/ 40 w 100"/>
                <a:gd name="T1" fmla="*/ 13 h 136"/>
                <a:gd name="T2" fmla="*/ 13 w 100"/>
                <a:gd name="T3" fmla="*/ 6 h 136"/>
                <a:gd name="T4" fmla="*/ 6 w 100"/>
                <a:gd name="T5" fmla="*/ 33 h 136"/>
                <a:gd name="T6" fmla="*/ 60 w 100"/>
                <a:gd name="T7" fmla="*/ 126 h 136"/>
                <a:gd name="T8" fmla="*/ 77 w 100"/>
                <a:gd name="T9" fmla="*/ 136 h 136"/>
                <a:gd name="T10" fmla="*/ 87 w 100"/>
                <a:gd name="T11" fmla="*/ 134 h 136"/>
                <a:gd name="T12" fmla="*/ 94 w 100"/>
                <a:gd name="T13" fmla="*/ 106 h 136"/>
                <a:gd name="T14" fmla="*/ 40 w 100"/>
                <a:gd name="T15" fmla="*/ 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40" y="13"/>
                  </a:moveTo>
                  <a:cubicBezTo>
                    <a:pt x="35" y="3"/>
                    <a:pt x="22" y="0"/>
                    <a:pt x="13" y="6"/>
                  </a:cubicBezTo>
                  <a:cubicBezTo>
                    <a:pt x="3" y="11"/>
                    <a:pt x="0" y="23"/>
                    <a:pt x="6" y="33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3" y="133"/>
                    <a:pt x="70" y="136"/>
                    <a:pt x="77" y="136"/>
                  </a:cubicBezTo>
                  <a:cubicBezTo>
                    <a:pt x="80" y="136"/>
                    <a:pt x="84" y="136"/>
                    <a:pt x="87" y="134"/>
                  </a:cubicBezTo>
                  <a:cubicBezTo>
                    <a:pt x="96" y="128"/>
                    <a:pt x="100" y="116"/>
                    <a:pt x="94" y="106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2" name="Freeform 48">
              <a:extLst>
                <a:ext uri="{FF2B5EF4-FFF2-40B4-BE49-F238E27FC236}">
                  <a16:creationId xmlns:a16="http://schemas.microsoft.com/office/drawing/2014/main" id="{1400DDA9-CBA5-47BD-A90A-ABA70625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080" y="3027511"/>
              <a:ext cx="125984" cy="87715"/>
            </a:xfrm>
            <a:custGeom>
              <a:avLst/>
              <a:gdLst>
                <a:gd name="T0" fmla="*/ 126 w 139"/>
                <a:gd name="T1" fmla="*/ 60 h 97"/>
                <a:gd name="T2" fmla="*/ 33 w 139"/>
                <a:gd name="T3" fmla="*/ 6 h 97"/>
                <a:gd name="T4" fmla="*/ 6 w 139"/>
                <a:gd name="T5" fmla="*/ 13 h 97"/>
                <a:gd name="T6" fmla="*/ 13 w 139"/>
                <a:gd name="T7" fmla="*/ 40 h 97"/>
                <a:gd name="T8" fmla="*/ 106 w 139"/>
                <a:gd name="T9" fmla="*/ 94 h 97"/>
                <a:gd name="T10" fmla="*/ 116 w 139"/>
                <a:gd name="T11" fmla="*/ 97 h 97"/>
                <a:gd name="T12" fmla="*/ 134 w 139"/>
                <a:gd name="T13" fmla="*/ 87 h 97"/>
                <a:gd name="T14" fmla="*/ 126 w 139"/>
                <a:gd name="T15" fmla="*/ 6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26" y="60"/>
                  </a:moveTo>
                  <a:cubicBezTo>
                    <a:pt x="33" y="6"/>
                    <a:pt x="33" y="6"/>
                    <a:pt x="33" y="6"/>
                  </a:cubicBezTo>
                  <a:cubicBezTo>
                    <a:pt x="23" y="0"/>
                    <a:pt x="11" y="4"/>
                    <a:pt x="6" y="13"/>
                  </a:cubicBezTo>
                  <a:cubicBezTo>
                    <a:pt x="0" y="23"/>
                    <a:pt x="3" y="35"/>
                    <a:pt x="13" y="40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10" y="96"/>
                    <a:pt x="113" y="97"/>
                    <a:pt x="116" y="97"/>
                  </a:cubicBezTo>
                  <a:cubicBezTo>
                    <a:pt x="123" y="97"/>
                    <a:pt x="130" y="94"/>
                    <a:pt x="134" y="87"/>
                  </a:cubicBezTo>
                  <a:cubicBezTo>
                    <a:pt x="139" y="78"/>
                    <a:pt x="136" y="65"/>
                    <a:pt x="126" y="6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3" name="Freeform 49">
              <a:extLst>
                <a:ext uri="{FF2B5EF4-FFF2-40B4-BE49-F238E27FC236}">
                  <a16:creationId xmlns:a16="http://schemas.microsoft.com/office/drawing/2014/main" id="{55002FE1-AC33-4D58-99DF-E4795960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283" y="3029205"/>
              <a:ext cx="125984" cy="88053"/>
            </a:xfrm>
            <a:custGeom>
              <a:avLst/>
              <a:gdLst>
                <a:gd name="T0" fmla="*/ 133 w 139"/>
                <a:gd name="T1" fmla="*/ 13 h 97"/>
                <a:gd name="T2" fmla="*/ 106 w 139"/>
                <a:gd name="T3" fmla="*/ 6 h 97"/>
                <a:gd name="T4" fmla="*/ 13 w 139"/>
                <a:gd name="T5" fmla="*/ 60 h 97"/>
                <a:gd name="T6" fmla="*/ 5 w 139"/>
                <a:gd name="T7" fmla="*/ 87 h 97"/>
                <a:gd name="T8" fmla="*/ 23 w 139"/>
                <a:gd name="T9" fmla="*/ 97 h 97"/>
                <a:gd name="T10" fmla="*/ 33 w 139"/>
                <a:gd name="T11" fmla="*/ 94 h 97"/>
                <a:gd name="T12" fmla="*/ 126 w 139"/>
                <a:gd name="T13" fmla="*/ 40 h 97"/>
                <a:gd name="T14" fmla="*/ 133 w 139"/>
                <a:gd name="T15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7">
                  <a:moveTo>
                    <a:pt x="133" y="13"/>
                  </a:moveTo>
                  <a:cubicBezTo>
                    <a:pt x="128" y="3"/>
                    <a:pt x="116" y="0"/>
                    <a:pt x="106" y="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3" y="65"/>
                    <a:pt x="0" y="77"/>
                    <a:pt x="5" y="87"/>
                  </a:cubicBezTo>
                  <a:cubicBezTo>
                    <a:pt x="9" y="93"/>
                    <a:pt x="16" y="97"/>
                    <a:pt x="23" y="97"/>
                  </a:cubicBezTo>
                  <a:cubicBezTo>
                    <a:pt x="26" y="97"/>
                    <a:pt x="29" y="96"/>
                    <a:pt x="33" y="94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36" y="35"/>
                    <a:pt x="139" y="22"/>
                    <a:pt x="133" y="13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4" name="Freeform 50">
              <a:extLst>
                <a:ext uri="{FF2B5EF4-FFF2-40B4-BE49-F238E27FC236}">
                  <a16:creationId xmlns:a16="http://schemas.microsoft.com/office/drawing/2014/main" id="{44C8990D-4405-4CFE-84D4-257BF4CA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0" y="3080005"/>
              <a:ext cx="90424" cy="123275"/>
            </a:xfrm>
            <a:custGeom>
              <a:avLst/>
              <a:gdLst>
                <a:gd name="T0" fmla="*/ 87 w 100"/>
                <a:gd name="T1" fmla="*/ 6 h 136"/>
                <a:gd name="T2" fmla="*/ 60 w 100"/>
                <a:gd name="T3" fmla="*/ 13 h 136"/>
                <a:gd name="T4" fmla="*/ 6 w 100"/>
                <a:gd name="T5" fmla="*/ 106 h 136"/>
                <a:gd name="T6" fmla="*/ 13 w 100"/>
                <a:gd name="T7" fmla="*/ 134 h 136"/>
                <a:gd name="T8" fmla="*/ 23 w 100"/>
                <a:gd name="T9" fmla="*/ 136 h 136"/>
                <a:gd name="T10" fmla="*/ 40 w 100"/>
                <a:gd name="T11" fmla="*/ 126 h 136"/>
                <a:gd name="T12" fmla="*/ 94 w 100"/>
                <a:gd name="T13" fmla="*/ 33 h 136"/>
                <a:gd name="T14" fmla="*/ 87 w 100"/>
                <a:gd name="T15" fmla="*/ 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36">
                  <a:moveTo>
                    <a:pt x="87" y="6"/>
                  </a:moveTo>
                  <a:cubicBezTo>
                    <a:pt x="77" y="0"/>
                    <a:pt x="65" y="3"/>
                    <a:pt x="60" y="13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16"/>
                    <a:pt x="3" y="128"/>
                    <a:pt x="13" y="134"/>
                  </a:cubicBezTo>
                  <a:cubicBezTo>
                    <a:pt x="16" y="136"/>
                    <a:pt x="19" y="136"/>
                    <a:pt x="23" y="136"/>
                  </a:cubicBezTo>
                  <a:cubicBezTo>
                    <a:pt x="30" y="136"/>
                    <a:pt x="36" y="133"/>
                    <a:pt x="40" y="126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100" y="23"/>
                    <a:pt x="96" y="11"/>
                    <a:pt x="87" y="6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5" name="Freeform 51">
              <a:extLst>
                <a:ext uri="{FF2B5EF4-FFF2-40B4-BE49-F238E27FC236}">
                  <a16:creationId xmlns:a16="http://schemas.microsoft.com/office/drawing/2014/main" id="{161D50C7-8E16-4DC3-B1EA-0D974A29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563" y="3100663"/>
              <a:ext cx="36237" cy="134112"/>
            </a:xfrm>
            <a:custGeom>
              <a:avLst/>
              <a:gdLst>
                <a:gd name="T0" fmla="*/ 20 w 40"/>
                <a:gd name="T1" fmla="*/ 0 h 148"/>
                <a:gd name="T2" fmla="*/ 0 w 40"/>
                <a:gd name="T3" fmla="*/ 20 h 148"/>
                <a:gd name="T4" fmla="*/ 0 w 40"/>
                <a:gd name="T5" fmla="*/ 128 h 148"/>
                <a:gd name="T6" fmla="*/ 20 w 40"/>
                <a:gd name="T7" fmla="*/ 148 h 148"/>
                <a:gd name="T8" fmla="*/ 40 w 40"/>
                <a:gd name="T9" fmla="*/ 128 h 148"/>
                <a:gd name="T10" fmla="*/ 40 w 40"/>
                <a:gd name="T11" fmla="*/ 20 h 148"/>
                <a:gd name="T12" fmla="*/ 20 w 40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8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9" y="148"/>
                    <a:pt x="20" y="148"/>
                  </a:cubicBezTo>
                  <a:cubicBezTo>
                    <a:pt x="31" y="148"/>
                    <a:pt x="40" y="139"/>
                    <a:pt x="40" y="1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466" name="Freeform 52">
              <a:extLst>
                <a:ext uri="{FF2B5EF4-FFF2-40B4-BE49-F238E27FC236}">
                  <a16:creationId xmlns:a16="http://schemas.microsoft.com/office/drawing/2014/main" id="{0674C6F4-C2D1-41CD-94C6-0E2AAC543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133" y="2882562"/>
              <a:ext cx="1007872" cy="1092877"/>
            </a:xfrm>
            <a:custGeom>
              <a:avLst/>
              <a:gdLst>
                <a:gd name="T0" fmla="*/ 1081 w 1113"/>
                <a:gd name="T1" fmla="*/ 0 h 1207"/>
                <a:gd name="T2" fmla="*/ 638 w 1113"/>
                <a:gd name="T3" fmla="*/ 0 h 1207"/>
                <a:gd name="T4" fmla="*/ 558 w 1113"/>
                <a:gd name="T5" fmla="*/ 34 h 1207"/>
                <a:gd name="T6" fmla="*/ 478 w 1113"/>
                <a:gd name="T7" fmla="*/ 0 h 1207"/>
                <a:gd name="T8" fmla="*/ 32 w 1113"/>
                <a:gd name="T9" fmla="*/ 0 h 1207"/>
                <a:gd name="T10" fmla="*/ 0 w 1113"/>
                <a:gd name="T11" fmla="*/ 32 h 1207"/>
                <a:gd name="T12" fmla="*/ 32 w 1113"/>
                <a:gd name="T13" fmla="*/ 64 h 1207"/>
                <a:gd name="T14" fmla="*/ 478 w 1113"/>
                <a:gd name="T15" fmla="*/ 64 h 1207"/>
                <a:gd name="T16" fmla="*/ 526 w 1113"/>
                <a:gd name="T17" fmla="*/ 112 h 1207"/>
                <a:gd name="T18" fmla="*/ 526 w 1113"/>
                <a:gd name="T19" fmla="*/ 1175 h 1207"/>
                <a:gd name="T20" fmla="*/ 558 w 1113"/>
                <a:gd name="T21" fmla="*/ 1207 h 1207"/>
                <a:gd name="T22" fmla="*/ 558 w 1113"/>
                <a:gd name="T23" fmla="*/ 1207 h 1207"/>
                <a:gd name="T24" fmla="*/ 558 w 1113"/>
                <a:gd name="T25" fmla="*/ 1207 h 1207"/>
                <a:gd name="T26" fmla="*/ 590 w 1113"/>
                <a:gd name="T27" fmla="*/ 1175 h 1207"/>
                <a:gd name="T28" fmla="*/ 590 w 1113"/>
                <a:gd name="T29" fmla="*/ 112 h 1207"/>
                <a:gd name="T30" fmla="*/ 638 w 1113"/>
                <a:gd name="T31" fmla="*/ 64 h 1207"/>
                <a:gd name="T32" fmla="*/ 1081 w 1113"/>
                <a:gd name="T33" fmla="*/ 64 h 1207"/>
                <a:gd name="T34" fmla="*/ 1113 w 1113"/>
                <a:gd name="T35" fmla="*/ 32 h 1207"/>
                <a:gd name="T36" fmla="*/ 1081 w 1113"/>
                <a:gd name="T37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3" h="1207">
                  <a:moveTo>
                    <a:pt x="1081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07" y="0"/>
                    <a:pt x="579" y="13"/>
                    <a:pt x="558" y="34"/>
                  </a:cubicBezTo>
                  <a:cubicBezTo>
                    <a:pt x="538" y="13"/>
                    <a:pt x="509" y="0"/>
                    <a:pt x="47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478" y="64"/>
                    <a:pt x="478" y="64"/>
                    <a:pt x="478" y="64"/>
                  </a:cubicBezTo>
                  <a:cubicBezTo>
                    <a:pt x="505" y="64"/>
                    <a:pt x="526" y="86"/>
                    <a:pt x="526" y="112"/>
                  </a:cubicBezTo>
                  <a:cubicBezTo>
                    <a:pt x="526" y="1175"/>
                    <a:pt x="526" y="1175"/>
                    <a:pt x="526" y="1175"/>
                  </a:cubicBezTo>
                  <a:cubicBezTo>
                    <a:pt x="526" y="1193"/>
                    <a:pt x="540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58" y="1207"/>
                    <a:pt x="558" y="1207"/>
                    <a:pt x="558" y="1207"/>
                  </a:cubicBezTo>
                  <a:cubicBezTo>
                    <a:pt x="576" y="1207"/>
                    <a:pt x="590" y="1193"/>
                    <a:pt x="590" y="1175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86"/>
                    <a:pt x="612" y="64"/>
                    <a:pt x="638" y="64"/>
                  </a:cubicBezTo>
                  <a:cubicBezTo>
                    <a:pt x="1081" y="64"/>
                    <a:pt x="1081" y="64"/>
                    <a:pt x="1081" y="64"/>
                  </a:cubicBezTo>
                  <a:cubicBezTo>
                    <a:pt x="1099" y="64"/>
                    <a:pt x="1113" y="50"/>
                    <a:pt x="1113" y="32"/>
                  </a:cubicBezTo>
                  <a:cubicBezTo>
                    <a:pt x="1113" y="15"/>
                    <a:pt x="1099" y="0"/>
                    <a:pt x="1081" y="0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724DECF4-A1F9-494F-9D61-1CAA5476F94A}"/>
              </a:ext>
            </a:extLst>
          </p:cNvPr>
          <p:cNvGrpSpPr/>
          <p:nvPr/>
        </p:nvGrpSpPr>
        <p:grpSpPr>
          <a:xfrm>
            <a:off x="9931838" y="3147915"/>
            <a:ext cx="929071" cy="929071"/>
            <a:chOff x="5547360" y="2880360"/>
            <a:chExt cx="1097280" cy="1097280"/>
          </a:xfrm>
        </p:grpSpPr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53529D7C-679E-4258-A3CF-DF751DF3E1A5}"/>
                </a:ext>
              </a:extLst>
            </p:cNvPr>
            <p:cNvGrpSpPr/>
            <p:nvPr/>
          </p:nvGrpSpPr>
          <p:grpSpPr>
            <a:xfrm>
              <a:off x="5547360" y="2880360"/>
              <a:ext cx="1097280" cy="1097280"/>
              <a:chOff x="1481138" y="2880360"/>
              <a:chExt cx="1097280" cy="1097280"/>
            </a:xfrm>
          </p:grpSpPr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BB644705-778F-4D46-BA5B-DB2B4654B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235" y="2880360"/>
                <a:ext cx="531183" cy="530844"/>
              </a:xfrm>
              <a:prstGeom prst="ellipse">
                <a:avLst/>
              </a:pr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FAFB22F0-3048-47D9-B312-583C107FC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1138" y="3446457"/>
                <a:ext cx="530844" cy="531183"/>
              </a:xfrm>
              <a:prstGeom prst="ellipse">
                <a:avLst/>
              </a:pr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864232A6-CC84-4C8B-BE44-CCF41D9A1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7235" y="3446457"/>
                <a:ext cx="531183" cy="531183"/>
              </a:xfrm>
              <a:prstGeom prst="ellipse">
                <a:avLst/>
              </a:pr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317C6944-5EB4-44E0-B56D-985A1AB4F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1138" y="2880360"/>
                <a:ext cx="530844" cy="530844"/>
              </a:xfrm>
              <a:prstGeom prst="ellipse">
                <a:avLst/>
              </a:pr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6C2EE5F1-8AF2-40B5-BB32-362059720953}"/>
                </a:ext>
              </a:extLst>
            </p:cNvPr>
            <p:cNvGrpSpPr/>
            <p:nvPr/>
          </p:nvGrpSpPr>
          <p:grpSpPr>
            <a:xfrm>
              <a:off x="5617868" y="2942732"/>
              <a:ext cx="965078" cy="991051"/>
              <a:chOff x="1551646" y="2942732"/>
              <a:chExt cx="965078" cy="991051"/>
            </a:xfrm>
          </p:grpSpPr>
          <p:sp>
            <p:nvSpPr>
              <p:cNvPr id="470" name="Freeform 559">
                <a:extLst>
                  <a:ext uri="{FF2B5EF4-FFF2-40B4-BE49-F238E27FC236}">
                    <a16:creationId xmlns:a16="http://schemas.microsoft.com/office/drawing/2014/main" id="{684B0F8D-FB81-438E-B750-F4F12C040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947" y="2942732"/>
                <a:ext cx="406777" cy="406099"/>
              </a:xfrm>
              <a:custGeom>
                <a:avLst/>
                <a:gdLst>
                  <a:gd name="T0" fmla="*/ 444 w 449"/>
                  <a:gd name="T1" fmla="*/ 218 h 448"/>
                  <a:gd name="T2" fmla="*/ 365 w 449"/>
                  <a:gd name="T3" fmla="*/ 139 h 448"/>
                  <a:gd name="T4" fmla="*/ 346 w 449"/>
                  <a:gd name="T5" fmla="*/ 146 h 448"/>
                  <a:gd name="T6" fmla="*/ 346 w 449"/>
                  <a:gd name="T7" fmla="*/ 189 h 448"/>
                  <a:gd name="T8" fmla="*/ 260 w 449"/>
                  <a:gd name="T9" fmla="*/ 189 h 448"/>
                  <a:gd name="T10" fmla="*/ 260 w 449"/>
                  <a:gd name="T11" fmla="*/ 102 h 448"/>
                  <a:gd name="T12" fmla="*/ 302 w 449"/>
                  <a:gd name="T13" fmla="*/ 102 h 448"/>
                  <a:gd name="T14" fmla="*/ 310 w 449"/>
                  <a:gd name="T15" fmla="*/ 84 h 448"/>
                  <a:gd name="T16" fmla="*/ 234 w 449"/>
                  <a:gd name="T17" fmla="*/ 4 h 448"/>
                  <a:gd name="T18" fmla="*/ 218 w 449"/>
                  <a:gd name="T19" fmla="*/ 4 h 448"/>
                  <a:gd name="T20" fmla="*/ 139 w 449"/>
                  <a:gd name="T21" fmla="*/ 84 h 448"/>
                  <a:gd name="T22" fmla="*/ 147 w 449"/>
                  <a:gd name="T23" fmla="*/ 103 h 448"/>
                  <a:gd name="T24" fmla="*/ 189 w 449"/>
                  <a:gd name="T25" fmla="*/ 103 h 448"/>
                  <a:gd name="T26" fmla="*/ 189 w 449"/>
                  <a:gd name="T27" fmla="*/ 189 h 448"/>
                  <a:gd name="T28" fmla="*/ 103 w 449"/>
                  <a:gd name="T29" fmla="*/ 189 h 448"/>
                  <a:gd name="T30" fmla="*/ 103 w 449"/>
                  <a:gd name="T31" fmla="*/ 146 h 448"/>
                  <a:gd name="T32" fmla="*/ 84 w 449"/>
                  <a:gd name="T33" fmla="*/ 138 h 448"/>
                  <a:gd name="T34" fmla="*/ 5 w 449"/>
                  <a:gd name="T35" fmla="*/ 214 h 448"/>
                  <a:gd name="T36" fmla="*/ 4 w 449"/>
                  <a:gd name="T37" fmla="*/ 230 h 448"/>
                  <a:gd name="T38" fmla="*/ 84 w 449"/>
                  <a:gd name="T39" fmla="*/ 310 h 448"/>
                  <a:gd name="T40" fmla="*/ 103 w 449"/>
                  <a:gd name="T41" fmla="*/ 302 h 448"/>
                  <a:gd name="T42" fmla="*/ 103 w 449"/>
                  <a:gd name="T43" fmla="*/ 259 h 448"/>
                  <a:gd name="T44" fmla="*/ 189 w 449"/>
                  <a:gd name="T45" fmla="*/ 259 h 448"/>
                  <a:gd name="T46" fmla="*/ 189 w 449"/>
                  <a:gd name="T47" fmla="*/ 346 h 448"/>
                  <a:gd name="T48" fmla="*/ 147 w 449"/>
                  <a:gd name="T49" fmla="*/ 346 h 448"/>
                  <a:gd name="T50" fmla="*/ 139 w 449"/>
                  <a:gd name="T51" fmla="*/ 364 h 448"/>
                  <a:gd name="T52" fmla="*/ 215 w 449"/>
                  <a:gd name="T53" fmla="*/ 444 h 448"/>
                  <a:gd name="T54" fmla="*/ 230 w 449"/>
                  <a:gd name="T55" fmla="*/ 444 h 448"/>
                  <a:gd name="T56" fmla="*/ 310 w 449"/>
                  <a:gd name="T57" fmla="*/ 364 h 448"/>
                  <a:gd name="T58" fmla="*/ 302 w 449"/>
                  <a:gd name="T59" fmla="*/ 346 h 448"/>
                  <a:gd name="T60" fmla="*/ 260 w 449"/>
                  <a:gd name="T61" fmla="*/ 346 h 448"/>
                  <a:gd name="T62" fmla="*/ 260 w 449"/>
                  <a:gd name="T63" fmla="*/ 259 h 448"/>
                  <a:gd name="T64" fmla="*/ 346 w 449"/>
                  <a:gd name="T65" fmla="*/ 259 h 448"/>
                  <a:gd name="T66" fmla="*/ 346 w 449"/>
                  <a:gd name="T67" fmla="*/ 302 h 448"/>
                  <a:gd name="T68" fmla="*/ 365 w 449"/>
                  <a:gd name="T69" fmla="*/ 310 h 448"/>
                  <a:gd name="T70" fmla="*/ 444 w 449"/>
                  <a:gd name="T71" fmla="*/ 234 h 448"/>
                  <a:gd name="T72" fmla="*/ 444 w 449"/>
                  <a:gd name="T73" fmla="*/ 21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9" h="448">
                    <a:moveTo>
                      <a:pt x="444" y="218"/>
                    </a:moveTo>
                    <a:cubicBezTo>
                      <a:pt x="365" y="139"/>
                      <a:pt x="365" y="139"/>
                      <a:pt x="365" y="139"/>
                    </a:cubicBezTo>
                    <a:cubicBezTo>
                      <a:pt x="358" y="132"/>
                      <a:pt x="346" y="137"/>
                      <a:pt x="346" y="146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302" y="102"/>
                      <a:pt x="302" y="102"/>
                      <a:pt x="302" y="102"/>
                    </a:cubicBezTo>
                    <a:cubicBezTo>
                      <a:pt x="312" y="102"/>
                      <a:pt x="317" y="91"/>
                      <a:pt x="310" y="8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0" y="0"/>
                      <a:pt x="223" y="0"/>
                      <a:pt x="218" y="4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2" y="91"/>
                      <a:pt x="137" y="103"/>
                      <a:pt x="147" y="103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89" y="189"/>
                      <a:pt x="189" y="189"/>
                      <a:pt x="189" y="189"/>
                    </a:cubicBezTo>
                    <a:cubicBezTo>
                      <a:pt x="103" y="189"/>
                      <a:pt x="103" y="189"/>
                      <a:pt x="103" y="189"/>
                    </a:cubicBezTo>
                    <a:cubicBezTo>
                      <a:pt x="103" y="146"/>
                      <a:pt x="103" y="146"/>
                      <a:pt x="103" y="146"/>
                    </a:cubicBezTo>
                    <a:cubicBezTo>
                      <a:pt x="103" y="137"/>
                      <a:pt x="91" y="132"/>
                      <a:pt x="84" y="138"/>
                    </a:cubicBezTo>
                    <a:cubicBezTo>
                      <a:pt x="5" y="214"/>
                      <a:pt x="5" y="214"/>
                      <a:pt x="5" y="214"/>
                    </a:cubicBezTo>
                    <a:cubicBezTo>
                      <a:pt x="0" y="219"/>
                      <a:pt x="0" y="226"/>
                      <a:pt x="4" y="230"/>
                    </a:cubicBezTo>
                    <a:cubicBezTo>
                      <a:pt x="84" y="310"/>
                      <a:pt x="84" y="310"/>
                      <a:pt x="84" y="310"/>
                    </a:cubicBezTo>
                    <a:cubicBezTo>
                      <a:pt x="91" y="316"/>
                      <a:pt x="103" y="312"/>
                      <a:pt x="103" y="302"/>
                    </a:cubicBezTo>
                    <a:cubicBezTo>
                      <a:pt x="103" y="259"/>
                      <a:pt x="103" y="259"/>
                      <a:pt x="103" y="259"/>
                    </a:cubicBezTo>
                    <a:cubicBezTo>
                      <a:pt x="189" y="259"/>
                      <a:pt x="189" y="259"/>
                      <a:pt x="189" y="259"/>
                    </a:cubicBezTo>
                    <a:cubicBezTo>
                      <a:pt x="189" y="346"/>
                      <a:pt x="189" y="346"/>
                      <a:pt x="189" y="346"/>
                    </a:cubicBezTo>
                    <a:cubicBezTo>
                      <a:pt x="147" y="346"/>
                      <a:pt x="147" y="346"/>
                      <a:pt x="147" y="346"/>
                    </a:cubicBezTo>
                    <a:cubicBezTo>
                      <a:pt x="137" y="346"/>
                      <a:pt x="132" y="357"/>
                      <a:pt x="139" y="364"/>
                    </a:cubicBezTo>
                    <a:cubicBezTo>
                      <a:pt x="215" y="444"/>
                      <a:pt x="215" y="444"/>
                      <a:pt x="215" y="444"/>
                    </a:cubicBezTo>
                    <a:cubicBezTo>
                      <a:pt x="219" y="448"/>
                      <a:pt x="226" y="448"/>
                      <a:pt x="230" y="444"/>
                    </a:cubicBezTo>
                    <a:cubicBezTo>
                      <a:pt x="310" y="364"/>
                      <a:pt x="310" y="364"/>
                      <a:pt x="310" y="364"/>
                    </a:cubicBezTo>
                    <a:cubicBezTo>
                      <a:pt x="317" y="358"/>
                      <a:pt x="312" y="346"/>
                      <a:pt x="302" y="346"/>
                    </a:cubicBezTo>
                    <a:cubicBezTo>
                      <a:pt x="260" y="346"/>
                      <a:pt x="260" y="346"/>
                      <a:pt x="260" y="346"/>
                    </a:cubicBezTo>
                    <a:cubicBezTo>
                      <a:pt x="260" y="259"/>
                      <a:pt x="260" y="259"/>
                      <a:pt x="260" y="259"/>
                    </a:cubicBezTo>
                    <a:cubicBezTo>
                      <a:pt x="346" y="259"/>
                      <a:pt x="346" y="259"/>
                      <a:pt x="346" y="259"/>
                    </a:cubicBezTo>
                    <a:cubicBezTo>
                      <a:pt x="346" y="302"/>
                      <a:pt x="346" y="302"/>
                      <a:pt x="346" y="302"/>
                    </a:cubicBezTo>
                    <a:cubicBezTo>
                      <a:pt x="346" y="311"/>
                      <a:pt x="358" y="316"/>
                      <a:pt x="365" y="310"/>
                    </a:cubicBezTo>
                    <a:cubicBezTo>
                      <a:pt x="444" y="234"/>
                      <a:pt x="444" y="234"/>
                      <a:pt x="444" y="234"/>
                    </a:cubicBezTo>
                    <a:cubicBezTo>
                      <a:pt x="449" y="230"/>
                      <a:pt x="449" y="223"/>
                      <a:pt x="444" y="21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1" name="Freeform 560">
                <a:extLst>
                  <a:ext uri="{FF2B5EF4-FFF2-40B4-BE49-F238E27FC236}">
                    <a16:creationId xmlns:a16="http://schemas.microsoft.com/office/drawing/2014/main" id="{C1000503-0706-478C-B837-3575C9C99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6895" y="3501033"/>
                <a:ext cx="252879" cy="357963"/>
              </a:xfrm>
              <a:custGeom>
                <a:avLst/>
                <a:gdLst>
                  <a:gd name="T0" fmla="*/ 139 w 279"/>
                  <a:gd name="T1" fmla="*/ 0 h 395"/>
                  <a:gd name="T2" fmla="*/ 0 w 279"/>
                  <a:gd name="T3" fmla="*/ 142 h 395"/>
                  <a:gd name="T4" fmla="*/ 24 w 279"/>
                  <a:gd name="T5" fmla="*/ 219 h 395"/>
                  <a:gd name="T6" fmla="*/ 24 w 279"/>
                  <a:gd name="T7" fmla="*/ 219 h 395"/>
                  <a:gd name="T8" fmla="*/ 139 w 279"/>
                  <a:gd name="T9" fmla="*/ 395 h 395"/>
                  <a:gd name="T10" fmla="*/ 255 w 279"/>
                  <a:gd name="T11" fmla="*/ 219 h 395"/>
                  <a:gd name="T12" fmla="*/ 279 w 279"/>
                  <a:gd name="T13" fmla="*/ 140 h 395"/>
                  <a:gd name="T14" fmla="*/ 139 w 279"/>
                  <a:gd name="T15" fmla="*/ 0 h 395"/>
                  <a:gd name="T16" fmla="*/ 139 w 279"/>
                  <a:gd name="T17" fmla="*/ 233 h 395"/>
                  <a:gd name="T18" fmla="*/ 49 w 279"/>
                  <a:gd name="T19" fmla="*/ 140 h 395"/>
                  <a:gd name="T20" fmla="*/ 139 w 279"/>
                  <a:gd name="T21" fmla="*/ 49 h 395"/>
                  <a:gd name="T22" fmla="*/ 232 w 279"/>
                  <a:gd name="T23" fmla="*/ 140 h 395"/>
                  <a:gd name="T24" fmla="*/ 139 w 279"/>
                  <a:gd name="T25" fmla="*/ 233 h 395"/>
                  <a:gd name="T26" fmla="*/ 179 w 279"/>
                  <a:gd name="T27" fmla="*/ 140 h 395"/>
                  <a:gd name="T28" fmla="*/ 139 w 279"/>
                  <a:gd name="T29" fmla="*/ 180 h 395"/>
                  <a:gd name="T30" fmla="*/ 102 w 279"/>
                  <a:gd name="T31" fmla="*/ 140 h 395"/>
                  <a:gd name="T32" fmla="*/ 139 w 279"/>
                  <a:gd name="T33" fmla="*/ 102 h 395"/>
                  <a:gd name="T34" fmla="*/ 179 w 279"/>
                  <a:gd name="T35" fmla="*/ 14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395">
                    <a:moveTo>
                      <a:pt x="139" y="0"/>
                    </a:moveTo>
                    <a:cubicBezTo>
                      <a:pt x="63" y="1"/>
                      <a:pt x="0" y="64"/>
                      <a:pt x="0" y="142"/>
                    </a:cubicBezTo>
                    <a:cubicBezTo>
                      <a:pt x="2" y="170"/>
                      <a:pt x="9" y="197"/>
                      <a:pt x="24" y="219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139" y="395"/>
                      <a:pt x="139" y="395"/>
                      <a:pt x="139" y="395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71" y="196"/>
                      <a:pt x="279" y="169"/>
                      <a:pt x="279" y="140"/>
                    </a:cubicBezTo>
                    <a:cubicBezTo>
                      <a:pt x="279" y="63"/>
                      <a:pt x="216" y="0"/>
                      <a:pt x="139" y="0"/>
                    </a:cubicBezTo>
                    <a:close/>
                    <a:moveTo>
                      <a:pt x="139" y="233"/>
                    </a:moveTo>
                    <a:cubicBezTo>
                      <a:pt x="89" y="233"/>
                      <a:pt x="49" y="191"/>
                      <a:pt x="49" y="140"/>
                    </a:cubicBezTo>
                    <a:cubicBezTo>
                      <a:pt x="49" y="90"/>
                      <a:pt x="89" y="49"/>
                      <a:pt x="139" y="49"/>
                    </a:cubicBezTo>
                    <a:cubicBezTo>
                      <a:pt x="190" y="49"/>
                      <a:pt x="232" y="90"/>
                      <a:pt x="232" y="140"/>
                    </a:cubicBezTo>
                    <a:cubicBezTo>
                      <a:pt x="232" y="191"/>
                      <a:pt x="190" y="233"/>
                      <a:pt x="139" y="233"/>
                    </a:cubicBezTo>
                    <a:close/>
                    <a:moveTo>
                      <a:pt x="179" y="140"/>
                    </a:moveTo>
                    <a:cubicBezTo>
                      <a:pt x="179" y="162"/>
                      <a:pt x="161" y="180"/>
                      <a:pt x="139" y="180"/>
                    </a:cubicBezTo>
                    <a:cubicBezTo>
                      <a:pt x="119" y="180"/>
                      <a:pt x="102" y="162"/>
                      <a:pt x="102" y="140"/>
                    </a:cubicBezTo>
                    <a:cubicBezTo>
                      <a:pt x="102" y="120"/>
                      <a:pt x="119" y="102"/>
                      <a:pt x="139" y="102"/>
                    </a:cubicBezTo>
                    <a:cubicBezTo>
                      <a:pt x="161" y="102"/>
                      <a:pt x="179" y="120"/>
                      <a:pt x="179" y="14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2" name="Freeform 561">
                <a:extLst>
                  <a:ext uri="{FF2B5EF4-FFF2-40B4-BE49-F238E27FC236}">
                    <a16:creationId xmlns:a16="http://schemas.microsoft.com/office/drawing/2014/main" id="{71C03509-4D90-4FA7-BB2D-0F69E6B8A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743" y="3875268"/>
                <a:ext cx="310845" cy="27118"/>
              </a:xfrm>
              <a:custGeom>
                <a:avLst/>
                <a:gdLst>
                  <a:gd name="T0" fmla="*/ 15 w 343"/>
                  <a:gd name="T1" fmla="*/ 0 h 30"/>
                  <a:gd name="T2" fmla="*/ 328 w 343"/>
                  <a:gd name="T3" fmla="*/ 0 h 30"/>
                  <a:gd name="T4" fmla="*/ 343 w 343"/>
                  <a:gd name="T5" fmla="*/ 15 h 30"/>
                  <a:gd name="T6" fmla="*/ 343 w 343"/>
                  <a:gd name="T7" fmla="*/ 15 h 30"/>
                  <a:gd name="T8" fmla="*/ 328 w 343"/>
                  <a:gd name="T9" fmla="*/ 30 h 30"/>
                  <a:gd name="T10" fmla="*/ 15 w 343"/>
                  <a:gd name="T11" fmla="*/ 30 h 30"/>
                  <a:gd name="T12" fmla="*/ 0 w 343"/>
                  <a:gd name="T13" fmla="*/ 15 h 30"/>
                  <a:gd name="T14" fmla="*/ 0 w 343"/>
                  <a:gd name="T15" fmla="*/ 15 h 30"/>
                  <a:gd name="T16" fmla="*/ 15 w 343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30">
                    <a:moveTo>
                      <a:pt x="15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35" y="0"/>
                      <a:pt x="343" y="6"/>
                      <a:pt x="343" y="15"/>
                    </a:cubicBezTo>
                    <a:cubicBezTo>
                      <a:pt x="343" y="15"/>
                      <a:pt x="343" y="15"/>
                      <a:pt x="343" y="15"/>
                    </a:cubicBezTo>
                    <a:cubicBezTo>
                      <a:pt x="343" y="23"/>
                      <a:pt x="335" y="30"/>
                      <a:pt x="328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6" y="30"/>
                      <a:pt x="0" y="2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093E19DC-E0C8-4972-9101-4FD4886FB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3001" y="3092223"/>
                <a:ext cx="107118" cy="107118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4" name="Freeform 563">
                <a:extLst>
                  <a:ext uri="{FF2B5EF4-FFF2-40B4-BE49-F238E27FC236}">
                    <a16:creationId xmlns:a16="http://schemas.microsoft.com/office/drawing/2014/main" id="{621253F2-D334-4818-A2F1-54638C75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543" y="2950868"/>
                <a:ext cx="36271" cy="91525"/>
              </a:xfrm>
              <a:custGeom>
                <a:avLst/>
                <a:gdLst>
                  <a:gd name="T0" fmla="*/ 40 w 40"/>
                  <a:gd name="T1" fmla="*/ 81 h 101"/>
                  <a:gd name="T2" fmla="*/ 40 w 40"/>
                  <a:gd name="T3" fmla="*/ 20 h 101"/>
                  <a:gd name="T4" fmla="*/ 21 w 40"/>
                  <a:gd name="T5" fmla="*/ 0 h 101"/>
                  <a:gd name="T6" fmla="*/ 1 w 40"/>
                  <a:gd name="T7" fmla="*/ 20 h 101"/>
                  <a:gd name="T8" fmla="*/ 1 w 40"/>
                  <a:gd name="T9" fmla="*/ 81 h 101"/>
                  <a:gd name="T10" fmla="*/ 20 w 40"/>
                  <a:gd name="T11" fmla="*/ 101 h 101"/>
                  <a:gd name="T12" fmla="*/ 40 w 40"/>
                  <a:gd name="T13" fmla="*/ 8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1">
                    <a:moveTo>
                      <a:pt x="40" y="81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2" y="0"/>
                      <a:pt x="21" y="0"/>
                    </a:cubicBezTo>
                    <a:cubicBezTo>
                      <a:pt x="10" y="0"/>
                      <a:pt x="1" y="9"/>
                      <a:pt x="1" y="2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0" y="92"/>
                      <a:pt x="9" y="101"/>
                      <a:pt x="20" y="101"/>
                    </a:cubicBezTo>
                    <a:cubicBezTo>
                      <a:pt x="31" y="101"/>
                      <a:pt x="40" y="92"/>
                      <a:pt x="40" y="81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5" name="Freeform 564">
                <a:extLst>
                  <a:ext uri="{FF2B5EF4-FFF2-40B4-BE49-F238E27FC236}">
                    <a16:creationId xmlns:a16="http://schemas.microsoft.com/office/drawing/2014/main" id="{2AE6FE9B-93C4-4966-B018-BDE1E0748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459" y="3002393"/>
                <a:ext cx="77966" cy="78982"/>
              </a:xfrm>
              <a:custGeom>
                <a:avLst/>
                <a:gdLst>
                  <a:gd name="T0" fmla="*/ 78 w 86"/>
                  <a:gd name="T1" fmla="*/ 51 h 87"/>
                  <a:gd name="T2" fmla="*/ 35 w 86"/>
                  <a:gd name="T3" fmla="*/ 8 h 87"/>
                  <a:gd name="T4" fmla="*/ 7 w 86"/>
                  <a:gd name="T5" fmla="*/ 8 h 87"/>
                  <a:gd name="T6" fmla="*/ 7 w 86"/>
                  <a:gd name="T7" fmla="*/ 35 h 87"/>
                  <a:gd name="T8" fmla="*/ 50 w 86"/>
                  <a:gd name="T9" fmla="*/ 79 h 87"/>
                  <a:gd name="T10" fmla="*/ 78 w 86"/>
                  <a:gd name="T11" fmla="*/ 79 h 87"/>
                  <a:gd name="T12" fmla="*/ 78 w 86"/>
                  <a:gd name="T13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7">
                    <a:moveTo>
                      <a:pt x="78" y="51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28" y="0"/>
                      <a:pt x="15" y="0"/>
                      <a:pt x="7" y="8"/>
                    </a:cubicBezTo>
                    <a:cubicBezTo>
                      <a:pt x="0" y="15"/>
                      <a:pt x="0" y="28"/>
                      <a:pt x="7" y="35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8" y="87"/>
                      <a:pt x="70" y="87"/>
                      <a:pt x="78" y="79"/>
                    </a:cubicBezTo>
                    <a:cubicBezTo>
                      <a:pt x="86" y="72"/>
                      <a:pt x="86" y="59"/>
                      <a:pt x="78" y="51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6" name="Freeform 565">
                <a:extLst>
                  <a:ext uri="{FF2B5EF4-FFF2-40B4-BE49-F238E27FC236}">
                    <a16:creationId xmlns:a16="http://schemas.microsoft.com/office/drawing/2014/main" id="{2977DCDD-BB9A-45C3-A47B-0B153E550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646" y="3129511"/>
                <a:ext cx="90508" cy="36271"/>
              </a:xfrm>
              <a:custGeom>
                <a:avLst/>
                <a:gdLst>
                  <a:gd name="T0" fmla="*/ 81 w 100"/>
                  <a:gd name="T1" fmla="*/ 1 h 40"/>
                  <a:gd name="T2" fmla="*/ 20 w 100"/>
                  <a:gd name="T3" fmla="*/ 1 h 40"/>
                  <a:gd name="T4" fmla="*/ 0 w 100"/>
                  <a:gd name="T5" fmla="*/ 20 h 40"/>
                  <a:gd name="T6" fmla="*/ 19 w 100"/>
                  <a:gd name="T7" fmla="*/ 40 h 40"/>
                  <a:gd name="T8" fmla="*/ 81 w 100"/>
                  <a:gd name="T9" fmla="*/ 40 h 40"/>
                  <a:gd name="T10" fmla="*/ 100 w 100"/>
                  <a:gd name="T11" fmla="*/ 21 h 40"/>
                  <a:gd name="T12" fmla="*/ 81 w 100"/>
                  <a:gd name="T13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40">
                    <a:moveTo>
                      <a:pt x="81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19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91" y="40"/>
                      <a:pt x="100" y="32"/>
                      <a:pt x="100" y="21"/>
                    </a:cubicBezTo>
                    <a:cubicBezTo>
                      <a:pt x="100" y="10"/>
                      <a:pt x="92" y="1"/>
                      <a:pt x="81" y="1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7" name="Freeform 566">
                <a:extLst>
                  <a:ext uri="{FF2B5EF4-FFF2-40B4-BE49-F238E27FC236}">
                    <a16:creationId xmlns:a16="http://schemas.microsoft.com/office/drawing/2014/main" id="{64B8D42E-1131-4C7D-AB10-D01566249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171" y="3213578"/>
                <a:ext cx="77966" cy="77966"/>
              </a:xfrm>
              <a:custGeom>
                <a:avLst/>
                <a:gdLst>
                  <a:gd name="T0" fmla="*/ 51 w 86"/>
                  <a:gd name="T1" fmla="*/ 8 h 86"/>
                  <a:gd name="T2" fmla="*/ 7 w 86"/>
                  <a:gd name="T3" fmla="*/ 51 h 86"/>
                  <a:gd name="T4" fmla="*/ 7 w 86"/>
                  <a:gd name="T5" fmla="*/ 78 h 86"/>
                  <a:gd name="T6" fmla="*/ 35 w 86"/>
                  <a:gd name="T7" fmla="*/ 79 h 86"/>
                  <a:gd name="T8" fmla="*/ 79 w 86"/>
                  <a:gd name="T9" fmla="*/ 36 h 86"/>
                  <a:gd name="T10" fmla="*/ 79 w 86"/>
                  <a:gd name="T11" fmla="*/ 8 h 86"/>
                  <a:gd name="T12" fmla="*/ 51 w 86"/>
                  <a:gd name="T13" fmla="*/ 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6">
                    <a:moveTo>
                      <a:pt x="51" y="8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0" y="58"/>
                      <a:pt x="0" y="71"/>
                      <a:pt x="7" y="78"/>
                    </a:cubicBezTo>
                    <a:cubicBezTo>
                      <a:pt x="15" y="86"/>
                      <a:pt x="27" y="86"/>
                      <a:pt x="35" y="79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86" y="28"/>
                      <a:pt x="86" y="16"/>
                      <a:pt x="79" y="8"/>
                    </a:cubicBezTo>
                    <a:cubicBezTo>
                      <a:pt x="71" y="0"/>
                      <a:pt x="59" y="0"/>
                      <a:pt x="51" y="8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8" name="Freeform 567">
                <a:extLst>
                  <a:ext uri="{FF2B5EF4-FFF2-40B4-BE49-F238E27FC236}">
                    <a16:creationId xmlns:a16="http://schemas.microsoft.com/office/drawing/2014/main" id="{215C017C-5E0D-4171-801C-7BA82BDEB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289" y="3249171"/>
                <a:ext cx="36271" cy="91525"/>
              </a:xfrm>
              <a:custGeom>
                <a:avLst/>
                <a:gdLst>
                  <a:gd name="T0" fmla="*/ 1 w 40"/>
                  <a:gd name="T1" fmla="*/ 20 h 101"/>
                  <a:gd name="T2" fmla="*/ 0 w 40"/>
                  <a:gd name="T3" fmla="*/ 81 h 101"/>
                  <a:gd name="T4" fmla="*/ 20 w 40"/>
                  <a:gd name="T5" fmla="*/ 101 h 101"/>
                  <a:gd name="T6" fmla="*/ 39 w 40"/>
                  <a:gd name="T7" fmla="*/ 82 h 101"/>
                  <a:gd name="T8" fmla="*/ 40 w 40"/>
                  <a:gd name="T9" fmla="*/ 20 h 101"/>
                  <a:gd name="T10" fmla="*/ 20 w 40"/>
                  <a:gd name="T11" fmla="*/ 0 h 101"/>
                  <a:gd name="T12" fmla="*/ 1 w 40"/>
                  <a:gd name="T13" fmla="*/ 2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01">
                    <a:moveTo>
                      <a:pt x="1" y="2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92"/>
                      <a:pt x="9" y="101"/>
                      <a:pt x="20" y="101"/>
                    </a:cubicBezTo>
                    <a:cubicBezTo>
                      <a:pt x="30" y="101"/>
                      <a:pt x="39" y="92"/>
                      <a:pt x="39" y="82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1" y="1"/>
                      <a:pt x="20" y="0"/>
                    </a:cubicBezTo>
                    <a:cubicBezTo>
                      <a:pt x="10" y="0"/>
                      <a:pt x="1" y="9"/>
                      <a:pt x="1" y="20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79" name="Freeform 568">
                <a:extLst>
                  <a:ext uri="{FF2B5EF4-FFF2-40B4-BE49-F238E27FC236}">
                    <a16:creationId xmlns:a16="http://schemas.microsoft.com/office/drawing/2014/main" id="{57082696-E5BB-44F2-A47D-F9F6D60BD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4356" y="3210188"/>
                <a:ext cx="77966" cy="78643"/>
              </a:xfrm>
              <a:custGeom>
                <a:avLst/>
                <a:gdLst>
                  <a:gd name="T0" fmla="*/ 7 w 86"/>
                  <a:gd name="T1" fmla="*/ 36 h 87"/>
                  <a:gd name="T2" fmla="*/ 50 w 86"/>
                  <a:gd name="T3" fmla="*/ 79 h 87"/>
                  <a:gd name="T4" fmla="*/ 78 w 86"/>
                  <a:gd name="T5" fmla="*/ 80 h 87"/>
                  <a:gd name="T6" fmla="*/ 78 w 86"/>
                  <a:gd name="T7" fmla="*/ 52 h 87"/>
                  <a:gd name="T8" fmla="*/ 35 w 86"/>
                  <a:gd name="T9" fmla="*/ 8 h 87"/>
                  <a:gd name="T10" fmla="*/ 7 w 86"/>
                  <a:gd name="T11" fmla="*/ 8 h 87"/>
                  <a:gd name="T12" fmla="*/ 7 w 86"/>
                  <a:gd name="T13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7">
                    <a:moveTo>
                      <a:pt x="7" y="36"/>
                    </a:moveTo>
                    <a:cubicBezTo>
                      <a:pt x="50" y="79"/>
                      <a:pt x="50" y="79"/>
                      <a:pt x="50" y="79"/>
                    </a:cubicBezTo>
                    <a:cubicBezTo>
                      <a:pt x="58" y="87"/>
                      <a:pt x="70" y="87"/>
                      <a:pt x="78" y="80"/>
                    </a:cubicBezTo>
                    <a:cubicBezTo>
                      <a:pt x="86" y="72"/>
                      <a:pt x="86" y="60"/>
                      <a:pt x="78" y="52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28" y="1"/>
                      <a:pt x="15" y="0"/>
                      <a:pt x="7" y="8"/>
                    </a:cubicBezTo>
                    <a:cubicBezTo>
                      <a:pt x="0" y="16"/>
                      <a:pt x="0" y="28"/>
                      <a:pt x="7" y="36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80" name="Freeform 569">
                <a:extLst>
                  <a:ext uri="{FF2B5EF4-FFF2-40B4-BE49-F238E27FC236}">
                    <a16:creationId xmlns:a16="http://schemas.microsoft.com/office/drawing/2014/main" id="{BA9FCBAF-461F-41E1-A03F-D09B6F4E9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949" y="3125782"/>
                <a:ext cx="91525" cy="36271"/>
              </a:xfrm>
              <a:custGeom>
                <a:avLst/>
                <a:gdLst>
                  <a:gd name="T0" fmla="*/ 19 w 101"/>
                  <a:gd name="T1" fmla="*/ 39 h 40"/>
                  <a:gd name="T2" fmla="*/ 81 w 101"/>
                  <a:gd name="T3" fmla="*/ 40 h 40"/>
                  <a:gd name="T4" fmla="*/ 100 w 101"/>
                  <a:gd name="T5" fmla="*/ 20 h 40"/>
                  <a:gd name="T6" fmla="*/ 81 w 101"/>
                  <a:gd name="T7" fmla="*/ 1 h 40"/>
                  <a:gd name="T8" fmla="*/ 20 w 101"/>
                  <a:gd name="T9" fmla="*/ 0 h 40"/>
                  <a:gd name="T10" fmla="*/ 0 w 101"/>
                  <a:gd name="T11" fmla="*/ 19 h 40"/>
                  <a:gd name="T12" fmla="*/ 19 w 101"/>
                  <a:gd name="T13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40">
                    <a:moveTo>
                      <a:pt x="19" y="39"/>
                    </a:moveTo>
                    <a:cubicBezTo>
                      <a:pt x="81" y="40"/>
                      <a:pt x="81" y="40"/>
                      <a:pt x="81" y="40"/>
                    </a:cubicBezTo>
                    <a:cubicBezTo>
                      <a:pt x="92" y="40"/>
                      <a:pt x="100" y="31"/>
                      <a:pt x="100" y="20"/>
                    </a:cubicBezTo>
                    <a:cubicBezTo>
                      <a:pt x="101" y="9"/>
                      <a:pt x="92" y="1"/>
                      <a:pt x="81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0"/>
                      <a:pt x="9" y="39"/>
                      <a:pt x="19" y="39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81" name="Freeform 570">
                <a:extLst>
                  <a:ext uri="{FF2B5EF4-FFF2-40B4-BE49-F238E27FC236}">
                    <a16:creationId xmlns:a16="http://schemas.microsoft.com/office/drawing/2014/main" id="{B644B3B7-8A0C-4F8A-B81F-179C35D8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66" y="2999681"/>
                <a:ext cx="78643" cy="77966"/>
              </a:xfrm>
              <a:custGeom>
                <a:avLst/>
                <a:gdLst>
                  <a:gd name="T0" fmla="*/ 35 w 87"/>
                  <a:gd name="T1" fmla="*/ 79 h 86"/>
                  <a:gd name="T2" fmla="*/ 79 w 87"/>
                  <a:gd name="T3" fmla="*/ 36 h 86"/>
                  <a:gd name="T4" fmla="*/ 79 w 87"/>
                  <a:gd name="T5" fmla="*/ 8 h 86"/>
                  <a:gd name="T6" fmla="*/ 52 w 87"/>
                  <a:gd name="T7" fmla="*/ 8 h 86"/>
                  <a:gd name="T8" fmla="*/ 8 w 87"/>
                  <a:gd name="T9" fmla="*/ 51 h 86"/>
                  <a:gd name="T10" fmla="*/ 8 w 87"/>
                  <a:gd name="T11" fmla="*/ 78 h 86"/>
                  <a:gd name="T12" fmla="*/ 35 w 87"/>
                  <a:gd name="T13" fmla="*/ 7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6">
                    <a:moveTo>
                      <a:pt x="35" y="79"/>
                    </a:moveTo>
                    <a:cubicBezTo>
                      <a:pt x="79" y="36"/>
                      <a:pt x="79" y="36"/>
                      <a:pt x="79" y="36"/>
                    </a:cubicBezTo>
                    <a:cubicBezTo>
                      <a:pt x="87" y="28"/>
                      <a:pt x="87" y="16"/>
                      <a:pt x="79" y="8"/>
                    </a:cubicBezTo>
                    <a:cubicBezTo>
                      <a:pt x="72" y="0"/>
                      <a:pt x="59" y="0"/>
                      <a:pt x="52" y="8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0" y="58"/>
                      <a:pt x="0" y="71"/>
                      <a:pt x="8" y="78"/>
                    </a:cubicBezTo>
                    <a:cubicBezTo>
                      <a:pt x="15" y="86"/>
                      <a:pt x="28" y="86"/>
                      <a:pt x="35" y="79"/>
                    </a:cubicBezTo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482" name="Freeform 571">
                <a:extLst>
                  <a:ext uri="{FF2B5EF4-FFF2-40B4-BE49-F238E27FC236}">
                    <a16:creationId xmlns:a16="http://schemas.microsoft.com/office/drawing/2014/main" id="{4287523C-D409-4627-A7B9-D40BED63D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3272" y="3490313"/>
                <a:ext cx="126576" cy="443470"/>
              </a:xfrm>
              <a:custGeom>
                <a:avLst/>
                <a:gdLst>
                  <a:gd name="T0" fmla="*/ 119 w 155"/>
                  <a:gd name="T1" fmla="*/ 401 h 544"/>
                  <a:gd name="T2" fmla="*/ 119 w 155"/>
                  <a:gd name="T3" fmla="*/ 41 h 544"/>
                  <a:gd name="T4" fmla="*/ 78 w 155"/>
                  <a:gd name="T5" fmla="*/ 0 h 544"/>
                  <a:gd name="T6" fmla="*/ 36 w 155"/>
                  <a:gd name="T7" fmla="*/ 41 h 544"/>
                  <a:gd name="T8" fmla="*/ 36 w 155"/>
                  <a:gd name="T9" fmla="*/ 401 h 544"/>
                  <a:gd name="T10" fmla="*/ 0 w 155"/>
                  <a:gd name="T11" fmla="*/ 466 h 544"/>
                  <a:gd name="T12" fmla="*/ 78 w 155"/>
                  <a:gd name="T13" fmla="*/ 544 h 544"/>
                  <a:gd name="T14" fmla="*/ 155 w 155"/>
                  <a:gd name="T15" fmla="*/ 466 h 544"/>
                  <a:gd name="T16" fmla="*/ 119 w 155"/>
                  <a:gd name="T17" fmla="*/ 401 h 544"/>
                  <a:gd name="T18" fmla="*/ 78 w 155"/>
                  <a:gd name="T19" fmla="*/ 21 h 544"/>
                  <a:gd name="T20" fmla="*/ 98 w 155"/>
                  <a:gd name="T21" fmla="*/ 41 h 544"/>
                  <a:gd name="T22" fmla="*/ 98 w 155"/>
                  <a:gd name="T23" fmla="*/ 162 h 544"/>
                  <a:gd name="T24" fmla="*/ 58 w 155"/>
                  <a:gd name="T25" fmla="*/ 162 h 544"/>
                  <a:gd name="T26" fmla="*/ 58 w 155"/>
                  <a:gd name="T27" fmla="*/ 41 h 544"/>
                  <a:gd name="T28" fmla="*/ 78 w 155"/>
                  <a:gd name="T29" fmla="*/ 21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544">
                    <a:moveTo>
                      <a:pt x="119" y="401"/>
                    </a:moveTo>
                    <a:cubicBezTo>
                      <a:pt x="119" y="41"/>
                      <a:pt x="119" y="41"/>
                      <a:pt x="119" y="41"/>
                    </a:cubicBezTo>
                    <a:cubicBezTo>
                      <a:pt x="119" y="19"/>
                      <a:pt x="101" y="0"/>
                      <a:pt x="78" y="0"/>
                    </a:cubicBezTo>
                    <a:cubicBezTo>
                      <a:pt x="55" y="0"/>
                      <a:pt x="36" y="19"/>
                      <a:pt x="36" y="41"/>
                    </a:cubicBezTo>
                    <a:cubicBezTo>
                      <a:pt x="36" y="401"/>
                      <a:pt x="36" y="401"/>
                      <a:pt x="36" y="401"/>
                    </a:cubicBezTo>
                    <a:cubicBezTo>
                      <a:pt x="14" y="415"/>
                      <a:pt x="0" y="440"/>
                      <a:pt x="0" y="466"/>
                    </a:cubicBezTo>
                    <a:cubicBezTo>
                      <a:pt x="0" y="509"/>
                      <a:pt x="35" y="544"/>
                      <a:pt x="78" y="544"/>
                    </a:cubicBezTo>
                    <a:cubicBezTo>
                      <a:pt x="121" y="544"/>
                      <a:pt x="155" y="509"/>
                      <a:pt x="155" y="466"/>
                    </a:cubicBezTo>
                    <a:cubicBezTo>
                      <a:pt x="155" y="440"/>
                      <a:pt x="142" y="415"/>
                      <a:pt x="119" y="401"/>
                    </a:cubicBezTo>
                    <a:close/>
                    <a:moveTo>
                      <a:pt x="78" y="21"/>
                    </a:moveTo>
                    <a:cubicBezTo>
                      <a:pt x="89" y="21"/>
                      <a:pt x="98" y="30"/>
                      <a:pt x="98" y="41"/>
                    </a:cubicBezTo>
                    <a:cubicBezTo>
                      <a:pt x="98" y="162"/>
                      <a:pt x="98" y="162"/>
                      <a:pt x="98" y="162"/>
                    </a:cubicBezTo>
                    <a:cubicBezTo>
                      <a:pt x="58" y="162"/>
                      <a:pt x="58" y="162"/>
                      <a:pt x="58" y="162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8" y="30"/>
                      <a:pt x="67" y="21"/>
                      <a:pt x="78" y="21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F3AFFE4A-4923-4D9F-839A-F1CC1D0DC68A}"/>
              </a:ext>
            </a:extLst>
          </p:cNvPr>
          <p:cNvGrpSpPr/>
          <p:nvPr/>
        </p:nvGrpSpPr>
        <p:grpSpPr>
          <a:xfrm>
            <a:off x="7223629" y="2661133"/>
            <a:ext cx="929071" cy="619954"/>
            <a:chOff x="5545457" y="2929552"/>
            <a:chExt cx="1097280" cy="732197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29BDD899-E7F9-4706-88FD-8310D271BCC2}"/>
                </a:ext>
              </a:extLst>
            </p:cNvPr>
            <p:cNvGrpSpPr/>
            <p:nvPr/>
          </p:nvGrpSpPr>
          <p:grpSpPr>
            <a:xfrm>
              <a:off x="5545457" y="2929552"/>
              <a:ext cx="1097280" cy="732197"/>
              <a:chOff x="5545457" y="2929552"/>
              <a:chExt cx="1097280" cy="732197"/>
            </a:xfrm>
          </p:grpSpPr>
          <p:sp>
            <p:nvSpPr>
              <p:cNvPr id="501" name="Freeform 38">
                <a:extLst>
                  <a:ext uri="{FF2B5EF4-FFF2-40B4-BE49-F238E27FC236}">
                    <a16:creationId xmlns:a16="http://schemas.microsoft.com/office/drawing/2014/main" id="{A4F9D35B-4199-4362-AF65-BE90FF51F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457" y="2929552"/>
                <a:ext cx="1097280" cy="217424"/>
              </a:xfrm>
              <a:custGeom>
                <a:avLst/>
                <a:gdLst>
                  <a:gd name="T0" fmla="*/ 1212 w 1212"/>
                  <a:gd name="T1" fmla="*/ 200 h 240"/>
                  <a:gd name="T2" fmla="*/ 1172 w 1212"/>
                  <a:gd name="T3" fmla="*/ 240 h 240"/>
                  <a:gd name="T4" fmla="*/ 40 w 1212"/>
                  <a:gd name="T5" fmla="*/ 240 h 240"/>
                  <a:gd name="T6" fmla="*/ 0 w 1212"/>
                  <a:gd name="T7" fmla="*/ 200 h 240"/>
                  <a:gd name="T8" fmla="*/ 0 w 1212"/>
                  <a:gd name="T9" fmla="*/ 40 h 240"/>
                  <a:gd name="T10" fmla="*/ 40 w 1212"/>
                  <a:gd name="T11" fmla="*/ 0 h 240"/>
                  <a:gd name="T12" fmla="*/ 1172 w 1212"/>
                  <a:gd name="T13" fmla="*/ 0 h 240"/>
                  <a:gd name="T14" fmla="*/ 1212 w 1212"/>
                  <a:gd name="T15" fmla="*/ 40 h 240"/>
                  <a:gd name="T16" fmla="*/ 1212 w 1212"/>
                  <a:gd name="T17" fmla="*/ 2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2" h="240">
                    <a:moveTo>
                      <a:pt x="1212" y="200"/>
                    </a:moveTo>
                    <a:cubicBezTo>
                      <a:pt x="1212" y="222"/>
                      <a:pt x="1194" y="240"/>
                      <a:pt x="1172" y="24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18" y="240"/>
                      <a:pt x="0" y="222"/>
                      <a:pt x="0" y="20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172" y="0"/>
                      <a:pt x="1172" y="0"/>
                      <a:pt x="1172" y="0"/>
                    </a:cubicBezTo>
                    <a:cubicBezTo>
                      <a:pt x="1194" y="0"/>
                      <a:pt x="1212" y="18"/>
                      <a:pt x="1212" y="40"/>
                    </a:cubicBezTo>
                    <a:lnTo>
                      <a:pt x="1212" y="20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02" name="Freeform 43">
                <a:extLst>
                  <a:ext uri="{FF2B5EF4-FFF2-40B4-BE49-F238E27FC236}">
                    <a16:creationId xmlns:a16="http://schemas.microsoft.com/office/drawing/2014/main" id="{E25AD857-1DEC-4E6F-8BB5-82C31C6FF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457" y="3186939"/>
                <a:ext cx="1097280" cy="217424"/>
              </a:xfrm>
              <a:custGeom>
                <a:avLst/>
                <a:gdLst>
                  <a:gd name="T0" fmla="*/ 1212 w 1212"/>
                  <a:gd name="T1" fmla="*/ 200 h 240"/>
                  <a:gd name="T2" fmla="*/ 1172 w 1212"/>
                  <a:gd name="T3" fmla="*/ 240 h 240"/>
                  <a:gd name="T4" fmla="*/ 40 w 1212"/>
                  <a:gd name="T5" fmla="*/ 240 h 240"/>
                  <a:gd name="T6" fmla="*/ 0 w 1212"/>
                  <a:gd name="T7" fmla="*/ 200 h 240"/>
                  <a:gd name="T8" fmla="*/ 0 w 1212"/>
                  <a:gd name="T9" fmla="*/ 40 h 240"/>
                  <a:gd name="T10" fmla="*/ 40 w 1212"/>
                  <a:gd name="T11" fmla="*/ 0 h 240"/>
                  <a:gd name="T12" fmla="*/ 1172 w 1212"/>
                  <a:gd name="T13" fmla="*/ 0 h 240"/>
                  <a:gd name="T14" fmla="*/ 1212 w 1212"/>
                  <a:gd name="T15" fmla="*/ 40 h 240"/>
                  <a:gd name="T16" fmla="*/ 1212 w 1212"/>
                  <a:gd name="T17" fmla="*/ 2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2" h="240">
                    <a:moveTo>
                      <a:pt x="1212" y="200"/>
                    </a:moveTo>
                    <a:cubicBezTo>
                      <a:pt x="1212" y="222"/>
                      <a:pt x="1194" y="240"/>
                      <a:pt x="1172" y="24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18" y="240"/>
                      <a:pt x="0" y="222"/>
                      <a:pt x="0" y="20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172" y="0"/>
                      <a:pt x="1172" y="0"/>
                      <a:pt x="1172" y="0"/>
                    </a:cubicBezTo>
                    <a:cubicBezTo>
                      <a:pt x="1194" y="0"/>
                      <a:pt x="1212" y="18"/>
                      <a:pt x="1212" y="40"/>
                    </a:cubicBezTo>
                    <a:lnTo>
                      <a:pt x="1212" y="20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03" name="Freeform 48">
                <a:extLst>
                  <a:ext uri="{FF2B5EF4-FFF2-40B4-BE49-F238E27FC236}">
                    <a16:creationId xmlns:a16="http://schemas.microsoft.com/office/drawing/2014/main" id="{60AD88E9-D54C-4694-81EC-BF5202A93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457" y="3444325"/>
                <a:ext cx="1097280" cy="217424"/>
              </a:xfrm>
              <a:custGeom>
                <a:avLst/>
                <a:gdLst>
                  <a:gd name="T0" fmla="*/ 1212 w 1212"/>
                  <a:gd name="T1" fmla="*/ 200 h 240"/>
                  <a:gd name="T2" fmla="*/ 1172 w 1212"/>
                  <a:gd name="T3" fmla="*/ 240 h 240"/>
                  <a:gd name="T4" fmla="*/ 40 w 1212"/>
                  <a:gd name="T5" fmla="*/ 240 h 240"/>
                  <a:gd name="T6" fmla="*/ 0 w 1212"/>
                  <a:gd name="T7" fmla="*/ 200 h 240"/>
                  <a:gd name="T8" fmla="*/ 0 w 1212"/>
                  <a:gd name="T9" fmla="*/ 40 h 240"/>
                  <a:gd name="T10" fmla="*/ 40 w 1212"/>
                  <a:gd name="T11" fmla="*/ 0 h 240"/>
                  <a:gd name="T12" fmla="*/ 1172 w 1212"/>
                  <a:gd name="T13" fmla="*/ 0 h 240"/>
                  <a:gd name="T14" fmla="*/ 1212 w 1212"/>
                  <a:gd name="T15" fmla="*/ 40 h 240"/>
                  <a:gd name="T16" fmla="*/ 1212 w 1212"/>
                  <a:gd name="T17" fmla="*/ 2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2" h="240">
                    <a:moveTo>
                      <a:pt x="1212" y="200"/>
                    </a:moveTo>
                    <a:cubicBezTo>
                      <a:pt x="1212" y="222"/>
                      <a:pt x="1194" y="240"/>
                      <a:pt x="1172" y="240"/>
                    </a:cubicBezTo>
                    <a:cubicBezTo>
                      <a:pt x="40" y="240"/>
                      <a:pt x="40" y="240"/>
                      <a:pt x="40" y="240"/>
                    </a:cubicBezTo>
                    <a:cubicBezTo>
                      <a:pt x="18" y="240"/>
                      <a:pt x="0" y="222"/>
                      <a:pt x="0" y="20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172" y="0"/>
                      <a:pt x="1172" y="0"/>
                      <a:pt x="1172" y="0"/>
                    </a:cubicBezTo>
                    <a:cubicBezTo>
                      <a:pt x="1194" y="0"/>
                      <a:pt x="1212" y="18"/>
                      <a:pt x="1212" y="40"/>
                    </a:cubicBezTo>
                    <a:lnTo>
                      <a:pt x="1212" y="20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</p:grpSp>
        <p:sp>
          <p:nvSpPr>
            <p:cNvPr id="489" name="Freeform 39">
              <a:extLst>
                <a:ext uri="{FF2B5EF4-FFF2-40B4-BE49-F238E27FC236}">
                  <a16:creationId xmlns:a16="http://schemas.microsoft.com/office/drawing/2014/main" id="{105ADE93-D075-4307-8D58-4C54651F1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625" y="3002027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0" name="Freeform 40">
              <a:extLst>
                <a:ext uri="{FF2B5EF4-FFF2-40B4-BE49-F238E27FC236}">
                  <a16:creationId xmlns:a16="http://schemas.microsoft.com/office/drawing/2014/main" id="{2A33EB4F-90A4-4B14-94AF-A5128D16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062" y="3002027"/>
              <a:ext cx="72136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1" name="Freeform 41">
              <a:extLst>
                <a:ext uri="{FF2B5EF4-FFF2-40B4-BE49-F238E27FC236}">
                  <a16:creationId xmlns:a16="http://schemas.microsoft.com/office/drawing/2014/main" id="{82FAB8B5-DE91-474F-8F37-E91097065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740" y="3002027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2" name="Freeform 42">
              <a:extLst>
                <a:ext uri="{FF2B5EF4-FFF2-40B4-BE49-F238E27FC236}">
                  <a16:creationId xmlns:a16="http://schemas.microsoft.com/office/drawing/2014/main" id="{6256B032-DC3A-48FA-B55F-02274584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145" y="2998301"/>
              <a:ext cx="255355" cy="74507"/>
            </a:xfrm>
            <a:custGeom>
              <a:avLst/>
              <a:gdLst>
                <a:gd name="T0" fmla="*/ 282 w 282"/>
                <a:gd name="T1" fmla="*/ 42 h 82"/>
                <a:gd name="T2" fmla="*/ 242 w 282"/>
                <a:gd name="T3" fmla="*/ 82 h 82"/>
                <a:gd name="T4" fmla="*/ 40 w 282"/>
                <a:gd name="T5" fmla="*/ 82 h 82"/>
                <a:gd name="T6" fmla="*/ 0 w 282"/>
                <a:gd name="T7" fmla="*/ 42 h 82"/>
                <a:gd name="T8" fmla="*/ 0 w 282"/>
                <a:gd name="T9" fmla="*/ 40 h 82"/>
                <a:gd name="T10" fmla="*/ 40 w 282"/>
                <a:gd name="T11" fmla="*/ 0 h 82"/>
                <a:gd name="T12" fmla="*/ 242 w 282"/>
                <a:gd name="T13" fmla="*/ 0 h 82"/>
                <a:gd name="T14" fmla="*/ 282 w 282"/>
                <a:gd name="T15" fmla="*/ 40 h 82"/>
                <a:gd name="T16" fmla="*/ 282 w 282"/>
                <a:gd name="T17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82">
                  <a:moveTo>
                    <a:pt x="282" y="42"/>
                  </a:moveTo>
                  <a:cubicBezTo>
                    <a:pt x="282" y="64"/>
                    <a:pt x="264" y="82"/>
                    <a:pt x="242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" y="82"/>
                    <a:pt x="0" y="64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4" y="0"/>
                    <a:pt x="282" y="18"/>
                    <a:pt x="282" y="40"/>
                  </a:cubicBezTo>
                  <a:lnTo>
                    <a:pt x="282" y="42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3" name="Freeform 44">
              <a:extLst>
                <a:ext uri="{FF2B5EF4-FFF2-40B4-BE49-F238E27FC236}">
                  <a16:creationId xmlns:a16="http://schemas.microsoft.com/office/drawing/2014/main" id="{1D05B73D-36C3-44FD-8085-F4BF2D79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625" y="3259413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4" name="Freeform 45">
              <a:extLst>
                <a:ext uri="{FF2B5EF4-FFF2-40B4-BE49-F238E27FC236}">
                  <a16:creationId xmlns:a16="http://schemas.microsoft.com/office/drawing/2014/main" id="{671FE1F6-2558-48D6-93FB-4D6BD0EED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062" y="3259413"/>
              <a:ext cx="72136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5" name="Freeform 46">
              <a:extLst>
                <a:ext uri="{FF2B5EF4-FFF2-40B4-BE49-F238E27FC236}">
                  <a16:creationId xmlns:a16="http://schemas.microsoft.com/office/drawing/2014/main" id="{D64068AC-A7D4-4CC3-B088-E37138C1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740" y="3259413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6" name="Freeform 47">
              <a:extLst>
                <a:ext uri="{FF2B5EF4-FFF2-40B4-BE49-F238E27FC236}">
                  <a16:creationId xmlns:a16="http://schemas.microsoft.com/office/drawing/2014/main" id="{10DA2483-08B1-47A4-A75A-CF61F2845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145" y="3255688"/>
              <a:ext cx="255355" cy="74507"/>
            </a:xfrm>
            <a:custGeom>
              <a:avLst/>
              <a:gdLst>
                <a:gd name="T0" fmla="*/ 282 w 282"/>
                <a:gd name="T1" fmla="*/ 42 h 82"/>
                <a:gd name="T2" fmla="*/ 242 w 282"/>
                <a:gd name="T3" fmla="*/ 82 h 82"/>
                <a:gd name="T4" fmla="*/ 40 w 282"/>
                <a:gd name="T5" fmla="*/ 82 h 82"/>
                <a:gd name="T6" fmla="*/ 0 w 282"/>
                <a:gd name="T7" fmla="*/ 42 h 82"/>
                <a:gd name="T8" fmla="*/ 0 w 282"/>
                <a:gd name="T9" fmla="*/ 40 h 82"/>
                <a:gd name="T10" fmla="*/ 40 w 282"/>
                <a:gd name="T11" fmla="*/ 0 h 82"/>
                <a:gd name="T12" fmla="*/ 242 w 282"/>
                <a:gd name="T13" fmla="*/ 0 h 82"/>
                <a:gd name="T14" fmla="*/ 282 w 282"/>
                <a:gd name="T15" fmla="*/ 40 h 82"/>
                <a:gd name="T16" fmla="*/ 282 w 282"/>
                <a:gd name="T17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82">
                  <a:moveTo>
                    <a:pt x="282" y="42"/>
                  </a:moveTo>
                  <a:cubicBezTo>
                    <a:pt x="282" y="64"/>
                    <a:pt x="264" y="82"/>
                    <a:pt x="242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" y="82"/>
                    <a:pt x="0" y="64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4" y="0"/>
                    <a:pt x="282" y="18"/>
                    <a:pt x="282" y="40"/>
                  </a:cubicBezTo>
                  <a:lnTo>
                    <a:pt x="282" y="42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7" name="Freeform 49">
              <a:extLst>
                <a:ext uri="{FF2B5EF4-FFF2-40B4-BE49-F238E27FC236}">
                  <a16:creationId xmlns:a16="http://schemas.microsoft.com/office/drawing/2014/main" id="{12F6EA42-F9BC-4081-9AA3-3EC23AF59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625" y="3516800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8" name="Freeform 50">
              <a:extLst>
                <a:ext uri="{FF2B5EF4-FFF2-40B4-BE49-F238E27FC236}">
                  <a16:creationId xmlns:a16="http://schemas.microsoft.com/office/drawing/2014/main" id="{F5E5BAF7-5303-4F89-8846-8B2713B76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062" y="3516800"/>
              <a:ext cx="72136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499" name="Freeform 51">
              <a:extLst>
                <a:ext uri="{FF2B5EF4-FFF2-40B4-BE49-F238E27FC236}">
                  <a16:creationId xmlns:a16="http://schemas.microsoft.com/office/drawing/2014/main" id="{58394CE1-63C4-4DCA-BCF2-37F79A51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740" y="3516800"/>
              <a:ext cx="72475" cy="72475"/>
            </a:xfrm>
            <a:custGeom>
              <a:avLst/>
              <a:gdLst>
                <a:gd name="T0" fmla="*/ 0 w 80"/>
                <a:gd name="T1" fmla="*/ 40 h 80"/>
                <a:gd name="T2" fmla="*/ 40 w 80"/>
                <a:gd name="T3" fmla="*/ 0 h 80"/>
                <a:gd name="T4" fmla="*/ 40 w 80"/>
                <a:gd name="T5" fmla="*/ 0 h 80"/>
                <a:gd name="T6" fmla="*/ 80 w 80"/>
                <a:gd name="T7" fmla="*/ 40 h 80"/>
                <a:gd name="T8" fmla="*/ 80 w 80"/>
                <a:gd name="T9" fmla="*/ 40 h 80"/>
                <a:gd name="T10" fmla="*/ 40 w 80"/>
                <a:gd name="T11" fmla="*/ 80 h 80"/>
                <a:gd name="T12" fmla="*/ 40 w 80"/>
                <a:gd name="T13" fmla="*/ 80 h 80"/>
                <a:gd name="T14" fmla="*/ 0 w 80"/>
                <a:gd name="T15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0" y="40"/>
                  </a:moveTo>
                  <a:cubicBezTo>
                    <a:pt x="0" y="18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62"/>
                    <a:pt x="62" y="80"/>
                    <a:pt x="40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500" name="Freeform 52">
              <a:extLst>
                <a:ext uri="{FF2B5EF4-FFF2-40B4-BE49-F238E27FC236}">
                  <a16:creationId xmlns:a16="http://schemas.microsoft.com/office/drawing/2014/main" id="{CDCF1EBD-0DB3-4FE4-BA52-1B2216C06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145" y="3513074"/>
              <a:ext cx="255355" cy="74507"/>
            </a:xfrm>
            <a:custGeom>
              <a:avLst/>
              <a:gdLst>
                <a:gd name="T0" fmla="*/ 282 w 282"/>
                <a:gd name="T1" fmla="*/ 42 h 82"/>
                <a:gd name="T2" fmla="*/ 242 w 282"/>
                <a:gd name="T3" fmla="*/ 82 h 82"/>
                <a:gd name="T4" fmla="*/ 40 w 282"/>
                <a:gd name="T5" fmla="*/ 82 h 82"/>
                <a:gd name="T6" fmla="*/ 0 w 282"/>
                <a:gd name="T7" fmla="*/ 42 h 82"/>
                <a:gd name="T8" fmla="*/ 0 w 282"/>
                <a:gd name="T9" fmla="*/ 40 h 82"/>
                <a:gd name="T10" fmla="*/ 40 w 282"/>
                <a:gd name="T11" fmla="*/ 0 h 82"/>
                <a:gd name="T12" fmla="*/ 242 w 282"/>
                <a:gd name="T13" fmla="*/ 0 h 82"/>
                <a:gd name="T14" fmla="*/ 282 w 282"/>
                <a:gd name="T15" fmla="*/ 40 h 82"/>
                <a:gd name="T16" fmla="*/ 282 w 282"/>
                <a:gd name="T17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82">
                  <a:moveTo>
                    <a:pt x="282" y="42"/>
                  </a:moveTo>
                  <a:cubicBezTo>
                    <a:pt x="282" y="64"/>
                    <a:pt x="264" y="82"/>
                    <a:pt x="242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" y="82"/>
                    <a:pt x="0" y="64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64" y="0"/>
                    <a:pt x="282" y="18"/>
                    <a:pt x="282" y="40"/>
                  </a:cubicBezTo>
                  <a:lnTo>
                    <a:pt x="282" y="42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</p:grpSp>
      <p:sp>
        <p:nvSpPr>
          <p:cNvPr id="504" name="Freeform 38">
            <a:extLst>
              <a:ext uri="{FF2B5EF4-FFF2-40B4-BE49-F238E27FC236}">
                <a16:creationId xmlns:a16="http://schemas.microsoft.com/office/drawing/2014/main" id="{61600A8A-A2A8-4B09-B59F-048C002E1D49}"/>
              </a:ext>
            </a:extLst>
          </p:cNvPr>
          <p:cNvSpPr>
            <a:spLocks/>
          </p:cNvSpPr>
          <p:nvPr/>
        </p:nvSpPr>
        <p:spPr bwMode="auto">
          <a:xfrm>
            <a:off x="4715294" y="3741942"/>
            <a:ext cx="929071" cy="873481"/>
          </a:xfrm>
          <a:custGeom>
            <a:avLst/>
            <a:gdLst>
              <a:gd name="T0" fmla="*/ 1199 w 1219"/>
              <a:gd name="T1" fmla="*/ 473 h 1146"/>
              <a:gd name="T2" fmla="*/ 1199 w 1219"/>
              <a:gd name="T3" fmla="*/ 473 h 1146"/>
              <a:gd name="T4" fmla="*/ 986 w 1219"/>
              <a:gd name="T5" fmla="*/ 298 h 1146"/>
              <a:gd name="T6" fmla="*/ 986 w 1219"/>
              <a:gd name="T7" fmla="*/ 61 h 1146"/>
              <a:gd name="T8" fmla="*/ 975 w 1219"/>
              <a:gd name="T9" fmla="*/ 50 h 1146"/>
              <a:gd name="T10" fmla="*/ 851 w 1219"/>
              <a:gd name="T11" fmla="*/ 50 h 1146"/>
              <a:gd name="T12" fmla="*/ 839 w 1219"/>
              <a:gd name="T13" fmla="*/ 61 h 1146"/>
              <a:gd name="T14" fmla="*/ 839 w 1219"/>
              <a:gd name="T15" fmla="*/ 176 h 1146"/>
              <a:gd name="T16" fmla="*/ 637 w 1219"/>
              <a:gd name="T17" fmla="*/ 10 h 1146"/>
              <a:gd name="T18" fmla="*/ 637 w 1219"/>
              <a:gd name="T19" fmla="*/ 10 h 1146"/>
              <a:gd name="T20" fmla="*/ 608 w 1219"/>
              <a:gd name="T21" fmla="*/ 0 h 1146"/>
              <a:gd name="T22" fmla="*/ 578 w 1219"/>
              <a:gd name="T23" fmla="*/ 10 h 1146"/>
              <a:gd name="T24" fmla="*/ 578 w 1219"/>
              <a:gd name="T25" fmla="*/ 10 h 1146"/>
              <a:gd name="T26" fmla="*/ 17 w 1219"/>
              <a:gd name="T27" fmla="*/ 473 h 1146"/>
              <a:gd name="T28" fmla="*/ 17 w 1219"/>
              <a:gd name="T29" fmla="*/ 473 h 1146"/>
              <a:gd name="T30" fmla="*/ 0 w 1219"/>
              <a:gd name="T31" fmla="*/ 510 h 1146"/>
              <a:gd name="T32" fmla="*/ 50 w 1219"/>
              <a:gd name="T33" fmla="*/ 560 h 1146"/>
              <a:gd name="T34" fmla="*/ 50 w 1219"/>
              <a:gd name="T35" fmla="*/ 560 h 1146"/>
              <a:gd name="T36" fmla="*/ 50 w 1219"/>
              <a:gd name="T37" fmla="*/ 560 h 1146"/>
              <a:gd name="T38" fmla="*/ 159 w 1219"/>
              <a:gd name="T39" fmla="*/ 560 h 1146"/>
              <a:gd name="T40" fmla="*/ 159 w 1219"/>
              <a:gd name="T41" fmla="*/ 1091 h 1146"/>
              <a:gd name="T42" fmla="*/ 214 w 1219"/>
              <a:gd name="T43" fmla="*/ 1146 h 1146"/>
              <a:gd name="T44" fmla="*/ 1008 w 1219"/>
              <a:gd name="T45" fmla="*/ 1146 h 1146"/>
              <a:gd name="T46" fmla="*/ 1062 w 1219"/>
              <a:gd name="T47" fmla="*/ 1091 h 1146"/>
              <a:gd name="T48" fmla="*/ 1062 w 1219"/>
              <a:gd name="T49" fmla="*/ 560 h 1146"/>
              <a:gd name="T50" fmla="*/ 1165 w 1219"/>
              <a:gd name="T51" fmla="*/ 560 h 1146"/>
              <a:gd name="T52" fmla="*/ 1165 w 1219"/>
              <a:gd name="T53" fmla="*/ 560 h 1146"/>
              <a:gd name="T54" fmla="*/ 1165 w 1219"/>
              <a:gd name="T55" fmla="*/ 560 h 1146"/>
              <a:gd name="T56" fmla="*/ 1212 w 1219"/>
              <a:gd name="T57" fmla="*/ 526 h 1146"/>
              <a:gd name="T58" fmla="*/ 1199 w 1219"/>
              <a:gd name="T59" fmla="*/ 473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19" h="1146">
                <a:moveTo>
                  <a:pt x="1199" y="473"/>
                </a:moveTo>
                <a:cubicBezTo>
                  <a:pt x="1199" y="473"/>
                  <a:pt x="1199" y="473"/>
                  <a:pt x="1199" y="473"/>
                </a:cubicBezTo>
                <a:cubicBezTo>
                  <a:pt x="986" y="298"/>
                  <a:pt x="986" y="298"/>
                  <a:pt x="986" y="298"/>
                </a:cubicBezTo>
                <a:cubicBezTo>
                  <a:pt x="986" y="61"/>
                  <a:pt x="986" y="61"/>
                  <a:pt x="986" y="61"/>
                </a:cubicBezTo>
                <a:cubicBezTo>
                  <a:pt x="986" y="55"/>
                  <a:pt x="981" y="50"/>
                  <a:pt x="975" y="50"/>
                </a:cubicBezTo>
                <a:cubicBezTo>
                  <a:pt x="851" y="50"/>
                  <a:pt x="851" y="50"/>
                  <a:pt x="851" y="50"/>
                </a:cubicBezTo>
                <a:cubicBezTo>
                  <a:pt x="844" y="50"/>
                  <a:pt x="839" y="55"/>
                  <a:pt x="839" y="61"/>
                </a:cubicBezTo>
                <a:cubicBezTo>
                  <a:pt x="839" y="176"/>
                  <a:pt x="839" y="176"/>
                  <a:pt x="839" y="176"/>
                </a:cubicBezTo>
                <a:cubicBezTo>
                  <a:pt x="637" y="10"/>
                  <a:pt x="637" y="10"/>
                  <a:pt x="637" y="10"/>
                </a:cubicBezTo>
                <a:cubicBezTo>
                  <a:pt x="637" y="10"/>
                  <a:pt x="637" y="10"/>
                  <a:pt x="637" y="10"/>
                </a:cubicBezTo>
                <a:cubicBezTo>
                  <a:pt x="629" y="4"/>
                  <a:pt x="619" y="0"/>
                  <a:pt x="608" y="0"/>
                </a:cubicBezTo>
                <a:cubicBezTo>
                  <a:pt x="596" y="0"/>
                  <a:pt x="586" y="4"/>
                  <a:pt x="578" y="10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17" y="473"/>
                  <a:pt x="17" y="473"/>
                  <a:pt x="17" y="473"/>
                </a:cubicBezTo>
                <a:cubicBezTo>
                  <a:pt x="17" y="473"/>
                  <a:pt x="17" y="473"/>
                  <a:pt x="17" y="473"/>
                </a:cubicBezTo>
                <a:cubicBezTo>
                  <a:pt x="7" y="482"/>
                  <a:pt x="0" y="495"/>
                  <a:pt x="0" y="510"/>
                </a:cubicBezTo>
                <a:cubicBezTo>
                  <a:pt x="0" y="537"/>
                  <a:pt x="23" y="560"/>
                  <a:pt x="50" y="560"/>
                </a:cubicBezTo>
                <a:cubicBezTo>
                  <a:pt x="50" y="560"/>
                  <a:pt x="50" y="560"/>
                  <a:pt x="50" y="560"/>
                </a:cubicBezTo>
                <a:cubicBezTo>
                  <a:pt x="50" y="560"/>
                  <a:pt x="50" y="560"/>
                  <a:pt x="50" y="560"/>
                </a:cubicBezTo>
                <a:cubicBezTo>
                  <a:pt x="159" y="560"/>
                  <a:pt x="159" y="560"/>
                  <a:pt x="159" y="560"/>
                </a:cubicBezTo>
                <a:cubicBezTo>
                  <a:pt x="159" y="1091"/>
                  <a:pt x="159" y="1091"/>
                  <a:pt x="159" y="1091"/>
                </a:cubicBezTo>
                <a:cubicBezTo>
                  <a:pt x="159" y="1121"/>
                  <a:pt x="184" y="1146"/>
                  <a:pt x="214" y="1146"/>
                </a:cubicBezTo>
                <a:cubicBezTo>
                  <a:pt x="1008" y="1146"/>
                  <a:pt x="1008" y="1146"/>
                  <a:pt x="1008" y="1146"/>
                </a:cubicBezTo>
                <a:cubicBezTo>
                  <a:pt x="1038" y="1146"/>
                  <a:pt x="1062" y="1121"/>
                  <a:pt x="1062" y="1091"/>
                </a:cubicBezTo>
                <a:cubicBezTo>
                  <a:pt x="1062" y="560"/>
                  <a:pt x="1062" y="560"/>
                  <a:pt x="1062" y="560"/>
                </a:cubicBezTo>
                <a:cubicBezTo>
                  <a:pt x="1165" y="560"/>
                  <a:pt x="1165" y="560"/>
                  <a:pt x="1165" y="560"/>
                </a:cubicBezTo>
                <a:cubicBezTo>
                  <a:pt x="1165" y="560"/>
                  <a:pt x="1165" y="560"/>
                  <a:pt x="1165" y="560"/>
                </a:cubicBezTo>
                <a:cubicBezTo>
                  <a:pt x="1165" y="560"/>
                  <a:pt x="1165" y="560"/>
                  <a:pt x="1165" y="560"/>
                </a:cubicBezTo>
                <a:cubicBezTo>
                  <a:pt x="1186" y="560"/>
                  <a:pt x="1206" y="547"/>
                  <a:pt x="1212" y="526"/>
                </a:cubicBezTo>
                <a:cubicBezTo>
                  <a:pt x="1219" y="505"/>
                  <a:pt x="1212" y="485"/>
                  <a:pt x="1199" y="473"/>
                </a:cubicBezTo>
                <a:close/>
              </a:path>
            </a:pathLst>
          </a:custGeom>
          <a:solidFill>
            <a:srgbClr val="A2DAD6">
              <a:lumMod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34">
              <a:defRPr/>
            </a:pPr>
            <a:endParaRPr lang="en-US" kern="0">
              <a:solidFill>
                <a:prstClr val="black"/>
              </a:solidFill>
              <a:latin typeface="Microsoft Sans Serif"/>
            </a:endParaRPr>
          </a:p>
        </p:txBody>
      </p: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75622D9C-0EB6-4594-857B-24EFC9D4EE28}"/>
              </a:ext>
            </a:extLst>
          </p:cNvPr>
          <p:cNvGrpSpPr/>
          <p:nvPr/>
        </p:nvGrpSpPr>
        <p:grpSpPr>
          <a:xfrm>
            <a:off x="5793898" y="4606435"/>
            <a:ext cx="804262" cy="929071"/>
            <a:chOff x="5621850" y="2880360"/>
            <a:chExt cx="949874" cy="1097280"/>
          </a:xfrm>
        </p:grpSpPr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F087FCDE-5F35-4C3A-8662-9965A275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241" y="2880360"/>
              <a:ext cx="466504" cy="466167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469B9997-2C6A-44AF-9066-478BAA694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1530" y="2990324"/>
              <a:ext cx="247251" cy="246913"/>
            </a:xfrm>
            <a:prstGeom prst="ellipse">
              <a:avLst/>
            </a:prstGeom>
            <a:solidFill>
              <a:srgbClr val="A2DAD6">
                <a:lumMod val="50000"/>
                <a:alpha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08" name="Freeform 30">
              <a:extLst>
                <a:ext uri="{FF2B5EF4-FFF2-40B4-BE49-F238E27FC236}">
                  <a16:creationId xmlns:a16="http://schemas.microsoft.com/office/drawing/2014/main" id="{B62213C4-60D5-4B41-8BC8-6091F37EA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9017" y="3086796"/>
              <a:ext cx="822707" cy="890844"/>
            </a:xfrm>
            <a:custGeom>
              <a:avLst/>
              <a:gdLst>
                <a:gd name="T0" fmla="*/ 912 w 912"/>
                <a:gd name="T1" fmla="*/ 483 h 988"/>
                <a:gd name="T2" fmla="*/ 912 w 912"/>
                <a:gd name="T3" fmla="*/ 988 h 988"/>
                <a:gd name="T4" fmla="*/ 456 w 912"/>
                <a:gd name="T5" fmla="*/ 988 h 988"/>
                <a:gd name="T6" fmla="*/ 456 w 912"/>
                <a:gd name="T7" fmla="*/ 202 h 988"/>
                <a:gd name="T8" fmla="*/ 491 w 912"/>
                <a:gd name="T9" fmla="*/ 202 h 988"/>
                <a:gd name="T10" fmla="*/ 491 w 912"/>
                <a:gd name="T11" fmla="*/ 163 h 988"/>
                <a:gd name="T12" fmla="*/ 507 w 912"/>
                <a:gd name="T13" fmla="*/ 163 h 988"/>
                <a:gd name="T14" fmla="*/ 507 w 912"/>
                <a:gd name="T15" fmla="*/ 125 h 988"/>
                <a:gd name="T16" fmla="*/ 552 w 912"/>
                <a:gd name="T17" fmla="*/ 125 h 988"/>
                <a:gd name="T18" fmla="*/ 552 w 912"/>
                <a:gd name="T19" fmla="*/ 57 h 988"/>
                <a:gd name="T20" fmla="*/ 532 w 912"/>
                <a:gd name="T21" fmla="*/ 29 h 988"/>
                <a:gd name="T22" fmla="*/ 561 w 912"/>
                <a:gd name="T23" fmla="*/ 0 h 988"/>
                <a:gd name="T24" fmla="*/ 591 w 912"/>
                <a:gd name="T25" fmla="*/ 29 h 988"/>
                <a:gd name="T26" fmla="*/ 571 w 912"/>
                <a:gd name="T27" fmla="*/ 57 h 988"/>
                <a:gd name="T28" fmla="*/ 571 w 912"/>
                <a:gd name="T29" fmla="*/ 125 h 988"/>
                <a:gd name="T30" fmla="*/ 616 w 912"/>
                <a:gd name="T31" fmla="*/ 125 h 988"/>
                <a:gd name="T32" fmla="*/ 616 w 912"/>
                <a:gd name="T33" fmla="*/ 163 h 988"/>
                <a:gd name="T34" fmla="*/ 631 w 912"/>
                <a:gd name="T35" fmla="*/ 163 h 988"/>
                <a:gd name="T36" fmla="*/ 631 w 912"/>
                <a:gd name="T37" fmla="*/ 202 h 988"/>
                <a:gd name="T38" fmla="*/ 667 w 912"/>
                <a:gd name="T39" fmla="*/ 202 h 988"/>
                <a:gd name="T40" fmla="*/ 667 w 912"/>
                <a:gd name="T41" fmla="*/ 742 h 988"/>
                <a:gd name="T42" fmla="*/ 703 w 912"/>
                <a:gd name="T43" fmla="*/ 742 h 988"/>
                <a:gd name="T44" fmla="*/ 703 w 912"/>
                <a:gd name="T45" fmla="*/ 426 h 988"/>
                <a:gd name="T46" fmla="*/ 912 w 912"/>
                <a:gd name="T47" fmla="*/ 483 h 988"/>
                <a:gd name="T48" fmla="*/ 210 w 912"/>
                <a:gd name="T49" fmla="*/ 427 h 988"/>
                <a:gd name="T50" fmla="*/ 210 w 912"/>
                <a:gd name="T51" fmla="*/ 286 h 988"/>
                <a:gd name="T52" fmla="*/ 0 w 912"/>
                <a:gd name="T53" fmla="*/ 286 h 988"/>
                <a:gd name="T54" fmla="*/ 0 w 912"/>
                <a:gd name="T55" fmla="*/ 988 h 988"/>
                <a:gd name="T56" fmla="*/ 386 w 912"/>
                <a:gd name="T57" fmla="*/ 988 h 988"/>
                <a:gd name="T58" fmla="*/ 386 w 912"/>
                <a:gd name="T59" fmla="*/ 366 h 988"/>
                <a:gd name="T60" fmla="*/ 210 w 912"/>
                <a:gd name="T61" fmla="*/ 42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2" h="988">
                  <a:moveTo>
                    <a:pt x="912" y="483"/>
                  </a:moveTo>
                  <a:cubicBezTo>
                    <a:pt x="912" y="988"/>
                    <a:pt x="912" y="988"/>
                    <a:pt x="912" y="988"/>
                  </a:cubicBezTo>
                  <a:cubicBezTo>
                    <a:pt x="456" y="988"/>
                    <a:pt x="456" y="988"/>
                    <a:pt x="456" y="988"/>
                  </a:cubicBezTo>
                  <a:cubicBezTo>
                    <a:pt x="456" y="202"/>
                    <a:pt x="456" y="202"/>
                    <a:pt x="456" y="202"/>
                  </a:cubicBezTo>
                  <a:cubicBezTo>
                    <a:pt x="491" y="202"/>
                    <a:pt x="491" y="202"/>
                    <a:pt x="491" y="202"/>
                  </a:cubicBezTo>
                  <a:cubicBezTo>
                    <a:pt x="491" y="163"/>
                    <a:pt x="491" y="163"/>
                    <a:pt x="491" y="163"/>
                  </a:cubicBezTo>
                  <a:cubicBezTo>
                    <a:pt x="507" y="163"/>
                    <a:pt x="507" y="163"/>
                    <a:pt x="507" y="163"/>
                  </a:cubicBezTo>
                  <a:cubicBezTo>
                    <a:pt x="507" y="125"/>
                    <a:pt x="507" y="125"/>
                    <a:pt x="507" y="125"/>
                  </a:cubicBezTo>
                  <a:cubicBezTo>
                    <a:pt x="552" y="125"/>
                    <a:pt x="552" y="125"/>
                    <a:pt x="552" y="125"/>
                  </a:cubicBezTo>
                  <a:cubicBezTo>
                    <a:pt x="552" y="57"/>
                    <a:pt x="552" y="57"/>
                    <a:pt x="552" y="57"/>
                  </a:cubicBezTo>
                  <a:cubicBezTo>
                    <a:pt x="540" y="53"/>
                    <a:pt x="532" y="42"/>
                    <a:pt x="532" y="29"/>
                  </a:cubicBezTo>
                  <a:cubicBezTo>
                    <a:pt x="532" y="13"/>
                    <a:pt x="545" y="0"/>
                    <a:pt x="561" y="0"/>
                  </a:cubicBezTo>
                  <a:cubicBezTo>
                    <a:pt x="578" y="0"/>
                    <a:pt x="591" y="13"/>
                    <a:pt x="591" y="29"/>
                  </a:cubicBezTo>
                  <a:cubicBezTo>
                    <a:pt x="591" y="42"/>
                    <a:pt x="582" y="53"/>
                    <a:pt x="571" y="57"/>
                  </a:cubicBezTo>
                  <a:cubicBezTo>
                    <a:pt x="571" y="125"/>
                    <a:pt x="571" y="125"/>
                    <a:pt x="571" y="125"/>
                  </a:cubicBezTo>
                  <a:cubicBezTo>
                    <a:pt x="616" y="125"/>
                    <a:pt x="616" y="125"/>
                    <a:pt x="616" y="125"/>
                  </a:cubicBezTo>
                  <a:cubicBezTo>
                    <a:pt x="616" y="163"/>
                    <a:pt x="616" y="163"/>
                    <a:pt x="616" y="163"/>
                  </a:cubicBezTo>
                  <a:cubicBezTo>
                    <a:pt x="631" y="163"/>
                    <a:pt x="631" y="163"/>
                    <a:pt x="631" y="163"/>
                  </a:cubicBezTo>
                  <a:cubicBezTo>
                    <a:pt x="631" y="202"/>
                    <a:pt x="631" y="202"/>
                    <a:pt x="631" y="202"/>
                  </a:cubicBezTo>
                  <a:cubicBezTo>
                    <a:pt x="667" y="202"/>
                    <a:pt x="667" y="202"/>
                    <a:pt x="667" y="202"/>
                  </a:cubicBezTo>
                  <a:cubicBezTo>
                    <a:pt x="667" y="742"/>
                    <a:pt x="667" y="742"/>
                    <a:pt x="667" y="742"/>
                  </a:cubicBezTo>
                  <a:cubicBezTo>
                    <a:pt x="703" y="742"/>
                    <a:pt x="703" y="742"/>
                    <a:pt x="703" y="742"/>
                  </a:cubicBezTo>
                  <a:cubicBezTo>
                    <a:pt x="703" y="426"/>
                    <a:pt x="703" y="426"/>
                    <a:pt x="703" y="426"/>
                  </a:cubicBezTo>
                  <a:lnTo>
                    <a:pt x="912" y="483"/>
                  </a:lnTo>
                  <a:close/>
                  <a:moveTo>
                    <a:pt x="210" y="427"/>
                  </a:moveTo>
                  <a:cubicBezTo>
                    <a:pt x="210" y="286"/>
                    <a:pt x="210" y="286"/>
                    <a:pt x="210" y="28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386" y="988"/>
                    <a:pt x="386" y="988"/>
                    <a:pt x="386" y="988"/>
                  </a:cubicBezTo>
                  <a:cubicBezTo>
                    <a:pt x="386" y="366"/>
                    <a:pt x="386" y="366"/>
                    <a:pt x="386" y="366"/>
                  </a:cubicBezTo>
                  <a:lnTo>
                    <a:pt x="210" y="427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09" name="Freeform 31">
              <a:extLst>
                <a:ext uri="{FF2B5EF4-FFF2-40B4-BE49-F238E27FC236}">
                  <a16:creationId xmlns:a16="http://schemas.microsoft.com/office/drawing/2014/main" id="{A0EC4953-6FB4-4141-ADEA-602E5C230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850" y="3508775"/>
              <a:ext cx="633137" cy="468865"/>
            </a:xfrm>
            <a:custGeom>
              <a:avLst/>
              <a:gdLst>
                <a:gd name="T0" fmla="*/ 702 w 702"/>
                <a:gd name="T1" fmla="*/ 97 h 520"/>
                <a:gd name="T2" fmla="*/ 0 w 702"/>
                <a:gd name="T3" fmla="*/ 274 h 520"/>
                <a:gd name="T4" fmla="*/ 0 w 702"/>
                <a:gd name="T5" fmla="*/ 520 h 520"/>
                <a:gd name="T6" fmla="*/ 702 w 702"/>
                <a:gd name="T7" fmla="*/ 520 h 520"/>
                <a:gd name="T8" fmla="*/ 702 w 702"/>
                <a:gd name="T9" fmla="*/ 97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520">
                  <a:moveTo>
                    <a:pt x="702" y="97"/>
                  </a:moveTo>
                  <a:cubicBezTo>
                    <a:pt x="256" y="0"/>
                    <a:pt x="0" y="274"/>
                    <a:pt x="0" y="274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702" y="520"/>
                    <a:pt x="702" y="520"/>
                    <a:pt x="702" y="520"/>
                  </a:cubicBezTo>
                  <a:lnTo>
                    <a:pt x="702" y="97"/>
                  </a:ln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F3FEBA38-B95A-4088-BDF8-F2296EBF3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312" y="3714198"/>
              <a:ext cx="113675" cy="20913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D7AF5D9F-61AB-49C9-B8E1-4CD77AED6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312" y="3777613"/>
              <a:ext cx="113675" cy="20576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161B39A-C378-40CE-8F60-4639464F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1312" y="3840691"/>
              <a:ext cx="113675" cy="20576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</p:grpSp>
      <p:pic>
        <p:nvPicPr>
          <p:cNvPr id="513" name="Picture 512">
            <a:extLst>
              <a:ext uri="{FF2B5EF4-FFF2-40B4-BE49-F238E27FC236}">
                <a16:creationId xmlns:a16="http://schemas.microsoft.com/office/drawing/2014/main" id="{E2F6B77F-1696-4197-8C5A-38888BA57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44" y="4755766"/>
            <a:ext cx="911911" cy="623139"/>
          </a:xfrm>
          <a:prstGeom prst="rect">
            <a:avLst/>
          </a:prstGeom>
          <a:effectLst/>
        </p:spPr>
      </p:pic>
      <p:grpSp>
        <p:nvGrpSpPr>
          <p:cNvPr id="514" name="Group 513">
            <a:extLst>
              <a:ext uri="{FF2B5EF4-FFF2-40B4-BE49-F238E27FC236}">
                <a16:creationId xmlns:a16="http://schemas.microsoft.com/office/drawing/2014/main" id="{7FAEB866-66A0-4378-81D7-F66F1C2C4B3D}"/>
              </a:ext>
            </a:extLst>
          </p:cNvPr>
          <p:cNvGrpSpPr/>
          <p:nvPr/>
        </p:nvGrpSpPr>
        <p:grpSpPr>
          <a:xfrm>
            <a:off x="5388046" y="1587955"/>
            <a:ext cx="1401404" cy="1131388"/>
            <a:chOff x="5556238" y="356237"/>
            <a:chExt cx="1655129" cy="1336227"/>
          </a:xfrm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9A59E23D-BEA6-49F6-9A3D-F6DA7F660D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6238" y="595184"/>
              <a:ext cx="662982" cy="1097280"/>
              <a:chOff x="5762625" y="2880360"/>
              <a:chExt cx="662982" cy="1097280"/>
            </a:xfrm>
          </p:grpSpPr>
          <p:sp>
            <p:nvSpPr>
              <p:cNvPr id="573" name="Freeform 118">
                <a:extLst>
                  <a:ext uri="{FF2B5EF4-FFF2-40B4-BE49-F238E27FC236}">
                    <a16:creationId xmlns:a16="http://schemas.microsoft.com/office/drawing/2014/main" id="{AE1C08D1-1DFB-4EC9-8306-E783E1CD4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5" y="2880360"/>
                <a:ext cx="662982" cy="1097280"/>
              </a:xfrm>
              <a:custGeom>
                <a:avLst/>
                <a:gdLst>
                  <a:gd name="T0" fmla="*/ 730 w 730"/>
                  <a:gd name="T1" fmla="*/ 1169 h 1210"/>
                  <a:gd name="T2" fmla="*/ 688 w 730"/>
                  <a:gd name="T3" fmla="*/ 1210 h 1210"/>
                  <a:gd name="T4" fmla="*/ 42 w 730"/>
                  <a:gd name="T5" fmla="*/ 1210 h 1210"/>
                  <a:gd name="T6" fmla="*/ 0 w 730"/>
                  <a:gd name="T7" fmla="*/ 1169 h 1210"/>
                  <a:gd name="T8" fmla="*/ 0 w 730"/>
                  <a:gd name="T9" fmla="*/ 41 h 1210"/>
                  <a:gd name="T10" fmla="*/ 42 w 730"/>
                  <a:gd name="T11" fmla="*/ 0 h 1210"/>
                  <a:gd name="T12" fmla="*/ 688 w 730"/>
                  <a:gd name="T13" fmla="*/ 0 h 1210"/>
                  <a:gd name="T14" fmla="*/ 730 w 730"/>
                  <a:gd name="T15" fmla="*/ 41 h 1210"/>
                  <a:gd name="T16" fmla="*/ 730 w 730"/>
                  <a:gd name="T17" fmla="*/ 1169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0" h="1210">
                    <a:moveTo>
                      <a:pt x="730" y="1169"/>
                    </a:moveTo>
                    <a:cubicBezTo>
                      <a:pt x="730" y="1191"/>
                      <a:pt x="711" y="1210"/>
                      <a:pt x="688" y="1210"/>
                    </a:cubicBezTo>
                    <a:cubicBezTo>
                      <a:pt x="42" y="1210"/>
                      <a:pt x="42" y="1210"/>
                      <a:pt x="42" y="1210"/>
                    </a:cubicBezTo>
                    <a:cubicBezTo>
                      <a:pt x="19" y="1210"/>
                      <a:pt x="0" y="1191"/>
                      <a:pt x="0" y="116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11" y="0"/>
                      <a:pt x="730" y="19"/>
                      <a:pt x="730" y="41"/>
                    </a:cubicBezTo>
                    <a:cubicBezTo>
                      <a:pt x="730" y="1169"/>
                      <a:pt x="730" y="1169"/>
                      <a:pt x="730" y="1169"/>
                    </a:cubicBezTo>
                  </a:path>
                </a:pathLst>
              </a:custGeom>
              <a:solidFill>
                <a:srgbClr val="A2DAD6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74" name="Freeform 119">
                <a:extLst>
                  <a:ext uri="{FF2B5EF4-FFF2-40B4-BE49-F238E27FC236}">
                    <a16:creationId xmlns:a16="http://schemas.microsoft.com/office/drawing/2014/main" id="{5BA8F89F-1390-438D-B95C-9A78FA72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769" y="3690936"/>
                <a:ext cx="566962" cy="226988"/>
              </a:xfrm>
              <a:custGeom>
                <a:avLst/>
                <a:gdLst>
                  <a:gd name="T0" fmla="*/ 583 w 624"/>
                  <a:gd name="T1" fmla="*/ 0 h 250"/>
                  <a:gd name="T2" fmla="*/ 41 w 624"/>
                  <a:gd name="T3" fmla="*/ 0 h 250"/>
                  <a:gd name="T4" fmla="*/ 0 w 624"/>
                  <a:gd name="T5" fmla="*/ 41 h 250"/>
                  <a:gd name="T6" fmla="*/ 0 w 624"/>
                  <a:gd name="T7" fmla="*/ 209 h 250"/>
                  <a:gd name="T8" fmla="*/ 41 w 624"/>
                  <a:gd name="T9" fmla="*/ 250 h 250"/>
                  <a:gd name="T10" fmla="*/ 583 w 624"/>
                  <a:gd name="T11" fmla="*/ 250 h 250"/>
                  <a:gd name="T12" fmla="*/ 624 w 624"/>
                  <a:gd name="T13" fmla="*/ 209 h 250"/>
                  <a:gd name="T14" fmla="*/ 624 w 624"/>
                  <a:gd name="T15" fmla="*/ 41 h 250"/>
                  <a:gd name="T16" fmla="*/ 583 w 624"/>
                  <a:gd name="T17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250">
                    <a:moveTo>
                      <a:pt x="583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32"/>
                      <a:pt x="19" y="250"/>
                      <a:pt x="41" y="250"/>
                    </a:cubicBezTo>
                    <a:cubicBezTo>
                      <a:pt x="583" y="250"/>
                      <a:pt x="583" y="250"/>
                      <a:pt x="583" y="250"/>
                    </a:cubicBezTo>
                    <a:cubicBezTo>
                      <a:pt x="605" y="250"/>
                      <a:pt x="624" y="232"/>
                      <a:pt x="624" y="209"/>
                    </a:cubicBezTo>
                    <a:cubicBezTo>
                      <a:pt x="624" y="41"/>
                      <a:pt x="624" y="41"/>
                      <a:pt x="624" y="41"/>
                    </a:cubicBezTo>
                    <a:cubicBezTo>
                      <a:pt x="624" y="19"/>
                      <a:pt x="605" y="0"/>
                      <a:pt x="583" y="0"/>
                    </a:cubicBezTo>
                  </a:path>
                </a:pathLst>
              </a:cu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8D0A781-8CEE-4BCF-8EAA-2F5BDD92E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1104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76" name="Freeform 121">
                <a:extLst>
                  <a:ext uri="{FF2B5EF4-FFF2-40B4-BE49-F238E27FC236}">
                    <a16:creationId xmlns:a16="http://schemas.microsoft.com/office/drawing/2014/main" id="{EE83FA8D-9022-4309-8D3B-B238CE79F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407" y="3830725"/>
                <a:ext cx="2341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77" name="Freeform 122">
                <a:extLst>
                  <a:ext uri="{FF2B5EF4-FFF2-40B4-BE49-F238E27FC236}">
                    <a16:creationId xmlns:a16="http://schemas.microsoft.com/office/drawing/2014/main" id="{96073809-8C05-4617-BFF4-1ED3C5C5C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371" y="3870762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78" name="Freeform 123">
                <a:extLst>
                  <a:ext uri="{FF2B5EF4-FFF2-40B4-BE49-F238E27FC236}">
                    <a16:creationId xmlns:a16="http://schemas.microsoft.com/office/drawing/2014/main" id="{3BC2999E-BEC5-4BA0-86FD-E788DEB0A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6638" y="3830725"/>
                <a:ext cx="24429" cy="23751"/>
              </a:xfrm>
              <a:custGeom>
                <a:avLst/>
                <a:gdLst>
                  <a:gd name="T0" fmla="*/ 15 w 27"/>
                  <a:gd name="T1" fmla="*/ 26 h 26"/>
                  <a:gd name="T2" fmla="*/ 0 w 27"/>
                  <a:gd name="T3" fmla="*/ 14 h 26"/>
                  <a:gd name="T4" fmla="*/ 15 w 27"/>
                  <a:gd name="T5" fmla="*/ 0 h 26"/>
                  <a:gd name="T6" fmla="*/ 27 w 27"/>
                  <a:gd name="T7" fmla="*/ 14 h 26"/>
                  <a:gd name="T8" fmla="*/ 15 w 27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5" y="26"/>
                    </a:moveTo>
                    <a:cubicBezTo>
                      <a:pt x="6" y="26"/>
                      <a:pt x="0" y="21"/>
                      <a:pt x="0" y="14"/>
                    </a:cubicBezTo>
                    <a:cubicBezTo>
                      <a:pt x="0" y="5"/>
                      <a:pt x="6" y="0"/>
                      <a:pt x="15" y="0"/>
                    </a:cubicBezTo>
                    <a:cubicBezTo>
                      <a:pt x="22" y="0"/>
                      <a:pt x="27" y="5"/>
                      <a:pt x="27" y="14"/>
                    </a:cubicBezTo>
                    <a:cubicBezTo>
                      <a:pt x="27" y="21"/>
                      <a:pt x="22" y="26"/>
                      <a:pt x="15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79" name="Freeform 124">
                <a:extLst>
                  <a:ext uri="{FF2B5EF4-FFF2-40B4-BE49-F238E27FC236}">
                    <a16:creationId xmlns:a16="http://schemas.microsoft.com/office/drawing/2014/main" id="{9825E031-20B7-4CED-B701-52692712B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6620" y="3870762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0" name="Freeform 125">
                <a:extLst>
                  <a:ext uri="{FF2B5EF4-FFF2-40B4-BE49-F238E27FC236}">
                    <a16:creationId xmlns:a16="http://schemas.microsoft.com/office/drawing/2014/main" id="{8CD31084-17DC-448B-9483-9F0B94EC3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887" y="3830725"/>
                <a:ext cx="2375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654E60BD-C4A7-47A6-BE9D-AD523BC8D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172" y="3870762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2" name="Freeform 127">
                <a:extLst>
                  <a:ext uri="{FF2B5EF4-FFF2-40B4-BE49-F238E27FC236}">
                    <a16:creationId xmlns:a16="http://schemas.microsoft.com/office/drawing/2014/main" id="{7D399C5D-B622-43FB-8C42-E2748F690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475" y="3830725"/>
                <a:ext cx="2341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32AF74B7-4E39-4CA4-AB01-24B81D0E9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8742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4" name="Freeform 129">
                <a:extLst>
                  <a:ext uri="{FF2B5EF4-FFF2-40B4-BE49-F238E27FC236}">
                    <a16:creationId xmlns:a16="http://schemas.microsoft.com/office/drawing/2014/main" id="{4F285988-70AE-4E3F-A39A-059D60ACA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2346" y="3790688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5" name="Freeform 130">
                <a:extLst>
                  <a:ext uri="{FF2B5EF4-FFF2-40B4-BE49-F238E27FC236}">
                    <a16:creationId xmlns:a16="http://schemas.microsoft.com/office/drawing/2014/main" id="{9753D39E-19CB-4587-BA73-1F2A2E277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613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45ECFB0A-1F2B-411A-87C7-7441445A7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8577" y="3870762"/>
                <a:ext cx="24769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7" name="Freeform 132">
                <a:extLst>
                  <a:ext uri="{FF2B5EF4-FFF2-40B4-BE49-F238E27FC236}">
                    <a16:creationId xmlns:a16="http://schemas.microsoft.com/office/drawing/2014/main" id="{45294B60-9E05-4C70-8D73-F64CE77F0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862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8" name="Freeform 133">
                <a:extLst>
                  <a:ext uri="{FF2B5EF4-FFF2-40B4-BE49-F238E27FC236}">
                    <a16:creationId xmlns:a16="http://schemas.microsoft.com/office/drawing/2014/main" id="{E2AB3EE7-EA20-4702-B6A8-4D5FAE11C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65" y="3870762"/>
                <a:ext cx="23411" cy="25447"/>
              </a:xfrm>
              <a:custGeom>
                <a:avLst/>
                <a:gdLst>
                  <a:gd name="T0" fmla="*/ 14 w 26"/>
                  <a:gd name="T1" fmla="*/ 28 h 28"/>
                  <a:gd name="T2" fmla="*/ 0 w 26"/>
                  <a:gd name="T3" fmla="*/ 14 h 28"/>
                  <a:gd name="T4" fmla="*/ 14 w 26"/>
                  <a:gd name="T5" fmla="*/ 0 h 28"/>
                  <a:gd name="T6" fmla="*/ 26 w 26"/>
                  <a:gd name="T7" fmla="*/ 14 h 28"/>
                  <a:gd name="T8" fmla="*/ 14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4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4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89" name="Freeform 134">
                <a:extLst>
                  <a:ext uri="{FF2B5EF4-FFF2-40B4-BE49-F238E27FC236}">
                    <a16:creationId xmlns:a16="http://schemas.microsoft.com/office/drawing/2014/main" id="{320AC341-A337-425F-AE0F-215F52E67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432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0" name="Freeform 135">
                <a:extLst>
                  <a:ext uri="{FF2B5EF4-FFF2-40B4-BE49-F238E27FC236}">
                    <a16:creationId xmlns:a16="http://schemas.microsoft.com/office/drawing/2014/main" id="{1699C25D-0212-41CA-BF66-7F8B87857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414" y="3870762"/>
                <a:ext cx="23411" cy="25447"/>
              </a:xfrm>
              <a:custGeom>
                <a:avLst/>
                <a:gdLst>
                  <a:gd name="T0" fmla="*/ 14 w 26"/>
                  <a:gd name="T1" fmla="*/ 28 h 28"/>
                  <a:gd name="T2" fmla="*/ 0 w 26"/>
                  <a:gd name="T3" fmla="*/ 14 h 28"/>
                  <a:gd name="T4" fmla="*/ 14 w 26"/>
                  <a:gd name="T5" fmla="*/ 0 h 28"/>
                  <a:gd name="T6" fmla="*/ 26 w 26"/>
                  <a:gd name="T7" fmla="*/ 14 h 28"/>
                  <a:gd name="T8" fmla="*/ 14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4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4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1" name="Freeform 136">
                <a:extLst>
                  <a:ext uri="{FF2B5EF4-FFF2-40B4-BE49-F238E27FC236}">
                    <a16:creationId xmlns:a16="http://schemas.microsoft.com/office/drawing/2014/main" id="{01269C0A-F832-41C8-97BA-0952D4041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681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60B1CB23-7AF4-47DA-90DB-10B45E16F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966" y="3790688"/>
                <a:ext cx="25108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3" name="Freeform 138">
                <a:extLst>
                  <a:ext uri="{FF2B5EF4-FFF2-40B4-BE49-F238E27FC236}">
                    <a16:creationId xmlns:a16="http://schemas.microsoft.com/office/drawing/2014/main" id="{1D4BCB76-4D12-4790-B6DF-72EF958E5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681" y="3752687"/>
                <a:ext cx="2341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53057A04-EC6E-4545-B1C0-6520DA9DC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1378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5" name="Freeform 140">
                <a:extLst>
                  <a:ext uri="{FF2B5EF4-FFF2-40B4-BE49-F238E27FC236}">
                    <a16:creationId xmlns:a16="http://schemas.microsoft.com/office/drawing/2014/main" id="{6FB1D456-462E-43D0-93F4-1ADA34237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378" y="3790688"/>
                <a:ext cx="25447" cy="25447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28 h 28"/>
                  <a:gd name="T4" fmla="*/ 0 w 28"/>
                  <a:gd name="T5" fmla="*/ 14 h 28"/>
                  <a:gd name="T6" fmla="*/ 14 w 28"/>
                  <a:gd name="T7" fmla="*/ 0 h 28"/>
                  <a:gd name="T8" fmla="*/ 28 w 2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21"/>
                      <a:pt x="23" y="28"/>
                      <a:pt x="14" y="28"/>
                    </a:cubicBezTo>
                    <a:cubicBezTo>
                      <a:pt x="7" y="28"/>
                      <a:pt x="0" y="21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3" y="0"/>
                      <a:pt x="28" y="7"/>
                      <a:pt x="28" y="14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6" name="Freeform 141">
                <a:extLst>
                  <a:ext uri="{FF2B5EF4-FFF2-40B4-BE49-F238E27FC236}">
                    <a16:creationId xmlns:a16="http://schemas.microsoft.com/office/drawing/2014/main" id="{AFC81370-36E8-40D7-9B16-714983882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432" y="3752687"/>
                <a:ext cx="24429" cy="23751"/>
              </a:xfrm>
              <a:custGeom>
                <a:avLst/>
                <a:gdLst>
                  <a:gd name="T0" fmla="*/ 14 w 27"/>
                  <a:gd name="T1" fmla="*/ 0 h 26"/>
                  <a:gd name="T2" fmla="*/ 27 w 27"/>
                  <a:gd name="T3" fmla="*/ 14 h 26"/>
                  <a:gd name="T4" fmla="*/ 14 w 27"/>
                  <a:gd name="T5" fmla="*/ 26 h 26"/>
                  <a:gd name="T6" fmla="*/ 0 w 27"/>
                  <a:gd name="T7" fmla="*/ 14 h 26"/>
                  <a:gd name="T8" fmla="*/ 14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cubicBezTo>
                      <a:pt x="21" y="0"/>
                      <a:pt x="27" y="5"/>
                      <a:pt x="27" y="14"/>
                    </a:cubicBezTo>
                    <a:cubicBezTo>
                      <a:pt x="27" y="21"/>
                      <a:pt x="21" y="26"/>
                      <a:pt x="14" y="26"/>
                    </a:cubicBezTo>
                    <a:cubicBezTo>
                      <a:pt x="6" y="26"/>
                      <a:pt x="0" y="21"/>
                      <a:pt x="0" y="14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8EF44418-E8AB-4011-B9DD-C1D039B7C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4129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8" name="Freeform 143">
                <a:extLst>
                  <a:ext uri="{FF2B5EF4-FFF2-40B4-BE49-F238E27FC236}">
                    <a16:creationId xmlns:a16="http://schemas.microsoft.com/office/drawing/2014/main" id="{C7EB6399-607D-4A45-8440-D91C264E9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65" y="3790688"/>
                <a:ext cx="23411" cy="25447"/>
              </a:xfrm>
              <a:custGeom>
                <a:avLst/>
                <a:gdLst>
                  <a:gd name="T0" fmla="*/ 26 w 26"/>
                  <a:gd name="T1" fmla="*/ 14 h 28"/>
                  <a:gd name="T2" fmla="*/ 12 w 26"/>
                  <a:gd name="T3" fmla="*/ 28 h 28"/>
                  <a:gd name="T4" fmla="*/ 0 w 26"/>
                  <a:gd name="T5" fmla="*/ 14 h 28"/>
                  <a:gd name="T6" fmla="*/ 12 w 26"/>
                  <a:gd name="T7" fmla="*/ 0 h 28"/>
                  <a:gd name="T8" fmla="*/ 26 w 26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4"/>
                    </a:moveTo>
                    <a:cubicBezTo>
                      <a:pt x="26" y="21"/>
                      <a:pt x="21" y="28"/>
                      <a:pt x="12" y="28"/>
                    </a:cubicBez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99" name="Freeform 144">
                <a:extLst>
                  <a:ext uri="{FF2B5EF4-FFF2-40B4-BE49-F238E27FC236}">
                    <a16:creationId xmlns:a16="http://schemas.microsoft.com/office/drawing/2014/main" id="{8DEBCDC1-8ED2-4EF0-8281-CC1904909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862" y="3752687"/>
                <a:ext cx="2375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2C4D28BA-210E-4793-A542-F5DE10695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898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21459BAA-59D2-425C-831D-95ED909C4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8577" y="3790688"/>
                <a:ext cx="24769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2" name="Freeform 147">
                <a:extLst>
                  <a:ext uri="{FF2B5EF4-FFF2-40B4-BE49-F238E27FC236}">
                    <a16:creationId xmlns:a16="http://schemas.microsoft.com/office/drawing/2014/main" id="{6A769594-49AA-457F-A33E-D76B48BD6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613" y="3752687"/>
                <a:ext cx="2375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3" name="Freeform 148">
                <a:extLst>
                  <a:ext uri="{FF2B5EF4-FFF2-40B4-BE49-F238E27FC236}">
                    <a16:creationId xmlns:a16="http://schemas.microsoft.com/office/drawing/2014/main" id="{69591506-65CC-4BB7-A249-A25AB55F2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439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4" name="Freeform 149">
                <a:extLst>
                  <a:ext uri="{FF2B5EF4-FFF2-40B4-BE49-F238E27FC236}">
                    <a16:creationId xmlns:a16="http://schemas.microsoft.com/office/drawing/2014/main" id="{A857F480-711A-45D2-BF48-C96BCB9E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172" y="3712990"/>
                <a:ext cx="23751" cy="24429"/>
              </a:xfrm>
              <a:custGeom>
                <a:avLst/>
                <a:gdLst>
                  <a:gd name="T0" fmla="*/ 14 w 26"/>
                  <a:gd name="T1" fmla="*/ 0 h 27"/>
                  <a:gd name="T2" fmla="*/ 26 w 26"/>
                  <a:gd name="T3" fmla="*/ 13 h 27"/>
                  <a:gd name="T4" fmla="*/ 14 w 26"/>
                  <a:gd name="T5" fmla="*/ 27 h 27"/>
                  <a:gd name="T6" fmla="*/ 0 w 26"/>
                  <a:gd name="T7" fmla="*/ 13 h 27"/>
                  <a:gd name="T8" fmla="*/ 14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cubicBezTo>
                      <a:pt x="21" y="0"/>
                      <a:pt x="26" y="6"/>
                      <a:pt x="26" y="13"/>
                    </a:cubicBezTo>
                    <a:cubicBezTo>
                      <a:pt x="26" y="21"/>
                      <a:pt x="21" y="27"/>
                      <a:pt x="14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AFC7803D-8293-4D85-951E-C01666760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172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6" name="Freeform 151">
                <a:extLst>
                  <a:ext uri="{FF2B5EF4-FFF2-40B4-BE49-F238E27FC236}">
                    <a16:creationId xmlns:a16="http://schemas.microsoft.com/office/drawing/2014/main" id="{1FA72779-E04B-4E67-8E75-49A6D3A4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191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7" name="Freeform 152">
                <a:extLst>
                  <a:ext uri="{FF2B5EF4-FFF2-40B4-BE49-F238E27FC236}">
                    <a16:creationId xmlns:a16="http://schemas.microsoft.com/office/drawing/2014/main" id="{7C6B25A5-65AD-43D3-96BF-D62E973B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923" y="3712990"/>
                <a:ext cx="23751" cy="24429"/>
              </a:xfrm>
              <a:custGeom>
                <a:avLst/>
                <a:gdLst>
                  <a:gd name="T0" fmla="*/ 14 w 26"/>
                  <a:gd name="T1" fmla="*/ 0 h 27"/>
                  <a:gd name="T2" fmla="*/ 26 w 26"/>
                  <a:gd name="T3" fmla="*/ 13 h 27"/>
                  <a:gd name="T4" fmla="*/ 14 w 26"/>
                  <a:gd name="T5" fmla="*/ 27 h 27"/>
                  <a:gd name="T6" fmla="*/ 0 w 26"/>
                  <a:gd name="T7" fmla="*/ 13 h 27"/>
                  <a:gd name="T8" fmla="*/ 14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cubicBezTo>
                      <a:pt x="21" y="0"/>
                      <a:pt x="26" y="6"/>
                      <a:pt x="26" y="13"/>
                    </a:cubicBezTo>
                    <a:cubicBezTo>
                      <a:pt x="26" y="21"/>
                      <a:pt x="21" y="27"/>
                      <a:pt x="14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A8E9309A-BAE4-47E6-8D0B-8592FD92B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923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09" name="Freeform 154">
                <a:extLst>
                  <a:ext uri="{FF2B5EF4-FFF2-40B4-BE49-F238E27FC236}">
                    <a16:creationId xmlns:a16="http://schemas.microsoft.com/office/drawing/2014/main" id="{00A1BA12-A1E5-4E04-84B2-A992FD30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60" y="3752687"/>
                <a:ext cx="25108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86F0F0D5-F9D5-40A6-A3AA-51EA16B12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7674" y="3712990"/>
                <a:ext cx="24429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024751DA-AD53-437B-8741-0055F32F6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7674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12" name="Freeform 157">
                <a:extLst>
                  <a:ext uri="{FF2B5EF4-FFF2-40B4-BE49-F238E27FC236}">
                    <a16:creationId xmlns:a16="http://schemas.microsoft.com/office/drawing/2014/main" id="{117A137C-6BAF-4466-87A3-3356D6314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371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13" name="Freeform 158">
                <a:extLst>
                  <a:ext uri="{FF2B5EF4-FFF2-40B4-BE49-F238E27FC236}">
                    <a16:creationId xmlns:a16="http://schemas.microsoft.com/office/drawing/2014/main" id="{BD46184C-E44F-439A-A1A3-697959B8A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2933629"/>
                <a:ext cx="566962" cy="118753"/>
              </a:xfrm>
              <a:custGeom>
                <a:avLst/>
                <a:gdLst>
                  <a:gd name="T0" fmla="*/ 624 w 624"/>
                  <a:gd name="T1" fmla="*/ 90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90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9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90"/>
                    </a:moveTo>
                    <a:cubicBezTo>
                      <a:pt x="624" y="112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2"/>
                      <a:pt x="0" y="9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9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DF73DDDF-A46C-4AA4-A9C9-7128D616B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2973666"/>
                <a:ext cx="38001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DBF3010-2EBA-44C3-986E-B85F367FA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2973666"/>
                <a:ext cx="38340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16" name="Freeform 161">
                <a:extLst>
                  <a:ext uri="{FF2B5EF4-FFF2-40B4-BE49-F238E27FC236}">
                    <a16:creationId xmlns:a16="http://schemas.microsoft.com/office/drawing/2014/main" id="{973B8B35-E8B5-4C76-B590-822EBB25E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088687"/>
                <a:ext cx="566962" cy="118075"/>
              </a:xfrm>
              <a:custGeom>
                <a:avLst/>
                <a:gdLst>
                  <a:gd name="T0" fmla="*/ 624 w 624"/>
                  <a:gd name="T1" fmla="*/ 89 h 130"/>
                  <a:gd name="T2" fmla="*/ 582 w 624"/>
                  <a:gd name="T3" fmla="*/ 130 h 130"/>
                  <a:gd name="T4" fmla="*/ 41 w 624"/>
                  <a:gd name="T5" fmla="*/ 130 h 130"/>
                  <a:gd name="T6" fmla="*/ 0 w 624"/>
                  <a:gd name="T7" fmla="*/ 89 h 130"/>
                  <a:gd name="T8" fmla="*/ 0 w 624"/>
                  <a:gd name="T9" fmla="*/ 41 h 130"/>
                  <a:gd name="T10" fmla="*/ 41 w 624"/>
                  <a:gd name="T11" fmla="*/ 0 h 130"/>
                  <a:gd name="T12" fmla="*/ 582 w 624"/>
                  <a:gd name="T13" fmla="*/ 0 h 130"/>
                  <a:gd name="T14" fmla="*/ 624 w 624"/>
                  <a:gd name="T15" fmla="*/ 41 h 130"/>
                  <a:gd name="T16" fmla="*/ 624 w 624"/>
                  <a:gd name="T17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0">
                    <a:moveTo>
                      <a:pt x="624" y="89"/>
                    </a:moveTo>
                    <a:cubicBezTo>
                      <a:pt x="624" y="112"/>
                      <a:pt x="605" y="130"/>
                      <a:pt x="582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18" y="130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0CCA088E-BEFC-4FA5-9441-9A531603C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128724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9A0C88CF-77CA-4E92-ABFD-F588BA492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128724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19" name="Freeform 164">
                <a:extLst>
                  <a:ext uri="{FF2B5EF4-FFF2-40B4-BE49-F238E27FC236}">
                    <a16:creationId xmlns:a16="http://schemas.microsoft.com/office/drawing/2014/main" id="{9D54E25B-D26C-46C2-B4D5-E7632B935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241031"/>
                <a:ext cx="566962" cy="118075"/>
              </a:xfrm>
              <a:custGeom>
                <a:avLst/>
                <a:gdLst>
                  <a:gd name="T0" fmla="*/ 624 w 624"/>
                  <a:gd name="T1" fmla="*/ 89 h 130"/>
                  <a:gd name="T2" fmla="*/ 582 w 624"/>
                  <a:gd name="T3" fmla="*/ 130 h 130"/>
                  <a:gd name="T4" fmla="*/ 41 w 624"/>
                  <a:gd name="T5" fmla="*/ 130 h 130"/>
                  <a:gd name="T6" fmla="*/ 0 w 624"/>
                  <a:gd name="T7" fmla="*/ 89 h 130"/>
                  <a:gd name="T8" fmla="*/ 0 w 624"/>
                  <a:gd name="T9" fmla="*/ 41 h 130"/>
                  <a:gd name="T10" fmla="*/ 41 w 624"/>
                  <a:gd name="T11" fmla="*/ 0 h 130"/>
                  <a:gd name="T12" fmla="*/ 582 w 624"/>
                  <a:gd name="T13" fmla="*/ 0 h 130"/>
                  <a:gd name="T14" fmla="*/ 624 w 624"/>
                  <a:gd name="T15" fmla="*/ 41 h 130"/>
                  <a:gd name="T16" fmla="*/ 624 w 624"/>
                  <a:gd name="T17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0">
                    <a:moveTo>
                      <a:pt x="624" y="89"/>
                    </a:moveTo>
                    <a:cubicBezTo>
                      <a:pt x="624" y="112"/>
                      <a:pt x="605" y="130"/>
                      <a:pt x="582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18" y="130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A033DF2A-2640-421B-8ACC-5E4497D6E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281067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213DA6FB-B8E2-4408-A634-19F054EE3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281067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22" name="Freeform 167">
                <a:extLst>
                  <a:ext uri="{FF2B5EF4-FFF2-40B4-BE49-F238E27FC236}">
                    <a16:creationId xmlns:a16="http://schemas.microsoft.com/office/drawing/2014/main" id="{A0043411-47EF-412C-B896-BF16ABE5B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395410"/>
                <a:ext cx="566962" cy="118753"/>
              </a:xfrm>
              <a:custGeom>
                <a:avLst/>
                <a:gdLst>
                  <a:gd name="T0" fmla="*/ 624 w 624"/>
                  <a:gd name="T1" fmla="*/ 90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90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9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90"/>
                    </a:moveTo>
                    <a:cubicBezTo>
                      <a:pt x="624" y="113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3"/>
                      <a:pt x="0" y="9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9"/>
                      <a:pt x="624" y="41"/>
                    </a:cubicBezTo>
                    <a:lnTo>
                      <a:pt x="624" y="9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F2D0124A-56DF-41F4-AF63-054155D67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435447"/>
                <a:ext cx="38001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9DD29CF1-2D2C-4E7E-B170-C9960C811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435447"/>
                <a:ext cx="38340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25" name="Freeform 170">
                <a:extLst>
                  <a:ext uri="{FF2B5EF4-FFF2-40B4-BE49-F238E27FC236}">
                    <a16:creationId xmlns:a16="http://schemas.microsoft.com/office/drawing/2014/main" id="{9740FFB6-87F1-4689-805F-1247C2210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544021"/>
                <a:ext cx="566962" cy="119093"/>
              </a:xfrm>
              <a:custGeom>
                <a:avLst/>
                <a:gdLst>
                  <a:gd name="T0" fmla="*/ 624 w 624"/>
                  <a:gd name="T1" fmla="*/ 89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89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8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89"/>
                    </a:moveTo>
                    <a:cubicBezTo>
                      <a:pt x="624" y="112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6B5E6302-FAE5-4421-9A0B-71D6BB5EE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584058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652D838A-59E5-44E7-A54C-C0D6188A4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584058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CE8153E4-8349-46D1-9567-371A450B24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47426" y="595184"/>
              <a:ext cx="662982" cy="1097280"/>
              <a:chOff x="5762625" y="2880360"/>
              <a:chExt cx="662982" cy="1097280"/>
            </a:xfrm>
          </p:grpSpPr>
          <p:sp>
            <p:nvSpPr>
              <p:cNvPr id="518" name="Freeform 118">
                <a:extLst>
                  <a:ext uri="{FF2B5EF4-FFF2-40B4-BE49-F238E27FC236}">
                    <a16:creationId xmlns:a16="http://schemas.microsoft.com/office/drawing/2014/main" id="{C2459FCD-3523-4C4D-833C-CF86122F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5" y="2880360"/>
                <a:ext cx="662982" cy="1097280"/>
              </a:xfrm>
              <a:custGeom>
                <a:avLst/>
                <a:gdLst>
                  <a:gd name="T0" fmla="*/ 730 w 730"/>
                  <a:gd name="T1" fmla="*/ 1169 h 1210"/>
                  <a:gd name="T2" fmla="*/ 688 w 730"/>
                  <a:gd name="T3" fmla="*/ 1210 h 1210"/>
                  <a:gd name="T4" fmla="*/ 42 w 730"/>
                  <a:gd name="T5" fmla="*/ 1210 h 1210"/>
                  <a:gd name="T6" fmla="*/ 0 w 730"/>
                  <a:gd name="T7" fmla="*/ 1169 h 1210"/>
                  <a:gd name="T8" fmla="*/ 0 w 730"/>
                  <a:gd name="T9" fmla="*/ 41 h 1210"/>
                  <a:gd name="T10" fmla="*/ 42 w 730"/>
                  <a:gd name="T11" fmla="*/ 0 h 1210"/>
                  <a:gd name="T12" fmla="*/ 688 w 730"/>
                  <a:gd name="T13" fmla="*/ 0 h 1210"/>
                  <a:gd name="T14" fmla="*/ 730 w 730"/>
                  <a:gd name="T15" fmla="*/ 41 h 1210"/>
                  <a:gd name="T16" fmla="*/ 730 w 730"/>
                  <a:gd name="T17" fmla="*/ 1169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0" h="1210">
                    <a:moveTo>
                      <a:pt x="730" y="1169"/>
                    </a:moveTo>
                    <a:cubicBezTo>
                      <a:pt x="730" y="1191"/>
                      <a:pt x="711" y="1210"/>
                      <a:pt x="688" y="1210"/>
                    </a:cubicBezTo>
                    <a:cubicBezTo>
                      <a:pt x="42" y="1210"/>
                      <a:pt x="42" y="1210"/>
                      <a:pt x="42" y="1210"/>
                    </a:cubicBezTo>
                    <a:cubicBezTo>
                      <a:pt x="19" y="1210"/>
                      <a:pt x="0" y="1191"/>
                      <a:pt x="0" y="116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88" y="0"/>
                      <a:pt x="688" y="0"/>
                      <a:pt x="688" y="0"/>
                    </a:cubicBezTo>
                    <a:cubicBezTo>
                      <a:pt x="711" y="0"/>
                      <a:pt x="730" y="19"/>
                      <a:pt x="730" y="41"/>
                    </a:cubicBezTo>
                    <a:cubicBezTo>
                      <a:pt x="730" y="1169"/>
                      <a:pt x="730" y="1169"/>
                      <a:pt x="730" y="1169"/>
                    </a:cubicBezTo>
                  </a:path>
                </a:pathLst>
              </a:custGeom>
              <a:solidFill>
                <a:srgbClr val="A2DAD6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19" name="Freeform 119">
                <a:extLst>
                  <a:ext uri="{FF2B5EF4-FFF2-40B4-BE49-F238E27FC236}">
                    <a16:creationId xmlns:a16="http://schemas.microsoft.com/office/drawing/2014/main" id="{9E43CC4F-59A2-4788-9034-2801CA0A5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8769" y="3690936"/>
                <a:ext cx="566962" cy="226988"/>
              </a:xfrm>
              <a:custGeom>
                <a:avLst/>
                <a:gdLst>
                  <a:gd name="T0" fmla="*/ 583 w 624"/>
                  <a:gd name="T1" fmla="*/ 0 h 250"/>
                  <a:gd name="T2" fmla="*/ 41 w 624"/>
                  <a:gd name="T3" fmla="*/ 0 h 250"/>
                  <a:gd name="T4" fmla="*/ 0 w 624"/>
                  <a:gd name="T5" fmla="*/ 41 h 250"/>
                  <a:gd name="T6" fmla="*/ 0 w 624"/>
                  <a:gd name="T7" fmla="*/ 209 h 250"/>
                  <a:gd name="T8" fmla="*/ 41 w 624"/>
                  <a:gd name="T9" fmla="*/ 250 h 250"/>
                  <a:gd name="T10" fmla="*/ 583 w 624"/>
                  <a:gd name="T11" fmla="*/ 250 h 250"/>
                  <a:gd name="T12" fmla="*/ 624 w 624"/>
                  <a:gd name="T13" fmla="*/ 209 h 250"/>
                  <a:gd name="T14" fmla="*/ 624 w 624"/>
                  <a:gd name="T15" fmla="*/ 41 h 250"/>
                  <a:gd name="T16" fmla="*/ 583 w 624"/>
                  <a:gd name="T17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250">
                    <a:moveTo>
                      <a:pt x="583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32"/>
                      <a:pt x="19" y="250"/>
                      <a:pt x="41" y="250"/>
                    </a:cubicBezTo>
                    <a:cubicBezTo>
                      <a:pt x="583" y="250"/>
                      <a:pt x="583" y="250"/>
                      <a:pt x="583" y="250"/>
                    </a:cubicBezTo>
                    <a:cubicBezTo>
                      <a:pt x="605" y="250"/>
                      <a:pt x="624" y="232"/>
                      <a:pt x="624" y="209"/>
                    </a:cubicBezTo>
                    <a:cubicBezTo>
                      <a:pt x="624" y="41"/>
                      <a:pt x="624" y="41"/>
                      <a:pt x="624" y="41"/>
                    </a:cubicBezTo>
                    <a:cubicBezTo>
                      <a:pt x="624" y="19"/>
                      <a:pt x="605" y="0"/>
                      <a:pt x="583" y="0"/>
                    </a:cubicBezTo>
                  </a:path>
                </a:pathLst>
              </a:custGeom>
              <a:solidFill>
                <a:srgbClr val="A2DAD6"/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59F0CAE5-D8D5-44AE-8DCE-BDEC8B62A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1104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1" name="Freeform 121">
                <a:extLst>
                  <a:ext uri="{FF2B5EF4-FFF2-40B4-BE49-F238E27FC236}">
                    <a16:creationId xmlns:a16="http://schemas.microsoft.com/office/drawing/2014/main" id="{0D7AC86D-9B31-4DC0-8895-40CE6F47C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407" y="3830725"/>
                <a:ext cx="2341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2" name="Freeform 122">
                <a:extLst>
                  <a:ext uri="{FF2B5EF4-FFF2-40B4-BE49-F238E27FC236}">
                    <a16:creationId xmlns:a16="http://schemas.microsoft.com/office/drawing/2014/main" id="{0F83FF97-B899-4F09-90A9-9F6599940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9371" y="3870762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3" name="Freeform 123">
                <a:extLst>
                  <a:ext uri="{FF2B5EF4-FFF2-40B4-BE49-F238E27FC236}">
                    <a16:creationId xmlns:a16="http://schemas.microsoft.com/office/drawing/2014/main" id="{01216F11-23CD-4ADE-98F0-7103B966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6638" y="3830725"/>
                <a:ext cx="24429" cy="23751"/>
              </a:xfrm>
              <a:custGeom>
                <a:avLst/>
                <a:gdLst>
                  <a:gd name="T0" fmla="*/ 15 w 27"/>
                  <a:gd name="T1" fmla="*/ 26 h 26"/>
                  <a:gd name="T2" fmla="*/ 0 w 27"/>
                  <a:gd name="T3" fmla="*/ 14 h 26"/>
                  <a:gd name="T4" fmla="*/ 15 w 27"/>
                  <a:gd name="T5" fmla="*/ 0 h 26"/>
                  <a:gd name="T6" fmla="*/ 27 w 27"/>
                  <a:gd name="T7" fmla="*/ 14 h 26"/>
                  <a:gd name="T8" fmla="*/ 15 w 27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5" y="26"/>
                    </a:moveTo>
                    <a:cubicBezTo>
                      <a:pt x="6" y="26"/>
                      <a:pt x="0" y="21"/>
                      <a:pt x="0" y="14"/>
                    </a:cubicBezTo>
                    <a:cubicBezTo>
                      <a:pt x="0" y="5"/>
                      <a:pt x="6" y="0"/>
                      <a:pt x="15" y="0"/>
                    </a:cubicBezTo>
                    <a:cubicBezTo>
                      <a:pt x="22" y="0"/>
                      <a:pt x="27" y="5"/>
                      <a:pt x="27" y="14"/>
                    </a:cubicBezTo>
                    <a:cubicBezTo>
                      <a:pt x="27" y="21"/>
                      <a:pt x="22" y="26"/>
                      <a:pt x="15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4" name="Freeform 124">
                <a:extLst>
                  <a:ext uri="{FF2B5EF4-FFF2-40B4-BE49-F238E27FC236}">
                    <a16:creationId xmlns:a16="http://schemas.microsoft.com/office/drawing/2014/main" id="{1C88EDA3-ACE8-4DC8-A368-CA86609D0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6620" y="3870762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5" name="Freeform 125">
                <a:extLst>
                  <a:ext uri="{FF2B5EF4-FFF2-40B4-BE49-F238E27FC236}">
                    <a16:creationId xmlns:a16="http://schemas.microsoft.com/office/drawing/2014/main" id="{EC496D8D-A2B2-4AB7-A14B-DA399A52A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887" y="3830725"/>
                <a:ext cx="2375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8338FAD2-D252-4C6A-B08E-433DB2671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172" y="3870762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7" name="Freeform 127">
                <a:extLst>
                  <a:ext uri="{FF2B5EF4-FFF2-40B4-BE49-F238E27FC236}">
                    <a16:creationId xmlns:a16="http://schemas.microsoft.com/office/drawing/2014/main" id="{20BE7EFD-0783-47F4-842D-505C72290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475" y="3830725"/>
                <a:ext cx="23411" cy="23751"/>
              </a:xfrm>
              <a:custGeom>
                <a:avLst/>
                <a:gdLst>
                  <a:gd name="T0" fmla="*/ 14 w 26"/>
                  <a:gd name="T1" fmla="*/ 26 h 26"/>
                  <a:gd name="T2" fmla="*/ 0 w 26"/>
                  <a:gd name="T3" fmla="*/ 14 h 26"/>
                  <a:gd name="T4" fmla="*/ 14 w 26"/>
                  <a:gd name="T5" fmla="*/ 0 h 26"/>
                  <a:gd name="T6" fmla="*/ 26 w 26"/>
                  <a:gd name="T7" fmla="*/ 14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42D3C4FE-20D7-4E80-8C65-297B58862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8742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29" name="Freeform 129">
                <a:extLst>
                  <a:ext uri="{FF2B5EF4-FFF2-40B4-BE49-F238E27FC236}">
                    <a16:creationId xmlns:a16="http://schemas.microsoft.com/office/drawing/2014/main" id="{133D035B-E700-43F0-87A8-0076EA8AB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2346" y="3790688"/>
                <a:ext cx="23751" cy="25447"/>
              </a:xfrm>
              <a:custGeom>
                <a:avLst/>
                <a:gdLst>
                  <a:gd name="T0" fmla="*/ 12 w 26"/>
                  <a:gd name="T1" fmla="*/ 28 h 28"/>
                  <a:gd name="T2" fmla="*/ 0 w 26"/>
                  <a:gd name="T3" fmla="*/ 14 h 28"/>
                  <a:gd name="T4" fmla="*/ 12 w 26"/>
                  <a:gd name="T5" fmla="*/ 0 h 28"/>
                  <a:gd name="T6" fmla="*/ 26 w 26"/>
                  <a:gd name="T7" fmla="*/ 14 h 28"/>
                  <a:gd name="T8" fmla="*/ 12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2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2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0" name="Freeform 130">
                <a:extLst>
                  <a:ext uri="{FF2B5EF4-FFF2-40B4-BE49-F238E27FC236}">
                    <a16:creationId xmlns:a16="http://schemas.microsoft.com/office/drawing/2014/main" id="{0DB235F6-30EB-47F3-94CD-4CC7DF163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613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9938A628-E6A3-46D8-8A77-21BD75643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8577" y="3870762"/>
                <a:ext cx="24769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2" name="Freeform 132">
                <a:extLst>
                  <a:ext uri="{FF2B5EF4-FFF2-40B4-BE49-F238E27FC236}">
                    <a16:creationId xmlns:a16="http://schemas.microsoft.com/office/drawing/2014/main" id="{865ECB84-EFBE-4F40-B790-1BACCC3B2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862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3" name="Freeform 133">
                <a:extLst>
                  <a:ext uri="{FF2B5EF4-FFF2-40B4-BE49-F238E27FC236}">
                    <a16:creationId xmlns:a16="http://schemas.microsoft.com/office/drawing/2014/main" id="{E6FA881E-176A-4DA1-949B-1E95E8658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65" y="3870762"/>
                <a:ext cx="23411" cy="25447"/>
              </a:xfrm>
              <a:custGeom>
                <a:avLst/>
                <a:gdLst>
                  <a:gd name="T0" fmla="*/ 14 w 26"/>
                  <a:gd name="T1" fmla="*/ 28 h 28"/>
                  <a:gd name="T2" fmla="*/ 0 w 26"/>
                  <a:gd name="T3" fmla="*/ 14 h 28"/>
                  <a:gd name="T4" fmla="*/ 14 w 26"/>
                  <a:gd name="T5" fmla="*/ 0 h 28"/>
                  <a:gd name="T6" fmla="*/ 26 w 26"/>
                  <a:gd name="T7" fmla="*/ 14 h 28"/>
                  <a:gd name="T8" fmla="*/ 14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4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4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4" name="Freeform 134">
                <a:extLst>
                  <a:ext uri="{FF2B5EF4-FFF2-40B4-BE49-F238E27FC236}">
                    <a16:creationId xmlns:a16="http://schemas.microsoft.com/office/drawing/2014/main" id="{ED82AD4F-B57B-4166-A4AE-4542218AE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432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5" name="Freeform 135">
                <a:extLst>
                  <a:ext uri="{FF2B5EF4-FFF2-40B4-BE49-F238E27FC236}">
                    <a16:creationId xmlns:a16="http://schemas.microsoft.com/office/drawing/2014/main" id="{3DEA6719-4CEC-4314-8CC6-B4F1F83D5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414" y="3870762"/>
                <a:ext cx="23411" cy="25447"/>
              </a:xfrm>
              <a:custGeom>
                <a:avLst/>
                <a:gdLst>
                  <a:gd name="T0" fmla="*/ 14 w 26"/>
                  <a:gd name="T1" fmla="*/ 28 h 28"/>
                  <a:gd name="T2" fmla="*/ 0 w 26"/>
                  <a:gd name="T3" fmla="*/ 14 h 28"/>
                  <a:gd name="T4" fmla="*/ 14 w 26"/>
                  <a:gd name="T5" fmla="*/ 0 h 28"/>
                  <a:gd name="T6" fmla="*/ 26 w 26"/>
                  <a:gd name="T7" fmla="*/ 14 h 28"/>
                  <a:gd name="T8" fmla="*/ 14 w 2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14" y="28"/>
                    </a:move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4" y="0"/>
                    </a:cubicBezTo>
                    <a:cubicBezTo>
                      <a:pt x="21" y="0"/>
                      <a:pt x="26" y="7"/>
                      <a:pt x="26" y="14"/>
                    </a:cubicBezTo>
                    <a:cubicBezTo>
                      <a:pt x="26" y="21"/>
                      <a:pt x="21" y="28"/>
                      <a:pt x="14" y="28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6" name="Freeform 136">
                <a:extLst>
                  <a:ext uri="{FF2B5EF4-FFF2-40B4-BE49-F238E27FC236}">
                    <a16:creationId xmlns:a16="http://schemas.microsoft.com/office/drawing/2014/main" id="{61BFCFB7-EF74-4038-ACC2-905467897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681" y="3830725"/>
                <a:ext cx="25447" cy="23751"/>
              </a:xfrm>
              <a:custGeom>
                <a:avLst/>
                <a:gdLst>
                  <a:gd name="T0" fmla="*/ 14 w 28"/>
                  <a:gd name="T1" fmla="*/ 26 h 26"/>
                  <a:gd name="T2" fmla="*/ 0 w 28"/>
                  <a:gd name="T3" fmla="*/ 14 h 26"/>
                  <a:gd name="T4" fmla="*/ 14 w 28"/>
                  <a:gd name="T5" fmla="*/ 0 h 26"/>
                  <a:gd name="T6" fmla="*/ 28 w 28"/>
                  <a:gd name="T7" fmla="*/ 14 h 26"/>
                  <a:gd name="T8" fmla="*/ 14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26"/>
                    </a:move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7BD2C07F-A3B6-42A1-BBA2-6F4C85B55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966" y="3790688"/>
                <a:ext cx="25108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8" name="Freeform 138">
                <a:extLst>
                  <a:ext uri="{FF2B5EF4-FFF2-40B4-BE49-F238E27FC236}">
                    <a16:creationId xmlns:a16="http://schemas.microsoft.com/office/drawing/2014/main" id="{97477029-3CDC-42D3-93D1-E2F658622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681" y="3752687"/>
                <a:ext cx="2341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72E4EFFF-326C-4740-8C9E-5669C9899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1378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0" name="Freeform 140">
                <a:extLst>
                  <a:ext uri="{FF2B5EF4-FFF2-40B4-BE49-F238E27FC236}">
                    <a16:creationId xmlns:a16="http://schemas.microsoft.com/office/drawing/2014/main" id="{C7E63350-9217-4D7C-B506-366DE2F5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1378" y="3790688"/>
                <a:ext cx="25447" cy="25447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28 h 28"/>
                  <a:gd name="T4" fmla="*/ 0 w 28"/>
                  <a:gd name="T5" fmla="*/ 14 h 28"/>
                  <a:gd name="T6" fmla="*/ 14 w 28"/>
                  <a:gd name="T7" fmla="*/ 0 h 28"/>
                  <a:gd name="T8" fmla="*/ 28 w 28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21"/>
                      <a:pt x="23" y="28"/>
                      <a:pt x="14" y="28"/>
                    </a:cubicBezTo>
                    <a:cubicBezTo>
                      <a:pt x="7" y="28"/>
                      <a:pt x="0" y="21"/>
                      <a:pt x="0" y="14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23" y="0"/>
                      <a:pt x="28" y="7"/>
                      <a:pt x="28" y="14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1" name="Freeform 141">
                <a:extLst>
                  <a:ext uri="{FF2B5EF4-FFF2-40B4-BE49-F238E27FC236}">
                    <a16:creationId xmlns:a16="http://schemas.microsoft.com/office/drawing/2014/main" id="{9C0F5D91-9598-43BC-960A-FCE4708B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432" y="3752687"/>
                <a:ext cx="24429" cy="23751"/>
              </a:xfrm>
              <a:custGeom>
                <a:avLst/>
                <a:gdLst>
                  <a:gd name="T0" fmla="*/ 14 w 27"/>
                  <a:gd name="T1" fmla="*/ 0 h 26"/>
                  <a:gd name="T2" fmla="*/ 27 w 27"/>
                  <a:gd name="T3" fmla="*/ 14 h 26"/>
                  <a:gd name="T4" fmla="*/ 14 w 27"/>
                  <a:gd name="T5" fmla="*/ 26 h 26"/>
                  <a:gd name="T6" fmla="*/ 0 w 27"/>
                  <a:gd name="T7" fmla="*/ 14 h 26"/>
                  <a:gd name="T8" fmla="*/ 14 w 2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4" y="0"/>
                    </a:moveTo>
                    <a:cubicBezTo>
                      <a:pt x="21" y="0"/>
                      <a:pt x="27" y="5"/>
                      <a:pt x="27" y="14"/>
                    </a:cubicBezTo>
                    <a:cubicBezTo>
                      <a:pt x="27" y="21"/>
                      <a:pt x="21" y="26"/>
                      <a:pt x="14" y="26"/>
                    </a:cubicBezTo>
                    <a:cubicBezTo>
                      <a:pt x="6" y="26"/>
                      <a:pt x="0" y="21"/>
                      <a:pt x="0" y="14"/>
                    </a:cubicBezTo>
                    <a:cubicBezTo>
                      <a:pt x="0" y="5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F9D31723-EA54-4618-AFA6-4559077DC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4129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3" name="Freeform 143">
                <a:extLst>
                  <a:ext uri="{FF2B5EF4-FFF2-40B4-BE49-F238E27FC236}">
                    <a16:creationId xmlns:a16="http://schemas.microsoft.com/office/drawing/2014/main" id="{551B756F-BA10-4550-9FA8-A9D8E9CD9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65" y="3790688"/>
                <a:ext cx="23411" cy="25447"/>
              </a:xfrm>
              <a:custGeom>
                <a:avLst/>
                <a:gdLst>
                  <a:gd name="T0" fmla="*/ 26 w 26"/>
                  <a:gd name="T1" fmla="*/ 14 h 28"/>
                  <a:gd name="T2" fmla="*/ 12 w 26"/>
                  <a:gd name="T3" fmla="*/ 28 h 28"/>
                  <a:gd name="T4" fmla="*/ 0 w 26"/>
                  <a:gd name="T5" fmla="*/ 14 h 28"/>
                  <a:gd name="T6" fmla="*/ 12 w 26"/>
                  <a:gd name="T7" fmla="*/ 0 h 28"/>
                  <a:gd name="T8" fmla="*/ 26 w 26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4"/>
                    </a:moveTo>
                    <a:cubicBezTo>
                      <a:pt x="26" y="21"/>
                      <a:pt x="21" y="28"/>
                      <a:pt x="12" y="28"/>
                    </a:cubicBezTo>
                    <a:cubicBezTo>
                      <a:pt x="5" y="28"/>
                      <a:pt x="0" y="21"/>
                      <a:pt x="0" y="14"/>
                    </a:cubicBezTo>
                    <a:cubicBezTo>
                      <a:pt x="0" y="7"/>
                      <a:pt x="5" y="0"/>
                      <a:pt x="12" y="0"/>
                    </a:cubicBezTo>
                    <a:cubicBezTo>
                      <a:pt x="21" y="0"/>
                      <a:pt x="26" y="7"/>
                      <a:pt x="26" y="14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4" name="Freeform 144">
                <a:extLst>
                  <a:ext uri="{FF2B5EF4-FFF2-40B4-BE49-F238E27FC236}">
                    <a16:creationId xmlns:a16="http://schemas.microsoft.com/office/drawing/2014/main" id="{E5CEF46C-4DAB-483C-A640-06364C10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6862" y="3752687"/>
                <a:ext cx="2375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FCB21F39-1338-4A5F-833B-C2467DE83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898" y="3712990"/>
                <a:ext cx="25447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BEEEBE8B-368A-4930-9470-47F1A9968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8577" y="3790688"/>
                <a:ext cx="24769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7" name="Freeform 147">
                <a:extLst>
                  <a:ext uri="{FF2B5EF4-FFF2-40B4-BE49-F238E27FC236}">
                    <a16:creationId xmlns:a16="http://schemas.microsoft.com/office/drawing/2014/main" id="{2E442415-2B57-46FB-A98B-33A27DCF9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613" y="3752687"/>
                <a:ext cx="23751" cy="23751"/>
              </a:xfrm>
              <a:custGeom>
                <a:avLst/>
                <a:gdLst>
                  <a:gd name="T0" fmla="*/ 14 w 26"/>
                  <a:gd name="T1" fmla="*/ 0 h 26"/>
                  <a:gd name="T2" fmla="*/ 26 w 26"/>
                  <a:gd name="T3" fmla="*/ 14 h 26"/>
                  <a:gd name="T4" fmla="*/ 14 w 26"/>
                  <a:gd name="T5" fmla="*/ 26 h 26"/>
                  <a:gd name="T6" fmla="*/ 0 w 26"/>
                  <a:gd name="T7" fmla="*/ 14 h 26"/>
                  <a:gd name="T8" fmla="*/ 14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0"/>
                    </a:moveTo>
                    <a:cubicBezTo>
                      <a:pt x="21" y="0"/>
                      <a:pt x="26" y="5"/>
                      <a:pt x="26" y="14"/>
                    </a:cubicBezTo>
                    <a:cubicBezTo>
                      <a:pt x="26" y="21"/>
                      <a:pt x="21" y="26"/>
                      <a:pt x="14" y="26"/>
                    </a:cubicBezTo>
                    <a:cubicBezTo>
                      <a:pt x="5" y="26"/>
                      <a:pt x="0" y="21"/>
                      <a:pt x="0" y="14"/>
                    </a:cubicBezTo>
                    <a:cubicBezTo>
                      <a:pt x="0" y="5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8" name="Freeform 148">
                <a:extLst>
                  <a:ext uri="{FF2B5EF4-FFF2-40B4-BE49-F238E27FC236}">
                    <a16:creationId xmlns:a16="http://schemas.microsoft.com/office/drawing/2014/main" id="{CC239413-C7DE-4EA4-8A35-E20EDAD1B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9439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49" name="Freeform 149">
                <a:extLst>
                  <a:ext uri="{FF2B5EF4-FFF2-40B4-BE49-F238E27FC236}">
                    <a16:creationId xmlns:a16="http://schemas.microsoft.com/office/drawing/2014/main" id="{2C2430EE-CBB0-4EB6-B866-4BDBF7ED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172" y="3712990"/>
                <a:ext cx="23751" cy="24429"/>
              </a:xfrm>
              <a:custGeom>
                <a:avLst/>
                <a:gdLst>
                  <a:gd name="T0" fmla="*/ 14 w 26"/>
                  <a:gd name="T1" fmla="*/ 0 h 27"/>
                  <a:gd name="T2" fmla="*/ 26 w 26"/>
                  <a:gd name="T3" fmla="*/ 13 h 27"/>
                  <a:gd name="T4" fmla="*/ 14 w 26"/>
                  <a:gd name="T5" fmla="*/ 27 h 27"/>
                  <a:gd name="T6" fmla="*/ 0 w 26"/>
                  <a:gd name="T7" fmla="*/ 13 h 27"/>
                  <a:gd name="T8" fmla="*/ 14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cubicBezTo>
                      <a:pt x="21" y="0"/>
                      <a:pt x="26" y="6"/>
                      <a:pt x="26" y="13"/>
                    </a:cubicBezTo>
                    <a:cubicBezTo>
                      <a:pt x="26" y="21"/>
                      <a:pt x="21" y="27"/>
                      <a:pt x="14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4A315BDD-64FC-4BBB-9C16-320C97D8F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172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1" name="Freeform 151">
                <a:extLst>
                  <a:ext uri="{FF2B5EF4-FFF2-40B4-BE49-F238E27FC236}">
                    <a16:creationId xmlns:a16="http://schemas.microsoft.com/office/drawing/2014/main" id="{7CD0EC29-80C4-4D4D-9300-6C831CA32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191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2" name="Freeform 152">
                <a:extLst>
                  <a:ext uri="{FF2B5EF4-FFF2-40B4-BE49-F238E27FC236}">
                    <a16:creationId xmlns:a16="http://schemas.microsoft.com/office/drawing/2014/main" id="{D02A25C5-CAE1-40FC-9F15-EC0AD0372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923" y="3712990"/>
                <a:ext cx="23751" cy="24429"/>
              </a:xfrm>
              <a:custGeom>
                <a:avLst/>
                <a:gdLst>
                  <a:gd name="T0" fmla="*/ 14 w 26"/>
                  <a:gd name="T1" fmla="*/ 0 h 27"/>
                  <a:gd name="T2" fmla="*/ 26 w 26"/>
                  <a:gd name="T3" fmla="*/ 13 h 27"/>
                  <a:gd name="T4" fmla="*/ 14 w 26"/>
                  <a:gd name="T5" fmla="*/ 27 h 27"/>
                  <a:gd name="T6" fmla="*/ 0 w 26"/>
                  <a:gd name="T7" fmla="*/ 13 h 27"/>
                  <a:gd name="T8" fmla="*/ 14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cubicBezTo>
                      <a:pt x="21" y="0"/>
                      <a:pt x="26" y="6"/>
                      <a:pt x="26" y="13"/>
                    </a:cubicBezTo>
                    <a:cubicBezTo>
                      <a:pt x="26" y="21"/>
                      <a:pt x="21" y="27"/>
                      <a:pt x="14" y="27"/>
                    </a:cubicBezTo>
                    <a:cubicBezTo>
                      <a:pt x="5" y="27"/>
                      <a:pt x="0" y="21"/>
                      <a:pt x="0" y="13"/>
                    </a:cubicBezTo>
                    <a:cubicBezTo>
                      <a:pt x="0" y="6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0CCD0B25-AC00-425A-BC72-32167D879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4923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4" name="Freeform 154">
                <a:extLst>
                  <a:ext uri="{FF2B5EF4-FFF2-40B4-BE49-F238E27FC236}">
                    <a16:creationId xmlns:a16="http://schemas.microsoft.com/office/drawing/2014/main" id="{C298C0FD-DDA3-4F8C-9065-2D66401B0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960" y="3752687"/>
                <a:ext cx="25108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3" y="0"/>
                      <a:pt x="28" y="5"/>
                      <a:pt x="28" y="14"/>
                    </a:cubicBezTo>
                    <a:cubicBezTo>
                      <a:pt x="28" y="21"/>
                      <a:pt x="23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78DC60C5-2A69-4FCE-BF03-E33710FB1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7674" y="3712990"/>
                <a:ext cx="24429" cy="24429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BC84ECFC-8B60-436B-A6E8-C14011AE7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7674" y="3790688"/>
                <a:ext cx="25447" cy="25447"/>
              </a:xfrm>
              <a:prstGeom prst="ellipse">
                <a:avLst/>
              </a:pr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7" name="Freeform 157">
                <a:extLst>
                  <a:ext uri="{FF2B5EF4-FFF2-40B4-BE49-F238E27FC236}">
                    <a16:creationId xmlns:a16="http://schemas.microsoft.com/office/drawing/2014/main" id="{C3FAC51F-D625-4637-9EB9-F2ACB3F6B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371" y="3752687"/>
                <a:ext cx="25447" cy="23751"/>
              </a:xfrm>
              <a:custGeom>
                <a:avLst/>
                <a:gdLst>
                  <a:gd name="T0" fmla="*/ 14 w 28"/>
                  <a:gd name="T1" fmla="*/ 0 h 26"/>
                  <a:gd name="T2" fmla="*/ 28 w 28"/>
                  <a:gd name="T3" fmla="*/ 14 h 26"/>
                  <a:gd name="T4" fmla="*/ 14 w 28"/>
                  <a:gd name="T5" fmla="*/ 26 h 26"/>
                  <a:gd name="T6" fmla="*/ 0 w 28"/>
                  <a:gd name="T7" fmla="*/ 14 h 26"/>
                  <a:gd name="T8" fmla="*/ 14 w 2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4" y="0"/>
                    </a:moveTo>
                    <a:cubicBezTo>
                      <a:pt x="21" y="0"/>
                      <a:pt x="28" y="5"/>
                      <a:pt x="28" y="14"/>
                    </a:cubicBezTo>
                    <a:cubicBezTo>
                      <a:pt x="28" y="21"/>
                      <a:pt x="21" y="26"/>
                      <a:pt x="14" y="26"/>
                    </a:cubicBezTo>
                    <a:cubicBezTo>
                      <a:pt x="7" y="26"/>
                      <a:pt x="0" y="21"/>
                      <a:pt x="0" y="14"/>
                    </a:cubicBezTo>
                    <a:cubicBezTo>
                      <a:pt x="0" y="5"/>
                      <a:pt x="7" y="0"/>
                      <a:pt x="14" y="0"/>
                    </a:cubicBez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8" name="Freeform 158">
                <a:extLst>
                  <a:ext uri="{FF2B5EF4-FFF2-40B4-BE49-F238E27FC236}">
                    <a16:creationId xmlns:a16="http://schemas.microsoft.com/office/drawing/2014/main" id="{CF8135A0-D1B3-4F32-AD7B-7D911DDB6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2933629"/>
                <a:ext cx="566962" cy="118753"/>
              </a:xfrm>
              <a:custGeom>
                <a:avLst/>
                <a:gdLst>
                  <a:gd name="T0" fmla="*/ 624 w 624"/>
                  <a:gd name="T1" fmla="*/ 90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90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9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90"/>
                    </a:moveTo>
                    <a:cubicBezTo>
                      <a:pt x="624" y="112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2"/>
                      <a:pt x="0" y="9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9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9622FAC1-3221-4A79-B8BD-0A51C256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2973666"/>
                <a:ext cx="38001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D649C87F-00C2-4F2E-89E7-F3BF568F5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2973666"/>
                <a:ext cx="38340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61" name="Freeform 161">
                <a:extLst>
                  <a:ext uri="{FF2B5EF4-FFF2-40B4-BE49-F238E27FC236}">
                    <a16:creationId xmlns:a16="http://schemas.microsoft.com/office/drawing/2014/main" id="{2923FE95-BDDC-4C74-A6E5-41E5943F7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088687"/>
                <a:ext cx="566962" cy="118075"/>
              </a:xfrm>
              <a:custGeom>
                <a:avLst/>
                <a:gdLst>
                  <a:gd name="T0" fmla="*/ 624 w 624"/>
                  <a:gd name="T1" fmla="*/ 89 h 130"/>
                  <a:gd name="T2" fmla="*/ 582 w 624"/>
                  <a:gd name="T3" fmla="*/ 130 h 130"/>
                  <a:gd name="T4" fmla="*/ 41 w 624"/>
                  <a:gd name="T5" fmla="*/ 130 h 130"/>
                  <a:gd name="T6" fmla="*/ 0 w 624"/>
                  <a:gd name="T7" fmla="*/ 89 h 130"/>
                  <a:gd name="T8" fmla="*/ 0 w 624"/>
                  <a:gd name="T9" fmla="*/ 41 h 130"/>
                  <a:gd name="T10" fmla="*/ 41 w 624"/>
                  <a:gd name="T11" fmla="*/ 0 h 130"/>
                  <a:gd name="T12" fmla="*/ 582 w 624"/>
                  <a:gd name="T13" fmla="*/ 0 h 130"/>
                  <a:gd name="T14" fmla="*/ 624 w 624"/>
                  <a:gd name="T15" fmla="*/ 41 h 130"/>
                  <a:gd name="T16" fmla="*/ 624 w 624"/>
                  <a:gd name="T17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0">
                    <a:moveTo>
                      <a:pt x="624" y="89"/>
                    </a:moveTo>
                    <a:cubicBezTo>
                      <a:pt x="624" y="112"/>
                      <a:pt x="605" y="130"/>
                      <a:pt x="582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18" y="130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FD4C6030-4A08-4963-B068-65B669488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128724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7B02A407-9813-44BB-ACDF-D919BC411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128724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64" name="Freeform 164">
                <a:extLst>
                  <a:ext uri="{FF2B5EF4-FFF2-40B4-BE49-F238E27FC236}">
                    <a16:creationId xmlns:a16="http://schemas.microsoft.com/office/drawing/2014/main" id="{01FAE03F-F7A1-4E3C-A7E0-E20CDA1B3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241031"/>
                <a:ext cx="566962" cy="118075"/>
              </a:xfrm>
              <a:custGeom>
                <a:avLst/>
                <a:gdLst>
                  <a:gd name="T0" fmla="*/ 624 w 624"/>
                  <a:gd name="T1" fmla="*/ 89 h 130"/>
                  <a:gd name="T2" fmla="*/ 582 w 624"/>
                  <a:gd name="T3" fmla="*/ 130 h 130"/>
                  <a:gd name="T4" fmla="*/ 41 w 624"/>
                  <a:gd name="T5" fmla="*/ 130 h 130"/>
                  <a:gd name="T6" fmla="*/ 0 w 624"/>
                  <a:gd name="T7" fmla="*/ 89 h 130"/>
                  <a:gd name="T8" fmla="*/ 0 w 624"/>
                  <a:gd name="T9" fmla="*/ 41 h 130"/>
                  <a:gd name="T10" fmla="*/ 41 w 624"/>
                  <a:gd name="T11" fmla="*/ 0 h 130"/>
                  <a:gd name="T12" fmla="*/ 582 w 624"/>
                  <a:gd name="T13" fmla="*/ 0 h 130"/>
                  <a:gd name="T14" fmla="*/ 624 w 624"/>
                  <a:gd name="T15" fmla="*/ 41 h 130"/>
                  <a:gd name="T16" fmla="*/ 624 w 624"/>
                  <a:gd name="T17" fmla="*/ 8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0">
                    <a:moveTo>
                      <a:pt x="624" y="89"/>
                    </a:moveTo>
                    <a:cubicBezTo>
                      <a:pt x="624" y="112"/>
                      <a:pt x="605" y="130"/>
                      <a:pt x="582" y="130"/>
                    </a:cubicBezTo>
                    <a:cubicBezTo>
                      <a:pt x="41" y="130"/>
                      <a:pt x="41" y="130"/>
                      <a:pt x="41" y="130"/>
                    </a:cubicBezTo>
                    <a:cubicBezTo>
                      <a:pt x="18" y="130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031A4BFE-37B7-4AA3-9BDD-B65C31BD4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281067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48169AB0-0A76-471E-9D8E-13370D466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281067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67" name="Freeform 167">
                <a:extLst>
                  <a:ext uri="{FF2B5EF4-FFF2-40B4-BE49-F238E27FC236}">
                    <a16:creationId xmlns:a16="http://schemas.microsoft.com/office/drawing/2014/main" id="{4E508C70-490A-4D71-862E-67A5C040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395410"/>
                <a:ext cx="566962" cy="118753"/>
              </a:xfrm>
              <a:custGeom>
                <a:avLst/>
                <a:gdLst>
                  <a:gd name="T0" fmla="*/ 624 w 624"/>
                  <a:gd name="T1" fmla="*/ 90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90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9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90"/>
                    </a:moveTo>
                    <a:cubicBezTo>
                      <a:pt x="624" y="113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3"/>
                      <a:pt x="0" y="9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9"/>
                      <a:pt x="624" y="41"/>
                    </a:cubicBezTo>
                    <a:lnTo>
                      <a:pt x="624" y="90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27D8C6B6-F529-4DF8-9A7B-1E4D211D5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435447"/>
                <a:ext cx="38001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1BCA6847-4F91-4576-A0D0-2102ADEC0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435447"/>
                <a:ext cx="38340" cy="39019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70" name="Freeform 170">
                <a:extLst>
                  <a:ext uri="{FF2B5EF4-FFF2-40B4-BE49-F238E27FC236}">
                    <a16:creationId xmlns:a16="http://schemas.microsoft.com/office/drawing/2014/main" id="{C35FDFFC-1794-4071-B944-C9FF95B6E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1483" y="3544021"/>
                <a:ext cx="566962" cy="119093"/>
              </a:xfrm>
              <a:custGeom>
                <a:avLst/>
                <a:gdLst>
                  <a:gd name="T0" fmla="*/ 624 w 624"/>
                  <a:gd name="T1" fmla="*/ 89 h 131"/>
                  <a:gd name="T2" fmla="*/ 582 w 624"/>
                  <a:gd name="T3" fmla="*/ 131 h 131"/>
                  <a:gd name="T4" fmla="*/ 41 w 624"/>
                  <a:gd name="T5" fmla="*/ 131 h 131"/>
                  <a:gd name="T6" fmla="*/ 0 w 624"/>
                  <a:gd name="T7" fmla="*/ 89 h 131"/>
                  <a:gd name="T8" fmla="*/ 0 w 624"/>
                  <a:gd name="T9" fmla="*/ 41 h 131"/>
                  <a:gd name="T10" fmla="*/ 41 w 624"/>
                  <a:gd name="T11" fmla="*/ 0 h 131"/>
                  <a:gd name="T12" fmla="*/ 582 w 624"/>
                  <a:gd name="T13" fmla="*/ 0 h 131"/>
                  <a:gd name="T14" fmla="*/ 624 w 624"/>
                  <a:gd name="T15" fmla="*/ 41 h 131"/>
                  <a:gd name="T16" fmla="*/ 624 w 624"/>
                  <a:gd name="T17" fmla="*/ 8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131">
                    <a:moveTo>
                      <a:pt x="624" y="89"/>
                    </a:moveTo>
                    <a:cubicBezTo>
                      <a:pt x="624" y="112"/>
                      <a:pt x="605" y="131"/>
                      <a:pt x="582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18" y="131"/>
                      <a:pt x="0" y="112"/>
                      <a:pt x="0" y="8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8"/>
                      <a:pt x="18" y="0"/>
                      <a:pt x="41" y="0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05" y="0"/>
                      <a:pt x="624" y="18"/>
                      <a:pt x="624" y="41"/>
                    </a:cubicBezTo>
                    <a:lnTo>
                      <a:pt x="624" y="89"/>
                    </a:lnTo>
                    <a:close/>
                  </a:path>
                </a:pathLst>
              </a:custGeom>
              <a:solidFill>
                <a:srgbClr val="A2DAD6">
                  <a:lumMod val="50000"/>
                </a:srgbClr>
              </a:solidFill>
              <a:ln w="10795" cap="flat" cmpd="sng" algn="ctr">
                <a:noFill/>
                <a:prstDash val="solid"/>
              </a:ln>
              <a:effectLst/>
              <a:extLst/>
            </p:spPr>
            <p:txBody>
              <a:bodyPr rtlCol="0" anchor="ctr"/>
              <a:lstStyle/>
              <a:p>
                <a:pPr algn="ctr" defTabSz="914434">
                  <a:defRPr/>
                </a:pPr>
                <a:endParaRPr lang="en-US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69DCC39D-8086-4D73-9437-182516425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805" y="3584058"/>
                <a:ext cx="38001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DDFFCAC5-B490-45A6-8F0B-193583187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111" y="3584058"/>
                <a:ext cx="38340" cy="38001"/>
              </a:xfrm>
              <a:prstGeom prst="ellipse">
                <a:avLst/>
              </a:prstGeom>
              <a:solidFill>
                <a:srgbClr val="A2DAD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34">
                  <a:defRPr/>
                </a:pPr>
                <a:endParaRPr lang="en-US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</p:grpSp>
        <p:pic>
          <p:nvPicPr>
            <p:cNvPr id="517" name="Picture 516">
              <a:extLst>
                <a:ext uri="{FF2B5EF4-FFF2-40B4-BE49-F238E27FC236}">
                  <a16:creationId xmlns:a16="http://schemas.microsoft.com/office/drawing/2014/main" id="{4806C283-DC67-43E3-9DA3-8D51F8B66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354" y="356237"/>
              <a:ext cx="1077013" cy="735959"/>
            </a:xfrm>
            <a:prstGeom prst="rect">
              <a:avLst/>
            </a:prstGeom>
            <a:effectLst/>
          </p:spPr>
        </p:pic>
      </p:grp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16810D17-ADDF-46BA-8E6A-89F42AA696FE}"/>
              </a:ext>
            </a:extLst>
          </p:cNvPr>
          <p:cNvCxnSpPr>
            <a:cxnSpLocks/>
            <a:stCxn id="504" idx="11"/>
            <a:endCxn id="573" idx="1"/>
          </p:cNvCxnSpPr>
          <p:nvPr/>
        </p:nvCxnSpPr>
        <p:spPr>
          <a:xfrm flipV="1">
            <a:off x="5155820" y="2719343"/>
            <a:ext cx="761280" cy="1030218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CC401052-543F-4312-8248-61195FA27EFB}"/>
              </a:ext>
            </a:extLst>
          </p:cNvPr>
          <p:cNvCxnSpPr>
            <a:cxnSpLocks/>
            <a:stCxn id="506" idx="0"/>
            <a:endCxn id="518" idx="2"/>
          </p:cNvCxnSpPr>
          <p:nvPr/>
        </p:nvCxnSpPr>
        <p:spPr>
          <a:xfrm flipH="1" flipV="1">
            <a:off x="6005574" y="2719343"/>
            <a:ext cx="324832" cy="1887090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pic>
        <p:nvPicPr>
          <p:cNvPr id="630" name="Picture 629">
            <a:extLst>
              <a:ext uri="{FF2B5EF4-FFF2-40B4-BE49-F238E27FC236}">
                <a16:creationId xmlns:a16="http://schemas.microsoft.com/office/drawing/2014/main" id="{F9EEEEAC-6CBB-40CD-8DA1-977EF5213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09" y="2270632"/>
            <a:ext cx="911911" cy="623139"/>
          </a:xfrm>
          <a:prstGeom prst="rect">
            <a:avLst/>
          </a:prstGeom>
          <a:effectLst/>
        </p:spPr>
      </p:pic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5A4F27A0-61E2-4FF1-9E25-5022C777FAC0}"/>
              </a:ext>
            </a:extLst>
          </p:cNvPr>
          <p:cNvCxnSpPr>
            <a:cxnSpLocks/>
            <a:stCxn id="502" idx="3"/>
            <a:endCxn id="519" idx="4"/>
          </p:cNvCxnSpPr>
          <p:nvPr/>
        </p:nvCxnSpPr>
        <p:spPr>
          <a:xfrm flipH="1" flipV="1">
            <a:off x="6043892" y="2668781"/>
            <a:ext cx="1179737" cy="363694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685C4226-939E-47FA-B9ED-E68C7DF52219}"/>
              </a:ext>
            </a:extLst>
          </p:cNvPr>
          <p:cNvGrpSpPr/>
          <p:nvPr/>
        </p:nvGrpSpPr>
        <p:grpSpPr>
          <a:xfrm>
            <a:off x="3273721" y="3774463"/>
            <a:ext cx="670683" cy="490716"/>
            <a:chOff x="5548005" y="2953727"/>
            <a:chExt cx="1097280" cy="950547"/>
          </a:xfrm>
        </p:grpSpPr>
        <p:sp>
          <p:nvSpPr>
            <p:cNvPr id="712" name="Oval 5">
              <a:extLst>
                <a:ext uri="{FF2B5EF4-FFF2-40B4-BE49-F238E27FC236}">
                  <a16:creationId xmlns:a16="http://schemas.microsoft.com/office/drawing/2014/main" id="{776C2579-8237-4DA1-8D42-8E6A012F9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8005" y="2953727"/>
              <a:ext cx="512041" cy="511025"/>
            </a:xfrm>
            <a:prstGeom prst="ellipse">
              <a:avLst/>
            </a:pr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13" name="Oval 6">
              <a:extLst>
                <a:ext uri="{FF2B5EF4-FFF2-40B4-BE49-F238E27FC236}">
                  <a16:creationId xmlns:a16="http://schemas.microsoft.com/office/drawing/2014/main" id="{9ECBC468-7B73-49A2-9811-8A5A7751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501" y="3045224"/>
              <a:ext cx="329048" cy="328032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14" name="Freeform 7">
              <a:extLst>
                <a:ext uri="{FF2B5EF4-FFF2-40B4-BE49-F238E27FC236}">
                  <a16:creationId xmlns:a16="http://schemas.microsoft.com/office/drawing/2014/main" id="{18276B13-D944-4C8C-B1F7-D2BCC8527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0512" y="3535577"/>
              <a:ext cx="984773" cy="276523"/>
            </a:xfrm>
            <a:custGeom>
              <a:avLst/>
              <a:gdLst>
                <a:gd name="T0" fmla="*/ 1019 w 1087"/>
                <a:gd name="T1" fmla="*/ 305 h 305"/>
                <a:gd name="T2" fmla="*/ 68 w 1087"/>
                <a:gd name="T3" fmla="*/ 305 h 305"/>
                <a:gd name="T4" fmla="*/ 0 w 1087"/>
                <a:gd name="T5" fmla="*/ 237 h 305"/>
                <a:gd name="T6" fmla="*/ 0 w 1087"/>
                <a:gd name="T7" fmla="*/ 68 h 305"/>
                <a:gd name="T8" fmla="*/ 68 w 1087"/>
                <a:gd name="T9" fmla="*/ 0 h 305"/>
                <a:gd name="T10" fmla="*/ 1019 w 1087"/>
                <a:gd name="T11" fmla="*/ 0 h 305"/>
                <a:gd name="T12" fmla="*/ 1087 w 1087"/>
                <a:gd name="T13" fmla="*/ 68 h 305"/>
                <a:gd name="T14" fmla="*/ 1087 w 1087"/>
                <a:gd name="T15" fmla="*/ 237 h 305"/>
                <a:gd name="T16" fmla="*/ 1019 w 1087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" h="305">
                  <a:moveTo>
                    <a:pt x="1019" y="305"/>
                  </a:moveTo>
                  <a:cubicBezTo>
                    <a:pt x="68" y="305"/>
                    <a:pt x="68" y="305"/>
                    <a:pt x="68" y="305"/>
                  </a:cubicBezTo>
                  <a:cubicBezTo>
                    <a:pt x="31" y="305"/>
                    <a:pt x="0" y="275"/>
                    <a:pt x="0" y="2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7" y="30"/>
                    <a:pt x="1087" y="68"/>
                  </a:cubicBezTo>
                  <a:cubicBezTo>
                    <a:pt x="1087" y="237"/>
                    <a:pt x="1087" y="237"/>
                    <a:pt x="1087" y="237"/>
                  </a:cubicBezTo>
                  <a:cubicBezTo>
                    <a:pt x="1087" y="275"/>
                    <a:pt x="1056" y="305"/>
                    <a:pt x="1019" y="305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15" name="Freeform 8">
              <a:extLst>
                <a:ext uri="{FF2B5EF4-FFF2-40B4-BE49-F238E27FC236}">
                  <a16:creationId xmlns:a16="http://schemas.microsoft.com/office/drawing/2014/main" id="{F9B0ACAF-3167-43C3-B6DA-63A74835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085" y="3842599"/>
              <a:ext cx="215525" cy="61675"/>
            </a:xfrm>
            <a:custGeom>
              <a:avLst/>
              <a:gdLst>
                <a:gd name="T0" fmla="*/ 34 w 238"/>
                <a:gd name="T1" fmla="*/ 68 h 68"/>
                <a:gd name="T2" fmla="*/ 204 w 238"/>
                <a:gd name="T3" fmla="*/ 68 h 68"/>
                <a:gd name="T4" fmla="*/ 238 w 238"/>
                <a:gd name="T5" fmla="*/ 34 h 68"/>
                <a:gd name="T6" fmla="*/ 238 w 238"/>
                <a:gd name="T7" fmla="*/ 0 h 68"/>
                <a:gd name="T8" fmla="*/ 0 w 238"/>
                <a:gd name="T9" fmla="*/ 0 h 68"/>
                <a:gd name="T10" fmla="*/ 0 w 238"/>
                <a:gd name="T11" fmla="*/ 34 h 68"/>
                <a:gd name="T12" fmla="*/ 34 w 23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8">
                  <a:moveTo>
                    <a:pt x="34" y="68"/>
                  </a:moveTo>
                  <a:cubicBezTo>
                    <a:pt x="204" y="68"/>
                    <a:pt x="204" y="68"/>
                    <a:pt x="204" y="68"/>
                  </a:cubicBezTo>
                  <a:cubicBezTo>
                    <a:pt x="222" y="68"/>
                    <a:pt x="238" y="53"/>
                    <a:pt x="238" y="34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16" name="Freeform 9">
              <a:extLst>
                <a:ext uri="{FF2B5EF4-FFF2-40B4-BE49-F238E27FC236}">
                  <a16:creationId xmlns:a16="http://schemas.microsoft.com/office/drawing/2014/main" id="{EC3AC0FC-DB48-4A89-9839-572ADBC97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187" y="3842599"/>
              <a:ext cx="215525" cy="61675"/>
            </a:xfrm>
            <a:custGeom>
              <a:avLst/>
              <a:gdLst>
                <a:gd name="T0" fmla="*/ 34 w 238"/>
                <a:gd name="T1" fmla="*/ 68 h 68"/>
                <a:gd name="T2" fmla="*/ 204 w 238"/>
                <a:gd name="T3" fmla="*/ 68 h 68"/>
                <a:gd name="T4" fmla="*/ 238 w 238"/>
                <a:gd name="T5" fmla="*/ 34 h 68"/>
                <a:gd name="T6" fmla="*/ 238 w 238"/>
                <a:gd name="T7" fmla="*/ 0 h 68"/>
                <a:gd name="T8" fmla="*/ 0 w 238"/>
                <a:gd name="T9" fmla="*/ 0 h 68"/>
                <a:gd name="T10" fmla="*/ 0 w 238"/>
                <a:gd name="T11" fmla="*/ 34 h 68"/>
                <a:gd name="T12" fmla="*/ 34 w 23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68">
                  <a:moveTo>
                    <a:pt x="34" y="68"/>
                  </a:moveTo>
                  <a:cubicBezTo>
                    <a:pt x="204" y="68"/>
                    <a:pt x="204" y="68"/>
                    <a:pt x="204" y="68"/>
                  </a:cubicBezTo>
                  <a:cubicBezTo>
                    <a:pt x="223" y="68"/>
                    <a:pt x="238" y="53"/>
                    <a:pt x="238" y="34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17" name="Freeform 10">
              <a:extLst>
                <a:ext uri="{FF2B5EF4-FFF2-40B4-BE49-F238E27FC236}">
                  <a16:creationId xmlns:a16="http://schemas.microsoft.com/office/drawing/2014/main" id="{500C348C-4983-4768-84B8-A4993D56E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859" y="3147564"/>
              <a:ext cx="122334" cy="357175"/>
            </a:xfrm>
            <a:custGeom>
              <a:avLst/>
              <a:gdLst>
                <a:gd name="T0" fmla="*/ 135 w 135"/>
                <a:gd name="T1" fmla="*/ 68 h 394"/>
                <a:gd name="T2" fmla="*/ 67 w 135"/>
                <a:gd name="T3" fmla="*/ 0 h 394"/>
                <a:gd name="T4" fmla="*/ 0 w 135"/>
                <a:gd name="T5" fmla="*/ 68 h 394"/>
                <a:gd name="T6" fmla="*/ 33 w 135"/>
                <a:gd name="T7" fmla="*/ 126 h 394"/>
                <a:gd name="T8" fmla="*/ 33 w 135"/>
                <a:gd name="T9" fmla="*/ 394 h 394"/>
                <a:gd name="T10" fmla="*/ 101 w 135"/>
                <a:gd name="T11" fmla="*/ 394 h 394"/>
                <a:gd name="T12" fmla="*/ 101 w 135"/>
                <a:gd name="T13" fmla="*/ 127 h 394"/>
                <a:gd name="T14" fmla="*/ 135 w 135"/>
                <a:gd name="T15" fmla="*/ 6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394">
                  <a:moveTo>
                    <a:pt x="135" y="68"/>
                  </a:moveTo>
                  <a:cubicBezTo>
                    <a:pt x="135" y="31"/>
                    <a:pt x="105" y="0"/>
                    <a:pt x="67" y="0"/>
                  </a:cubicBezTo>
                  <a:cubicBezTo>
                    <a:pt x="30" y="0"/>
                    <a:pt x="0" y="31"/>
                    <a:pt x="0" y="68"/>
                  </a:cubicBezTo>
                  <a:cubicBezTo>
                    <a:pt x="0" y="93"/>
                    <a:pt x="13" y="114"/>
                    <a:pt x="33" y="126"/>
                  </a:cubicBezTo>
                  <a:cubicBezTo>
                    <a:pt x="33" y="394"/>
                    <a:pt x="33" y="394"/>
                    <a:pt x="33" y="394"/>
                  </a:cubicBezTo>
                  <a:cubicBezTo>
                    <a:pt x="101" y="394"/>
                    <a:pt x="101" y="394"/>
                    <a:pt x="101" y="394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21" y="116"/>
                    <a:pt x="135" y="94"/>
                    <a:pt x="135" y="6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A9E3353E-C15D-4017-81F1-C986EE3C6749}"/>
              </a:ext>
            </a:extLst>
          </p:cNvPr>
          <p:cNvGrpSpPr/>
          <p:nvPr/>
        </p:nvGrpSpPr>
        <p:grpSpPr>
          <a:xfrm>
            <a:off x="2281327" y="4772319"/>
            <a:ext cx="870256" cy="581423"/>
            <a:chOff x="5546725" y="3062451"/>
            <a:chExt cx="1097280" cy="733099"/>
          </a:xfrm>
        </p:grpSpPr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1107CF4C-3DC9-40DE-8823-240E58932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3062451"/>
              <a:ext cx="1097280" cy="733099"/>
            </a:xfrm>
            <a:prstGeom prst="rect">
              <a:avLst/>
            </a:pr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00" name="Freeform 35">
              <a:extLst>
                <a:ext uri="{FF2B5EF4-FFF2-40B4-BE49-F238E27FC236}">
                  <a16:creationId xmlns:a16="http://schemas.microsoft.com/office/drawing/2014/main" id="{570923B3-B5FE-45CC-9107-EDFE9547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55" y="3496354"/>
              <a:ext cx="169229" cy="146891"/>
            </a:xfrm>
            <a:custGeom>
              <a:avLst/>
              <a:gdLst>
                <a:gd name="T0" fmla="*/ 94 w 187"/>
                <a:gd name="T1" fmla="*/ 0 h 162"/>
                <a:gd name="T2" fmla="*/ 155 w 187"/>
                <a:gd name="T3" fmla="*/ 0 h 162"/>
                <a:gd name="T4" fmla="*/ 177 w 187"/>
                <a:gd name="T5" fmla="*/ 38 h 162"/>
                <a:gd name="T6" fmla="*/ 146 w 187"/>
                <a:gd name="T7" fmla="*/ 92 h 162"/>
                <a:gd name="T8" fmla="*/ 115 w 187"/>
                <a:gd name="T9" fmla="*/ 145 h 162"/>
                <a:gd name="T10" fmla="*/ 72 w 187"/>
                <a:gd name="T11" fmla="*/ 145 h 162"/>
                <a:gd name="T12" fmla="*/ 41 w 187"/>
                <a:gd name="T13" fmla="*/ 92 h 162"/>
                <a:gd name="T14" fmla="*/ 10 w 187"/>
                <a:gd name="T15" fmla="*/ 38 h 162"/>
                <a:gd name="T16" fmla="*/ 32 w 187"/>
                <a:gd name="T17" fmla="*/ 0 h 162"/>
                <a:gd name="T18" fmla="*/ 94 w 187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2">
                  <a:moveTo>
                    <a:pt x="94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75" y="0"/>
                    <a:pt x="187" y="21"/>
                    <a:pt x="177" y="38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06" y="162"/>
                    <a:pt x="81" y="162"/>
                    <a:pt x="72" y="145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0" y="21"/>
                    <a:pt x="13" y="0"/>
                    <a:pt x="32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01" name="Freeform 36">
              <a:extLst>
                <a:ext uri="{FF2B5EF4-FFF2-40B4-BE49-F238E27FC236}">
                  <a16:creationId xmlns:a16="http://schemas.microsoft.com/office/drawing/2014/main" id="{B4415F78-B69B-4DE9-AE99-AE359656F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55" y="3214757"/>
              <a:ext cx="169229" cy="145875"/>
            </a:xfrm>
            <a:custGeom>
              <a:avLst/>
              <a:gdLst>
                <a:gd name="T0" fmla="*/ 94 w 187"/>
                <a:gd name="T1" fmla="*/ 161 h 161"/>
                <a:gd name="T2" fmla="*/ 32 w 187"/>
                <a:gd name="T3" fmla="*/ 161 h 161"/>
                <a:gd name="T4" fmla="*/ 10 w 187"/>
                <a:gd name="T5" fmla="*/ 123 h 161"/>
                <a:gd name="T6" fmla="*/ 41 w 187"/>
                <a:gd name="T7" fmla="*/ 70 h 161"/>
                <a:gd name="T8" fmla="*/ 72 w 187"/>
                <a:gd name="T9" fmla="*/ 17 h 161"/>
                <a:gd name="T10" fmla="*/ 115 w 187"/>
                <a:gd name="T11" fmla="*/ 17 h 161"/>
                <a:gd name="T12" fmla="*/ 146 w 187"/>
                <a:gd name="T13" fmla="*/ 70 h 161"/>
                <a:gd name="T14" fmla="*/ 177 w 187"/>
                <a:gd name="T15" fmla="*/ 123 h 161"/>
                <a:gd name="T16" fmla="*/ 155 w 187"/>
                <a:gd name="T17" fmla="*/ 161 h 161"/>
                <a:gd name="T18" fmla="*/ 94 w 187"/>
                <a:gd name="T1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61">
                  <a:moveTo>
                    <a:pt x="94" y="161"/>
                  </a:moveTo>
                  <a:cubicBezTo>
                    <a:pt x="32" y="161"/>
                    <a:pt x="32" y="161"/>
                    <a:pt x="32" y="161"/>
                  </a:cubicBezTo>
                  <a:cubicBezTo>
                    <a:pt x="13" y="161"/>
                    <a:pt x="0" y="140"/>
                    <a:pt x="10" y="123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81" y="0"/>
                    <a:pt x="106" y="0"/>
                    <a:pt x="115" y="17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7" y="140"/>
                    <a:pt x="175" y="161"/>
                    <a:pt x="155" y="161"/>
                  </a:cubicBezTo>
                  <a:lnTo>
                    <a:pt x="94" y="161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02" name="Freeform 37">
              <a:extLst>
                <a:ext uri="{FF2B5EF4-FFF2-40B4-BE49-F238E27FC236}">
                  <a16:creationId xmlns:a16="http://schemas.microsoft.com/office/drawing/2014/main" id="{AE4B0FC7-B54B-4ADE-AB01-45F66CF2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277" y="3195803"/>
              <a:ext cx="594670" cy="466394"/>
            </a:xfrm>
            <a:custGeom>
              <a:avLst/>
              <a:gdLst>
                <a:gd name="T0" fmla="*/ 615 w 657"/>
                <a:gd name="T1" fmla="*/ 515 h 515"/>
                <a:gd name="T2" fmla="*/ 42 w 657"/>
                <a:gd name="T3" fmla="*/ 515 h 515"/>
                <a:gd name="T4" fmla="*/ 0 w 657"/>
                <a:gd name="T5" fmla="*/ 473 h 515"/>
                <a:gd name="T6" fmla="*/ 0 w 657"/>
                <a:gd name="T7" fmla="*/ 42 h 515"/>
                <a:gd name="T8" fmla="*/ 42 w 657"/>
                <a:gd name="T9" fmla="*/ 0 h 515"/>
                <a:gd name="T10" fmla="*/ 615 w 657"/>
                <a:gd name="T11" fmla="*/ 0 h 515"/>
                <a:gd name="T12" fmla="*/ 657 w 657"/>
                <a:gd name="T13" fmla="*/ 42 h 515"/>
                <a:gd name="T14" fmla="*/ 657 w 657"/>
                <a:gd name="T15" fmla="*/ 473 h 515"/>
                <a:gd name="T16" fmla="*/ 615 w 657"/>
                <a:gd name="T1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515">
                  <a:moveTo>
                    <a:pt x="615" y="515"/>
                  </a:moveTo>
                  <a:cubicBezTo>
                    <a:pt x="42" y="515"/>
                    <a:pt x="42" y="515"/>
                    <a:pt x="42" y="515"/>
                  </a:cubicBezTo>
                  <a:cubicBezTo>
                    <a:pt x="19" y="515"/>
                    <a:pt x="0" y="496"/>
                    <a:pt x="0" y="47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38" y="0"/>
                    <a:pt x="657" y="19"/>
                    <a:pt x="657" y="42"/>
                  </a:cubicBezTo>
                  <a:cubicBezTo>
                    <a:pt x="657" y="473"/>
                    <a:pt x="657" y="473"/>
                    <a:pt x="657" y="473"/>
                  </a:cubicBezTo>
                  <a:cubicBezTo>
                    <a:pt x="657" y="496"/>
                    <a:pt x="638" y="515"/>
                    <a:pt x="615" y="515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652D38FC-21F3-46D7-A099-2DD47AADD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280756"/>
              <a:ext cx="43323" cy="913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783F802D-6525-45D3-A8D0-04175357B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487554"/>
              <a:ext cx="43323" cy="88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679E837F-BC55-4465-B47B-BF342628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387709"/>
              <a:ext cx="43323" cy="913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A4AA73CB-E42E-452F-BE0E-85FC2841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336940"/>
              <a:ext cx="28092" cy="913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B03CE930-FFAE-44A7-9DE2-8C6657075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718" y="3436785"/>
              <a:ext cx="28092" cy="88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708" name="Freeform 43">
              <a:extLst>
                <a:ext uri="{FF2B5EF4-FFF2-40B4-BE49-F238E27FC236}">
                  <a16:creationId xmlns:a16="http://schemas.microsoft.com/office/drawing/2014/main" id="{6D92977D-809E-4631-89B7-92DFF3C0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69" y="3292602"/>
              <a:ext cx="110337" cy="172275"/>
            </a:xfrm>
            <a:custGeom>
              <a:avLst/>
              <a:gdLst>
                <a:gd name="T0" fmla="*/ 49 w 122"/>
                <a:gd name="T1" fmla="*/ 83 h 190"/>
                <a:gd name="T2" fmla="*/ 61 w 122"/>
                <a:gd name="T3" fmla="*/ 83 h 190"/>
                <a:gd name="T4" fmla="*/ 86 w 122"/>
                <a:gd name="T5" fmla="*/ 75 h 190"/>
                <a:gd name="T6" fmla="*/ 96 w 122"/>
                <a:gd name="T7" fmla="*/ 52 h 190"/>
                <a:gd name="T8" fmla="*/ 87 w 122"/>
                <a:gd name="T9" fmla="*/ 30 h 190"/>
                <a:gd name="T10" fmla="*/ 62 w 122"/>
                <a:gd name="T11" fmla="*/ 21 h 190"/>
                <a:gd name="T12" fmla="*/ 37 w 122"/>
                <a:gd name="T13" fmla="*/ 30 h 190"/>
                <a:gd name="T14" fmla="*/ 25 w 122"/>
                <a:gd name="T15" fmla="*/ 53 h 190"/>
                <a:gd name="T16" fmla="*/ 3 w 122"/>
                <a:gd name="T17" fmla="*/ 47 h 190"/>
                <a:gd name="T18" fmla="*/ 24 w 122"/>
                <a:gd name="T19" fmla="*/ 13 h 190"/>
                <a:gd name="T20" fmla="*/ 62 w 122"/>
                <a:gd name="T21" fmla="*/ 0 h 190"/>
                <a:gd name="T22" fmla="*/ 103 w 122"/>
                <a:gd name="T23" fmla="*/ 15 h 190"/>
                <a:gd name="T24" fmla="*/ 118 w 122"/>
                <a:gd name="T25" fmla="*/ 51 h 190"/>
                <a:gd name="T26" fmla="*/ 110 w 122"/>
                <a:gd name="T27" fmla="*/ 77 h 190"/>
                <a:gd name="T28" fmla="*/ 89 w 122"/>
                <a:gd name="T29" fmla="*/ 93 h 190"/>
                <a:gd name="T30" fmla="*/ 113 w 122"/>
                <a:gd name="T31" fmla="*/ 109 h 190"/>
                <a:gd name="T32" fmla="*/ 122 w 122"/>
                <a:gd name="T33" fmla="*/ 136 h 190"/>
                <a:gd name="T34" fmla="*/ 106 w 122"/>
                <a:gd name="T35" fmla="*/ 174 h 190"/>
                <a:gd name="T36" fmla="*/ 62 w 122"/>
                <a:gd name="T37" fmla="*/ 190 h 190"/>
                <a:gd name="T38" fmla="*/ 20 w 122"/>
                <a:gd name="T39" fmla="*/ 177 h 190"/>
                <a:gd name="T40" fmla="*/ 0 w 122"/>
                <a:gd name="T41" fmla="*/ 141 h 190"/>
                <a:gd name="T42" fmla="*/ 21 w 122"/>
                <a:gd name="T43" fmla="*/ 135 h 190"/>
                <a:gd name="T44" fmla="*/ 34 w 122"/>
                <a:gd name="T45" fmla="*/ 160 h 190"/>
                <a:gd name="T46" fmla="*/ 62 w 122"/>
                <a:gd name="T47" fmla="*/ 170 h 190"/>
                <a:gd name="T48" fmla="*/ 89 w 122"/>
                <a:gd name="T49" fmla="*/ 160 h 190"/>
                <a:gd name="T50" fmla="*/ 99 w 122"/>
                <a:gd name="T51" fmla="*/ 136 h 190"/>
                <a:gd name="T52" fmla="*/ 88 w 122"/>
                <a:gd name="T53" fmla="*/ 112 h 190"/>
                <a:gd name="T54" fmla="*/ 62 w 122"/>
                <a:gd name="T55" fmla="*/ 103 h 190"/>
                <a:gd name="T56" fmla="*/ 49 w 122"/>
                <a:gd name="T57" fmla="*/ 103 h 190"/>
                <a:gd name="T58" fmla="*/ 49 w 122"/>
                <a:gd name="T59" fmla="*/ 8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90">
                  <a:moveTo>
                    <a:pt x="49" y="83"/>
                  </a:moveTo>
                  <a:cubicBezTo>
                    <a:pt x="61" y="83"/>
                    <a:pt x="61" y="83"/>
                    <a:pt x="61" y="83"/>
                  </a:cubicBezTo>
                  <a:cubicBezTo>
                    <a:pt x="71" y="83"/>
                    <a:pt x="79" y="80"/>
                    <a:pt x="86" y="75"/>
                  </a:cubicBezTo>
                  <a:cubicBezTo>
                    <a:pt x="93" y="69"/>
                    <a:pt x="96" y="62"/>
                    <a:pt x="96" y="52"/>
                  </a:cubicBezTo>
                  <a:cubicBezTo>
                    <a:pt x="96" y="43"/>
                    <a:pt x="93" y="36"/>
                    <a:pt x="87" y="30"/>
                  </a:cubicBezTo>
                  <a:cubicBezTo>
                    <a:pt x="81" y="24"/>
                    <a:pt x="73" y="21"/>
                    <a:pt x="62" y="21"/>
                  </a:cubicBezTo>
                  <a:cubicBezTo>
                    <a:pt x="52" y="21"/>
                    <a:pt x="44" y="24"/>
                    <a:pt x="37" y="30"/>
                  </a:cubicBezTo>
                  <a:cubicBezTo>
                    <a:pt x="31" y="36"/>
                    <a:pt x="27" y="44"/>
                    <a:pt x="25" y="53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7" y="33"/>
                    <a:pt x="13" y="22"/>
                    <a:pt x="24" y="13"/>
                  </a:cubicBezTo>
                  <a:cubicBezTo>
                    <a:pt x="34" y="5"/>
                    <a:pt x="47" y="0"/>
                    <a:pt x="62" y="0"/>
                  </a:cubicBezTo>
                  <a:cubicBezTo>
                    <a:pt x="79" y="0"/>
                    <a:pt x="93" y="5"/>
                    <a:pt x="103" y="15"/>
                  </a:cubicBezTo>
                  <a:cubicBezTo>
                    <a:pt x="113" y="24"/>
                    <a:pt x="118" y="36"/>
                    <a:pt x="118" y="51"/>
                  </a:cubicBezTo>
                  <a:cubicBezTo>
                    <a:pt x="118" y="61"/>
                    <a:pt x="115" y="70"/>
                    <a:pt x="110" y="77"/>
                  </a:cubicBezTo>
                  <a:cubicBezTo>
                    <a:pt x="105" y="85"/>
                    <a:pt x="98" y="90"/>
                    <a:pt x="89" y="93"/>
                  </a:cubicBezTo>
                  <a:cubicBezTo>
                    <a:pt x="99" y="96"/>
                    <a:pt x="107" y="101"/>
                    <a:pt x="113" y="109"/>
                  </a:cubicBezTo>
                  <a:cubicBezTo>
                    <a:pt x="119" y="117"/>
                    <a:pt x="122" y="126"/>
                    <a:pt x="122" y="136"/>
                  </a:cubicBezTo>
                  <a:cubicBezTo>
                    <a:pt x="122" y="151"/>
                    <a:pt x="116" y="164"/>
                    <a:pt x="106" y="174"/>
                  </a:cubicBezTo>
                  <a:cubicBezTo>
                    <a:pt x="95" y="185"/>
                    <a:pt x="81" y="190"/>
                    <a:pt x="62" y="190"/>
                  </a:cubicBezTo>
                  <a:cubicBezTo>
                    <a:pt x="45" y="190"/>
                    <a:pt x="31" y="186"/>
                    <a:pt x="20" y="177"/>
                  </a:cubicBezTo>
                  <a:cubicBezTo>
                    <a:pt x="9" y="168"/>
                    <a:pt x="2" y="156"/>
                    <a:pt x="0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3" y="145"/>
                    <a:pt x="28" y="154"/>
                    <a:pt x="34" y="160"/>
                  </a:cubicBezTo>
                  <a:cubicBezTo>
                    <a:pt x="41" y="166"/>
                    <a:pt x="50" y="170"/>
                    <a:pt x="62" y="170"/>
                  </a:cubicBezTo>
                  <a:cubicBezTo>
                    <a:pt x="73" y="170"/>
                    <a:pt x="81" y="167"/>
                    <a:pt x="89" y="160"/>
                  </a:cubicBezTo>
                  <a:cubicBezTo>
                    <a:pt x="96" y="154"/>
                    <a:pt x="99" y="146"/>
                    <a:pt x="99" y="136"/>
                  </a:cubicBezTo>
                  <a:cubicBezTo>
                    <a:pt x="99" y="126"/>
                    <a:pt x="96" y="118"/>
                    <a:pt x="88" y="112"/>
                  </a:cubicBezTo>
                  <a:cubicBezTo>
                    <a:pt x="81" y="106"/>
                    <a:pt x="72" y="103"/>
                    <a:pt x="62" y="103"/>
                  </a:cubicBezTo>
                  <a:cubicBezTo>
                    <a:pt x="49" y="103"/>
                    <a:pt x="49" y="103"/>
                    <a:pt x="49" y="103"/>
                  </a:cubicBezTo>
                  <a:lnTo>
                    <a:pt x="49" y="83"/>
                  </a:ln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09" name="Freeform 44">
              <a:extLst>
                <a:ext uri="{FF2B5EF4-FFF2-40B4-BE49-F238E27FC236}">
                  <a16:creationId xmlns:a16="http://schemas.microsoft.com/office/drawing/2014/main" id="{3F36C536-501C-48B4-A1A2-3D07395D2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4229" y="3292602"/>
              <a:ext cx="124891" cy="172275"/>
            </a:xfrm>
            <a:custGeom>
              <a:avLst/>
              <a:gdLst>
                <a:gd name="T0" fmla="*/ 69 w 138"/>
                <a:gd name="T1" fmla="*/ 190 h 190"/>
                <a:gd name="T2" fmla="*/ 19 w 138"/>
                <a:gd name="T3" fmla="*/ 164 h 190"/>
                <a:gd name="T4" fmla="*/ 0 w 138"/>
                <a:gd name="T5" fmla="*/ 95 h 190"/>
                <a:gd name="T6" fmla="*/ 19 w 138"/>
                <a:gd name="T7" fmla="*/ 27 h 190"/>
                <a:gd name="T8" fmla="*/ 69 w 138"/>
                <a:gd name="T9" fmla="*/ 0 h 190"/>
                <a:gd name="T10" fmla="*/ 119 w 138"/>
                <a:gd name="T11" fmla="*/ 27 h 190"/>
                <a:gd name="T12" fmla="*/ 138 w 138"/>
                <a:gd name="T13" fmla="*/ 95 h 190"/>
                <a:gd name="T14" fmla="*/ 119 w 138"/>
                <a:gd name="T15" fmla="*/ 164 h 190"/>
                <a:gd name="T16" fmla="*/ 69 w 138"/>
                <a:gd name="T17" fmla="*/ 190 h 190"/>
                <a:gd name="T18" fmla="*/ 69 w 138"/>
                <a:gd name="T19" fmla="*/ 22 h 190"/>
                <a:gd name="T20" fmla="*/ 35 w 138"/>
                <a:gd name="T21" fmla="*/ 42 h 190"/>
                <a:gd name="T22" fmla="*/ 23 w 138"/>
                <a:gd name="T23" fmla="*/ 95 h 190"/>
                <a:gd name="T24" fmla="*/ 35 w 138"/>
                <a:gd name="T25" fmla="*/ 148 h 190"/>
                <a:gd name="T26" fmla="*/ 69 w 138"/>
                <a:gd name="T27" fmla="*/ 169 h 190"/>
                <a:gd name="T28" fmla="*/ 103 w 138"/>
                <a:gd name="T29" fmla="*/ 148 h 190"/>
                <a:gd name="T30" fmla="*/ 114 w 138"/>
                <a:gd name="T31" fmla="*/ 95 h 190"/>
                <a:gd name="T32" fmla="*/ 103 w 138"/>
                <a:gd name="T33" fmla="*/ 42 h 190"/>
                <a:gd name="T34" fmla="*/ 69 w 138"/>
                <a:gd name="T35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190">
                  <a:moveTo>
                    <a:pt x="69" y="190"/>
                  </a:moveTo>
                  <a:cubicBezTo>
                    <a:pt x="48" y="190"/>
                    <a:pt x="32" y="181"/>
                    <a:pt x="19" y="164"/>
                  </a:cubicBezTo>
                  <a:cubicBezTo>
                    <a:pt x="6" y="146"/>
                    <a:pt x="0" y="123"/>
                    <a:pt x="0" y="95"/>
                  </a:cubicBezTo>
                  <a:cubicBezTo>
                    <a:pt x="0" y="67"/>
                    <a:pt x="6" y="44"/>
                    <a:pt x="19" y="27"/>
                  </a:cubicBezTo>
                  <a:cubicBezTo>
                    <a:pt x="32" y="9"/>
                    <a:pt x="48" y="0"/>
                    <a:pt x="69" y="0"/>
                  </a:cubicBezTo>
                  <a:cubicBezTo>
                    <a:pt x="89" y="0"/>
                    <a:pt x="106" y="9"/>
                    <a:pt x="119" y="27"/>
                  </a:cubicBezTo>
                  <a:cubicBezTo>
                    <a:pt x="131" y="44"/>
                    <a:pt x="138" y="67"/>
                    <a:pt x="138" y="95"/>
                  </a:cubicBezTo>
                  <a:cubicBezTo>
                    <a:pt x="138" y="123"/>
                    <a:pt x="131" y="146"/>
                    <a:pt x="119" y="164"/>
                  </a:cubicBezTo>
                  <a:cubicBezTo>
                    <a:pt x="106" y="181"/>
                    <a:pt x="89" y="190"/>
                    <a:pt x="69" y="190"/>
                  </a:cubicBezTo>
                  <a:close/>
                  <a:moveTo>
                    <a:pt x="69" y="22"/>
                  </a:moveTo>
                  <a:cubicBezTo>
                    <a:pt x="54" y="22"/>
                    <a:pt x="43" y="29"/>
                    <a:pt x="35" y="42"/>
                  </a:cubicBezTo>
                  <a:cubicBezTo>
                    <a:pt x="27" y="56"/>
                    <a:pt x="23" y="74"/>
                    <a:pt x="23" y="95"/>
                  </a:cubicBezTo>
                  <a:cubicBezTo>
                    <a:pt x="23" y="117"/>
                    <a:pt x="27" y="134"/>
                    <a:pt x="35" y="148"/>
                  </a:cubicBezTo>
                  <a:cubicBezTo>
                    <a:pt x="43" y="162"/>
                    <a:pt x="54" y="169"/>
                    <a:pt x="69" y="169"/>
                  </a:cubicBezTo>
                  <a:cubicBezTo>
                    <a:pt x="84" y="169"/>
                    <a:pt x="95" y="162"/>
                    <a:pt x="103" y="148"/>
                  </a:cubicBezTo>
                  <a:cubicBezTo>
                    <a:pt x="111" y="134"/>
                    <a:pt x="114" y="117"/>
                    <a:pt x="114" y="95"/>
                  </a:cubicBezTo>
                  <a:cubicBezTo>
                    <a:pt x="114" y="74"/>
                    <a:pt x="111" y="56"/>
                    <a:pt x="103" y="42"/>
                  </a:cubicBezTo>
                  <a:cubicBezTo>
                    <a:pt x="95" y="29"/>
                    <a:pt x="84" y="22"/>
                    <a:pt x="69" y="22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10" name="Freeform 45">
              <a:extLst>
                <a:ext uri="{FF2B5EF4-FFF2-40B4-BE49-F238E27FC236}">
                  <a16:creationId xmlns:a16="http://schemas.microsoft.com/office/drawing/2014/main" id="{1C75EEDC-FD16-4168-8C8D-E424D0DE6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1643" y="3292602"/>
              <a:ext cx="67015" cy="68030"/>
            </a:xfrm>
            <a:custGeom>
              <a:avLst/>
              <a:gdLst>
                <a:gd name="T0" fmla="*/ 74 w 74"/>
                <a:gd name="T1" fmla="*/ 38 h 75"/>
                <a:gd name="T2" fmla="*/ 63 w 74"/>
                <a:gd name="T3" fmla="*/ 64 h 75"/>
                <a:gd name="T4" fmla="*/ 37 w 74"/>
                <a:gd name="T5" fmla="*/ 75 h 75"/>
                <a:gd name="T6" fmla="*/ 11 w 74"/>
                <a:gd name="T7" fmla="*/ 64 h 75"/>
                <a:gd name="T8" fmla="*/ 0 w 74"/>
                <a:gd name="T9" fmla="*/ 38 h 75"/>
                <a:gd name="T10" fmla="*/ 11 w 74"/>
                <a:gd name="T11" fmla="*/ 11 h 75"/>
                <a:gd name="T12" fmla="*/ 37 w 74"/>
                <a:gd name="T13" fmla="*/ 0 h 75"/>
                <a:gd name="T14" fmla="*/ 63 w 74"/>
                <a:gd name="T15" fmla="*/ 11 h 75"/>
                <a:gd name="T16" fmla="*/ 74 w 74"/>
                <a:gd name="T17" fmla="*/ 38 h 75"/>
                <a:gd name="T18" fmla="*/ 16 w 74"/>
                <a:gd name="T19" fmla="*/ 38 h 75"/>
                <a:gd name="T20" fmla="*/ 22 w 74"/>
                <a:gd name="T21" fmla="*/ 52 h 75"/>
                <a:gd name="T22" fmla="*/ 37 w 74"/>
                <a:gd name="T23" fmla="*/ 58 h 75"/>
                <a:gd name="T24" fmla="*/ 51 w 74"/>
                <a:gd name="T25" fmla="*/ 52 h 75"/>
                <a:gd name="T26" fmla="*/ 57 w 74"/>
                <a:gd name="T27" fmla="*/ 38 h 75"/>
                <a:gd name="T28" fmla="*/ 51 w 74"/>
                <a:gd name="T29" fmla="*/ 23 h 75"/>
                <a:gd name="T30" fmla="*/ 37 w 74"/>
                <a:gd name="T31" fmla="*/ 17 h 75"/>
                <a:gd name="T32" fmla="*/ 22 w 74"/>
                <a:gd name="T33" fmla="*/ 23 h 75"/>
                <a:gd name="T34" fmla="*/ 16 w 74"/>
                <a:gd name="T3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75">
                  <a:moveTo>
                    <a:pt x="74" y="38"/>
                  </a:moveTo>
                  <a:cubicBezTo>
                    <a:pt x="74" y="48"/>
                    <a:pt x="70" y="57"/>
                    <a:pt x="63" y="64"/>
                  </a:cubicBezTo>
                  <a:cubicBezTo>
                    <a:pt x="56" y="71"/>
                    <a:pt x="47" y="75"/>
                    <a:pt x="37" y="75"/>
                  </a:cubicBezTo>
                  <a:cubicBezTo>
                    <a:pt x="26" y="75"/>
                    <a:pt x="18" y="71"/>
                    <a:pt x="11" y="64"/>
                  </a:cubicBezTo>
                  <a:cubicBezTo>
                    <a:pt x="3" y="57"/>
                    <a:pt x="0" y="48"/>
                    <a:pt x="0" y="38"/>
                  </a:cubicBezTo>
                  <a:cubicBezTo>
                    <a:pt x="0" y="27"/>
                    <a:pt x="3" y="19"/>
                    <a:pt x="11" y="11"/>
                  </a:cubicBezTo>
                  <a:cubicBezTo>
                    <a:pt x="18" y="4"/>
                    <a:pt x="26" y="0"/>
                    <a:pt x="37" y="0"/>
                  </a:cubicBezTo>
                  <a:cubicBezTo>
                    <a:pt x="47" y="0"/>
                    <a:pt x="56" y="4"/>
                    <a:pt x="63" y="11"/>
                  </a:cubicBezTo>
                  <a:cubicBezTo>
                    <a:pt x="70" y="19"/>
                    <a:pt x="74" y="27"/>
                    <a:pt x="74" y="38"/>
                  </a:cubicBezTo>
                  <a:close/>
                  <a:moveTo>
                    <a:pt x="16" y="38"/>
                  </a:moveTo>
                  <a:cubicBezTo>
                    <a:pt x="16" y="43"/>
                    <a:pt x="18" y="48"/>
                    <a:pt x="22" y="52"/>
                  </a:cubicBezTo>
                  <a:cubicBezTo>
                    <a:pt x="26" y="56"/>
                    <a:pt x="31" y="58"/>
                    <a:pt x="37" y="58"/>
                  </a:cubicBezTo>
                  <a:cubicBezTo>
                    <a:pt x="42" y="58"/>
                    <a:pt x="47" y="56"/>
                    <a:pt x="51" y="52"/>
                  </a:cubicBezTo>
                  <a:cubicBezTo>
                    <a:pt x="55" y="48"/>
                    <a:pt x="57" y="43"/>
                    <a:pt x="57" y="38"/>
                  </a:cubicBezTo>
                  <a:cubicBezTo>
                    <a:pt x="57" y="32"/>
                    <a:pt x="55" y="27"/>
                    <a:pt x="51" y="23"/>
                  </a:cubicBezTo>
                  <a:cubicBezTo>
                    <a:pt x="47" y="19"/>
                    <a:pt x="42" y="17"/>
                    <a:pt x="37" y="17"/>
                  </a:cubicBezTo>
                  <a:cubicBezTo>
                    <a:pt x="31" y="17"/>
                    <a:pt x="26" y="19"/>
                    <a:pt x="22" y="23"/>
                  </a:cubicBezTo>
                  <a:cubicBezTo>
                    <a:pt x="18" y="27"/>
                    <a:pt x="16" y="32"/>
                    <a:pt x="16" y="38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711" name="Freeform 46">
              <a:extLst>
                <a:ext uri="{FF2B5EF4-FFF2-40B4-BE49-F238E27FC236}">
                  <a16:creationId xmlns:a16="http://schemas.microsoft.com/office/drawing/2014/main" id="{7E320FD8-00AE-473C-B11D-2CDA13D77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264510"/>
              <a:ext cx="97814" cy="343534"/>
            </a:xfrm>
            <a:custGeom>
              <a:avLst/>
              <a:gdLst>
                <a:gd name="T0" fmla="*/ 83 w 108"/>
                <a:gd name="T1" fmla="*/ 279 h 379"/>
                <a:gd name="T2" fmla="*/ 83 w 108"/>
                <a:gd name="T3" fmla="*/ 29 h 379"/>
                <a:gd name="T4" fmla="*/ 54 w 108"/>
                <a:gd name="T5" fmla="*/ 0 h 379"/>
                <a:gd name="T6" fmla="*/ 25 w 108"/>
                <a:gd name="T7" fmla="*/ 29 h 379"/>
                <a:gd name="T8" fmla="*/ 25 w 108"/>
                <a:gd name="T9" fmla="*/ 279 h 379"/>
                <a:gd name="T10" fmla="*/ 0 w 108"/>
                <a:gd name="T11" fmla="*/ 325 h 379"/>
                <a:gd name="T12" fmla="*/ 54 w 108"/>
                <a:gd name="T13" fmla="*/ 379 h 379"/>
                <a:gd name="T14" fmla="*/ 108 w 108"/>
                <a:gd name="T15" fmla="*/ 325 h 379"/>
                <a:gd name="T16" fmla="*/ 83 w 108"/>
                <a:gd name="T17" fmla="*/ 279 h 379"/>
                <a:gd name="T18" fmla="*/ 54 w 108"/>
                <a:gd name="T19" fmla="*/ 15 h 379"/>
                <a:gd name="T20" fmla="*/ 68 w 108"/>
                <a:gd name="T21" fmla="*/ 29 h 379"/>
                <a:gd name="T22" fmla="*/ 68 w 108"/>
                <a:gd name="T23" fmla="*/ 113 h 379"/>
                <a:gd name="T24" fmla="*/ 40 w 108"/>
                <a:gd name="T25" fmla="*/ 113 h 379"/>
                <a:gd name="T26" fmla="*/ 40 w 108"/>
                <a:gd name="T27" fmla="*/ 29 h 379"/>
                <a:gd name="T28" fmla="*/ 54 w 108"/>
                <a:gd name="T29" fmla="*/ 1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379">
                  <a:moveTo>
                    <a:pt x="83" y="279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83" y="13"/>
                    <a:pt x="70" y="0"/>
                    <a:pt x="54" y="0"/>
                  </a:cubicBezTo>
                  <a:cubicBezTo>
                    <a:pt x="38" y="0"/>
                    <a:pt x="25" y="13"/>
                    <a:pt x="25" y="29"/>
                  </a:cubicBezTo>
                  <a:cubicBezTo>
                    <a:pt x="25" y="279"/>
                    <a:pt x="25" y="279"/>
                    <a:pt x="25" y="279"/>
                  </a:cubicBezTo>
                  <a:cubicBezTo>
                    <a:pt x="10" y="289"/>
                    <a:pt x="0" y="306"/>
                    <a:pt x="0" y="325"/>
                  </a:cubicBezTo>
                  <a:cubicBezTo>
                    <a:pt x="0" y="354"/>
                    <a:pt x="24" y="379"/>
                    <a:pt x="54" y="379"/>
                  </a:cubicBezTo>
                  <a:cubicBezTo>
                    <a:pt x="84" y="379"/>
                    <a:pt x="108" y="354"/>
                    <a:pt x="108" y="325"/>
                  </a:cubicBezTo>
                  <a:cubicBezTo>
                    <a:pt x="108" y="306"/>
                    <a:pt x="98" y="289"/>
                    <a:pt x="83" y="279"/>
                  </a:cubicBezTo>
                  <a:close/>
                  <a:moveTo>
                    <a:pt x="54" y="15"/>
                  </a:moveTo>
                  <a:cubicBezTo>
                    <a:pt x="62" y="15"/>
                    <a:pt x="68" y="22"/>
                    <a:pt x="68" y="29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2"/>
                    <a:pt x="46" y="15"/>
                    <a:pt x="54" y="15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3C627F7D-BC0E-4F0B-825E-A8E119D8B687}"/>
              </a:ext>
            </a:extLst>
          </p:cNvPr>
          <p:cNvGrpSpPr>
            <a:grpSpLocks noChangeAspect="1"/>
          </p:cNvGrpSpPr>
          <p:nvPr/>
        </p:nvGrpSpPr>
        <p:grpSpPr>
          <a:xfrm>
            <a:off x="1547975" y="4185452"/>
            <a:ext cx="243227" cy="687453"/>
            <a:chOff x="5901886" y="2880360"/>
            <a:chExt cx="388227" cy="1097280"/>
          </a:xfrm>
        </p:grpSpPr>
        <p:sp>
          <p:nvSpPr>
            <p:cNvPr id="691" name="Freeform 16">
              <a:extLst>
                <a:ext uri="{FF2B5EF4-FFF2-40B4-BE49-F238E27FC236}">
                  <a16:creationId xmlns:a16="http://schemas.microsoft.com/office/drawing/2014/main" id="{1F2DAEC5-EE7F-46E5-BC9D-26CFEDD75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934" y="2880360"/>
              <a:ext cx="317793" cy="225118"/>
            </a:xfrm>
            <a:custGeom>
              <a:avLst/>
              <a:gdLst>
                <a:gd name="T0" fmla="*/ 280 w 351"/>
                <a:gd name="T1" fmla="*/ 0 h 250"/>
                <a:gd name="T2" fmla="*/ 67 w 351"/>
                <a:gd name="T3" fmla="*/ 0 h 250"/>
                <a:gd name="T4" fmla="*/ 0 w 351"/>
                <a:gd name="T5" fmla="*/ 250 h 250"/>
                <a:gd name="T6" fmla="*/ 0 w 351"/>
                <a:gd name="T7" fmla="*/ 250 h 250"/>
                <a:gd name="T8" fmla="*/ 351 w 351"/>
                <a:gd name="T9" fmla="*/ 250 h 250"/>
                <a:gd name="T10" fmla="*/ 280 w 351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" h="250">
                  <a:moveTo>
                    <a:pt x="280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0" y="162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351" y="250"/>
                    <a:pt x="351" y="250"/>
                    <a:pt x="351" y="250"/>
                  </a:cubicBezTo>
                  <a:cubicBezTo>
                    <a:pt x="291" y="171"/>
                    <a:pt x="280" y="1"/>
                    <a:pt x="280" y="0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92" name="Freeform 17">
              <a:extLst>
                <a:ext uri="{FF2B5EF4-FFF2-40B4-BE49-F238E27FC236}">
                  <a16:creationId xmlns:a16="http://schemas.microsoft.com/office/drawing/2014/main" id="{05B112C1-76A7-47A3-BA3C-8A115B6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249" y="3816216"/>
              <a:ext cx="321163" cy="161424"/>
            </a:xfrm>
            <a:custGeom>
              <a:avLst/>
              <a:gdLst>
                <a:gd name="T0" fmla="*/ 292 w 355"/>
                <a:gd name="T1" fmla="*/ 179 h 179"/>
                <a:gd name="T2" fmla="*/ 355 w 355"/>
                <a:gd name="T3" fmla="*/ 0 h 179"/>
                <a:gd name="T4" fmla="*/ 0 w 355"/>
                <a:gd name="T5" fmla="*/ 0 h 179"/>
                <a:gd name="T6" fmla="*/ 62 w 355"/>
                <a:gd name="T7" fmla="*/ 179 h 179"/>
                <a:gd name="T8" fmla="*/ 292 w 355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179">
                  <a:moveTo>
                    <a:pt x="292" y="179"/>
                  </a:moveTo>
                  <a:cubicBezTo>
                    <a:pt x="302" y="125"/>
                    <a:pt x="321" y="51"/>
                    <a:pt x="3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46"/>
                    <a:pt x="53" y="123"/>
                    <a:pt x="62" y="179"/>
                  </a:cubicBezTo>
                  <a:lnTo>
                    <a:pt x="292" y="179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93" name="Freeform 18">
              <a:extLst>
                <a:ext uri="{FF2B5EF4-FFF2-40B4-BE49-F238E27FC236}">
                  <a16:creationId xmlns:a16="http://schemas.microsoft.com/office/drawing/2014/main" id="{486A2123-846D-4492-81C6-FD032516B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886" y="3138167"/>
              <a:ext cx="388227" cy="647719"/>
            </a:xfrm>
            <a:custGeom>
              <a:avLst/>
              <a:gdLst>
                <a:gd name="T0" fmla="*/ 359 w 429"/>
                <a:gd name="T1" fmla="*/ 0 h 719"/>
                <a:gd name="T2" fmla="*/ 70 w 429"/>
                <a:gd name="T3" fmla="*/ 0 h 719"/>
                <a:gd name="T4" fmla="*/ 0 w 429"/>
                <a:gd name="T5" fmla="*/ 67 h 719"/>
                <a:gd name="T6" fmla="*/ 0 w 429"/>
                <a:gd name="T7" fmla="*/ 652 h 719"/>
                <a:gd name="T8" fmla="*/ 69 w 429"/>
                <a:gd name="T9" fmla="*/ 719 h 719"/>
                <a:gd name="T10" fmla="*/ 360 w 429"/>
                <a:gd name="T11" fmla="*/ 719 h 719"/>
                <a:gd name="T12" fmla="*/ 429 w 429"/>
                <a:gd name="T13" fmla="*/ 650 h 719"/>
                <a:gd name="T14" fmla="*/ 429 w 429"/>
                <a:gd name="T15" fmla="*/ 69 h 719"/>
                <a:gd name="T16" fmla="*/ 359 w 429"/>
                <a:gd name="T17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719">
                  <a:moveTo>
                    <a:pt x="359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1" y="30"/>
                    <a:pt x="0" y="67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1" y="689"/>
                    <a:pt x="32" y="718"/>
                    <a:pt x="69" y="719"/>
                  </a:cubicBezTo>
                  <a:cubicBezTo>
                    <a:pt x="360" y="719"/>
                    <a:pt x="360" y="719"/>
                    <a:pt x="360" y="719"/>
                  </a:cubicBezTo>
                  <a:cubicBezTo>
                    <a:pt x="397" y="718"/>
                    <a:pt x="428" y="688"/>
                    <a:pt x="429" y="65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8" y="31"/>
                    <a:pt x="397" y="0"/>
                    <a:pt x="359" y="0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94" name="Freeform 19">
              <a:extLst>
                <a:ext uri="{FF2B5EF4-FFF2-40B4-BE49-F238E27FC236}">
                  <a16:creationId xmlns:a16="http://schemas.microsoft.com/office/drawing/2014/main" id="{EB8EC65F-FD5B-4C38-B7A9-53F03A765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28" y="3186695"/>
              <a:ext cx="274994" cy="548640"/>
            </a:xfrm>
            <a:custGeom>
              <a:avLst/>
              <a:gdLst>
                <a:gd name="T0" fmla="*/ 244 w 304"/>
                <a:gd name="T1" fmla="*/ 609 h 609"/>
                <a:gd name="T2" fmla="*/ 61 w 304"/>
                <a:gd name="T3" fmla="*/ 609 h 609"/>
                <a:gd name="T4" fmla="*/ 0 w 304"/>
                <a:gd name="T5" fmla="*/ 548 h 609"/>
                <a:gd name="T6" fmla="*/ 0 w 304"/>
                <a:gd name="T7" fmla="*/ 61 h 609"/>
                <a:gd name="T8" fmla="*/ 61 w 304"/>
                <a:gd name="T9" fmla="*/ 0 h 609"/>
                <a:gd name="T10" fmla="*/ 244 w 304"/>
                <a:gd name="T11" fmla="*/ 0 h 609"/>
                <a:gd name="T12" fmla="*/ 304 w 304"/>
                <a:gd name="T13" fmla="*/ 61 h 609"/>
                <a:gd name="T14" fmla="*/ 304 w 304"/>
                <a:gd name="T15" fmla="*/ 548 h 609"/>
                <a:gd name="T16" fmla="*/ 244 w 304"/>
                <a:gd name="T17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609">
                  <a:moveTo>
                    <a:pt x="244" y="609"/>
                  </a:moveTo>
                  <a:cubicBezTo>
                    <a:pt x="61" y="609"/>
                    <a:pt x="61" y="609"/>
                    <a:pt x="61" y="609"/>
                  </a:cubicBezTo>
                  <a:cubicBezTo>
                    <a:pt x="27" y="609"/>
                    <a:pt x="0" y="581"/>
                    <a:pt x="0" y="54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7"/>
                    <a:pt x="27" y="0"/>
                    <a:pt x="61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77" y="0"/>
                    <a:pt x="304" y="27"/>
                    <a:pt x="304" y="61"/>
                  </a:cubicBezTo>
                  <a:cubicBezTo>
                    <a:pt x="304" y="548"/>
                    <a:pt x="304" y="548"/>
                    <a:pt x="304" y="548"/>
                  </a:cubicBezTo>
                  <a:cubicBezTo>
                    <a:pt x="304" y="581"/>
                    <a:pt x="277" y="609"/>
                    <a:pt x="244" y="609"/>
                  </a:cubicBezTo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95" name="Freeform 20">
              <a:extLst>
                <a:ext uri="{FF2B5EF4-FFF2-40B4-BE49-F238E27FC236}">
                  <a16:creationId xmlns:a16="http://schemas.microsoft.com/office/drawing/2014/main" id="{F3E35466-8A7E-49FB-BAB5-B40082C4F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98" y="3391930"/>
              <a:ext cx="187373" cy="165131"/>
            </a:xfrm>
            <a:custGeom>
              <a:avLst/>
              <a:gdLst>
                <a:gd name="T0" fmla="*/ 194 w 207"/>
                <a:gd name="T1" fmla="*/ 93 h 183"/>
                <a:gd name="T2" fmla="*/ 207 w 207"/>
                <a:gd name="T3" fmla="*/ 57 h 183"/>
                <a:gd name="T4" fmla="*/ 188 w 207"/>
                <a:gd name="T5" fmla="*/ 14 h 183"/>
                <a:gd name="T6" fmla="*/ 173 w 207"/>
                <a:gd name="T7" fmla="*/ 5 h 183"/>
                <a:gd name="T8" fmla="*/ 151 w 207"/>
                <a:gd name="T9" fmla="*/ 0 h 183"/>
                <a:gd name="T10" fmla="*/ 104 w 207"/>
                <a:gd name="T11" fmla="*/ 29 h 183"/>
                <a:gd name="T12" fmla="*/ 57 w 207"/>
                <a:gd name="T13" fmla="*/ 0 h 183"/>
                <a:gd name="T14" fmla="*/ 0 w 207"/>
                <a:gd name="T15" fmla="*/ 57 h 183"/>
                <a:gd name="T16" fmla="*/ 13 w 207"/>
                <a:gd name="T17" fmla="*/ 93 h 183"/>
                <a:gd name="T18" fmla="*/ 104 w 207"/>
                <a:gd name="T19" fmla="*/ 183 h 183"/>
                <a:gd name="T20" fmla="*/ 194 w 207"/>
                <a:gd name="T2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83">
                  <a:moveTo>
                    <a:pt x="194" y="93"/>
                  </a:moveTo>
                  <a:cubicBezTo>
                    <a:pt x="202" y="86"/>
                    <a:pt x="207" y="71"/>
                    <a:pt x="207" y="57"/>
                  </a:cubicBezTo>
                  <a:cubicBezTo>
                    <a:pt x="207" y="40"/>
                    <a:pt x="200" y="25"/>
                    <a:pt x="188" y="14"/>
                  </a:cubicBezTo>
                  <a:cubicBezTo>
                    <a:pt x="183" y="10"/>
                    <a:pt x="178" y="7"/>
                    <a:pt x="173" y="5"/>
                  </a:cubicBezTo>
                  <a:cubicBezTo>
                    <a:pt x="166" y="2"/>
                    <a:pt x="159" y="0"/>
                    <a:pt x="151" y="0"/>
                  </a:cubicBezTo>
                  <a:cubicBezTo>
                    <a:pt x="131" y="0"/>
                    <a:pt x="114" y="14"/>
                    <a:pt x="104" y="29"/>
                  </a:cubicBezTo>
                  <a:cubicBezTo>
                    <a:pt x="94" y="14"/>
                    <a:pt x="76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71"/>
                    <a:pt x="5" y="84"/>
                    <a:pt x="13" y="93"/>
                  </a:cubicBezTo>
                  <a:cubicBezTo>
                    <a:pt x="20" y="101"/>
                    <a:pt x="104" y="183"/>
                    <a:pt x="104" y="183"/>
                  </a:cubicBezTo>
                  <a:cubicBezTo>
                    <a:pt x="104" y="183"/>
                    <a:pt x="188" y="99"/>
                    <a:pt x="194" y="93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96" name="Oval 21">
              <a:extLst>
                <a:ext uri="{FF2B5EF4-FFF2-40B4-BE49-F238E27FC236}">
                  <a16:creationId xmlns:a16="http://schemas.microsoft.com/office/drawing/2014/main" id="{FEE549F8-363A-4B0C-BF14-D44539CD9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173" y="3671305"/>
              <a:ext cx="27297" cy="27971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97" name="Oval 22">
              <a:extLst>
                <a:ext uri="{FF2B5EF4-FFF2-40B4-BE49-F238E27FC236}">
                  <a16:creationId xmlns:a16="http://schemas.microsoft.com/office/drawing/2014/main" id="{276F2B93-8B87-4F86-B6C0-5829FCC65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418" y="3671305"/>
              <a:ext cx="26960" cy="27971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98" name="Oval 23">
              <a:extLst>
                <a:ext uri="{FF2B5EF4-FFF2-40B4-BE49-F238E27FC236}">
                  <a16:creationId xmlns:a16="http://schemas.microsoft.com/office/drawing/2014/main" id="{8564B5B7-8546-4691-8417-D62D3EF68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651" y="3671305"/>
              <a:ext cx="27971" cy="27971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B6B2DA6F-B424-4803-B4A5-C56F0D97D4A3}"/>
              </a:ext>
            </a:extLst>
          </p:cNvPr>
          <p:cNvGrpSpPr/>
          <p:nvPr/>
        </p:nvGrpSpPr>
        <p:grpSpPr>
          <a:xfrm>
            <a:off x="1388545" y="5067807"/>
            <a:ext cx="551661" cy="870256"/>
            <a:chOff x="5748561" y="2752822"/>
            <a:chExt cx="695573" cy="1097280"/>
          </a:xfrm>
        </p:grpSpPr>
        <p:sp>
          <p:nvSpPr>
            <p:cNvPr id="687" name="Freeform 5">
              <a:extLst>
                <a:ext uri="{FF2B5EF4-FFF2-40B4-BE49-F238E27FC236}">
                  <a16:creationId xmlns:a16="http://schemas.microsoft.com/office/drawing/2014/main" id="{12AA77DB-46EC-4751-88C3-DA1EBCC1E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561" y="2752822"/>
              <a:ext cx="695573" cy="1097280"/>
            </a:xfrm>
            <a:custGeom>
              <a:avLst/>
              <a:gdLst>
                <a:gd name="T0" fmla="*/ 771 w 771"/>
                <a:gd name="T1" fmla="*/ 1175 h 1218"/>
                <a:gd name="T2" fmla="*/ 728 w 771"/>
                <a:gd name="T3" fmla="*/ 1218 h 1218"/>
                <a:gd name="T4" fmla="*/ 43 w 771"/>
                <a:gd name="T5" fmla="*/ 1218 h 1218"/>
                <a:gd name="T6" fmla="*/ 0 w 771"/>
                <a:gd name="T7" fmla="*/ 1175 h 1218"/>
                <a:gd name="T8" fmla="*/ 0 w 771"/>
                <a:gd name="T9" fmla="*/ 43 h 1218"/>
                <a:gd name="T10" fmla="*/ 43 w 771"/>
                <a:gd name="T11" fmla="*/ 0 h 1218"/>
                <a:gd name="T12" fmla="*/ 728 w 771"/>
                <a:gd name="T13" fmla="*/ 0 h 1218"/>
                <a:gd name="T14" fmla="*/ 771 w 771"/>
                <a:gd name="T15" fmla="*/ 43 h 1218"/>
                <a:gd name="T16" fmla="*/ 771 w 771"/>
                <a:gd name="T17" fmla="*/ 1175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1218">
                  <a:moveTo>
                    <a:pt x="771" y="1175"/>
                  </a:moveTo>
                  <a:cubicBezTo>
                    <a:pt x="771" y="1199"/>
                    <a:pt x="752" y="1218"/>
                    <a:pt x="728" y="1218"/>
                  </a:cubicBezTo>
                  <a:cubicBezTo>
                    <a:pt x="43" y="1218"/>
                    <a:pt x="43" y="1218"/>
                    <a:pt x="43" y="1218"/>
                  </a:cubicBezTo>
                  <a:cubicBezTo>
                    <a:pt x="19" y="1218"/>
                    <a:pt x="0" y="1199"/>
                    <a:pt x="0" y="117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52" y="0"/>
                    <a:pt x="771" y="19"/>
                    <a:pt x="771" y="43"/>
                  </a:cubicBezTo>
                  <a:lnTo>
                    <a:pt x="771" y="1175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688" name="Oval 6">
              <a:extLst>
                <a:ext uri="{FF2B5EF4-FFF2-40B4-BE49-F238E27FC236}">
                  <a16:creationId xmlns:a16="http://schemas.microsoft.com/office/drawing/2014/main" id="{1975CC37-661D-4A36-AF8A-403E650C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073" y="2898744"/>
              <a:ext cx="73130" cy="183666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689" name="Oval 7">
              <a:extLst>
                <a:ext uri="{FF2B5EF4-FFF2-40B4-BE49-F238E27FC236}">
                  <a16:creationId xmlns:a16="http://schemas.microsoft.com/office/drawing/2014/main" id="{DD21BFA9-48C4-4D89-AF23-660B88AFC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073" y="3412336"/>
              <a:ext cx="73130" cy="183666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690" name="Rectangle 8">
              <a:extLst>
                <a:ext uri="{FF2B5EF4-FFF2-40B4-BE49-F238E27FC236}">
                  <a16:creationId xmlns:a16="http://schemas.microsoft.com/office/drawing/2014/main" id="{EB1B16CC-684C-463F-A792-75168A63E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0246" y="3280905"/>
              <a:ext cx="692877" cy="35722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526C41F0-4759-4671-8FF9-632CAEAF7483}"/>
              </a:ext>
            </a:extLst>
          </p:cNvPr>
          <p:cNvGrpSpPr/>
          <p:nvPr/>
        </p:nvGrpSpPr>
        <p:grpSpPr>
          <a:xfrm>
            <a:off x="2411635" y="5736440"/>
            <a:ext cx="870256" cy="698899"/>
            <a:chOff x="5547360" y="2988390"/>
            <a:chExt cx="1097280" cy="881221"/>
          </a:xfrm>
        </p:grpSpPr>
        <p:sp>
          <p:nvSpPr>
            <p:cNvPr id="677" name="Freeform 28">
              <a:extLst>
                <a:ext uri="{FF2B5EF4-FFF2-40B4-BE49-F238E27FC236}">
                  <a16:creationId xmlns:a16="http://schemas.microsoft.com/office/drawing/2014/main" id="{81CADB0D-54B3-4115-A5A0-313BF2251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60" y="2988390"/>
              <a:ext cx="1097280" cy="881221"/>
            </a:xfrm>
            <a:custGeom>
              <a:avLst/>
              <a:gdLst>
                <a:gd name="T0" fmla="*/ 0 w 1208"/>
                <a:gd name="T1" fmla="*/ 78 h 970"/>
                <a:gd name="T2" fmla="*/ 79 w 1208"/>
                <a:gd name="T3" fmla="*/ 0 h 970"/>
                <a:gd name="T4" fmla="*/ 1130 w 1208"/>
                <a:gd name="T5" fmla="*/ 0 h 970"/>
                <a:gd name="T6" fmla="*/ 1208 w 1208"/>
                <a:gd name="T7" fmla="*/ 78 h 970"/>
                <a:gd name="T8" fmla="*/ 1208 w 1208"/>
                <a:gd name="T9" fmla="*/ 892 h 970"/>
                <a:gd name="T10" fmla="*/ 1130 w 1208"/>
                <a:gd name="T11" fmla="*/ 970 h 970"/>
                <a:gd name="T12" fmla="*/ 79 w 1208"/>
                <a:gd name="T13" fmla="*/ 970 h 970"/>
                <a:gd name="T14" fmla="*/ 0 w 1208"/>
                <a:gd name="T15" fmla="*/ 892 h 970"/>
                <a:gd name="T16" fmla="*/ 0 w 1208"/>
                <a:gd name="T17" fmla="*/ 7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8" h="970">
                  <a:moveTo>
                    <a:pt x="0" y="78"/>
                  </a:moveTo>
                  <a:cubicBezTo>
                    <a:pt x="0" y="35"/>
                    <a:pt x="35" y="0"/>
                    <a:pt x="79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73" y="0"/>
                    <a:pt x="1208" y="35"/>
                    <a:pt x="1208" y="78"/>
                  </a:cubicBezTo>
                  <a:cubicBezTo>
                    <a:pt x="1208" y="892"/>
                    <a:pt x="1208" y="892"/>
                    <a:pt x="1208" y="892"/>
                  </a:cubicBezTo>
                  <a:cubicBezTo>
                    <a:pt x="1208" y="935"/>
                    <a:pt x="1173" y="970"/>
                    <a:pt x="1130" y="970"/>
                  </a:cubicBezTo>
                  <a:cubicBezTo>
                    <a:pt x="79" y="970"/>
                    <a:pt x="79" y="970"/>
                    <a:pt x="79" y="970"/>
                  </a:cubicBezTo>
                  <a:cubicBezTo>
                    <a:pt x="35" y="970"/>
                    <a:pt x="0" y="935"/>
                    <a:pt x="0" y="892"/>
                  </a:cubicBezTo>
                  <a:cubicBezTo>
                    <a:pt x="0" y="78"/>
                    <a:pt x="0" y="78"/>
                    <a:pt x="0" y="78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78" name="Freeform 29">
              <a:extLst>
                <a:ext uri="{FF2B5EF4-FFF2-40B4-BE49-F238E27FC236}">
                  <a16:creationId xmlns:a16="http://schemas.microsoft.com/office/drawing/2014/main" id="{3976152A-47C0-4B5D-987E-9637BD46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011" y="3221774"/>
              <a:ext cx="1026280" cy="515348"/>
            </a:xfrm>
            <a:custGeom>
              <a:avLst/>
              <a:gdLst>
                <a:gd name="T0" fmla="*/ 0 w 1130"/>
                <a:gd name="T1" fmla="*/ 35 h 567"/>
                <a:gd name="T2" fmla="*/ 35 w 1130"/>
                <a:gd name="T3" fmla="*/ 0 h 567"/>
                <a:gd name="T4" fmla="*/ 1095 w 1130"/>
                <a:gd name="T5" fmla="*/ 0 h 567"/>
                <a:gd name="T6" fmla="*/ 1130 w 1130"/>
                <a:gd name="T7" fmla="*/ 35 h 567"/>
                <a:gd name="T8" fmla="*/ 1130 w 1130"/>
                <a:gd name="T9" fmla="*/ 532 h 567"/>
                <a:gd name="T10" fmla="*/ 1095 w 1130"/>
                <a:gd name="T11" fmla="*/ 567 h 567"/>
                <a:gd name="T12" fmla="*/ 35 w 1130"/>
                <a:gd name="T13" fmla="*/ 567 h 567"/>
                <a:gd name="T14" fmla="*/ 0 w 1130"/>
                <a:gd name="T15" fmla="*/ 532 h 567"/>
                <a:gd name="T16" fmla="*/ 0 w 1130"/>
                <a:gd name="T17" fmla="*/ 3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0" h="567">
                  <a:moveTo>
                    <a:pt x="0" y="35"/>
                  </a:moveTo>
                  <a:cubicBezTo>
                    <a:pt x="0" y="16"/>
                    <a:pt x="15" y="0"/>
                    <a:pt x="3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114" y="0"/>
                    <a:pt x="1130" y="16"/>
                    <a:pt x="1130" y="35"/>
                  </a:cubicBezTo>
                  <a:cubicBezTo>
                    <a:pt x="1130" y="532"/>
                    <a:pt x="1130" y="532"/>
                    <a:pt x="1130" y="532"/>
                  </a:cubicBezTo>
                  <a:cubicBezTo>
                    <a:pt x="1130" y="551"/>
                    <a:pt x="1114" y="567"/>
                    <a:pt x="1095" y="567"/>
                  </a:cubicBezTo>
                  <a:cubicBezTo>
                    <a:pt x="35" y="567"/>
                    <a:pt x="35" y="567"/>
                    <a:pt x="35" y="567"/>
                  </a:cubicBezTo>
                  <a:cubicBezTo>
                    <a:pt x="15" y="567"/>
                    <a:pt x="0" y="551"/>
                    <a:pt x="0" y="532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E9AA27F9-0CAC-48CB-A579-F87050442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494" y="3777888"/>
              <a:ext cx="68283" cy="67264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3688B15F-FDC2-4967-953C-DDD6DBEED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4677" y="3772452"/>
              <a:ext cx="72699" cy="73718"/>
            </a:xfrm>
            <a:prstGeom prst="ellipse">
              <a:avLst/>
            </a:pr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81" name="Freeform 32">
              <a:extLst>
                <a:ext uri="{FF2B5EF4-FFF2-40B4-BE49-F238E27FC236}">
                  <a16:creationId xmlns:a16="http://schemas.microsoft.com/office/drawing/2014/main" id="{CF33493D-5925-47EC-9237-2FCECDBAF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390" y="3779586"/>
              <a:ext cx="133508" cy="66584"/>
            </a:xfrm>
            <a:custGeom>
              <a:avLst/>
              <a:gdLst>
                <a:gd name="T0" fmla="*/ 126 w 147"/>
                <a:gd name="T1" fmla="*/ 0 h 73"/>
                <a:gd name="T2" fmla="*/ 21 w 147"/>
                <a:gd name="T3" fmla="*/ 0 h 73"/>
                <a:gd name="T4" fmla="*/ 0 w 147"/>
                <a:gd name="T5" fmla="*/ 20 h 73"/>
                <a:gd name="T6" fmla="*/ 0 w 147"/>
                <a:gd name="T7" fmla="*/ 52 h 73"/>
                <a:gd name="T8" fmla="*/ 21 w 147"/>
                <a:gd name="T9" fmla="*/ 73 h 73"/>
                <a:gd name="T10" fmla="*/ 126 w 147"/>
                <a:gd name="T11" fmla="*/ 73 h 73"/>
                <a:gd name="T12" fmla="*/ 147 w 147"/>
                <a:gd name="T13" fmla="*/ 52 h 73"/>
                <a:gd name="T14" fmla="*/ 147 w 147"/>
                <a:gd name="T15" fmla="*/ 20 h 73"/>
                <a:gd name="T16" fmla="*/ 126 w 147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73">
                  <a:moveTo>
                    <a:pt x="1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4"/>
                    <a:pt x="9" y="73"/>
                    <a:pt x="21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8" y="73"/>
                    <a:pt x="147" y="64"/>
                    <a:pt x="147" y="52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9"/>
                    <a:pt x="138" y="0"/>
                    <a:pt x="126" y="0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82" name="Freeform 33">
              <a:extLst>
                <a:ext uri="{FF2B5EF4-FFF2-40B4-BE49-F238E27FC236}">
                  <a16:creationId xmlns:a16="http://schemas.microsoft.com/office/drawing/2014/main" id="{9E0CC557-55FB-4E46-B6FB-2C4964BD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530" y="3779586"/>
              <a:ext cx="133508" cy="66584"/>
            </a:xfrm>
            <a:custGeom>
              <a:avLst/>
              <a:gdLst>
                <a:gd name="T0" fmla="*/ 126 w 147"/>
                <a:gd name="T1" fmla="*/ 0 h 73"/>
                <a:gd name="T2" fmla="*/ 21 w 147"/>
                <a:gd name="T3" fmla="*/ 0 h 73"/>
                <a:gd name="T4" fmla="*/ 0 w 147"/>
                <a:gd name="T5" fmla="*/ 20 h 73"/>
                <a:gd name="T6" fmla="*/ 0 w 147"/>
                <a:gd name="T7" fmla="*/ 52 h 73"/>
                <a:gd name="T8" fmla="*/ 21 w 147"/>
                <a:gd name="T9" fmla="*/ 73 h 73"/>
                <a:gd name="T10" fmla="*/ 126 w 147"/>
                <a:gd name="T11" fmla="*/ 73 h 73"/>
                <a:gd name="T12" fmla="*/ 147 w 147"/>
                <a:gd name="T13" fmla="*/ 52 h 73"/>
                <a:gd name="T14" fmla="*/ 147 w 147"/>
                <a:gd name="T15" fmla="*/ 20 h 73"/>
                <a:gd name="T16" fmla="*/ 126 w 147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73">
                  <a:moveTo>
                    <a:pt x="12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4"/>
                    <a:pt x="9" y="73"/>
                    <a:pt x="21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8" y="73"/>
                    <a:pt x="147" y="64"/>
                    <a:pt x="147" y="52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9"/>
                    <a:pt x="138" y="0"/>
                    <a:pt x="126" y="0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83" name="Freeform 34">
              <a:extLst>
                <a:ext uri="{FF2B5EF4-FFF2-40B4-BE49-F238E27FC236}">
                  <a16:creationId xmlns:a16="http://schemas.microsoft.com/office/drawing/2014/main" id="{98C0B491-AA5C-4996-A8C0-EB5857EE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581" y="3377024"/>
              <a:ext cx="423285" cy="240179"/>
            </a:xfrm>
            <a:custGeom>
              <a:avLst/>
              <a:gdLst>
                <a:gd name="T0" fmla="*/ 187 w 466"/>
                <a:gd name="T1" fmla="*/ 264 h 264"/>
                <a:gd name="T2" fmla="*/ 170 w 466"/>
                <a:gd name="T3" fmla="*/ 250 h 264"/>
                <a:gd name="T4" fmla="*/ 170 w 466"/>
                <a:gd name="T5" fmla="*/ 248 h 264"/>
                <a:gd name="T6" fmla="*/ 125 w 466"/>
                <a:gd name="T7" fmla="*/ 56 h 264"/>
                <a:gd name="T8" fmla="*/ 111 w 466"/>
                <a:gd name="T9" fmla="*/ 120 h 264"/>
                <a:gd name="T10" fmla="*/ 111 w 466"/>
                <a:gd name="T11" fmla="*/ 122 h 264"/>
                <a:gd name="T12" fmla="*/ 94 w 466"/>
                <a:gd name="T13" fmla="*/ 133 h 264"/>
                <a:gd name="T14" fmla="*/ 10 w 466"/>
                <a:gd name="T15" fmla="*/ 133 h 264"/>
                <a:gd name="T16" fmla="*/ 0 w 466"/>
                <a:gd name="T17" fmla="*/ 123 h 264"/>
                <a:gd name="T18" fmla="*/ 10 w 466"/>
                <a:gd name="T19" fmla="*/ 113 h 264"/>
                <a:gd name="T20" fmla="*/ 92 w 466"/>
                <a:gd name="T21" fmla="*/ 113 h 264"/>
                <a:gd name="T22" fmla="*/ 115 w 466"/>
                <a:gd name="T23" fmla="*/ 8 h 264"/>
                <a:gd name="T24" fmla="*/ 125 w 466"/>
                <a:gd name="T25" fmla="*/ 0 h 264"/>
                <a:gd name="T26" fmla="*/ 125 w 466"/>
                <a:gd name="T27" fmla="*/ 0 h 264"/>
                <a:gd name="T28" fmla="*/ 135 w 466"/>
                <a:gd name="T29" fmla="*/ 8 h 264"/>
                <a:gd name="T30" fmla="*/ 187 w 466"/>
                <a:gd name="T31" fmla="*/ 236 h 264"/>
                <a:gd name="T32" fmla="*/ 216 w 466"/>
                <a:gd name="T33" fmla="*/ 123 h 264"/>
                <a:gd name="T34" fmla="*/ 224 w 466"/>
                <a:gd name="T35" fmla="*/ 115 h 264"/>
                <a:gd name="T36" fmla="*/ 234 w 466"/>
                <a:gd name="T37" fmla="*/ 120 h 264"/>
                <a:gd name="T38" fmla="*/ 242 w 466"/>
                <a:gd name="T39" fmla="*/ 131 h 264"/>
                <a:gd name="T40" fmla="*/ 264 w 466"/>
                <a:gd name="T41" fmla="*/ 99 h 264"/>
                <a:gd name="T42" fmla="*/ 273 w 466"/>
                <a:gd name="T43" fmla="*/ 95 h 264"/>
                <a:gd name="T44" fmla="*/ 281 w 466"/>
                <a:gd name="T45" fmla="*/ 99 h 264"/>
                <a:gd name="T46" fmla="*/ 295 w 466"/>
                <a:gd name="T47" fmla="*/ 122 h 264"/>
                <a:gd name="T48" fmla="*/ 296 w 466"/>
                <a:gd name="T49" fmla="*/ 123 h 264"/>
                <a:gd name="T50" fmla="*/ 456 w 466"/>
                <a:gd name="T51" fmla="*/ 123 h 264"/>
                <a:gd name="T52" fmla="*/ 466 w 466"/>
                <a:gd name="T53" fmla="*/ 133 h 264"/>
                <a:gd name="T54" fmla="*/ 456 w 466"/>
                <a:gd name="T55" fmla="*/ 143 h 264"/>
                <a:gd name="T56" fmla="*/ 293 w 466"/>
                <a:gd name="T57" fmla="*/ 143 h 264"/>
                <a:gd name="T58" fmla="*/ 278 w 466"/>
                <a:gd name="T59" fmla="*/ 132 h 264"/>
                <a:gd name="T60" fmla="*/ 272 w 466"/>
                <a:gd name="T61" fmla="*/ 123 h 264"/>
                <a:gd name="T62" fmla="*/ 256 w 466"/>
                <a:gd name="T63" fmla="*/ 145 h 264"/>
                <a:gd name="T64" fmla="*/ 240 w 466"/>
                <a:gd name="T65" fmla="*/ 154 h 264"/>
                <a:gd name="T66" fmla="*/ 230 w 466"/>
                <a:gd name="T67" fmla="*/ 150 h 264"/>
                <a:gd name="T68" fmla="*/ 205 w 466"/>
                <a:gd name="T69" fmla="*/ 249 h 264"/>
                <a:gd name="T70" fmla="*/ 205 w 466"/>
                <a:gd name="T71" fmla="*/ 249 h 264"/>
                <a:gd name="T72" fmla="*/ 187 w 466"/>
                <a:gd name="T7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264">
                  <a:moveTo>
                    <a:pt x="187" y="264"/>
                  </a:moveTo>
                  <a:cubicBezTo>
                    <a:pt x="179" y="264"/>
                    <a:pt x="173" y="256"/>
                    <a:pt x="170" y="250"/>
                  </a:cubicBezTo>
                  <a:cubicBezTo>
                    <a:pt x="170" y="249"/>
                    <a:pt x="170" y="249"/>
                    <a:pt x="170" y="248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120"/>
                    <a:pt x="111" y="121"/>
                    <a:pt x="111" y="122"/>
                  </a:cubicBezTo>
                  <a:cubicBezTo>
                    <a:pt x="108" y="129"/>
                    <a:pt x="101" y="133"/>
                    <a:pt x="94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5" y="133"/>
                    <a:pt x="0" y="129"/>
                    <a:pt x="0" y="123"/>
                  </a:cubicBezTo>
                  <a:cubicBezTo>
                    <a:pt x="0" y="118"/>
                    <a:pt x="5" y="113"/>
                    <a:pt x="10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6" y="3"/>
                    <a:pt x="120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0" y="0"/>
                    <a:pt x="134" y="3"/>
                    <a:pt x="135" y="8"/>
                  </a:cubicBezTo>
                  <a:cubicBezTo>
                    <a:pt x="187" y="236"/>
                    <a:pt x="187" y="236"/>
                    <a:pt x="187" y="236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7" y="119"/>
                    <a:pt x="221" y="116"/>
                    <a:pt x="224" y="115"/>
                  </a:cubicBezTo>
                  <a:cubicBezTo>
                    <a:pt x="228" y="115"/>
                    <a:pt x="232" y="116"/>
                    <a:pt x="234" y="120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64" y="99"/>
                    <a:pt x="264" y="99"/>
                    <a:pt x="264" y="99"/>
                  </a:cubicBezTo>
                  <a:cubicBezTo>
                    <a:pt x="266" y="96"/>
                    <a:pt x="270" y="95"/>
                    <a:pt x="273" y="95"/>
                  </a:cubicBezTo>
                  <a:cubicBezTo>
                    <a:pt x="276" y="95"/>
                    <a:pt x="279" y="97"/>
                    <a:pt x="281" y="99"/>
                  </a:cubicBezTo>
                  <a:cubicBezTo>
                    <a:pt x="295" y="122"/>
                    <a:pt x="295" y="122"/>
                    <a:pt x="295" y="122"/>
                  </a:cubicBezTo>
                  <a:cubicBezTo>
                    <a:pt x="296" y="123"/>
                    <a:pt x="296" y="123"/>
                    <a:pt x="296" y="123"/>
                  </a:cubicBezTo>
                  <a:cubicBezTo>
                    <a:pt x="456" y="123"/>
                    <a:pt x="456" y="123"/>
                    <a:pt x="456" y="123"/>
                  </a:cubicBezTo>
                  <a:cubicBezTo>
                    <a:pt x="462" y="123"/>
                    <a:pt x="466" y="127"/>
                    <a:pt x="466" y="133"/>
                  </a:cubicBezTo>
                  <a:cubicBezTo>
                    <a:pt x="466" y="138"/>
                    <a:pt x="462" y="143"/>
                    <a:pt x="456" y="143"/>
                  </a:cubicBezTo>
                  <a:cubicBezTo>
                    <a:pt x="293" y="143"/>
                    <a:pt x="293" y="143"/>
                    <a:pt x="293" y="143"/>
                  </a:cubicBezTo>
                  <a:cubicBezTo>
                    <a:pt x="286" y="143"/>
                    <a:pt x="281" y="139"/>
                    <a:pt x="278" y="132"/>
                  </a:cubicBezTo>
                  <a:cubicBezTo>
                    <a:pt x="272" y="123"/>
                    <a:pt x="272" y="123"/>
                    <a:pt x="272" y="123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2" y="154"/>
                    <a:pt x="243" y="154"/>
                    <a:pt x="240" y="154"/>
                  </a:cubicBezTo>
                  <a:cubicBezTo>
                    <a:pt x="237" y="154"/>
                    <a:pt x="233" y="152"/>
                    <a:pt x="230" y="150"/>
                  </a:cubicBezTo>
                  <a:cubicBezTo>
                    <a:pt x="205" y="249"/>
                    <a:pt x="205" y="249"/>
                    <a:pt x="205" y="249"/>
                  </a:cubicBezTo>
                  <a:cubicBezTo>
                    <a:pt x="205" y="249"/>
                    <a:pt x="205" y="249"/>
                    <a:pt x="205" y="249"/>
                  </a:cubicBezTo>
                  <a:cubicBezTo>
                    <a:pt x="202" y="258"/>
                    <a:pt x="196" y="264"/>
                    <a:pt x="187" y="264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84" name="Freeform 35">
              <a:extLst>
                <a:ext uri="{FF2B5EF4-FFF2-40B4-BE49-F238E27FC236}">
                  <a16:creationId xmlns:a16="http://schemas.microsoft.com/office/drawing/2014/main" id="{5F45A67D-B6E1-4A67-9DA7-E8D3DD46D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5110" y="3362756"/>
              <a:ext cx="179709" cy="275169"/>
            </a:xfrm>
            <a:custGeom>
              <a:avLst/>
              <a:gdLst>
                <a:gd name="T0" fmla="*/ 99 w 198"/>
                <a:gd name="T1" fmla="*/ 303 h 303"/>
                <a:gd name="T2" fmla="*/ 28 w 198"/>
                <a:gd name="T3" fmla="*/ 279 h 303"/>
                <a:gd name="T4" fmla="*/ 0 w 198"/>
                <a:gd name="T5" fmla="*/ 218 h 303"/>
                <a:gd name="T6" fmla="*/ 17 w 198"/>
                <a:gd name="T7" fmla="*/ 170 h 303"/>
                <a:gd name="T8" fmla="*/ 61 w 198"/>
                <a:gd name="T9" fmla="*/ 142 h 303"/>
                <a:gd name="T10" fmla="*/ 25 w 198"/>
                <a:gd name="T11" fmla="*/ 117 h 303"/>
                <a:gd name="T12" fmla="*/ 12 w 198"/>
                <a:gd name="T13" fmla="*/ 76 h 303"/>
                <a:gd name="T14" fmla="*/ 36 w 198"/>
                <a:gd name="T15" fmla="*/ 22 h 303"/>
                <a:gd name="T16" fmla="*/ 99 w 198"/>
                <a:gd name="T17" fmla="*/ 0 h 303"/>
                <a:gd name="T18" fmla="*/ 161 w 198"/>
                <a:gd name="T19" fmla="*/ 22 h 303"/>
                <a:gd name="T20" fmla="*/ 186 w 198"/>
                <a:gd name="T21" fmla="*/ 76 h 303"/>
                <a:gd name="T22" fmla="*/ 172 w 198"/>
                <a:gd name="T23" fmla="*/ 117 h 303"/>
                <a:gd name="T24" fmla="*/ 137 w 198"/>
                <a:gd name="T25" fmla="*/ 142 h 303"/>
                <a:gd name="T26" fmla="*/ 181 w 198"/>
                <a:gd name="T27" fmla="*/ 170 h 303"/>
                <a:gd name="T28" fmla="*/ 198 w 198"/>
                <a:gd name="T29" fmla="*/ 218 h 303"/>
                <a:gd name="T30" fmla="*/ 170 w 198"/>
                <a:gd name="T31" fmla="*/ 279 h 303"/>
                <a:gd name="T32" fmla="*/ 99 w 198"/>
                <a:gd name="T33" fmla="*/ 303 h 303"/>
                <a:gd name="T34" fmla="*/ 99 w 198"/>
                <a:gd name="T35" fmla="*/ 282 h 303"/>
                <a:gd name="T36" fmla="*/ 153 w 198"/>
                <a:gd name="T37" fmla="*/ 264 h 303"/>
                <a:gd name="T38" fmla="*/ 174 w 198"/>
                <a:gd name="T39" fmla="*/ 218 h 303"/>
                <a:gd name="T40" fmla="*/ 153 w 198"/>
                <a:gd name="T41" fmla="*/ 171 h 303"/>
                <a:gd name="T42" fmla="*/ 99 w 198"/>
                <a:gd name="T43" fmla="*/ 153 h 303"/>
                <a:gd name="T44" fmla="*/ 44 w 198"/>
                <a:gd name="T45" fmla="*/ 171 h 303"/>
                <a:gd name="T46" fmla="*/ 23 w 198"/>
                <a:gd name="T47" fmla="*/ 218 h 303"/>
                <a:gd name="T48" fmla="*/ 44 w 198"/>
                <a:gd name="T49" fmla="*/ 264 h 303"/>
                <a:gd name="T50" fmla="*/ 99 w 198"/>
                <a:gd name="T51" fmla="*/ 282 h 303"/>
                <a:gd name="T52" fmla="*/ 99 w 198"/>
                <a:gd name="T53" fmla="*/ 132 h 303"/>
                <a:gd name="T54" fmla="*/ 145 w 198"/>
                <a:gd name="T55" fmla="*/ 116 h 303"/>
                <a:gd name="T56" fmla="*/ 162 w 198"/>
                <a:gd name="T57" fmla="*/ 77 h 303"/>
                <a:gd name="T58" fmla="*/ 145 w 198"/>
                <a:gd name="T59" fmla="*/ 37 h 303"/>
                <a:gd name="T60" fmla="*/ 99 w 198"/>
                <a:gd name="T61" fmla="*/ 21 h 303"/>
                <a:gd name="T62" fmla="*/ 53 w 198"/>
                <a:gd name="T63" fmla="*/ 37 h 303"/>
                <a:gd name="T64" fmla="*/ 35 w 198"/>
                <a:gd name="T65" fmla="*/ 77 h 303"/>
                <a:gd name="T66" fmla="*/ 53 w 198"/>
                <a:gd name="T67" fmla="*/ 116 h 303"/>
                <a:gd name="T68" fmla="*/ 99 w 198"/>
                <a:gd name="T69" fmla="*/ 13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" h="303">
                  <a:moveTo>
                    <a:pt x="99" y="303"/>
                  </a:moveTo>
                  <a:cubicBezTo>
                    <a:pt x="70" y="303"/>
                    <a:pt x="47" y="295"/>
                    <a:pt x="28" y="279"/>
                  </a:cubicBezTo>
                  <a:cubicBezTo>
                    <a:pt x="9" y="263"/>
                    <a:pt x="0" y="243"/>
                    <a:pt x="0" y="218"/>
                  </a:cubicBezTo>
                  <a:cubicBezTo>
                    <a:pt x="0" y="200"/>
                    <a:pt x="5" y="184"/>
                    <a:pt x="17" y="170"/>
                  </a:cubicBezTo>
                  <a:cubicBezTo>
                    <a:pt x="28" y="156"/>
                    <a:pt x="43" y="147"/>
                    <a:pt x="61" y="142"/>
                  </a:cubicBezTo>
                  <a:cubicBezTo>
                    <a:pt x="46" y="137"/>
                    <a:pt x="34" y="129"/>
                    <a:pt x="25" y="117"/>
                  </a:cubicBezTo>
                  <a:cubicBezTo>
                    <a:pt x="16" y="105"/>
                    <a:pt x="12" y="91"/>
                    <a:pt x="12" y="76"/>
                  </a:cubicBezTo>
                  <a:cubicBezTo>
                    <a:pt x="12" y="55"/>
                    <a:pt x="20" y="37"/>
                    <a:pt x="36" y="22"/>
                  </a:cubicBezTo>
                  <a:cubicBezTo>
                    <a:pt x="53" y="8"/>
                    <a:pt x="74" y="0"/>
                    <a:pt x="99" y="0"/>
                  </a:cubicBezTo>
                  <a:cubicBezTo>
                    <a:pt x="124" y="0"/>
                    <a:pt x="145" y="8"/>
                    <a:pt x="161" y="22"/>
                  </a:cubicBezTo>
                  <a:cubicBezTo>
                    <a:pt x="178" y="37"/>
                    <a:pt x="186" y="55"/>
                    <a:pt x="186" y="76"/>
                  </a:cubicBezTo>
                  <a:cubicBezTo>
                    <a:pt x="186" y="91"/>
                    <a:pt x="181" y="105"/>
                    <a:pt x="172" y="117"/>
                  </a:cubicBezTo>
                  <a:cubicBezTo>
                    <a:pt x="163" y="129"/>
                    <a:pt x="152" y="137"/>
                    <a:pt x="137" y="142"/>
                  </a:cubicBezTo>
                  <a:cubicBezTo>
                    <a:pt x="155" y="147"/>
                    <a:pt x="169" y="156"/>
                    <a:pt x="181" y="170"/>
                  </a:cubicBezTo>
                  <a:cubicBezTo>
                    <a:pt x="192" y="184"/>
                    <a:pt x="198" y="200"/>
                    <a:pt x="198" y="218"/>
                  </a:cubicBezTo>
                  <a:cubicBezTo>
                    <a:pt x="198" y="243"/>
                    <a:pt x="188" y="263"/>
                    <a:pt x="170" y="279"/>
                  </a:cubicBezTo>
                  <a:cubicBezTo>
                    <a:pt x="151" y="295"/>
                    <a:pt x="127" y="303"/>
                    <a:pt x="99" y="303"/>
                  </a:cubicBezTo>
                  <a:close/>
                  <a:moveTo>
                    <a:pt x="99" y="282"/>
                  </a:moveTo>
                  <a:cubicBezTo>
                    <a:pt x="121" y="282"/>
                    <a:pt x="139" y="276"/>
                    <a:pt x="153" y="264"/>
                  </a:cubicBezTo>
                  <a:cubicBezTo>
                    <a:pt x="167" y="251"/>
                    <a:pt x="174" y="236"/>
                    <a:pt x="174" y="218"/>
                  </a:cubicBezTo>
                  <a:cubicBezTo>
                    <a:pt x="174" y="199"/>
                    <a:pt x="167" y="184"/>
                    <a:pt x="153" y="171"/>
                  </a:cubicBezTo>
                  <a:cubicBezTo>
                    <a:pt x="139" y="159"/>
                    <a:pt x="121" y="153"/>
                    <a:pt x="99" y="153"/>
                  </a:cubicBezTo>
                  <a:cubicBezTo>
                    <a:pt x="77" y="153"/>
                    <a:pt x="58" y="159"/>
                    <a:pt x="44" y="171"/>
                  </a:cubicBezTo>
                  <a:cubicBezTo>
                    <a:pt x="30" y="184"/>
                    <a:pt x="23" y="199"/>
                    <a:pt x="23" y="218"/>
                  </a:cubicBezTo>
                  <a:cubicBezTo>
                    <a:pt x="23" y="236"/>
                    <a:pt x="30" y="251"/>
                    <a:pt x="44" y="264"/>
                  </a:cubicBezTo>
                  <a:cubicBezTo>
                    <a:pt x="58" y="276"/>
                    <a:pt x="77" y="282"/>
                    <a:pt x="99" y="282"/>
                  </a:cubicBezTo>
                  <a:close/>
                  <a:moveTo>
                    <a:pt x="99" y="132"/>
                  </a:moveTo>
                  <a:cubicBezTo>
                    <a:pt x="117" y="132"/>
                    <a:pt x="133" y="126"/>
                    <a:pt x="145" y="116"/>
                  </a:cubicBezTo>
                  <a:cubicBezTo>
                    <a:pt x="156" y="105"/>
                    <a:pt x="162" y="92"/>
                    <a:pt x="162" y="77"/>
                  </a:cubicBezTo>
                  <a:cubicBezTo>
                    <a:pt x="162" y="61"/>
                    <a:pt x="156" y="48"/>
                    <a:pt x="145" y="37"/>
                  </a:cubicBezTo>
                  <a:cubicBezTo>
                    <a:pt x="133" y="27"/>
                    <a:pt x="117" y="21"/>
                    <a:pt x="99" y="21"/>
                  </a:cubicBezTo>
                  <a:cubicBezTo>
                    <a:pt x="80" y="21"/>
                    <a:pt x="65" y="27"/>
                    <a:pt x="53" y="37"/>
                  </a:cubicBezTo>
                  <a:cubicBezTo>
                    <a:pt x="41" y="48"/>
                    <a:pt x="35" y="61"/>
                    <a:pt x="35" y="77"/>
                  </a:cubicBezTo>
                  <a:cubicBezTo>
                    <a:pt x="35" y="92"/>
                    <a:pt x="41" y="105"/>
                    <a:pt x="53" y="116"/>
                  </a:cubicBezTo>
                  <a:cubicBezTo>
                    <a:pt x="65" y="126"/>
                    <a:pt x="80" y="132"/>
                    <a:pt x="99" y="13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85" name="Freeform 36">
              <a:extLst>
                <a:ext uri="{FF2B5EF4-FFF2-40B4-BE49-F238E27FC236}">
                  <a16:creationId xmlns:a16="http://schemas.microsoft.com/office/drawing/2014/main" id="{E922FBF1-DCEC-417E-9A9B-F31B858698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5691" y="3362756"/>
              <a:ext cx="196016" cy="275169"/>
            </a:xfrm>
            <a:custGeom>
              <a:avLst/>
              <a:gdLst>
                <a:gd name="T0" fmla="*/ 109 w 216"/>
                <a:gd name="T1" fmla="*/ 303 h 303"/>
                <a:gd name="T2" fmla="*/ 30 w 216"/>
                <a:gd name="T3" fmla="*/ 261 h 303"/>
                <a:gd name="T4" fmla="*/ 0 w 216"/>
                <a:gd name="T5" fmla="*/ 152 h 303"/>
                <a:gd name="T6" fmla="*/ 30 w 216"/>
                <a:gd name="T7" fmla="*/ 43 h 303"/>
                <a:gd name="T8" fmla="*/ 109 w 216"/>
                <a:gd name="T9" fmla="*/ 0 h 303"/>
                <a:gd name="T10" fmla="*/ 187 w 216"/>
                <a:gd name="T11" fmla="*/ 43 h 303"/>
                <a:gd name="T12" fmla="*/ 216 w 216"/>
                <a:gd name="T13" fmla="*/ 152 h 303"/>
                <a:gd name="T14" fmla="*/ 187 w 216"/>
                <a:gd name="T15" fmla="*/ 261 h 303"/>
                <a:gd name="T16" fmla="*/ 109 w 216"/>
                <a:gd name="T17" fmla="*/ 303 h 303"/>
                <a:gd name="T18" fmla="*/ 109 w 216"/>
                <a:gd name="T19" fmla="*/ 23 h 303"/>
                <a:gd name="T20" fmla="*/ 47 w 216"/>
                <a:gd name="T21" fmla="*/ 59 h 303"/>
                <a:gd name="T22" fmla="*/ 25 w 216"/>
                <a:gd name="T23" fmla="*/ 152 h 303"/>
                <a:gd name="T24" fmla="*/ 47 w 216"/>
                <a:gd name="T25" fmla="*/ 245 h 303"/>
                <a:gd name="T26" fmla="*/ 109 w 216"/>
                <a:gd name="T27" fmla="*/ 281 h 303"/>
                <a:gd name="T28" fmla="*/ 170 w 216"/>
                <a:gd name="T29" fmla="*/ 245 h 303"/>
                <a:gd name="T30" fmla="*/ 193 w 216"/>
                <a:gd name="T31" fmla="*/ 152 h 303"/>
                <a:gd name="T32" fmla="*/ 170 w 216"/>
                <a:gd name="T33" fmla="*/ 59 h 303"/>
                <a:gd name="T34" fmla="*/ 109 w 216"/>
                <a:gd name="T35" fmla="*/ 2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303">
                  <a:moveTo>
                    <a:pt x="109" y="303"/>
                  </a:moveTo>
                  <a:cubicBezTo>
                    <a:pt x="76" y="303"/>
                    <a:pt x="50" y="289"/>
                    <a:pt x="30" y="261"/>
                  </a:cubicBezTo>
                  <a:cubicBezTo>
                    <a:pt x="10" y="233"/>
                    <a:pt x="0" y="197"/>
                    <a:pt x="0" y="152"/>
                  </a:cubicBezTo>
                  <a:cubicBezTo>
                    <a:pt x="0" y="107"/>
                    <a:pt x="10" y="71"/>
                    <a:pt x="30" y="43"/>
                  </a:cubicBezTo>
                  <a:cubicBezTo>
                    <a:pt x="50" y="14"/>
                    <a:pt x="76" y="0"/>
                    <a:pt x="109" y="0"/>
                  </a:cubicBezTo>
                  <a:cubicBezTo>
                    <a:pt x="141" y="0"/>
                    <a:pt x="167" y="14"/>
                    <a:pt x="187" y="43"/>
                  </a:cubicBezTo>
                  <a:cubicBezTo>
                    <a:pt x="207" y="71"/>
                    <a:pt x="216" y="107"/>
                    <a:pt x="216" y="152"/>
                  </a:cubicBezTo>
                  <a:cubicBezTo>
                    <a:pt x="216" y="197"/>
                    <a:pt x="207" y="233"/>
                    <a:pt x="187" y="261"/>
                  </a:cubicBezTo>
                  <a:cubicBezTo>
                    <a:pt x="167" y="289"/>
                    <a:pt x="141" y="303"/>
                    <a:pt x="109" y="303"/>
                  </a:cubicBezTo>
                  <a:close/>
                  <a:moveTo>
                    <a:pt x="109" y="23"/>
                  </a:moveTo>
                  <a:cubicBezTo>
                    <a:pt x="83" y="23"/>
                    <a:pt x="62" y="35"/>
                    <a:pt x="47" y="59"/>
                  </a:cubicBezTo>
                  <a:cubicBezTo>
                    <a:pt x="32" y="83"/>
                    <a:pt x="25" y="114"/>
                    <a:pt x="25" y="152"/>
                  </a:cubicBezTo>
                  <a:cubicBezTo>
                    <a:pt x="25" y="190"/>
                    <a:pt x="32" y="220"/>
                    <a:pt x="47" y="245"/>
                  </a:cubicBezTo>
                  <a:cubicBezTo>
                    <a:pt x="62" y="269"/>
                    <a:pt x="83" y="281"/>
                    <a:pt x="109" y="281"/>
                  </a:cubicBezTo>
                  <a:cubicBezTo>
                    <a:pt x="135" y="281"/>
                    <a:pt x="155" y="269"/>
                    <a:pt x="170" y="245"/>
                  </a:cubicBezTo>
                  <a:cubicBezTo>
                    <a:pt x="185" y="220"/>
                    <a:pt x="193" y="190"/>
                    <a:pt x="193" y="152"/>
                  </a:cubicBezTo>
                  <a:cubicBezTo>
                    <a:pt x="193" y="114"/>
                    <a:pt x="185" y="83"/>
                    <a:pt x="170" y="59"/>
                  </a:cubicBezTo>
                  <a:cubicBezTo>
                    <a:pt x="155" y="35"/>
                    <a:pt x="135" y="23"/>
                    <a:pt x="109" y="23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86" name="Freeform 37">
              <a:extLst>
                <a:ext uri="{FF2B5EF4-FFF2-40B4-BE49-F238E27FC236}">
                  <a16:creationId xmlns:a16="http://schemas.microsoft.com/office/drawing/2014/main" id="{5C8663A7-88E7-4046-BAC3-7C0C5D3B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019" y="3041046"/>
              <a:ext cx="144379" cy="144379"/>
            </a:xfrm>
            <a:custGeom>
              <a:avLst/>
              <a:gdLst>
                <a:gd name="T0" fmla="*/ 425 w 425"/>
                <a:gd name="T1" fmla="*/ 131 h 425"/>
                <a:gd name="T2" fmla="*/ 294 w 425"/>
                <a:gd name="T3" fmla="*/ 131 h 425"/>
                <a:gd name="T4" fmla="*/ 294 w 425"/>
                <a:gd name="T5" fmla="*/ 0 h 425"/>
                <a:gd name="T6" fmla="*/ 134 w 425"/>
                <a:gd name="T7" fmla="*/ 0 h 425"/>
                <a:gd name="T8" fmla="*/ 134 w 425"/>
                <a:gd name="T9" fmla="*/ 131 h 425"/>
                <a:gd name="T10" fmla="*/ 0 w 425"/>
                <a:gd name="T11" fmla="*/ 131 h 425"/>
                <a:gd name="T12" fmla="*/ 0 w 425"/>
                <a:gd name="T13" fmla="*/ 291 h 425"/>
                <a:gd name="T14" fmla="*/ 134 w 425"/>
                <a:gd name="T15" fmla="*/ 291 h 425"/>
                <a:gd name="T16" fmla="*/ 134 w 425"/>
                <a:gd name="T17" fmla="*/ 425 h 425"/>
                <a:gd name="T18" fmla="*/ 294 w 425"/>
                <a:gd name="T19" fmla="*/ 425 h 425"/>
                <a:gd name="T20" fmla="*/ 294 w 425"/>
                <a:gd name="T21" fmla="*/ 291 h 425"/>
                <a:gd name="T22" fmla="*/ 425 w 425"/>
                <a:gd name="T23" fmla="*/ 291 h 425"/>
                <a:gd name="T24" fmla="*/ 425 w 425"/>
                <a:gd name="T25" fmla="*/ 13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425">
                  <a:moveTo>
                    <a:pt x="425" y="131"/>
                  </a:moveTo>
                  <a:lnTo>
                    <a:pt x="294" y="131"/>
                  </a:lnTo>
                  <a:lnTo>
                    <a:pt x="294" y="0"/>
                  </a:lnTo>
                  <a:lnTo>
                    <a:pt x="134" y="0"/>
                  </a:lnTo>
                  <a:lnTo>
                    <a:pt x="134" y="131"/>
                  </a:lnTo>
                  <a:lnTo>
                    <a:pt x="0" y="131"/>
                  </a:lnTo>
                  <a:lnTo>
                    <a:pt x="0" y="291"/>
                  </a:lnTo>
                  <a:lnTo>
                    <a:pt x="134" y="291"/>
                  </a:lnTo>
                  <a:lnTo>
                    <a:pt x="134" y="425"/>
                  </a:lnTo>
                  <a:lnTo>
                    <a:pt x="294" y="425"/>
                  </a:lnTo>
                  <a:lnTo>
                    <a:pt x="294" y="291"/>
                  </a:lnTo>
                  <a:lnTo>
                    <a:pt x="425" y="291"/>
                  </a:lnTo>
                  <a:lnTo>
                    <a:pt x="425" y="131"/>
                  </a:ln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51907009-FF1D-494F-B510-771C22575B0C}"/>
              </a:ext>
            </a:extLst>
          </p:cNvPr>
          <p:cNvGrpSpPr/>
          <p:nvPr/>
        </p:nvGrpSpPr>
        <p:grpSpPr>
          <a:xfrm>
            <a:off x="3631312" y="4791118"/>
            <a:ext cx="870256" cy="580707"/>
            <a:chOff x="5547361" y="3062902"/>
            <a:chExt cx="1097280" cy="732197"/>
          </a:xfrm>
        </p:grpSpPr>
        <p:sp>
          <p:nvSpPr>
            <p:cNvPr id="675" name="Freeform 12">
              <a:extLst>
                <a:ext uri="{FF2B5EF4-FFF2-40B4-BE49-F238E27FC236}">
                  <a16:creationId xmlns:a16="http://schemas.microsoft.com/office/drawing/2014/main" id="{181A286A-44E1-43FB-84FC-A4DCC7624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7361" y="3062902"/>
              <a:ext cx="1097280" cy="732197"/>
            </a:xfrm>
            <a:custGeom>
              <a:avLst/>
              <a:gdLst>
                <a:gd name="T0" fmla="*/ 0 w 1212"/>
                <a:gd name="T1" fmla="*/ 185 h 808"/>
                <a:gd name="T2" fmla="*/ 0 w 1212"/>
                <a:gd name="T3" fmla="*/ 81 h 808"/>
                <a:gd name="T4" fmla="*/ 80 w 1212"/>
                <a:gd name="T5" fmla="*/ 0 h 808"/>
                <a:gd name="T6" fmla="*/ 505 w 1212"/>
                <a:gd name="T7" fmla="*/ 0 h 808"/>
                <a:gd name="T8" fmla="*/ 586 w 1212"/>
                <a:gd name="T9" fmla="*/ 81 h 808"/>
                <a:gd name="T10" fmla="*/ 586 w 1212"/>
                <a:gd name="T11" fmla="*/ 185 h 808"/>
                <a:gd name="T12" fmla="*/ 0 w 1212"/>
                <a:gd name="T13" fmla="*/ 185 h 808"/>
                <a:gd name="T14" fmla="*/ 0 w 1212"/>
                <a:gd name="T15" fmla="*/ 225 h 808"/>
                <a:gd name="T16" fmla="*/ 0 w 1212"/>
                <a:gd name="T17" fmla="*/ 727 h 808"/>
                <a:gd name="T18" fmla="*/ 80 w 1212"/>
                <a:gd name="T19" fmla="*/ 808 h 808"/>
                <a:gd name="T20" fmla="*/ 505 w 1212"/>
                <a:gd name="T21" fmla="*/ 808 h 808"/>
                <a:gd name="T22" fmla="*/ 586 w 1212"/>
                <a:gd name="T23" fmla="*/ 727 h 808"/>
                <a:gd name="T24" fmla="*/ 586 w 1212"/>
                <a:gd name="T25" fmla="*/ 225 h 808"/>
                <a:gd name="T26" fmla="*/ 0 w 1212"/>
                <a:gd name="T27" fmla="*/ 225 h 808"/>
                <a:gd name="T28" fmla="*/ 1212 w 1212"/>
                <a:gd name="T29" fmla="*/ 185 h 808"/>
                <a:gd name="T30" fmla="*/ 1212 w 1212"/>
                <a:gd name="T31" fmla="*/ 81 h 808"/>
                <a:gd name="T32" fmla="*/ 1131 w 1212"/>
                <a:gd name="T33" fmla="*/ 0 h 808"/>
                <a:gd name="T34" fmla="*/ 707 w 1212"/>
                <a:gd name="T35" fmla="*/ 0 h 808"/>
                <a:gd name="T36" fmla="*/ 626 w 1212"/>
                <a:gd name="T37" fmla="*/ 81 h 808"/>
                <a:gd name="T38" fmla="*/ 626 w 1212"/>
                <a:gd name="T39" fmla="*/ 185 h 808"/>
                <a:gd name="T40" fmla="*/ 1212 w 1212"/>
                <a:gd name="T41" fmla="*/ 185 h 808"/>
                <a:gd name="T42" fmla="*/ 626 w 1212"/>
                <a:gd name="T43" fmla="*/ 225 h 808"/>
                <a:gd name="T44" fmla="*/ 626 w 1212"/>
                <a:gd name="T45" fmla="*/ 727 h 808"/>
                <a:gd name="T46" fmla="*/ 707 w 1212"/>
                <a:gd name="T47" fmla="*/ 808 h 808"/>
                <a:gd name="T48" fmla="*/ 1131 w 1212"/>
                <a:gd name="T49" fmla="*/ 808 h 808"/>
                <a:gd name="T50" fmla="*/ 1212 w 1212"/>
                <a:gd name="T51" fmla="*/ 727 h 808"/>
                <a:gd name="T52" fmla="*/ 1212 w 1212"/>
                <a:gd name="T53" fmla="*/ 225 h 808"/>
                <a:gd name="T54" fmla="*/ 626 w 1212"/>
                <a:gd name="T55" fmla="*/ 225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2" h="808">
                  <a:moveTo>
                    <a:pt x="0" y="185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37"/>
                    <a:pt x="36" y="0"/>
                    <a:pt x="80" y="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49" y="0"/>
                    <a:pt x="586" y="37"/>
                    <a:pt x="586" y="81"/>
                  </a:cubicBezTo>
                  <a:cubicBezTo>
                    <a:pt x="586" y="185"/>
                    <a:pt x="586" y="185"/>
                    <a:pt x="586" y="185"/>
                  </a:cubicBezTo>
                  <a:lnTo>
                    <a:pt x="0" y="185"/>
                  </a:lnTo>
                  <a:close/>
                  <a:moveTo>
                    <a:pt x="0" y="225"/>
                  </a:moveTo>
                  <a:cubicBezTo>
                    <a:pt x="0" y="727"/>
                    <a:pt x="0" y="727"/>
                    <a:pt x="0" y="727"/>
                  </a:cubicBezTo>
                  <a:cubicBezTo>
                    <a:pt x="0" y="771"/>
                    <a:pt x="36" y="808"/>
                    <a:pt x="80" y="808"/>
                  </a:cubicBezTo>
                  <a:cubicBezTo>
                    <a:pt x="505" y="808"/>
                    <a:pt x="505" y="808"/>
                    <a:pt x="505" y="808"/>
                  </a:cubicBezTo>
                  <a:cubicBezTo>
                    <a:pt x="549" y="808"/>
                    <a:pt x="586" y="771"/>
                    <a:pt x="586" y="727"/>
                  </a:cubicBezTo>
                  <a:cubicBezTo>
                    <a:pt x="586" y="225"/>
                    <a:pt x="586" y="225"/>
                    <a:pt x="586" y="225"/>
                  </a:cubicBezTo>
                  <a:lnTo>
                    <a:pt x="0" y="225"/>
                  </a:lnTo>
                  <a:close/>
                  <a:moveTo>
                    <a:pt x="1212" y="185"/>
                  </a:moveTo>
                  <a:cubicBezTo>
                    <a:pt x="1212" y="81"/>
                    <a:pt x="1212" y="81"/>
                    <a:pt x="1212" y="81"/>
                  </a:cubicBezTo>
                  <a:cubicBezTo>
                    <a:pt x="1212" y="37"/>
                    <a:pt x="1176" y="0"/>
                    <a:pt x="1131" y="0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662" y="0"/>
                    <a:pt x="626" y="37"/>
                    <a:pt x="626" y="81"/>
                  </a:cubicBezTo>
                  <a:cubicBezTo>
                    <a:pt x="626" y="185"/>
                    <a:pt x="626" y="185"/>
                    <a:pt x="626" y="185"/>
                  </a:cubicBezTo>
                  <a:lnTo>
                    <a:pt x="1212" y="185"/>
                  </a:lnTo>
                  <a:close/>
                  <a:moveTo>
                    <a:pt x="626" y="225"/>
                  </a:moveTo>
                  <a:cubicBezTo>
                    <a:pt x="626" y="727"/>
                    <a:pt x="626" y="727"/>
                    <a:pt x="626" y="727"/>
                  </a:cubicBezTo>
                  <a:cubicBezTo>
                    <a:pt x="626" y="771"/>
                    <a:pt x="662" y="808"/>
                    <a:pt x="707" y="808"/>
                  </a:cubicBezTo>
                  <a:cubicBezTo>
                    <a:pt x="1131" y="808"/>
                    <a:pt x="1131" y="808"/>
                    <a:pt x="1131" y="808"/>
                  </a:cubicBezTo>
                  <a:cubicBezTo>
                    <a:pt x="1176" y="808"/>
                    <a:pt x="1212" y="771"/>
                    <a:pt x="1212" y="727"/>
                  </a:cubicBezTo>
                  <a:cubicBezTo>
                    <a:pt x="1212" y="225"/>
                    <a:pt x="1212" y="225"/>
                    <a:pt x="1212" y="225"/>
                  </a:cubicBezTo>
                  <a:lnTo>
                    <a:pt x="626" y="225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76" name="Freeform 13">
              <a:extLst>
                <a:ext uri="{FF2B5EF4-FFF2-40B4-BE49-F238E27FC236}">
                  <a16:creationId xmlns:a16="http://schemas.microsoft.com/office/drawing/2014/main" id="{8AB4404A-8A99-4A37-ACD8-BDCA89833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3598" y="3117089"/>
              <a:ext cx="942509" cy="533061"/>
            </a:xfrm>
            <a:custGeom>
              <a:avLst/>
              <a:gdLst>
                <a:gd name="T0" fmla="*/ 414 w 1041"/>
                <a:gd name="T1" fmla="*/ 426 h 588"/>
                <a:gd name="T2" fmla="*/ 253 w 1041"/>
                <a:gd name="T3" fmla="*/ 588 h 588"/>
                <a:gd name="T4" fmla="*/ 91 w 1041"/>
                <a:gd name="T5" fmla="*/ 426 h 588"/>
                <a:gd name="T6" fmla="*/ 253 w 1041"/>
                <a:gd name="T7" fmla="*/ 264 h 588"/>
                <a:gd name="T8" fmla="*/ 414 w 1041"/>
                <a:gd name="T9" fmla="*/ 426 h 588"/>
                <a:gd name="T10" fmla="*/ 20 w 1041"/>
                <a:gd name="T11" fmla="*/ 0 h 588"/>
                <a:gd name="T12" fmla="*/ 0 w 1041"/>
                <a:gd name="T13" fmla="*/ 20 h 588"/>
                <a:gd name="T14" fmla="*/ 20 w 1041"/>
                <a:gd name="T15" fmla="*/ 40 h 588"/>
                <a:gd name="T16" fmla="*/ 40 w 1041"/>
                <a:gd name="T17" fmla="*/ 20 h 588"/>
                <a:gd name="T18" fmla="*/ 20 w 1041"/>
                <a:gd name="T19" fmla="*/ 0 h 588"/>
                <a:gd name="T20" fmla="*/ 101 w 1041"/>
                <a:gd name="T21" fmla="*/ 0 h 588"/>
                <a:gd name="T22" fmla="*/ 81 w 1041"/>
                <a:gd name="T23" fmla="*/ 20 h 588"/>
                <a:gd name="T24" fmla="*/ 101 w 1041"/>
                <a:gd name="T25" fmla="*/ 40 h 588"/>
                <a:gd name="T26" fmla="*/ 121 w 1041"/>
                <a:gd name="T27" fmla="*/ 20 h 588"/>
                <a:gd name="T28" fmla="*/ 101 w 1041"/>
                <a:gd name="T29" fmla="*/ 0 h 588"/>
                <a:gd name="T30" fmla="*/ 1041 w 1041"/>
                <a:gd name="T31" fmla="*/ 426 h 588"/>
                <a:gd name="T32" fmla="*/ 879 w 1041"/>
                <a:gd name="T33" fmla="*/ 588 h 588"/>
                <a:gd name="T34" fmla="*/ 717 w 1041"/>
                <a:gd name="T35" fmla="*/ 426 h 588"/>
                <a:gd name="T36" fmla="*/ 879 w 1041"/>
                <a:gd name="T37" fmla="*/ 264 h 588"/>
                <a:gd name="T38" fmla="*/ 1041 w 1041"/>
                <a:gd name="T39" fmla="*/ 426 h 588"/>
                <a:gd name="T40" fmla="*/ 646 w 1041"/>
                <a:gd name="T41" fmla="*/ 0 h 588"/>
                <a:gd name="T42" fmla="*/ 626 w 1041"/>
                <a:gd name="T43" fmla="*/ 20 h 588"/>
                <a:gd name="T44" fmla="*/ 646 w 1041"/>
                <a:gd name="T45" fmla="*/ 40 h 588"/>
                <a:gd name="T46" fmla="*/ 667 w 1041"/>
                <a:gd name="T47" fmla="*/ 20 h 588"/>
                <a:gd name="T48" fmla="*/ 646 w 1041"/>
                <a:gd name="T49" fmla="*/ 0 h 588"/>
                <a:gd name="T50" fmla="*/ 727 w 1041"/>
                <a:gd name="T51" fmla="*/ 0 h 588"/>
                <a:gd name="T52" fmla="*/ 707 w 1041"/>
                <a:gd name="T53" fmla="*/ 20 h 588"/>
                <a:gd name="T54" fmla="*/ 727 w 1041"/>
                <a:gd name="T55" fmla="*/ 40 h 588"/>
                <a:gd name="T56" fmla="*/ 747 w 1041"/>
                <a:gd name="T57" fmla="*/ 20 h 588"/>
                <a:gd name="T58" fmla="*/ 727 w 1041"/>
                <a:gd name="T59" fmla="*/ 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1" h="588">
                  <a:moveTo>
                    <a:pt x="414" y="426"/>
                  </a:moveTo>
                  <a:cubicBezTo>
                    <a:pt x="414" y="515"/>
                    <a:pt x="342" y="588"/>
                    <a:pt x="253" y="588"/>
                  </a:cubicBezTo>
                  <a:cubicBezTo>
                    <a:pt x="163" y="588"/>
                    <a:pt x="91" y="515"/>
                    <a:pt x="91" y="426"/>
                  </a:cubicBezTo>
                  <a:cubicBezTo>
                    <a:pt x="91" y="336"/>
                    <a:pt x="163" y="264"/>
                    <a:pt x="253" y="264"/>
                  </a:cubicBezTo>
                  <a:cubicBezTo>
                    <a:pt x="342" y="264"/>
                    <a:pt x="414" y="336"/>
                    <a:pt x="414" y="426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101" y="0"/>
                  </a:moveTo>
                  <a:cubicBezTo>
                    <a:pt x="90" y="0"/>
                    <a:pt x="81" y="9"/>
                    <a:pt x="81" y="20"/>
                  </a:cubicBezTo>
                  <a:cubicBezTo>
                    <a:pt x="81" y="31"/>
                    <a:pt x="90" y="40"/>
                    <a:pt x="101" y="40"/>
                  </a:cubicBezTo>
                  <a:cubicBezTo>
                    <a:pt x="112" y="40"/>
                    <a:pt x="121" y="31"/>
                    <a:pt x="121" y="20"/>
                  </a:cubicBezTo>
                  <a:cubicBezTo>
                    <a:pt x="121" y="9"/>
                    <a:pt x="112" y="0"/>
                    <a:pt x="101" y="0"/>
                  </a:cubicBezTo>
                  <a:close/>
                  <a:moveTo>
                    <a:pt x="1041" y="426"/>
                  </a:moveTo>
                  <a:cubicBezTo>
                    <a:pt x="1041" y="515"/>
                    <a:pt x="968" y="588"/>
                    <a:pt x="879" y="588"/>
                  </a:cubicBezTo>
                  <a:cubicBezTo>
                    <a:pt x="790" y="588"/>
                    <a:pt x="717" y="515"/>
                    <a:pt x="717" y="426"/>
                  </a:cubicBezTo>
                  <a:cubicBezTo>
                    <a:pt x="717" y="336"/>
                    <a:pt x="790" y="264"/>
                    <a:pt x="879" y="264"/>
                  </a:cubicBezTo>
                  <a:cubicBezTo>
                    <a:pt x="968" y="264"/>
                    <a:pt x="1041" y="336"/>
                    <a:pt x="1041" y="426"/>
                  </a:cubicBezTo>
                  <a:close/>
                  <a:moveTo>
                    <a:pt x="646" y="0"/>
                  </a:moveTo>
                  <a:cubicBezTo>
                    <a:pt x="635" y="0"/>
                    <a:pt x="626" y="9"/>
                    <a:pt x="626" y="20"/>
                  </a:cubicBezTo>
                  <a:cubicBezTo>
                    <a:pt x="626" y="31"/>
                    <a:pt x="635" y="40"/>
                    <a:pt x="646" y="40"/>
                  </a:cubicBezTo>
                  <a:cubicBezTo>
                    <a:pt x="658" y="40"/>
                    <a:pt x="667" y="31"/>
                    <a:pt x="667" y="20"/>
                  </a:cubicBezTo>
                  <a:cubicBezTo>
                    <a:pt x="667" y="9"/>
                    <a:pt x="658" y="0"/>
                    <a:pt x="646" y="0"/>
                  </a:cubicBezTo>
                  <a:close/>
                  <a:moveTo>
                    <a:pt x="727" y="0"/>
                  </a:moveTo>
                  <a:cubicBezTo>
                    <a:pt x="716" y="0"/>
                    <a:pt x="707" y="9"/>
                    <a:pt x="707" y="20"/>
                  </a:cubicBezTo>
                  <a:cubicBezTo>
                    <a:pt x="707" y="31"/>
                    <a:pt x="716" y="40"/>
                    <a:pt x="727" y="40"/>
                  </a:cubicBezTo>
                  <a:cubicBezTo>
                    <a:pt x="738" y="40"/>
                    <a:pt x="747" y="31"/>
                    <a:pt x="747" y="20"/>
                  </a:cubicBezTo>
                  <a:cubicBezTo>
                    <a:pt x="747" y="9"/>
                    <a:pt x="738" y="0"/>
                    <a:pt x="727" y="0"/>
                  </a:cubicBezTo>
                  <a:close/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608B7C9-D6F0-47E5-9A1A-9B9E50FD2D57}"/>
              </a:ext>
            </a:extLst>
          </p:cNvPr>
          <p:cNvGrpSpPr/>
          <p:nvPr/>
        </p:nvGrpSpPr>
        <p:grpSpPr>
          <a:xfrm>
            <a:off x="3462258" y="5552887"/>
            <a:ext cx="870256" cy="801264"/>
            <a:chOff x="5551683" y="2923855"/>
            <a:chExt cx="1097280" cy="1010290"/>
          </a:xfrm>
        </p:grpSpPr>
        <p:sp>
          <p:nvSpPr>
            <p:cNvPr id="658" name="Freeform 42">
              <a:extLst>
                <a:ext uri="{FF2B5EF4-FFF2-40B4-BE49-F238E27FC236}">
                  <a16:creationId xmlns:a16="http://schemas.microsoft.com/office/drawing/2014/main" id="{A24F35E3-12ED-41F9-AA83-804E575F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723" y="3214045"/>
              <a:ext cx="199505" cy="59113"/>
            </a:xfrm>
            <a:custGeom>
              <a:avLst/>
              <a:gdLst>
                <a:gd name="T0" fmla="*/ 200 w 222"/>
                <a:gd name="T1" fmla="*/ 63 h 66"/>
                <a:gd name="T2" fmla="*/ 190 w 222"/>
                <a:gd name="T3" fmla="*/ 61 h 66"/>
                <a:gd name="T4" fmla="*/ 111 w 222"/>
                <a:gd name="T5" fmla="*/ 40 h 66"/>
                <a:gd name="T6" fmla="*/ 33 w 222"/>
                <a:gd name="T7" fmla="*/ 61 h 66"/>
                <a:gd name="T8" fmla="*/ 5 w 222"/>
                <a:gd name="T9" fmla="*/ 53 h 66"/>
                <a:gd name="T10" fmla="*/ 13 w 222"/>
                <a:gd name="T11" fmla="*/ 26 h 66"/>
                <a:gd name="T12" fmla="*/ 111 w 222"/>
                <a:gd name="T13" fmla="*/ 0 h 66"/>
                <a:gd name="T14" fmla="*/ 210 w 222"/>
                <a:gd name="T15" fmla="*/ 26 h 66"/>
                <a:gd name="T16" fmla="*/ 217 w 222"/>
                <a:gd name="T17" fmla="*/ 53 h 66"/>
                <a:gd name="T18" fmla="*/ 200 w 222"/>
                <a:gd name="T19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66">
                  <a:moveTo>
                    <a:pt x="200" y="63"/>
                  </a:moveTo>
                  <a:cubicBezTo>
                    <a:pt x="196" y="63"/>
                    <a:pt x="193" y="62"/>
                    <a:pt x="190" y="61"/>
                  </a:cubicBezTo>
                  <a:cubicBezTo>
                    <a:pt x="166" y="47"/>
                    <a:pt x="139" y="40"/>
                    <a:pt x="111" y="40"/>
                  </a:cubicBezTo>
                  <a:cubicBezTo>
                    <a:pt x="84" y="40"/>
                    <a:pt x="57" y="47"/>
                    <a:pt x="33" y="61"/>
                  </a:cubicBezTo>
                  <a:cubicBezTo>
                    <a:pt x="23" y="66"/>
                    <a:pt x="11" y="63"/>
                    <a:pt x="5" y="53"/>
                  </a:cubicBezTo>
                  <a:cubicBezTo>
                    <a:pt x="0" y="43"/>
                    <a:pt x="3" y="31"/>
                    <a:pt x="13" y="26"/>
                  </a:cubicBezTo>
                  <a:cubicBezTo>
                    <a:pt x="43" y="9"/>
                    <a:pt x="77" y="0"/>
                    <a:pt x="111" y="0"/>
                  </a:cubicBezTo>
                  <a:cubicBezTo>
                    <a:pt x="146" y="0"/>
                    <a:pt x="180" y="9"/>
                    <a:pt x="210" y="26"/>
                  </a:cubicBezTo>
                  <a:cubicBezTo>
                    <a:pt x="219" y="31"/>
                    <a:pt x="222" y="43"/>
                    <a:pt x="217" y="53"/>
                  </a:cubicBezTo>
                  <a:cubicBezTo>
                    <a:pt x="213" y="60"/>
                    <a:pt x="207" y="63"/>
                    <a:pt x="200" y="63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59" name="Freeform 43">
              <a:extLst>
                <a:ext uri="{FF2B5EF4-FFF2-40B4-BE49-F238E27FC236}">
                  <a16:creationId xmlns:a16="http://schemas.microsoft.com/office/drawing/2014/main" id="{3A954A58-45B4-4B00-945A-05E9D015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348" y="3288607"/>
              <a:ext cx="122256" cy="49373"/>
            </a:xfrm>
            <a:custGeom>
              <a:avLst/>
              <a:gdLst>
                <a:gd name="T0" fmla="*/ 23 w 136"/>
                <a:gd name="T1" fmla="*/ 52 h 55"/>
                <a:gd name="T2" fmla="*/ 6 w 136"/>
                <a:gd name="T3" fmla="*/ 42 h 55"/>
                <a:gd name="T4" fmla="*/ 13 w 136"/>
                <a:gd name="T5" fmla="*/ 15 h 55"/>
                <a:gd name="T6" fmla="*/ 68 w 136"/>
                <a:gd name="T7" fmla="*/ 0 h 55"/>
                <a:gd name="T8" fmla="*/ 123 w 136"/>
                <a:gd name="T9" fmla="*/ 15 h 55"/>
                <a:gd name="T10" fmla="*/ 131 w 136"/>
                <a:gd name="T11" fmla="*/ 42 h 55"/>
                <a:gd name="T12" fmla="*/ 103 w 136"/>
                <a:gd name="T13" fmla="*/ 50 h 55"/>
                <a:gd name="T14" fmla="*/ 68 w 136"/>
                <a:gd name="T15" fmla="*/ 40 h 55"/>
                <a:gd name="T16" fmla="*/ 33 w 136"/>
                <a:gd name="T17" fmla="*/ 50 h 55"/>
                <a:gd name="T18" fmla="*/ 23 w 136"/>
                <a:gd name="T19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55">
                  <a:moveTo>
                    <a:pt x="23" y="52"/>
                  </a:moveTo>
                  <a:cubicBezTo>
                    <a:pt x="16" y="52"/>
                    <a:pt x="10" y="49"/>
                    <a:pt x="6" y="42"/>
                  </a:cubicBezTo>
                  <a:cubicBezTo>
                    <a:pt x="0" y="32"/>
                    <a:pt x="4" y="20"/>
                    <a:pt x="13" y="15"/>
                  </a:cubicBezTo>
                  <a:cubicBezTo>
                    <a:pt x="30" y="5"/>
                    <a:pt x="49" y="0"/>
                    <a:pt x="68" y="0"/>
                  </a:cubicBezTo>
                  <a:cubicBezTo>
                    <a:pt x="88" y="0"/>
                    <a:pt x="106" y="5"/>
                    <a:pt x="123" y="15"/>
                  </a:cubicBezTo>
                  <a:cubicBezTo>
                    <a:pt x="133" y="20"/>
                    <a:pt x="136" y="32"/>
                    <a:pt x="131" y="42"/>
                  </a:cubicBezTo>
                  <a:cubicBezTo>
                    <a:pt x="125" y="52"/>
                    <a:pt x="113" y="55"/>
                    <a:pt x="103" y="50"/>
                  </a:cubicBezTo>
                  <a:cubicBezTo>
                    <a:pt x="93" y="43"/>
                    <a:pt x="81" y="40"/>
                    <a:pt x="68" y="40"/>
                  </a:cubicBezTo>
                  <a:cubicBezTo>
                    <a:pt x="56" y="40"/>
                    <a:pt x="44" y="43"/>
                    <a:pt x="33" y="50"/>
                  </a:cubicBezTo>
                  <a:cubicBezTo>
                    <a:pt x="30" y="51"/>
                    <a:pt x="27" y="52"/>
                    <a:pt x="23" y="52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60" name="Freeform 44">
              <a:extLst>
                <a:ext uri="{FF2B5EF4-FFF2-40B4-BE49-F238E27FC236}">
                  <a16:creationId xmlns:a16="http://schemas.microsoft.com/office/drawing/2014/main" id="{CB08DBC6-7B03-45C0-9B0D-40B108144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2120" y="2923855"/>
              <a:ext cx="752344" cy="752679"/>
            </a:xfrm>
            <a:custGeom>
              <a:avLst/>
              <a:gdLst>
                <a:gd name="T0" fmla="*/ 336 w 838"/>
                <a:gd name="T1" fmla="*/ 830 h 838"/>
                <a:gd name="T2" fmla="*/ 399 w 838"/>
                <a:gd name="T3" fmla="*/ 818 h 838"/>
                <a:gd name="T4" fmla="*/ 460 w 838"/>
                <a:gd name="T5" fmla="*/ 837 h 838"/>
                <a:gd name="T6" fmla="*/ 517 w 838"/>
                <a:gd name="T7" fmla="*/ 806 h 838"/>
                <a:gd name="T8" fmla="*/ 461 w 838"/>
                <a:gd name="T9" fmla="*/ 837 h 838"/>
                <a:gd name="T10" fmla="*/ 275 w 838"/>
                <a:gd name="T11" fmla="*/ 813 h 838"/>
                <a:gd name="T12" fmla="*/ 228 w 838"/>
                <a:gd name="T13" fmla="*/ 770 h 838"/>
                <a:gd name="T14" fmla="*/ 279 w 838"/>
                <a:gd name="T15" fmla="*/ 814 h 838"/>
                <a:gd name="T16" fmla="*/ 574 w 838"/>
                <a:gd name="T17" fmla="*/ 788 h 838"/>
                <a:gd name="T18" fmla="*/ 637 w 838"/>
                <a:gd name="T19" fmla="*/ 777 h 838"/>
                <a:gd name="T20" fmla="*/ 172 w 838"/>
                <a:gd name="T21" fmla="*/ 755 h 838"/>
                <a:gd name="T22" fmla="*/ 119 w 838"/>
                <a:gd name="T23" fmla="*/ 698 h 838"/>
                <a:gd name="T24" fmla="*/ 180 w 838"/>
                <a:gd name="T25" fmla="*/ 751 h 838"/>
                <a:gd name="T26" fmla="*/ 674 w 838"/>
                <a:gd name="T27" fmla="*/ 740 h 838"/>
                <a:gd name="T28" fmla="*/ 732 w 838"/>
                <a:gd name="T29" fmla="*/ 683 h 838"/>
                <a:gd name="T30" fmla="*/ 682 w 838"/>
                <a:gd name="T31" fmla="*/ 743 h 838"/>
                <a:gd name="T32" fmla="*/ 46 w 838"/>
                <a:gd name="T33" fmla="*/ 610 h 838"/>
                <a:gd name="T34" fmla="*/ 95 w 838"/>
                <a:gd name="T35" fmla="*/ 652 h 838"/>
                <a:gd name="T36" fmla="*/ 763 w 838"/>
                <a:gd name="T37" fmla="*/ 652 h 838"/>
                <a:gd name="T38" fmla="*/ 783 w 838"/>
                <a:gd name="T39" fmla="*/ 584 h 838"/>
                <a:gd name="T40" fmla="*/ 771 w 838"/>
                <a:gd name="T41" fmla="*/ 647 h 838"/>
                <a:gd name="T42" fmla="*/ 22 w 838"/>
                <a:gd name="T43" fmla="*/ 553 h 838"/>
                <a:gd name="T44" fmla="*/ 26 w 838"/>
                <a:gd name="T45" fmla="*/ 489 h 838"/>
                <a:gd name="T46" fmla="*/ 31 w 838"/>
                <a:gd name="T47" fmla="*/ 560 h 838"/>
                <a:gd name="T48" fmla="*/ 803 w 838"/>
                <a:gd name="T49" fmla="*/ 528 h 838"/>
                <a:gd name="T50" fmla="*/ 835 w 838"/>
                <a:gd name="T51" fmla="*/ 472 h 838"/>
                <a:gd name="T52" fmla="*/ 10 w 838"/>
                <a:gd name="T53" fmla="*/ 439 h 838"/>
                <a:gd name="T54" fmla="*/ 3 w 838"/>
                <a:gd name="T55" fmla="*/ 366 h 838"/>
                <a:gd name="T56" fmla="*/ 20 w 838"/>
                <a:gd name="T57" fmla="*/ 428 h 838"/>
                <a:gd name="T58" fmla="*/ 10 w 838"/>
                <a:gd name="T59" fmla="*/ 439 h 838"/>
                <a:gd name="T60" fmla="*/ 812 w 838"/>
                <a:gd name="T61" fmla="*/ 351 h 838"/>
                <a:gd name="T62" fmla="*/ 838 w 838"/>
                <a:gd name="T63" fmla="*/ 410 h 838"/>
                <a:gd name="T64" fmla="*/ 26 w 838"/>
                <a:gd name="T65" fmla="*/ 318 h 838"/>
                <a:gd name="T66" fmla="*/ 38 w 838"/>
                <a:gd name="T67" fmla="*/ 246 h 838"/>
                <a:gd name="T68" fmla="*/ 35 w 838"/>
                <a:gd name="T69" fmla="*/ 310 h 838"/>
                <a:gd name="T70" fmla="*/ 798 w 838"/>
                <a:gd name="T71" fmla="*/ 293 h 838"/>
                <a:gd name="T72" fmla="*/ 793 w 838"/>
                <a:gd name="T73" fmla="*/ 229 h 838"/>
                <a:gd name="T74" fmla="*/ 808 w 838"/>
                <a:gd name="T75" fmla="*/ 300 h 838"/>
                <a:gd name="T76" fmla="*/ 68 w 838"/>
                <a:gd name="T77" fmla="*/ 191 h 838"/>
                <a:gd name="T78" fmla="*/ 121 w 838"/>
                <a:gd name="T79" fmla="*/ 155 h 838"/>
                <a:gd name="T80" fmla="*/ 752 w 838"/>
                <a:gd name="T81" fmla="*/ 191 h 838"/>
                <a:gd name="T82" fmla="*/ 706 w 838"/>
                <a:gd name="T83" fmla="*/ 127 h 838"/>
                <a:gd name="T84" fmla="*/ 758 w 838"/>
                <a:gd name="T85" fmla="*/ 189 h 838"/>
                <a:gd name="T86" fmla="*/ 149 w 838"/>
                <a:gd name="T87" fmla="*/ 112 h 838"/>
                <a:gd name="T88" fmla="*/ 215 w 838"/>
                <a:gd name="T89" fmla="*/ 65 h 838"/>
                <a:gd name="T90" fmla="*/ 157 w 838"/>
                <a:gd name="T91" fmla="*/ 115 h 838"/>
                <a:gd name="T92" fmla="*/ 611 w 838"/>
                <a:gd name="T93" fmla="*/ 69 h 838"/>
                <a:gd name="T94" fmla="*/ 673 w 838"/>
                <a:gd name="T95" fmla="*/ 86 h 838"/>
                <a:gd name="T96" fmla="*/ 261 w 838"/>
                <a:gd name="T97" fmla="*/ 52 h 838"/>
                <a:gd name="T98" fmla="*/ 317 w 838"/>
                <a:gd name="T99" fmla="*/ 13 h 838"/>
                <a:gd name="T100" fmla="*/ 265 w 838"/>
                <a:gd name="T101" fmla="*/ 51 h 838"/>
                <a:gd name="T102" fmla="*/ 557 w 838"/>
                <a:gd name="T103" fmla="*/ 45 h 838"/>
                <a:gd name="T104" fmla="*/ 503 w 838"/>
                <a:gd name="T105" fmla="*/ 9 h 838"/>
                <a:gd name="T106" fmla="*/ 560 w 838"/>
                <a:gd name="T107" fmla="*/ 45 h 838"/>
                <a:gd name="T108" fmla="*/ 378 w 838"/>
                <a:gd name="T109" fmla="*/ 2 h 838"/>
                <a:gd name="T110" fmla="*/ 451 w 838"/>
                <a:gd name="T111" fmla="*/ 11 h 838"/>
                <a:gd name="T112" fmla="*/ 380 w 838"/>
                <a:gd name="T113" fmla="*/ 22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8" h="838">
                  <a:moveTo>
                    <a:pt x="399" y="838"/>
                  </a:moveTo>
                  <a:cubicBezTo>
                    <a:pt x="398" y="838"/>
                    <a:pt x="398" y="838"/>
                    <a:pt x="398" y="838"/>
                  </a:cubicBezTo>
                  <a:cubicBezTo>
                    <a:pt x="377" y="837"/>
                    <a:pt x="356" y="834"/>
                    <a:pt x="336" y="830"/>
                  </a:cubicBezTo>
                  <a:cubicBezTo>
                    <a:pt x="330" y="829"/>
                    <a:pt x="327" y="824"/>
                    <a:pt x="328" y="819"/>
                  </a:cubicBezTo>
                  <a:cubicBezTo>
                    <a:pt x="329" y="813"/>
                    <a:pt x="334" y="810"/>
                    <a:pt x="340" y="811"/>
                  </a:cubicBezTo>
                  <a:cubicBezTo>
                    <a:pt x="359" y="815"/>
                    <a:pt x="379" y="817"/>
                    <a:pt x="399" y="818"/>
                  </a:cubicBezTo>
                  <a:cubicBezTo>
                    <a:pt x="404" y="818"/>
                    <a:pt x="409" y="823"/>
                    <a:pt x="408" y="829"/>
                  </a:cubicBezTo>
                  <a:cubicBezTo>
                    <a:pt x="408" y="834"/>
                    <a:pt x="404" y="838"/>
                    <a:pt x="399" y="838"/>
                  </a:cubicBezTo>
                  <a:moveTo>
                    <a:pt x="460" y="837"/>
                  </a:moveTo>
                  <a:cubicBezTo>
                    <a:pt x="455" y="837"/>
                    <a:pt x="450" y="833"/>
                    <a:pt x="450" y="828"/>
                  </a:cubicBezTo>
                  <a:cubicBezTo>
                    <a:pt x="449" y="822"/>
                    <a:pt x="453" y="817"/>
                    <a:pt x="459" y="817"/>
                  </a:cubicBezTo>
                  <a:cubicBezTo>
                    <a:pt x="478" y="815"/>
                    <a:pt x="498" y="811"/>
                    <a:pt x="517" y="806"/>
                  </a:cubicBezTo>
                  <a:cubicBezTo>
                    <a:pt x="523" y="805"/>
                    <a:pt x="528" y="808"/>
                    <a:pt x="529" y="814"/>
                  </a:cubicBezTo>
                  <a:cubicBezTo>
                    <a:pt x="531" y="819"/>
                    <a:pt x="528" y="824"/>
                    <a:pt x="522" y="826"/>
                  </a:cubicBezTo>
                  <a:cubicBezTo>
                    <a:pt x="502" y="831"/>
                    <a:pt x="481" y="835"/>
                    <a:pt x="461" y="837"/>
                  </a:cubicBezTo>
                  <a:cubicBezTo>
                    <a:pt x="460" y="837"/>
                    <a:pt x="460" y="837"/>
                    <a:pt x="460" y="837"/>
                  </a:cubicBezTo>
                  <a:moveTo>
                    <a:pt x="279" y="814"/>
                  </a:moveTo>
                  <a:cubicBezTo>
                    <a:pt x="278" y="814"/>
                    <a:pt x="277" y="814"/>
                    <a:pt x="275" y="813"/>
                  </a:cubicBezTo>
                  <a:cubicBezTo>
                    <a:pt x="256" y="806"/>
                    <a:pt x="237" y="797"/>
                    <a:pt x="218" y="787"/>
                  </a:cubicBezTo>
                  <a:cubicBezTo>
                    <a:pt x="214" y="785"/>
                    <a:pt x="212" y="779"/>
                    <a:pt x="214" y="774"/>
                  </a:cubicBezTo>
                  <a:cubicBezTo>
                    <a:pt x="217" y="769"/>
                    <a:pt x="223" y="767"/>
                    <a:pt x="228" y="770"/>
                  </a:cubicBezTo>
                  <a:cubicBezTo>
                    <a:pt x="245" y="779"/>
                    <a:pt x="264" y="788"/>
                    <a:pt x="282" y="794"/>
                  </a:cubicBezTo>
                  <a:cubicBezTo>
                    <a:pt x="288" y="796"/>
                    <a:pt x="290" y="802"/>
                    <a:pt x="288" y="807"/>
                  </a:cubicBezTo>
                  <a:cubicBezTo>
                    <a:pt x="287" y="811"/>
                    <a:pt x="283" y="814"/>
                    <a:pt x="279" y="814"/>
                  </a:cubicBezTo>
                  <a:moveTo>
                    <a:pt x="578" y="807"/>
                  </a:moveTo>
                  <a:cubicBezTo>
                    <a:pt x="574" y="807"/>
                    <a:pt x="570" y="805"/>
                    <a:pt x="569" y="801"/>
                  </a:cubicBezTo>
                  <a:cubicBezTo>
                    <a:pt x="566" y="796"/>
                    <a:pt x="569" y="790"/>
                    <a:pt x="574" y="788"/>
                  </a:cubicBezTo>
                  <a:cubicBezTo>
                    <a:pt x="592" y="780"/>
                    <a:pt x="610" y="771"/>
                    <a:pt x="627" y="760"/>
                  </a:cubicBezTo>
                  <a:cubicBezTo>
                    <a:pt x="632" y="758"/>
                    <a:pt x="638" y="759"/>
                    <a:pt x="641" y="764"/>
                  </a:cubicBezTo>
                  <a:cubicBezTo>
                    <a:pt x="644" y="768"/>
                    <a:pt x="642" y="775"/>
                    <a:pt x="637" y="777"/>
                  </a:cubicBezTo>
                  <a:cubicBezTo>
                    <a:pt x="620" y="788"/>
                    <a:pt x="601" y="798"/>
                    <a:pt x="582" y="806"/>
                  </a:cubicBezTo>
                  <a:cubicBezTo>
                    <a:pt x="580" y="806"/>
                    <a:pt x="579" y="807"/>
                    <a:pt x="578" y="807"/>
                  </a:cubicBezTo>
                  <a:moveTo>
                    <a:pt x="172" y="755"/>
                  </a:moveTo>
                  <a:cubicBezTo>
                    <a:pt x="170" y="755"/>
                    <a:pt x="168" y="755"/>
                    <a:pt x="166" y="753"/>
                  </a:cubicBezTo>
                  <a:cubicBezTo>
                    <a:pt x="149" y="741"/>
                    <a:pt x="133" y="727"/>
                    <a:pt x="119" y="712"/>
                  </a:cubicBezTo>
                  <a:cubicBezTo>
                    <a:pt x="115" y="708"/>
                    <a:pt x="115" y="702"/>
                    <a:pt x="119" y="698"/>
                  </a:cubicBezTo>
                  <a:cubicBezTo>
                    <a:pt x="123" y="694"/>
                    <a:pt x="129" y="694"/>
                    <a:pt x="133" y="698"/>
                  </a:cubicBezTo>
                  <a:cubicBezTo>
                    <a:pt x="147" y="712"/>
                    <a:pt x="162" y="725"/>
                    <a:pt x="178" y="737"/>
                  </a:cubicBezTo>
                  <a:cubicBezTo>
                    <a:pt x="182" y="741"/>
                    <a:pt x="183" y="747"/>
                    <a:pt x="180" y="751"/>
                  </a:cubicBezTo>
                  <a:cubicBezTo>
                    <a:pt x="178" y="754"/>
                    <a:pt x="175" y="755"/>
                    <a:pt x="172" y="755"/>
                  </a:cubicBezTo>
                  <a:moveTo>
                    <a:pt x="682" y="743"/>
                  </a:moveTo>
                  <a:cubicBezTo>
                    <a:pt x="679" y="743"/>
                    <a:pt x="676" y="742"/>
                    <a:pt x="674" y="740"/>
                  </a:cubicBezTo>
                  <a:cubicBezTo>
                    <a:pt x="671" y="735"/>
                    <a:pt x="671" y="729"/>
                    <a:pt x="675" y="726"/>
                  </a:cubicBezTo>
                  <a:cubicBezTo>
                    <a:pt x="691" y="713"/>
                    <a:pt x="705" y="699"/>
                    <a:pt x="718" y="684"/>
                  </a:cubicBezTo>
                  <a:cubicBezTo>
                    <a:pt x="722" y="680"/>
                    <a:pt x="728" y="680"/>
                    <a:pt x="732" y="683"/>
                  </a:cubicBezTo>
                  <a:cubicBezTo>
                    <a:pt x="736" y="687"/>
                    <a:pt x="737" y="693"/>
                    <a:pt x="733" y="697"/>
                  </a:cubicBezTo>
                  <a:cubicBezTo>
                    <a:pt x="719" y="713"/>
                    <a:pt x="704" y="728"/>
                    <a:pt x="688" y="741"/>
                  </a:cubicBezTo>
                  <a:cubicBezTo>
                    <a:pt x="686" y="742"/>
                    <a:pt x="684" y="743"/>
                    <a:pt x="682" y="743"/>
                  </a:cubicBezTo>
                  <a:moveTo>
                    <a:pt x="87" y="668"/>
                  </a:moveTo>
                  <a:cubicBezTo>
                    <a:pt x="84" y="668"/>
                    <a:pt x="81" y="667"/>
                    <a:pt x="79" y="664"/>
                  </a:cubicBezTo>
                  <a:cubicBezTo>
                    <a:pt x="67" y="647"/>
                    <a:pt x="56" y="629"/>
                    <a:pt x="46" y="610"/>
                  </a:cubicBezTo>
                  <a:cubicBezTo>
                    <a:pt x="44" y="606"/>
                    <a:pt x="46" y="600"/>
                    <a:pt x="50" y="597"/>
                  </a:cubicBezTo>
                  <a:cubicBezTo>
                    <a:pt x="55" y="594"/>
                    <a:pt x="61" y="596"/>
                    <a:pt x="64" y="601"/>
                  </a:cubicBezTo>
                  <a:cubicBezTo>
                    <a:pt x="73" y="619"/>
                    <a:pt x="83" y="636"/>
                    <a:pt x="95" y="652"/>
                  </a:cubicBezTo>
                  <a:cubicBezTo>
                    <a:pt x="98" y="657"/>
                    <a:pt x="97" y="663"/>
                    <a:pt x="93" y="666"/>
                  </a:cubicBezTo>
                  <a:cubicBezTo>
                    <a:pt x="91" y="667"/>
                    <a:pt x="89" y="668"/>
                    <a:pt x="87" y="668"/>
                  </a:cubicBezTo>
                  <a:moveTo>
                    <a:pt x="763" y="652"/>
                  </a:moveTo>
                  <a:cubicBezTo>
                    <a:pt x="761" y="652"/>
                    <a:pt x="759" y="652"/>
                    <a:pt x="757" y="650"/>
                  </a:cubicBezTo>
                  <a:cubicBezTo>
                    <a:pt x="753" y="647"/>
                    <a:pt x="751" y="641"/>
                    <a:pt x="754" y="637"/>
                  </a:cubicBezTo>
                  <a:cubicBezTo>
                    <a:pt x="765" y="620"/>
                    <a:pt x="775" y="602"/>
                    <a:pt x="783" y="584"/>
                  </a:cubicBezTo>
                  <a:cubicBezTo>
                    <a:pt x="785" y="579"/>
                    <a:pt x="791" y="577"/>
                    <a:pt x="796" y="579"/>
                  </a:cubicBezTo>
                  <a:cubicBezTo>
                    <a:pt x="801" y="582"/>
                    <a:pt x="803" y="587"/>
                    <a:pt x="801" y="593"/>
                  </a:cubicBezTo>
                  <a:cubicBezTo>
                    <a:pt x="792" y="611"/>
                    <a:pt x="782" y="630"/>
                    <a:pt x="771" y="647"/>
                  </a:cubicBezTo>
                  <a:cubicBezTo>
                    <a:pt x="769" y="650"/>
                    <a:pt x="766" y="652"/>
                    <a:pt x="763" y="652"/>
                  </a:cubicBezTo>
                  <a:moveTo>
                    <a:pt x="31" y="560"/>
                  </a:moveTo>
                  <a:cubicBezTo>
                    <a:pt x="27" y="560"/>
                    <a:pt x="23" y="557"/>
                    <a:pt x="22" y="553"/>
                  </a:cubicBezTo>
                  <a:cubicBezTo>
                    <a:pt x="15" y="533"/>
                    <a:pt x="10" y="513"/>
                    <a:pt x="6" y="492"/>
                  </a:cubicBezTo>
                  <a:cubicBezTo>
                    <a:pt x="5" y="487"/>
                    <a:pt x="9" y="481"/>
                    <a:pt x="15" y="480"/>
                  </a:cubicBezTo>
                  <a:cubicBezTo>
                    <a:pt x="20" y="479"/>
                    <a:pt x="25" y="483"/>
                    <a:pt x="26" y="489"/>
                  </a:cubicBezTo>
                  <a:cubicBezTo>
                    <a:pt x="30" y="508"/>
                    <a:pt x="34" y="528"/>
                    <a:pt x="41" y="546"/>
                  </a:cubicBezTo>
                  <a:cubicBezTo>
                    <a:pt x="42" y="552"/>
                    <a:pt x="40" y="557"/>
                    <a:pt x="34" y="559"/>
                  </a:cubicBezTo>
                  <a:cubicBezTo>
                    <a:pt x="33" y="559"/>
                    <a:pt x="32" y="560"/>
                    <a:pt x="31" y="560"/>
                  </a:cubicBezTo>
                  <a:moveTo>
                    <a:pt x="813" y="541"/>
                  </a:moveTo>
                  <a:cubicBezTo>
                    <a:pt x="812" y="541"/>
                    <a:pt x="811" y="541"/>
                    <a:pt x="810" y="541"/>
                  </a:cubicBezTo>
                  <a:cubicBezTo>
                    <a:pt x="805" y="539"/>
                    <a:pt x="802" y="534"/>
                    <a:pt x="803" y="528"/>
                  </a:cubicBezTo>
                  <a:cubicBezTo>
                    <a:pt x="809" y="509"/>
                    <a:pt x="813" y="489"/>
                    <a:pt x="815" y="470"/>
                  </a:cubicBezTo>
                  <a:cubicBezTo>
                    <a:pt x="816" y="464"/>
                    <a:pt x="821" y="460"/>
                    <a:pt x="826" y="461"/>
                  </a:cubicBezTo>
                  <a:cubicBezTo>
                    <a:pt x="832" y="462"/>
                    <a:pt x="836" y="467"/>
                    <a:pt x="835" y="472"/>
                  </a:cubicBezTo>
                  <a:cubicBezTo>
                    <a:pt x="832" y="493"/>
                    <a:pt x="828" y="514"/>
                    <a:pt x="823" y="534"/>
                  </a:cubicBezTo>
                  <a:cubicBezTo>
                    <a:pt x="821" y="538"/>
                    <a:pt x="817" y="541"/>
                    <a:pt x="813" y="541"/>
                  </a:cubicBezTo>
                  <a:moveTo>
                    <a:pt x="10" y="439"/>
                  </a:moveTo>
                  <a:cubicBezTo>
                    <a:pt x="5" y="440"/>
                    <a:pt x="0" y="435"/>
                    <a:pt x="0" y="43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408"/>
                    <a:pt x="1" y="387"/>
                    <a:pt x="3" y="366"/>
                  </a:cubicBezTo>
                  <a:cubicBezTo>
                    <a:pt x="4" y="361"/>
                    <a:pt x="9" y="357"/>
                    <a:pt x="15" y="358"/>
                  </a:cubicBezTo>
                  <a:cubicBezTo>
                    <a:pt x="20" y="358"/>
                    <a:pt x="24" y="363"/>
                    <a:pt x="23" y="369"/>
                  </a:cubicBezTo>
                  <a:cubicBezTo>
                    <a:pt x="21" y="388"/>
                    <a:pt x="20" y="408"/>
                    <a:pt x="20" y="428"/>
                  </a:cubicBezTo>
                  <a:cubicBezTo>
                    <a:pt x="20" y="429"/>
                    <a:pt x="20" y="429"/>
                    <a:pt x="20" y="429"/>
                  </a:cubicBezTo>
                  <a:cubicBezTo>
                    <a:pt x="20" y="435"/>
                    <a:pt x="16" y="439"/>
                    <a:pt x="11" y="439"/>
                  </a:cubicBezTo>
                  <a:cubicBezTo>
                    <a:pt x="10" y="439"/>
                    <a:pt x="10" y="439"/>
                    <a:pt x="10" y="439"/>
                  </a:cubicBezTo>
                  <a:moveTo>
                    <a:pt x="828" y="420"/>
                  </a:moveTo>
                  <a:cubicBezTo>
                    <a:pt x="823" y="420"/>
                    <a:pt x="818" y="416"/>
                    <a:pt x="818" y="410"/>
                  </a:cubicBezTo>
                  <a:cubicBezTo>
                    <a:pt x="818" y="390"/>
                    <a:pt x="816" y="370"/>
                    <a:pt x="812" y="351"/>
                  </a:cubicBezTo>
                  <a:cubicBezTo>
                    <a:pt x="812" y="345"/>
                    <a:pt x="815" y="340"/>
                    <a:pt x="821" y="339"/>
                  </a:cubicBezTo>
                  <a:cubicBezTo>
                    <a:pt x="826" y="338"/>
                    <a:pt x="831" y="342"/>
                    <a:pt x="832" y="347"/>
                  </a:cubicBezTo>
                  <a:cubicBezTo>
                    <a:pt x="836" y="368"/>
                    <a:pt x="838" y="389"/>
                    <a:pt x="838" y="410"/>
                  </a:cubicBezTo>
                  <a:cubicBezTo>
                    <a:pt x="838" y="415"/>
                    <a:pt x="834" y="420"/>
                    <a:pt x="828" y="420"/>
                  </a:cubicBezTo>
                  <a:cubicBezTo>
                    <a:pt x="828" y="420"/>
                    <a:pt x="828" y="420"/>
                    <a:pt x="828" y="420"/>
                  </a:cubicBezTo>
                  <a:moveTo>
                    <a:pt x="26" y="318"/>
                  </a:moveTo>
                  <a:cubicBezTo>
                    <a:pt x="25" y="318"/>
                    <a:pt x="24" y="318"/>
                    <a:pt x="23" y="317"/>
                  </a:cubicBezTo>
                  <a:cubicBezTo>
                    <a:pt x="18" y="316"/>
                    <a:pt x="15" y="310"/>
                    <a:pt x="16" y="305"/>
                  </a:cubicBezTo>
                  <a:cubicBezTo>
                    <a:pt x="22" y="285"/>
                    <a:pt x="29" y="265"/>
                    <a:pt x="38" y="246"/>
                  </a:cubicBezTo>
                  <a:cubicBezTo>
                    <a:pt x="40" y="241"/>
                    <a:pt x="46" y="239"/>
                    <a:pt x="51" y="241"/>
                  </a:cubicBezTo>
                  <a:cubicBezTo>
                    <a:pt x="56" y="243"/>
                    <a:pt x="58" y="249"/>
                    <a:pt x="56" y="254"/>
                  </a:cubicBezTo>
                  <a:cubicBezTo>
                    <a:pt x="48" y="272"/>
                    <a:pt x="41" y="291"/>
                    <a:pt x="35" y="310"/>
                  </a:cubicBezTo>
                  <a:cubicBezTo>
                    <a:pt x="34" y="315"/>
                    <a:pt x="30" y="318"/>
                    <a:pt x="26" y="318"/>
                  </a:cubicBezTo>
                  <a:moveTo>
                    <a:pt x="808" y="300"/>
                  </a:moveTo>
                  <a:cubicBezTo>
                    <a:pt x="803" y="300"/>
                    <a:pt x="799" y="297"/>
                    <a:pt x="798" y="293"/>
                  </a:cubicBezTo>
                  <a:cubicBezTo>
                    <a:pt x="792" y="274"/>
                    <a:pt x="784" y="256"/>
                    <a:pt x="775" y="238"/>
                  </a:cubicBezTo>
                  <a:cubicBezTo>
                    <a:pt x="772" y="233"/>
                    <a:pt x="774" y="227"/>
                    <a:pt x="779" y="225"/>
                  </a:cubicBezTo>
                  <a:cubicBezTo>
                    <a:pt x="784" y="222"/>
                    <a:pt x="790" y="224"/>
                    <a:pt x="793" y="229"/>
                  </a:cubicBezTo>
                  <a:cubicBezTo>
                    <a:pt x="802" y="248"/>
                    <a:pt x="810" y="267"/>
                    <a:pt x="817" y="287"/>
                  </a:cubicBezTo>
                  <a:cubicBezTo>
                    <a:pt x="819" y="292"/>
                    <a:pt x="816" y="298"/>
                    <a:pt x="811" y="299"/>
                  </a:cubicBezTo>
                  <a:cubicBezTo>
                    <a:pt x="810" y="300"/>
                    <a:pt x="809" y="300"/>
                    <a:pt x="808" y="300"/>
                  </a:cubicBezTo>
                  <a:moveTo>
                    <a:pt x="76" y="207"/>
                  </a:moveTo>
                  <a:cubicBezTo>
                    <a:pt x="74" y="207"/>
                    <a:pt x="72" y="206"/>
                    <a:pt x="71" y="205"/>
                  </a:cubicBezTo>
                  <a:cubicBezTo>
                    <a:pt x="66" y="202"/>
                    <a:pt x="65" y="196"/>
                    <a:pt x="68" y="191"/>
                  </a:cubicBezTo>
                  <a:cubicBezTo>
                    <a:pt x="79" y="174"/>
                    <a:pt x="92" y="157"/>
                    <a:pt x="106" y="141"/>
                  </a:cubicBezTo>
                  <a:cubicBezTo>
                    <a:pt x="109" y="137"/>
                    <a:pt x="116" y="137"/>
                    <a:pt x="120" y="141"/>
                  </a:cubicBezTo>
                  <a:cubicBezTo>
                    <a:pt x="124" y="144"/>
                    <a:pt x="124" y="150"/>
                    <a:pt x="121" y="155"/>
                  </a:cubicBezTo>
                  <a:cubicBezTo>
                    <a:pt x="108" y="169"/>
                    <a:pt x="95" y="185"/>
                    <a:pt x="85" y="202"/>
                  </a:cubicBezTo>
                  <a:cubicBezTo>
                    <a:pt x="83" y="205"/>
                    <a:pt x="80" y="207"/>
                    <a:pt x="76" y="207"/>
                  </a:cubicBezTo>
                  <a:moveTo>
                    <a:pt x="752" y="191"/>
                  </a:moveTo>
                  <a:cubicBezTo>
                    <a:pt x="749" y="191"/>
                    <a:pt x="746" y="190"/>
                    <a:pt x="744" y="187"/>
                  </a:cubicBezTo>
                  <a:cubicBezTo>
                    <a:pt x="732" y="171"/>
                    <a:pt x="719" y="156"/>
                    <a:pt x="706" y="141"/>
                  </a:cubicBezTo>
                  <a:cubicBezTo>
                    <a:pt x="702" y="137"/>
                    <a:pt x="702" y="131"/>
                    <a:pt x="706" y="127"/>
                  </a:cubicBezTo>
                  <a:cubicBezTo>
                    <a:pt x="710" y="123"/>
                    <a:pt x="716" y="124"/>
                    <a:pt x="720" y="127"/>
                  </a:cubicBezTo>
                  <a:cubicBezTo>
                    <a:pt x="734" y="142"/>
                    <a:pt x="748" y="159"/>
                    <a:pt x="760" y="176"/>
                  </a:cubicBezTo>
                  <a:cubicBezTo>
                    <a:pt x="763" y="180"/>
                    <a:pt x="762" y="186"/>
                    <a:pt x="758" y="189"/>
                  </a:cubicBezTo>
                  <a:cubicBezTo>
                    <a:pt x="756" y="191"/>
                    <a:pt x="754" y="191"/>
                    <a:pt x="752" y="191"/>
                  </a:cubicBezTo>
                  <a:moveTo>
                    <a:pt x="157" y="115"/>
                  </a:moveTo>
                  <a:cubicBezTo>
                    <a:pt x="154" y="115"/>
                    <a:pt x="151" y="114"/>
                    <a:pt x="149" y="112"/>
                  </a:cubicBezTo>
                  <a:cubicBezTo>
                    <a:pt x="146" y="108"/>
                    <a:pt x="146" y="101"/>
                    <a:pt x="151" y="98"/>
                  </a:cubicBezTo>
                  <a:cubicBezTo>
                    <a:pt x="167" y="84"/>
                    <a:pt x="184" y="72"/>
                    <a:pt x="202" y="61"/>
                  </a:cubicBezTo>
                  <a:cubicBezTo>
                    <a:pt x="206" y="58"/>
                    <a:pt x="212" y="60"/>
                    <a:pt x="215" y="65"/>
                  </a:cubicBezTo>
                  <a:cubicBezTo>
                    <a:pt x="218" y="69"/>
                    <a:pt x="217" y="75"/>
                    <a:pt x="212" y="78"/>
                  </a:cubicBezTo>
                  <a:cubicBezTo>
                    <a:pt x="195" y="89"/>
                    <a:pt x="179" y="100"/>
                    <a:pt x="164" y="113"/>
                  </a:cubicBezTo>
                  <a:cubicBezTo>
                    <a:pt x="162" y="115"/>
                    <a:pt x="160" y="115"/>
                    <a:pt x="157" y="115"/>
                  </a:cubicBezTo>
                  <a:moveTo>
                    <a:pt x="667" y="104"/>
                  </a:moveTo>
                  <a:cubicBezTo>
                    <a:pt x="665" y="104"/>
                    <a:pt x="663" y="103"/>
                    <a:pt x="661" y="102"/>
                  </a:cubicBezTo>
                  <a:cubicBezTo>
                    <a:pt x="645" y="90"/>
                    <a:pt x="628" y="79"/>
                    <a:pt x="611" y="69"/>
                  </a:cubicBezTo>
                  <a:cubicBezTo>
                    <a:pt x="606" y="67"/>
                    <a:pt x="604" y="61"/>
                    <a:pt x="607" y="56"/>
                  </a:cubicBezTo>
                  <a:cubicBezTo>
                    <a:pt x="610" y="51"/>
                    <a:pt x="616" y="49"/>
                    <a:pt x="621" y="52"/>
                  </a:cubicBezTo>
                  <a:cubicBezTo>
                    <a:pt x="639" y="62"/>
                    <a:pt x="656" y="73"/>
                    <a:pt x="673" y="86"/>
                  </a:cubicBezTo>
                  <a:cubicBezTo>
                    <a:pt x="677" y="89"/>
                    <a:pt x="678" y="96"/>
                    <a:pt x="675" y="100"/>
                  </a:cubicBezTo>
                  <a:cubicBezTo>
                    <a:pt x="673" y="102"/>
                    <a:pt x="670" y="104"/>
                    <a:pt x="667" y="104"/>
                  </a:cubicBezTo>
                  <a:moveTo>
                    <a:pt x="261" y="52"/>
                  </a:moveTo>
                  <a:cubicBezTo>
                    <a:pt x="257" y="52"/>
                    <a:pt x="254" y="50"/>
                    <a:pt x="252" y="46"/>
                  </a:cubicBezTo>
                  <a:cubicBezTo>
                    <a:pt x="250" y="41"/>
                    <a:pt x="252" y="35"/>
                    <a:pt x="257" y="33"/>
                  </a:cubicBezTo>
                  <a:cubicBezTo>
                    <a:pt x="277" y="25"/>
                    <a:pt x="297" y="18"/>
                    <a:pt x="317" y="13"/>
                  </a:cubicBezTo>
                  <a:cubicBezTo>
                    <a:pt x="322" y="12"/>
                    <a:pt x="328" y="15"/>
                    <a:pt x="329" y="20"/>
                  </a:cubicBezTo>
                  <a:cubicBezTo>
                    <a:pt x="330" y="26"/>
                    <a:pt x="327" y="31"/>
                    <a:pt x="322" y="32"/>
                  </a:cubicBezTo>
                  <a:cubicBezTo>
                    <a:pt x="302" y="37"/>
                    <a:pt x="283" y="44"/>
                    <a:pt x="265" y="51"/>
                  </a:cubicBezTo>
                  <a:cubicBezTo>
                    <a:pt x="264" y="52"/>
                    <a:pt x="263" y="52"/>
                    <a:pt x="261" y="52"/>
                  </a:cubicBezTo>
                  <a:moveTo>
                    <a:pt x="560" y="45"/>
                  </a:moveTo>
                  <a:cubicBezTo>
                    <a:pt x="559" y="45"/>
                    <a:pt x="558" y="45"/>
                    <a:pt x="557" y="45"/>
                  </a:cubicBezTo>
                  <a:cubicBezTo>
                    <a:pt x="538" y="38"/>
                    <a:pt x="519" y="32"/>
                    <a:pt x="499" y="28"/>
                  </a:cubicBezTo>
                  <a:cubicBezTo>
                    <a:pt x="494" y="27"/>
                    <a:pt x="490" y="22"/>
                    <a:pt x="491" y="17"/>
                  </a:cubicBezTo>
                  <a:cubicBezTo>
                    <a:pt x="492" y="11"/>
                    <a:pt x="498" y="8"/>
                    <a:pt x="503" y="9"/>
                  </a:cubicBezTo>
                  <a:cubicBezTo>
                    <a:pt x="524" y="13"/>
                    <a:pt x="544" y="19"/>
                    <a:pt x="563" y="26"/>
                  </a:cubicBezTo>
                  <a:cubicBezTo>
                    <a:pt x="569" y="28"/>
                    <a:pt x="571" y="34"/>
                    <a:pt x="569" y="39"/>
                  </a:cubicBezTo>
                  <a:cubicBezTo>
                    <a:pt x="568" y="43"/>
                    <a:pt x="564" y="45"/>
                    <a:pt x="560" y="45"/>
                  </a:cubicBezTo>
                  <a:moveTo>
                    <a:pt x="380" y="22"/>
                  </a:moveTo>
                  <a:cubicBezTo>
                    <a:pt x="374" y="22"/>
                    <a:pt x="370" y="19"/>
                    <a:pt x="369" y="13"/>
                  </a:cubicBezTo>
                  <a:cubicBezTo>
                    <a:pt x="369" y="8"/>
                    <a:pt x="373" y="3"/>
                    <a:pt x="378" y="2"/>
                  </a:cubicBezTo>
                  <a:cubicBezTo>
                    <a:pt x="389" y="1"/>
                    <a:pt x="399" y="1"/>
                    <a:pt x="410" y="0"/>
                  </a:cubicBezTo>
                  <a:cubicBezTo>
                    <a:pt x="420" y="0"/>
                    <a:pt x="431" y="0"/>
                    <a:pt x="441" y="1"/>
                  </a:cubicBezTo>
                  <a:cubicBezTo>
                    <a:pt x="447" y="1"/>
                    <a:pt x="451" y="6"/>
                    <a:pt x="451" y="11"/>
                  </a:cubicBezTo>
                  <a:cubicBezTo>
                    <a:pt x="450" y="17"/>
                    <a:pt x="446" y="21"/>
                    <a:pt x="440" y="21"/>
                  </a:cubicBezTo>
                  <a:cubicBezTo>
                    <a:pt x="430" y="20"/>
                    <a:pt x="420" y="20"/>
                    <a:pt x="410" y="20"/>
                  </a:cubicBezTo>
                  <a:cubicBezTo>
                    <a:pt x="400" y="21"/>
                    <a:pt x="390" y="21"/>
                    <a:pt x="380" y="22"/>
                  </a:cubicBezTo>
                  <a:cubicBezTo>
                    <a:pt x="380" y="22"/>
                    <a:pt x="380" y="22"/>
                    <a:pt x="380" y="22"/>
                  </a:cubicBezTo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61" name="Freeform 45">
              <a:extLst>
                <a:ext uri="{FF2B5EF4-FFF2-40B4-BE49-F238E27FC236}">
                  <a16:creationId xmlns:a16="http://schemas.microsoft.com/office/drawing/2014/main" id="{432073FD-D97B-453B-B349-F90317748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391" y="3195908"/>
              <a:ext cx="29556" cy="62136"/>
            </a:xfrm>
            <a:custGeom>
              <a:avLst/>
              <a:gdLst>
                <a:gd name="T0" fmla="*/ 16 w 33"/>
                <a:gd name="T1" fmla="*/ 69 h 69"/>
                <a:gd name="T2" fmla="*/ 0 w 33"/>
                <a:gd name="T3" fmla="*/ 69 h 69"/>
                <a:gd name="T4" fmla="*/ 0 w 33"/>
                <a:gd name="T5" fmla="*/ 0 h 69"/>
                <a:gd name="T6" fmla="*/ 17 w 33"/>
                <a:gd name="T7" fmla="*/ 0 h 69"/>
                <a:gd name="T8" fmla="*/ 33 w 33"/>
                <a:gd name="T9" fmla="*/ 16 h 69"/>
                <a:gd name="T10" fmla="*/ 33 w 33"/>
                <a:gd name="T11" fmla="*/ 51 h 69"/>
                <a:gd name="T12" fmla="*/ 16 w 33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9">
                  <a:moveTo>
                    <a:pt x="16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61"/>
                    <a:pt x="25" y="69"/>
                    <a:pt x="16" y="69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62" name="Freeform 46">
              <a:extLst>
                <a:ext uri="{FF2B5EF4-FFF2-40B4-BE49-F238E27FC236}">
                  <a16:creationId xmlns:a16="http://schemas.microsoft.com/office/drawing/2014/main" id="{6E4FC9D5-1967-44C4-B18E-75B8A3F35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469" y="3085743"/>
              <a:ext cx="283808" cy="218986"/>
            </a:xfrm>
            <a:custGeom>
              <a:avLst/>
              <a:gdLst>
                <a:gd name="T0" fmla="*/ 299 w 316"/>
                <a:gd name="T1" fmla="*/ 0 h 244"/>
                <a:gd name="T2" fmla="*/ 18 w 316"/>
                <a:gd name="T3" fmla="*/ 0 h 244"/>
                <a:gd name="T4" fmla="*/ 0 w 316"/>
                <a:gd name="T5" fmla="*/ 17 h 244"/>
                <a:gd name="T6" fmla="*/ 0 w 316"/>
                <a:gd name="T7" fmla="*/ 227 h 244"/>
                <a:gd name="T8" fmla="*/ 18 w 316"/>
                <a:gd name="T9" fmla="*/ 244 h 244"/>
                <a:gd name="T10" fmla="*/ 299 w 316"/>
                <a:gd name="T11" fmla="*/ 244 h 244"/>
                <a:gd name="T12" fmla="*/ 316 w 316"/>
                <a:gd name="T13" fmla="*/ 227 h 244"/>
                <a:gd name="T14" fmla="*/ 316 w 316"/>
                <a:gd name="T15" fmla="*/ 17 h 244"/>
                <a:gd name="T16" fmla="*/ 299 w 316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244">
                  <a:moveTo>
                    <a:pt x="29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8" y="244"/>
                    <a:pt x="18" y="244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8" y="244"/>
                    <a:pt x="316" y="236"/>
                    <a:pt x="316" y="22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16" y="8"/>
                    <a:pt x="308" y="0"/>
                    <a:pt x="299" y="0"/>
                  </a:cubicBezTo>
                </a:path>
              </a:pathLst>
            </a:custGeom>
            <a:solidFill>
              <a:srgbClr val="81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663" name="Freeform 47">
              <a:extLst>
                <a:ext uri="{FF2B5EF4-FFF2-40B4-BE49-F238E27FC236}">
                  <a16:creationId xmlns:a16="http://schemas.microsoft.com/office/drawing/2014/main" id="{E0C49BF0-95A5-4999-B74E-C42E4FA63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12" y="2959793"/>
              <a:ext cx="218986" cy="109493"/>
            </a:xfrm>
            <a:custGeom>
              <a:avLst/>
              <a:gdLst>
                <a:gd name="T0" fmla="*/ 0 w 244"/>
                <a:gd name="T1" fmla="*/ 122 h 122"/>
                <a:gd name="T2" fmla="*/ 35 w 244"/>
                <a:gd name="T3" fmla="*/ 0 h 122"/>
                <a:gd name="T4" fmla="*/ 210 w 244"/>
                <a:gd name="T5" fmla="*/ 0 h 122"/>
                <a:gd name="T6" fmla="*/ 244 w 244"/>
                <a:gd name="T7" fmla="*/ 122 h 122"/>
                <a:gd name="T8" fmla="*/ 0 w 244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122"/>
                  </a:moveTo>
                  <a:cubicBezTo>
                    <a:pt x="25" y="84"/>
                    <a:pt x="35" y="0"/>
                    <a:pt x="35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19" y="88"/>
                    <a:pt x="244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81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664" name="Freeform 48">
              <a:extLst>
                <a:ext uri="{FF2B5EF4-FFF2-40B4-BE49-F238E27FC236}">
                  <a16:creationId xmlns:a16="http://schemas.microsoft.com/office/drawing/2014/main" id="{A878A941-50F2-4BF9-B7D8-FC9733D8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12" y="3320851"/>
              <a:ext cx="218986" cy="109493"/>
            </a:xfrm>
            <a:custGeom>
              <a:avLst/>
              <a:gdLst>
                <a:gd name="T0" fmla="*/ 0 w 244"/>
                <a:gd name="T1" fmla="*/ 0 h 122"/>
                <a:gd name="T2" fmla="*/ 35 w 244"/>
                <a:gd name="T3" fmla="*/ 122 h 122"/>
                <a:gd name="T4" fmla="*/ 210 w 244"/>
                <a:gd name="T5" fmla="*/ 122 h 122"/>
                <a:gd name="T6" fmla="*/ 244 w 244"/>
                <a:gd name="T7" fmla="*/ 0 h 122"/>
                <a:gd name="T8" fmla="*/ 0 w 244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0"/>
                  </a:moveTo>
                  <a:cubicBezTo>
                    <a:pt x="25" y="38"/>
                    <a:pt x="35" y="122"/>
                    <a:pt x="35" y="122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10" y="122"/>
                    <a:pt x="219" y="34"/>
                    <a:pt x="2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8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665" name="Freeform 49">
              <a:extLst>
                <a:ext uri="{FF2B5EF4-FFF2-40B4-BE49-F238E27FC236}">
                  <a16:creationId xmlns:a16="http://schemas.microsoft.com/office/drawing/2014/main" id="{86F15D1E-3389-487F-9736-BB4DD137E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469" y="3085743"/>
              <a:ext cx="283808" cy="218986"/>
            </a:xfrm>
            <a:custGeom>
              <a:avLst/>
              <a:gdLst>
                <a:gd name="T0" fmla="*/ 299 w 316"/>
                <a:gd name="T1" fmla="*/ 0 h 244"/>
                <a:gd name="T2" fmla="*/ 18 w 316"/>
                <a:gd name="T3" fmla="*/ 0 h 244"/>
                <a:gd name="T4" fmla="*/ 0 w 316"/>
                <a:gd name="T5" fmla="*/ 17 h 244"/>
                <a:gd name="T6" fmla="*/ 0 w 316"/>
                <a:gd name="T7" fmla="*/ 227 h 244"/>
                <a:gd name="T8" fmla="*/ 18 w 316"/>
                <a:gd name="T9" fmla="*/ 244 h 244"/>
                <a:gd name="T10" fmla="*/ 299 w 316"/>
                <a:gd name="T11" fmla="*/ 244 h 244"/>
                <a:gd name="T12" fmla="*/ 316 w 316"/>
                <a:gd name="T13" fmla="*/ 227 h 244"/>
                <a:gd name="T14" fmla="*/ 316 w 316"/>
                <a:gd name="T15" fmla="*/ 17 h 244"/>
                <a:gd name="T16" fmla="*/ 299 w 316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244">
                  <a:moveTo>
                    <a:pt x="29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8" y="244"/>
                    <a:pt x="18" y="244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8" y="244"/>
                    <a:pt x="316" y="236"/>
                    <a:pt x="316" y="22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16" y="8"/>
                    <a:pt x="308" y="0"/>
                    <a:pt x="299" y="0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66" name="Freeform 50">
              <a:extLst>
                <a:ext uri="{FF2B5EF4-FFF2-40B4-BE49-F238E27FC236}">
                  <a16:creationId xmlns:a16="http://schemas.microsoft.com/office/drawing/2014/main" id="{E46A2E09-0797-4B6F-98E3-0243DD7BE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644" y="3108918"/>
              <a:ext cx="237123" cy="172300"/>
            </a:xfrm>
            <a:custGeom>
              <a:avLst/>
              <a:gdLst>
                <a:gd name="T0" fmla="*/ 256 w 264"/>
                <a:gd name="T1" fmla="*/ 0 h 192"/>
                <a:gd name="T2" fmla="*/ 9 w 264"/>
                <a:gd name="T3" fmla="*/ 0 h 192"/>
                <a:gd name="T4" fmla="*/ 0 w 264"/>
                <a:gd name="T5" fmla="*/ 9 h 192"/>
                <a:gd name="T6" fmla="*/ 0 w 264"/>
                <a:gd name="T7" fmla="*/ 183 h 192"/>
                <a:gd name="T8" fmla="*/ 9 w 264"/>
                <a:gd name="T9" fmla="*/ 192 h 192"/>
                <a:gd name="T10" fmla="*/ 256 w 264"/>
                <a:gd name="T11" fmla="*/ 192 h 192"/>
                <a:gd name="T12" fmla="*/ 264 w 264"/>
                <a:gd name="T13" fmla="*/ 183 h 192"/>
                <a:gd name="T14" fmla="*/ 264 w 264"/>
                <a:gd name="T15" fmla="*/ 9 h 192"/>
                <a:gd name="T16" fmla="*/ 256 w 264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92">
                  <a:moveTo>
                    <a:pt x="25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8"/>
                    <a:pt x="4" y="192"/>
                    <a:pt x="9" y="192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61" y="192"/>
                    <a:pt x="264" y="188"/>
                    <a:pt x="264" y="183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4" y="4"/>
                    <a:pt x="261" y="0"/>
                    <a:pt x="256" y="0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67" name="Freeform 51">
              <a:extLst>
                <a:ext uri="{FF2B5EF4-FFF2-40B4-BE49-F238E27FC236}">
                  <a16:creationId xmlns:a16="http://schemas.microsoft.com/office/drawing/2014/main" id="{1DCDFFA0-1618-4DBA-9835-AF8A173D9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12" y="2959793"/>
              <a:ext cx="218986" cy="109493"/>
            </a:xfrm>
            <a:custGeom>
              <a:avLst/>
              <a:gdLst>
                <a:gd name="T0" fmla="*/ 0 w 244"/>
                <a:gd name="T1" fmla="*/ 122 h 122"/>
                <a:gd name="T2" fmla="*/ 35 w 244"/>
                <a:gd name="T3" fmla="*/ 0 h 122"/>
                <a:gd name="T4" fmla="*/ 210 w 244"/>
                <a:gd name="T5" fmla="*/ 0 h 122"/>
                <a:gd name="T6" fmla="*/ 244 w 244"/>
                <a:gd name="T7" fmla="*/ 122 h 122"/>
                <a:gd name="T8" fmla="*/ 0 w 244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122"/>
                  </a:moveTo>
                  <a:cubicBezTo>
                    <a:pt x="25" y="84"/>
                    <a:pt x="35" y="0"/>
                    <a:pt x="35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19" y="88"/>
                    <a:pt x="244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68" name="Freeform 52">
              <a:extLst>
                <a:ext uri="{FF2B5EF4-FFF2-40B4-BE49-F238E27FC236}">
                  <a16:creationId xmlns:a16="http://schemas.microsoft.com/office/drawing/2014/main" id="{AD80773D-4230-4654-9B1C-4F2E4859C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712" y="3320851"/>
              <a:ext cx="218986" cy="109493"/>
            </a:xfrm>
            <a:custGeom>
              <a:avLst/>
              <a:gdLst>
                <a:gd name="T0" fmla="*/ 0 w 244"/>
                <a:gd name="T1" fmla="*/ 0 h 122"/>
                <a:gd name="T2" fmla="*/ 35 w 244"/>
                <a:gd name="T3" fmla="*/ 122 h 122"/>
                <a:gd name="T4" fmla="*/ 210 w 244"/>
                <a:gd name="T5" fmla="*/ 122 h 122"/>
                <a:gd name="T6" fmla="*/ 244 w 244"/>
                <a:gd name="T7" fmla="*/ 0 h 122"/>
                <a:gd name="T8" fmla="*/ 0 w 244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22">
                  <a:moveTo>
                    <a:pt x="0" y="0"/>
                  </a:moveTo>
                  <a:cubicBezTo>
                    <a:pt x="25" y="38"/>
                    <a:pt x="35" y="122"/>
                    <a:pt x="35" y="122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10" y="122"/>
                    <a:pt x="219" y="34"/>
                    <a:pt x="2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69" name="Freeform 53">
              <a:extLst>
                <a:ext uri="{FF2B5EF4-FFF2-40B4-BE49-F238E27FC236}">
                  <a16:creationId xmlns:a16="http://schemas.microsoft.com/office/drawing/2014/main" id="{F8DE83EC-A170-4C97-A900-790FDD14B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391" y="3132429"/>
              <a:ext cx="31572" cy="31236"/>
            </a:xfrm>
            <a:custGeom>
              <a:avLst/>
              <a:gdLst>
                <a:gd name="T0" fmla="*/ 0 w 35"/>
                <a:gd name="T1" fmla="*/ 0 h 35"/>
                <a:gd name="T2" fmla="*/ 17 w 35"/>
                <a:gd name="T3" fmla="*/ 0 h 35"/>
                <a:gd name="T4" fmla="*/ 35 w 35"/>
                <a:gd name="T5" fmla="*/ 18 h 35"/>
                <a:gd name="T6" fmla="*/ 17 w 35"/>
                <a:gd name="T7" fmla="*/ 35 h 35"/>
                <a:gd name="T8" fmla="*/ 0 w 35"/>
                <a:gd name="T9" fmla="*/ 35 h 35"/>
                <a:gd name="T10" fmla="*/ 0 w 3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7"/>
                    <a:pt x="27" y="35"/>
                    <a:pt x="17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70" name="Freeform 54">
              <a:extLst>
                <a:ext uri="{FF2B5EF4-FFF2-40B4-BE49-F238E27FC236}">
                  <a16:creationId xmlns:a16="http://schemas.microsoft.com/office/drawing/2014/main" id="{4469B164-F21D-4FB1-8445-3979B5B83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683" y="3037042"/>
              <a:ext cx="405057" cy="317059"/>
            </a:xfrm>
            <a:custGeom>
              <a:avLst/>
              <a:gdLst>
                <a:gd name="T0" fmla="*/ 431 w 451"/>
                <a:gd name="T1" fmla="*/ 48 h 353"/>
                <a:gd name="T2" fmla="*/ 353 w 451"/>
                <a:gd name="T3" fmla="*/ 0 h 353"/>
                <a:gd name="T4" fmla="*/ 309 w 451"/>
                <a:gd name="T5" fmla="*/ 7 h 353"/>
                <a:gd name="T6" fmla="*/ 289 w 451"/>
                <a:gd name="T7" fmla="*/ 18 h 353"/>
                <a:gd name="T8" fmla="*/ 263 w 451"/>
                <a:gd name="T9" fmla="*/ 28 h 353"/>
                <a:gd name="T10" fmla="*/ 185 w 451"/>
                <a:gd name="T11" fmla="*/ 28 h 353"/>
                <a:gd name="T12" fmla="*/ 161 w 451"/>
                <a:gd name="T13" fmla="*/ 18 h 353"/>
                <a:gd name="T14" fmla="*/ 142 w 451"/>
                <a:gd name="T15" fmla="*/ 7 h 353"/>
                <a:gd name="T16" fmla="*/ 96 w 451"/>
                <a:gd name="T17" fmla="*/ 0 h 353"/>
                <a:gd name="T18" fmla="*/ 18 w 451"/>
                <a:gd name="T19" fmla="*/ 48 h 353"/>
                <a:gd name="T20" fmla="*/ 3 w 451"/>
                <a:gd name="T21" fmla="*/ 139 h 353"/>
                <a:gd name="T22" fmla="*/ 14 w 451"/>
                <a:gd name="T23" fmla="*/ 215 h 353"/>
                <a:gd name="T24" fmla="*/ 44 w 451"/>
                <a:gd name="T25" fmla="*/ 307 h 353"/>
                <a:gd name="T26" fmla="*/ 146 w 451"/>
                <a:gd name="T27" fmla="*/ 323 h 353"/>
                <a:gd name="T28" fmla="*/ 168 w 451"/>
                <a:gd name="T29" fmla="*/ 268 h 353"/>
                <a:gd name="T30" fmla="*/ 190 w 451"/>
                <a:gd name="T31" fmla="*/ 213 h 353"/>
                <a:gd name="T32" fmla="*/ 196 w 451"/>
                <a:gd name="T33" fmla="*/ 213 h 353"/>
                <a:gd name="T34" fmla="*/ 259 w 451"/>
                <a:gd name="T35" fmla="*/ 213 h 353"/>
                <a:gd name="T36" fmla="*/ 283 w 451"/>
                <a:gd name="T37" fmla="*/ 268 h 353"/>
                <a:gd name="T38" fmla="*/ 305 w 451"/>
                <a:gd name="T39" fmla="*/ 323 h 353"/>
                <a:gd name="T40" fmla="*/ 407 w 451"/>
                <a:gd name="T41" fmla="*/ 307 h 353"/>
                <a:gd name="T42" fmla="*/ 437 w 451"/>
                <a:gd name="T43" fmla="*/ 215 h 353"/>
                <a:gd name="T44" fmla="*/ 448 w 451"/>
                <a:gd name="T45" fmla="*/ 139 h 353"/>
                <a:gd name="T46" fmla="*/ 431 w 451"/>
                <a:gd name="T47" fmla="*/ 4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1" h="353">
                  <a:moveTo>
                    <a:pt x="431" y="48"/>
                  </a:moveTo>
                  <a:cubicBezTo>
                    <a:pt x="416" y="18"/>
                    <a:pt x="385" y="2"/>
                    <a:pt x="353" y="0"/>
                  </a:cubicBezTo>
                  <a:cubicBezTo>
                    <a:pt x="337" y="0"/>
                    <a:pt x="322" y="2"/>
                    <a:pt x="309" y="7"/>
                  </a:cubicBezTo>
                  <a:cubicBezTo>
                    <a:pt x="302" y="11"/>
                    <a:pt x="296" y="13"/>
                    <a:pt x="289" y="18"/>
                  </a:cubicBezTo>
                  <a:cubicBezTo>
                    <a:pt x="281" y="22"/>
                    <a:pt x="275" y="28"/>
                    <a:pt x="263" y="28"/>
                  </a:cubicBezTo>
                  <a:cubicBezTo>
                    <a:pt x="236" y="28"/>
                    <a:pt x="216" y="28"/>
                    <a:pt x="185" y="28"/>
                  </a:cubicBezTo>
                  <a:cubicBezTo>
                    <a:pt x="174" y="28"/>
                    <a:pt x="170" y="22"/>
                    <a:pt x="161" y="18"/>
                  </a:cubicBezTo>
                  <a:cubicBezTo>
                    <a:pt x="155" y="13"/>
                    <a:pt x="149" y="11"/>
                    <a:pt x="142" y="7"/>
                  </a:cubicBezTo>
                  <a:cubicBezTo>
                    <a:pt x="126" y="2"/>
                    <a:pt x="111" y="0"/>
                    <a:pt x="96" y="0"/>
                  </a:cubicBezTo>
                  <a:cubicBezTo>
                    <a:pt x="64" y="2"/>
                    <a:pt x="33" y="18"/>
                    <a:pt x="18" y="48"/>
                  </a:cubicBezTo>
                  <a:cubicBezTo>
                    <a:pt x="5" y="75"/>
                    <a:pt x="0" y="110"/>
                    <a:pt x="3" y="139"/>
                  </a:cubicBezTo>
                  <a:cubicBezTo>
                    <a:pt x="3" y="164"/>
                    <a:pt x="7" y="189"/>
                    <a:pt x="14" y="215"/>
                  </a:cubicBezTo>
                  <a:cubicBezTo>
                    <a:pt x="20" y="246"/>
                    <a:pt x="26" y="281"/>
                    <a:pt x="44" y="307"/>
                  </a:cubicBezTo>
                  <a:cubicBezTo>
                    <a:pt x="68" y="347"/>
                    <a:pt x="113" y="353"/>
                    <a:pt x="146" y="323"/>
                  </a:cubicBezTo>
                  <a:cubicBezTo>
                    <a:pt x="159" y="312"/>
                    <a:pt x="165" y="285"/>
                    <a:pt x="168" y="268"/>
                  </a:cubicBezTo>
                  <a:cubicBezTo>
                    <a:pt x="172" y="235"/>
                    <a:pt x="181" y="213"/>
                    <a:pt x="190" y="213"/>
                  </a:cubicBezTo>
                  <a:cubicBezTo>
                    <a:pt x="196" y="213"/>
                    <a:pt x="196" y="213"/>
                    <a:pt x="196" y="213"/>
                  </a:cubicBezTo>
                  <a:cubicBezTo>
                    <a:pt x="259" y="213"/>
                    <a:pt x="259" y="213"/>
                    <a:pt x="259" y="213"/>
                  </a:cubicBezTo>
                  <a:cubicBezTo>
                    <a:pt x="270" y="213"/>
                    <a:pt x="279" y="235"/>
                    <a:pt x="283" y="268"/>
                  </a:cubicBezTo>
                  <a:cubicBezTo>
                    <a:pt x="285" y="285"/>
                    <a:pt x="291" y="312"/>
                    <a:pt x="305" y="323"/>
                  </a:cubicBezTo>
                  <a:cubicBezTo>
                    <a:pt x="337" y="353"/>
                    <a:pt x="383" y="347"/>
                    <a:pt x="407" y="307"/>
                  </a:cubicBezTo>
                  <a:cubicBezTo>
                    <a:pt x="424" y="281"/>
                    <a:pt x="431" y="246"/>
                    <a:pt x="437" y="215"/>
                  </a:cubicBezTo>
                  <a:cubicBezTo>
                    <a:pt x="442" y="189"/>
                    <a:pt x="448" y="164"/>
                    <a:pt x="448" y="139"/>
                  </a:cubicBezTo>
                  <a:cubicBezTo>
                    <a:pt x="451" y="110"/>
                    <a:pt x="446" y="75"/>
                    <a:pt x="431" y="48"/>
                  </a:cubicBezTo>
                  <a:close/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71" name="Freeform 55">
              <a:extLst>
                <a:ext uri="{FF2B5EF4-FFF2-40B4-BE49-F238E27FC236}">
                  <a16:creationId xmlns:a16="http://schemas.microsoft.com/office/drawing/2014/main" id="{0DD63FBB-DC86-4233-AA06-A47C9FEBA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0041" y="3102537"/>
              <a:ext cx="81952" cy="81952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74 h 91"/>
                <a:gd name="T12" fmla="*/ 17 w 91"/>
                <a:gd name="T13" fmla="*/ 46 h 91"/>
                <a:gd name="T14" fmla="*/ 46 w 91"/>
                <a:gd name="T15" fmla="*/ 17 h 91"/>
                <a:gd name="T16" fmla="*/ 74 w 91"/>
                <a:gd name="T17" fmla="*/ 46 h 91"/>
                <a:gd name="T18" fmla="*/ 46 w 91"/>
                <a:gd name="T19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74"/>
                  </a:moveTo>
                  <a:cubicBezTo>
                    <a:pt x="30" y="74"/>
                    <a:pt x="17" y="61"/>
                    <a:pt x="17" y="46"/>
                  </a:cubicBezTo>
                  <a:cubicBezTo>
                    <a:pt x="17" y="30"/>
                    <a:pt x="30" y="17"/>
                    <a:pt x="46" y="17"/>
                  </a:cubicBezTo>
                  <a:cubicBezTo>
                    <a:pt x="61" y="17"/>
                    <a:pt x="74" y="30"/>
                    <a:pt x="74" y="46"/>
                  </a:cubicBezTo>
                  <a:cubicBezTo>
                    <a:pt x="74" y="61"/>
                    <a:pt x="61" y="74"/>
                    <a:pt x="46" y="74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72" name="Freeform 56">
              <a:extLst>
                <a:ext uri="{FF2B5EF4-FFF2-40B4-BE49-F238E27FC236}">
                  <a16:creationId xmlns:a16="http://schemas.microsoft.com/office/drawing/2014/main" id="{8A967BA3-CEF6-4372-9CC0-1B31A836D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361" y="3093804"/>
              <a:ext cx="98745" cy="98745"/>
            </a:xfrm>
            <a:custGeom>
              <a:avLst/>
              <a:gdLst>
                <a:gd name="T0" fmla="*/ 100 w 110"/>
                <a:gd name="T1" fmla="*/ 45 h 110"/>
                <a:gd name="T2" fmla="*/ 65 w 110"/>
                <a:gd name="T3" fmla="*/ 45 h 110"/>
                <a:gd name="T4" fmla="*/ 65 w 110"/>
                <a:gd name="T5" fmla="*/ 10 h 110"/>
                <a:gd name="T6" fmla="*/ 55 w 110"/>
                <a:gd name="T7" fmla="*/ 0 h 110"/>
                <a:gd name="T8" fmla="*/ 45 w 110"/>
                <a:gd name="T9" fmla="*/ 10 h 110"/>
                <a:gd name="T10" fmla="*/ 45 w 110"/>
                <a:gd name="T11" fmla="*/ 45 h 110"/>
                <a:gd name="T12" fmla="*/ 10 w 110"/>
                <a:gd name="T13" fmla="*/ 45 h 110"/>
                <a:gd name="T14" fmla="*/ 0 w 110"/>
                <a:gd name="T15" fmla="*/ 55 h 110"/>
                <a:gd name="T16" fmla="*/ 10 w 110"/>
                <a:gd name="T17" fmla="*/ 65 h 110"/>
                <a:gd name="T18" fmla="*/ 45 w 110"/>
                <a:gd name="T19" fmla="*/ 65 h 110"/>
                <a:gd name="T20" fmla="*/ 45 w 110"/>
                <a:gd name="T21" fmla="*/ 100 h 110"/>
                <a:gd name="T22" fmla="*/ 55 w 110"/>
                <a:gd name="T23" fmla="*/ 110 h 110"/>
                <a:gd name="T24" fmla="*/ 65 w 110"/>
                <a:gd name="T25" fmla="*/ 100 h 110"/>
                <a:gd name="T26" fmla="*/ 65 w 110"/>
                <a:gd name="T27" fmla="*/ 65 h 110"/>
                <a:gd name="T28" fmla="*/ 100 w 110"/>
                <a:gd name="T29" fmla="*/ 65 h 110"/>
                <a:gd name="T30" fmla="*/ 110 w 110"/>
                <a:gd name="T31" fmla="*/ 55 h 110"/>
                <a:gd name="T32" fmla="*/ 100 w 110"/>
                <a:gd name="T3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10">
                  <a:moveTo>
                    <a:pt x="100" y="45"/>
                  </a:moveTo>
                  <a:cubicBezTo>
                    <a:pt x="65" y="45"/>
                    <a:pt x="65" y="45"/>
                    <a:pt x="65" y="4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5"/>
                    <a:pt x="61" y="0"/>
                    <a:pt x="55" y="0"/>
                  </a:cubicBezTo>
                  <a:cubicBezTo>
                    <a:pt x="50" y="0"/>
                    <a:pt x="45" y="5"/>
                    <a:pt x="45" y="10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5" y="45"/>
                    <a:pt x="0" y="49"/>
                    <a:pt x="0" y="55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5"/>
                    <a:pt x="50" y="110"/>
                    <a:pt x="55" y="110"/>
                  </a:cubicBezTo>
                  <a:cubicBezTo>
                    <a:pt x="61" y="110"/>
                    <a:pt x="65" y="105"/>
                    <a:pt x="65" y="100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5" y="65"/>
                    <a:pt x="110" y="61"/>
                    <a:pt x="110" y="55"/>
                  </a:cubicBezTo>
                  <a:cubicBezTo>
                    <a:pt x="110" y="49"/>
                    <a:pt x="105" y="45"/>
                    <a:pt x="100" y="45"/>
                  </a:cubicBezTo>
                  <a:close/>
                </a:path>
              </a:pathLst>
            </a:custGeom>
            <a:solidFill>
              <a:srgbClr val="A2DAD6">
                <a:lumMod val="40000"/>
                <a:lumOff val="6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73" name="Freeform 57">
              <a:extLst>
                <a:ext uri="{FF2B5EF4-FFF2-40B4-BE49-F238E27FC236}">
                  <a16:creationId xmlns:a16="http://schemas.microsoft.com/office/drawing/2014/main" id="{ABC51228-A34C-476C-BC33-3F16487B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24" y="3388360"/>
              <a:ext cx="291869" cy="545785"/>
            </a:xfrm>
            <a:custGeom>
              <a:avLst/>
              <a:gdLst>
                <a:gd name="T0" fmla="*/ 305 w 325"/>
                <a:gd name="T1" fmla="*/ 608 h 608"/>
                <a:gd name="T2" fmla="*/ 20 w 325"/>
                <a:gd name="T3" fmla="*/ 608 h 608"/>
                <a:gd name="T4" fmla="*/ 0 w 325"/>
                <a:gd name="T5" fmla="*/ 589 h 608"/>
                <a:gd name="T6" fmla="*/ 0 w 325"/>
                <a:gd name="T7" fmla="*/ 20 h 608"/>
                <a:gd name="T8" fmla="*/ 20 w 325"/>
                <a:gd name="T9" fmla="*/ 0 h 608"/>
                <a:gd name="T10" fmla="*/ 305 w 325"/>
                <a:gd name="T11" fmla="*/ 0 h 608"/>
                <a:gd name="T12" fmla="*/ 325 w 325"/>
                <a:gd name="T13" fmla="*/ 20 h 608"/>
                <a:gd name="T14" fmla="*/ 325 w 325"/>
                <a:gd name="T15" fmla="*/ 589 h 608"/>
                <a:gd name="T16" fmla="*/ 305 w 325"/>
                <a:gd name="T1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608">
                  <a:moveTo>
                    <a:pt x="305" y="608"/>
                  </a:moveTo>
                  <a:cubicBezTo>
                    <a:pt x="20" y="608"/>
                    <a:pt x="20" y="608"/>
                    <a:pt x="20" y="608"/>
                  </a:cubicBezTo>
                  <a:cubicBezTo>
                    <a:pt x="9" y="608"/>
                    <a:pt x="0" y="600"/>
                    <a:pt x="0" y="58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16" y="0"/>
                    <a:pt x="325" y="9"/>
                    <a:pt x="325" y="20"/>
                  </a:cubicBezTo>
                  <a:cubicBezTo>
                    <a:pt x="325" y="589"/>
                    <a:pt x="325" y="589"/>
                    <a:pt x="325" y="589"/>
                  </a:cubicBezTo>
                  <a:cubicBezTo>
                    <a:pt x="325" y="600"/>
                    <a:pt x="316" y="608"/>
                    <a:pt x="305" y="608"/>
                  </a:cubicBezTo>
                </a:path>
              </a:pathLst>
            </a:custGeom>
            <a:solidFill>
              <a:srgbClr val="A2DAD6">
                <a:lumMod val="50000"/>
              </a:srgbClr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  <p:sp>
          <p:nvSpPr>
            <p:cNvPr id="674" name="Freeform 58">
              <a:extLst>
                <a:ext uri="{FF2B5EF4-FFF2-40B4-BE49-F238E27FC236}">
                  <a16:creationId xmlns:a16="http://schemas.microsoft.com/office/drawing/2014/main" id="{CE4C4CB3-6B3A-4361-9C8D-93360DCD0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3533" y="3406161"/>
              <a:ext cx="255260" cy="501115"/>
            </a:xfrm>
            <a:custGeom>
              <a:avLst/>
              <a:gdLst>
                <a:gd name="T0" fmla="*/ 111 w 284"/>
                <a:gd name="T1" fmla="*/ 537 h 558"/>
                <a:gd name="T2" fmla="*/ 101 w 284"/>
                <a:gd name="T3" fmla="*/ 547 h 558"/>
                <a:gd name="T4" fmla="*/ 111 w 284"/>
                <a:gd name="T5" fmla="*/ 558 h 558"/>
                <a:gd name="T6" fmla="*/ 172 w 284"/>
                <a:gd name="T7" fmla="*/ 558 h 558"/>
                <a:gd name="T8" fmla="*/ 182 w 284"/>
                <a:gd name="T9" fmla="*/ 547 h 558"/>
                <a:gd name="T10" fmla="*/ 172 w 284"/>
                <a:gd name="T11" fmla="*/ 537 h 558"/>
                <a:gd name="T12" fmla="*/ 111 w 284"/>
                <a:gd name="T13" fmla="*/ 537 h 558"/>
                <a:gd name="T14" fmla="*/ 274 w 284"/>
                <a:gd name="T15" fmla="*/ 0 h 558"/>
                <a:gd name="T16" fmla="*/ 10 w 284"/>
                <a:gd name="T17" fmla="*/ 0 h 558"/>
                <a:gd name="T18" fmla="*/ 0 w 284"/>
                <a:gd name="T19" fmla="*/ 10 h 558"/>
                <a:gd name="T20" fmla="*/ 0 w 284"/>
                <a:gd name="T21" fmla="*/ 497 h 558"/>
                <a:gd name="T22" fmla="*/ 10 w 284"/>
                <a:gd name="T23" fmla="*/ 506 h 558"/>
                <a:gd name="T24" fmla="*/ 274 w 284"/>
                <a:gd name="T25" fmla="*/ 506 h 558"/>
                <a:gd name="T26" fmla="*/ 284 w 284"/>
                <a:gd name="T27" fmla="*/ 497 h 558"/>
                <a:gd name="T28" fmla="*/ 284 w 284"/>
                <a:gd name="T29" fmla="*/ 10 h 558"/>
                <a:gd name="T30" fmla="*/ 274 w 284"/>
                <a:gd name="T3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558">
                  <a:moveTo>
                    <a:pt x="111" y="537"/>
                  </a:moveTo>
                  <a:cubicBezTo>
                    <a:pt x="106" y="537"/>
                    <a:pt x="101" y="542"/>
                    <a:pt x="101" y="547"/>
                  </a:cubicBezTo>
                  <a:cubicBezTo>
                    <a:pt x="101" y="553"/>
                    <a:pt x="106" y="558"/>
                    <a:pt x="111" y="558"/>
                  </a:cubicBezTo>
                  <a:cubicBezTo>
                    <a:pt x="172" y="558"/>
                    <a:pt x="172" y="558"/>
                    <a:pt x="172" y="558"/>
                  </a:cubicBezTo>
                  <a:cubicBezTo>
                    <a:pt x="178" y="558"/>
                    <a:pt x="182" y="553"/>
                    <a:pt x="182" y="547"/>
                  </a:cubicBezTo>
                  <a:cubicBezTo>
                    <a:pt x="182" y="542"/>
                    <a:pt x="178" y="537"/>
                    <a:pt x="172" y="537"/>
                  </a:cubicBezTo>
                  <a:cubicBezTo>
                    <a:pt x="111" y="537"/>
                    <a:pt x="111" y="537"/>
                    <a:pt x="111" y="537"/>
                  </a:cubicBezTo>
                  <a:moveTo>
                    <a:pt x="27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0" y="502"/>
                    <a:pt x="4" y="506"/>
                    <a:pt x="10" y="506"/>
                  </a:cubicBezTo>
                  <a:cubicBezTo>
                    <a:pt x="274" y="506"/>
                    <a:pt x="274" y="506"/>
                    <a:pt x="274" y="506"/>
                  </a:cubicBezTo>
                  <a:cubicBezTo>
                    <a:pt x="279" y="506"/>
                    <a:pt x="284" y="502"/>
                    <a:pt x="284" y="497"/>
                  </a:cubicBezTo>
                  <a:cubicBezTo>
                    <a:pt x="284" y="10"/>
                    <a:pt x="284" y="10"/>
                    <a:pt x="284" y="10"/>
                  </a:cubicBezTo>
                  <a:cubicBezTo>
                    <a:pt x="284" y="5"/>
                    <a:pt x="279" y="0"/>
                    <a:pt x="274" y="0"/>
                  </a:cubicBezTo>
                </a:path>
              </a:pathLst>
            </a:custGeom>
            <a:solidFill>
              <a:srgbClr val="A2DAD6"/>
            </a:solidFill>
            <a:ln w="10795" cap="flat" cmpd="sng" algn="ctr">
              <a:noFill/>
              <a:prstDash val="solid"/>
            </a:ln>
            <a:effectLst/>
            <a:ex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kern="0">
                <a:solidFill>
                  <a:prstClr val="white"/>
                </a:solidFill>
                <a:latin typeface="Microsoft Sans Serif"/>
              </a:endParaRPr>
            </a:p>
          </p:txBody>
        </p:sp>
      </p:grpSp>
      <p:sp>
        <p:nvSpPr>
          <p:cNvPr id="648" name="Freeform 52">
            <a:extLst>
              <a:ext uri="{FF2B5EF4-FFF2-40B4-BE49-F238E27FC236}">
                <a16:creationId xmlns:a16="http://schemas.microsoft.com/office/drawing/2014/main" id="{54B09E0C-2E64-4C8E-A9BE-80EC5E3FE76A}"/>
              </a:ext>
            </a:extLst>
          </p:cNvPr>
          <p:cNvSpPr>
            <a:spLocks noEditPoints="1"/>
          </p:cNvSpPr>
          <p:nvPr/>
        </p:nvSpPr>
        <p:spPr bwMode="auto">
          <a:xfrm>
            <a:off x="2217810" y="3685719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A2DAD6">
              <a:lumMod val="60000"/>
              <a:lumOff val="4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34">
              <a:defRPr/>
            </a:pPr>
            <a:endParaRPr lang="en-US" kern="0">
              <a:solidFill>
                <a:prstClr val="black"/>
              </a:solidFill>
              <a:latin typeface="Microsoft Sans Serif"/>
            </a:endParaRPr>
          </a:p>
        </p:txBody>
      </p: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E4F357FD-58A3-44D0-B11A-3ED07A8C3E86}"/>
              </a:ext>
            </a:extLst>
          </p:cNvPr>
          <p:cNvCxnSpPr>
            <a:cxnSpLocks/>
            <a:stCxn id="504" idx="13"/>
          </p:cNvCxnSpPr>
          <p:nvPr/>
        </p:nvCxnSpPr>
        <p:spPr>
          <a:xfrm flipH="1" flipV="1">
            <a:off x="3588127" y="3753869"/>
            <a:ext cx="1140122" cy="348592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EE17B9E7-CEC9-4E41-94EF-C041DEC2C6D9}"/>
              </a:ext>
            </a:extLst>
          </p:cNvPr>
          <p:cNvCxnSpPr>
            <a:cxnSpLocks/>
          </p:cNvCxnSpPr>
          <p:nvPr/>
        </p:nvCxnSpPr>
        <p:spPr>
          <a:xfrm flipH="1">
            <a:off x="4175577" y="4646641"/>
            <a:ext cx="818009" cy="1611656"/>
          </a:xfrm>
          <a:prstGeom prst="line">
            <a:avLst/>
          </a:prstGeom>
          <a:noFill/>
          <a:ln w="38100" cap="rnd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w="lg" len="lg"/>
            <a:tailEnd type="none"/>
          </a:ln>
          <a:effectLst/>
        </p:spPr>
      </p:cxnSp>
      <p:pic>
        <p:nvPicPr>
          <p:cNvPr id="652" name="Picture 651">
            <a:extLst>
              <a:ext uri="{FF2B5EF4-FFF2-40B4-BE49-F238E27FC236}">
                <a16:creationId xmlns:a16="http://schemas.microsoft.com/office/drawing/2014/main" id="{C63A38B2-77E1-4EF1-B7D4-FEBF70F47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89" y="3979570"/>
            <a:ext cx="854182" cy="583691"/>
          </a:xfrm>
          <a:prstGeom prst="rect">
            <a:avLst/>
          </a:prstGeom>
          <a:effectLst/>
        </p:spPr>
      </p:pic>
      <p:pic>
        <p:nvPicPr>
          <p:cNvPr id="720" name="Picture 719">
            <a:extLst>
              <a:ext uri="{FF2B5EF4-FFF2-40B4-BE49-F238E27FC236}">
                <a16:creationId xmlns:a16="http://schemas.microsoft.com/office/drawing/2014/main" id="{CF85CB9A-5AB9-41F9-B596-3B625B173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9" y="5157309"/>
            <a:ext cx="911911" cy="623139"/>
          </a:xfrm>
          <a:prstGeom prst="rect">
            <a:avLst/>
          </a:prstGeom>
          <a:effectLst/>
        </p:spPr>
      </p:pic>
      <p:sp>
        <p:nvSpPr>
          <p:cNvPr id="724" name="Text Placeholder 152">
            <a:extLst>
              <a:ext uri="{FF2B5EF4-FFF2-40B4-BE49-F238E27FC236}">
                <a16:creationId xmlns:a16="http://schemas.microsoft.com/office/drawing/2014/main" id="{1F5A8C43-8F49-43CC-B236-99C9C6B89CA8}"/>
              </a:ext>
            </a:extLst>
          </p:cNvPr>
          <p:cNvSpPr txBox="1">
            <a:spLocks/>
          </p:cNvSpPr>
          <p:nvPr/>
        </p:nvSpPr>
        <p:spPr>
          <a:xfrm>
            <a:off x="440711" y="1702302"/>
            <a:ext cx="7378700" cy="1078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668C98"/>
                </a:solidFill>
              </a:rPr>
              <a:t>Open Standards</a:t>
            </a:r>
            <a:br>
              <a:rPr lang="en-US" sz="3600" b="1" dirty="0">
                <a:solidFill>
                  <a:srgbClr val="668C98"/>
                </a:solidFill>
              </a:rPr>
            </a:br>
            <a:r>
              <a:rPr lang="en-US" sz="3600" b="1" dirty="0">
                <a:solidFill>
                  <a:srgbClr val="668C98"/>
                </a:solidFill>
                <a:sym typeface="Wingdings" panose="05000000000000000000" pitchFamily="2" charset="2"/>
              </a:rPr>
              <a:t></a:t>
            </a:r>
            <a:r>
              <a:rPr lang="en-US" sz="3600" b="1" dirty="0">
                <a:solidFill>
                  <a:srgbClr val="668C98"/>
                </a:solidFill>
              </a:rPr>
              <a:t> “Interworking Glue”</a:t>
            </a:r>
          </a:p>
        </p:txBody>
      </p:sp>
      <p:pic>
        <p:nvPicPr>
          <p:cNvPr id="636" name="Picture 2" descr="Modbusì ëí ì´ë¯¸ì§ ê²ìê²°ê³¼">
            <a:extLst>
              <a:ext uri="{FF2B5EF4-FFF2-40B4-BE49-F238E27FC236}">
                <a16:creationId xmlns:a16="http://schemas.microsoft.com/office/drawing/2014/main" id="{6C0C729F-22F8-429F-9D7C-A35789AF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50" y="5468388"/>
            <a:ext cx="1460532" cy="40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23" name="Picture 2" descr="Modbusì ëí ì´ë¯¸ì§ ê²ìê²°ê³¼">
            <a:extLst>
              <a:ext uri="{FF2B5EF4-FFF2-40B4-BE49-F238E27FC236}">
                <a16:creationId xmlns:a16="http://schemas.microsoft.com/office/drawing/2014/main" id="{9FC21538-D8A6-4A55-A678-DBD4BF09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20" y="4273308"/>
            <a:ext cx="1460532" cy="40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25" name="Picture 2" descr="Modbusì ëí ì´ë¯¸ì§ ê²ìê²°ê³¼">
            <a:extLst>
              <a:ext uri="{FF2B5EF4-FFF2-40B4-BE49-F238E27FC236}">
                <a16:creationId xmlns:a16="http://schemas.microsoft.com/office/drawing/2014/main" id="{B4613684-3F1C-45D4-A69B-99A7AB4A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32" y="3346138"/>
            <a:ext cx="1460532" cy="40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11767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FBCDED-98A1-44EE-AD5D-F38B1C30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022664" cy="1173570"/>
          </a:xfrm>
        </p:spPr>
        <p:txBody>
          <a:bodyPr>
            <a:noAutofit/>
          </a:bodyPr>
          <a:lstStyle/>
          <a:p>
            <a:r>
              <a:rPr lang="en-US" altLang="ko-KR" dirty="0"/>
              <a:t>Scope</a:t>
            </a:r>
            <a:endParaRPr lang="en-US" dirty="0"/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B207DF8E-FACC-40FA-94CD-2295A3199F32}"/>
              </a:ext>
            </a:extLst>
          </p:cNvPr>
          <p:cNvGrpSpPr/>
          <p:nvPr/>
        </p:nvGrpSpPr>
        <p:grpSpPr>
          <a:xfrm>
            <a:off x="3356240" y="3074854"/>
            <a:ext cx="5361040" cy="3270613"/>
            <a:chOff x="5298209" y="1318966"/>
            <a:chExt cx="6441004" cy="4844779"/>
          </a:xfrm>
        </p:grpSpPr>
        <p:sp>
          <p:nvSpPr>
            <p:cNvPr id="16" name="Rounded Rectangle 51">
              <a:extLst>
                <a:ext uri="{FF2B5EF4-FFF2-40B4-BE49-F238E27FC236}">
                  <a16:creationId xmlns:a16="http://schemas.microsoft.com/office/drawing/2014/main" id="{983274C0-9EB8-44E7-B44D-E2DD4B7790DD}"/>
                </a:ext>
              </a:extLst>
            </p:cNvPr>
            <p:cNvSpPr/>
            <p:nvPr/>
          </p:nvSpPr>
          <p:spPr>
            <a:xfrm>
              <a:off x="5309824" y="3236849"/>
              <a:ext cx="6429385" cy="1467106"/>
            </a:xfrm>
            <a:prstGeom prst="roundRect">
              <a:avLst>
                <a:gd name="adj" fmla="val 8617"/>
              </a:avLst>
            </a:prstGeom>
            <a:solidFill>
              <a:schemeClr val="accent3">
                <a:lumMod val="20000"/>
                <a:lumOff val="80000"/>
                <a:alpha val="56000"/>
              </a:schemeClr>
            </a:solidFill>
            <a:ln w="25400" cap="flat" cmpd="sng" algn="ctr">
              <a:solidFill>
                <a:srgbClr val="54505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latin typeface="Qualcomm Office Regular"/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8FD340B-D18E-42D8-8200-10828DBBA9DD}"/>
                </a:ext>
              </a:extLst>
            </p:cNvPr>
            <p:cNvSpPr/>
            <p:nvPr/>
          </p:nvSpPr>
          <p:spPr>
            <a:xfrm>
              <a:off x="5298209" y="3627517"/>
              <a:ext cx="6429391" cy="8269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3" name="Rounded Rectangle 47">
              <a:extLst>
                <a:ext uri="{FF2B5EF4-FFF2-40B4-BE49-F238E27FC236}">
                  <a16:creationId xmlns:a16="http://schemas.microsoft.com/office/drawing/2014/main" id="{09C1C620-7BB6-4AE1-AA27-C765E61B9CB9}"/>
                </a:ext>
              </a:extLst>
            </p:cNvPr>
            <p:cNvSpPr/>
            <p:nvPr/>
          </p:nvSpPr>
          <p:spPr>
            <a:xfrm>
              <a:off x="5309821" y="1701511"/>
              <a:ext cx="6429391" cy="1927689"/>
            </a:xfrm>
            <a:prstGeom prst="roundRect">
              <a:avLst>
                <a:gd name="adj" fmla="val 6992"/>
              </a:avLst>
            </a:prstGeom>
            <a:solidFill>
              <a:schemeClr val="accent4">
                <a:lumMod val="20000"/>
                <a:lumOff val="80000"/>
                <a:alpha val="56000"/>
              </a:schemeClr>
            </a:solidFill>
            <a:ln w="25400" cap="flat" cmpd="sng" algn="ctr">
              <a:solidFill>
                <a:srgbClr val="54505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600" kern="0" dirty="0">
                <a:solidFill>
                  <a:srgbClr val="FFFFFF"/>
                </a:solidFill>
                <a:latin typeface="Qualcomm Office Regular"/>
              </a:endParaRPr>
            </a:p>
          </p:txBody>
        </p:sp>
        <p:sp>
          <p:nvSpPr>
            <p:cNvPr id="15" name="Rounded Rectangle 52">
              <a:extLst>
                <a:ext uri="{FF2B5EF4-FFF2-40B4-BE49-F238E27FC236}">
                  <a16:creationId xmlns:a16="http://schemas.microsoft.com/office/drawing/2014/main" id="{C3D6A4D4-F29B-4889-99FC-F665F6E9DF62}"/>
                </a:ext>
              </a:extLst>
            </p:cNvPr>
            <p:cNvSpPr/>
            <p:nvPr/>
          </p:nvSpPr>
          <p:spPr>
            <a:xfrm>
              <a:off x="5309824" y="4445089"/>
              <a:ext cx="6429385" cy="1718656"/>
            </a:xfrm>
            <a:prstGeom prst="roundRect">
              <a:avLst>
                <a:gd name="adj" fmla="val 7234"/>
              </a:avLst>
            </a:prstGeom>
            <a:solidFill>
              <a:schemeClr val="accent5">
                <a:lumMod val="60000"/>
                <a:lumOff val="40000"/>
                <a:alpha val="56000"/>
              </a:schemeClr>
            </a:solidFill>
            <a:ln w="25400" cap="flat" cmpd="sng" algn="ctr">
              <a:solidFill>
                <a:srgbClr val="54505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34">
                <a:defRPr/>
              </a:pPr>
              <a:endParaRPr lang="en-US" sz="1600" kern="0" dirty="0">
                <a:solidFill>
                  <a:srgbClr val="FFFFFF"/>
                </a:solidFill>
                <a:latin typeface="Qualcomm Office Regular"/>
              </a:endParaRPr>
            </a:p>
          </p:txBody>
        </p:sp>
        <p:pic>
          <p:nvPicPr>
            <p:cNvPr id="24" name="Picture 2" descr="https://upload.wikimedia.org/wikipedia/commons/9/94/Wifi.png">
              <a:extLst>
                <a:ext uri="{FF2B5EF4-FFF2-40B4-BE49-F238E27FC236}">
                  <a16:creationId xmlns:a16="http://schemas.microsoft.com/office/drawing/2014/main" id="{F25F380C-9F71-4499-A7D5-AA26B643F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1052" y="5397302"/>
              <a:ext cx="908518" cy="33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F2D7C1-3BD7-4326-9E58-2B2B3ABCF508}"/>
                </a:ext>
              </a:extLst>
            </p:cNvPr>
            <p:cNvSpPr txBox="1"/>
            <p:nvPr/>
          </p:nvSpPr>
          <p:spPr>
            <a:xfrm>
              <a:off x="6685267" y="3232219"/>
              <a:ext cx="766903" cy="465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34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600" b="1" kern="0">
                  <a:latin typeface="Calibre Semibold" pitchFamily="34" charset="0"/>
                </a:rPr>
                <a:t>CoAP</a:t>
              </a:r>
              <a:endParaRPr lang="en-US" sz="1600" b="1" kern="0" dirty="0">
                <a:latin typeface="Calibre Semibold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666E2E-1932-4683-BC93-37F3AB555B5C}"/>
                </a:ext>
              </a:extLst>
            </p:cNvPr>
            <p:cNvSpPr txBox="1"/>
            <p:nvPr/>
          </p:nvSpPr>
          <p:spPr>
            <a:xfrm>
              <a:off x="9754917" y="3234277"/>
              <a:ext cx="836615" cy="46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34">
                <a:lnSpc>
                  <a:spcPct val="90000"/>
                </a:lnSpc>
                <a:spcAft>
                  <a:spcPts val="300"/>
                </a:spcAft>
                <a:defRPr/>
              </a:pPr>
              <a:r>
                <a:rPr lang="en-US" sz="1600" b="1" kern="0" dirty="0">
                  <a:latin typeface="Calibre Semibold" pitchFamily="34" charset="0"/>
                </a:rPr>
                <a:t>HTTP</a:t>
              </a:r>
            </a:p>
          </p:txBody>
        </p:sp>
        <p:sp>
          <p:nvSpPr>
            <p:cNvPr id="38" name="Rounded Rectangle 73">
              <a:extLst>
                <a:ext uri="{FF2B5EF4-FFF2-40B4-BE49-F238E27FC236}">
                  <a16:creationId xmlns:a16="http://schemas.microsoft.com/office/drawing/2014/main" id="{4DD97CF2-87C7-4D21-9188-E30906D97731}"/>
                </a:ext>
              </a:extLst>
            </p:cNvPr>
            <p:cNvSpPr/>
            <p:nvPr/>
          </p:nvSpPr>
          <p:spPr>
            <a:xfrm>
              <a:off x="5309819" y="1318966"/>
              <a:ext cx="6429394" cy="38518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00558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b="1" kern="0">
                  <a:latin typeface="Qualcomm Office Regular"/>
                </a:rPr>
                <a:t>Custom IoT Application</a:t>
              </a:r>
              <a:endParaRPr lang="en-US" sz="1600" b="1" kern="0" dirty="0">
                <a:latin typeface="Qualcomm Office Regular"/>
              </a:endParaRPr>
            </a:p>
          </p:txBody>
        </p:sp>
        <p:pic>
          <p:nvPicPr>
            <p:cNvPr id="45" name="Picture 8" descr="seluxit allseen alliance alljoyn">
              <a:extLst>
                <a:ext uri="{FF2B5EF4-FFF2-40B4-BE49-F238E27FC236}">
                  <a16:creationId xmlns:a16="http://schemas.microsoft.com/office/drawing/2014/main" id="{0B55B9E2-720F-424F-9687-3E64B6D26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420" y="1897179"/>
              <a:ext cx="1186486" cy="345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0" descr="Bildergebnis für MQTT transparent">
              <a:extLst>
                <a:ext uri="{FF2B5EF4-FFF2-40B4-BE49-F238E27FC236}">
                  <a16:creationId xmlns:a16="http://schemas.microsoft.com/office/drawing/2014/main" id="{5005252D-F40E-4012-9B09-2F7EC8763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005" y="3305396"/>
              <a:ext cx="839524" cy="231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8" descr="Bildergebnis für LoRa transparent">
              <a:extLst>
                <a:ext uri="{FF2B5EF4-FFF2-40B4-BE49-F238E27FC236}">
                  <a16:creationId xmlns:a16="http://schemas.microsoft.com/office/drawing/2014/main" id="{38293D16-31A5-4E16-B108-A246B39DF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311" y="5572248"/>
              <a:ext cx="680304" cy="403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9585458C-4961-4FFF-9DE9-B1DFED8D8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18" y="2320095"/>
              <a:ext cx="1584332" cy="58992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B09DFAC-EB4A-4B82-AA37-69FDD52E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5575" y="2388088"/>
              <a:ext cx="652230" cy="5219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BAFC40-1423-4A71-BD6C-77D69182A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550" y="2246068"/>
              <a:ext cx="1451467" cy="9166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Picture 10" descr="Bildergebnis für OCF logo">
              <a:extLst>
                <a:ext uri="{FF2B5EF4-FFF2-40B4-BE49-F238E27FC236}">
                  <a16:creationId xmlns:a16="http://schemas.microsoft.com/office/drawing/2014/main" id="{F7EEF01E-9F53-404E-A324-47970EBB2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626" y="1828023"/>
              <a:ext cx="2074028" cy="40366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2" name="Arrow: Left-Right 1">
              <a:extLst>
                <a:ext uri="{FF2B5EF4-FFF2-40B4-BE49-F238E27FC236}">
                  <a16:creationId xmlns:a16="http://schemas.microsoft.com/office/drawing/2014/main" id="{42DFFF90-FD02-4690-9847-B381B47F343A}"/>
                </a:ext>
              </a:extLst>
            </p:cNvPr>
            <p:cNvSpPr/>
            <p:nvPr/>
          </p:nvSpPr>
          <p:spPr>
            <a:xfrm rot="5400000">
              <a:off x="8135461" y="3898969"/>
              <a:ext cx="1095202" cy="352759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/>
            </a:p>
          </p:txBody>
        </p:sp>
        <p:pic>
          <p:nvPicPr>
            <p:cNvPr id="5122" name="Picture 2" descr="Modbusì ëí ì´ë¯¸ì§ ê²ìê²°ê³¼">
              <a:extLst>
                <a:ext uri="{FF2B5EF4-FFF2-40B4-BE49-F238E27FC236}">
                  <a16:creationId xmlns:a16="http://schemas.microsoft.com/office/drawing/2014/main" id="{6E775BB4-393B-4D46-853E-94D0DB264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782" y="4782935"/>
              <a:ext cx="1754751" cy="6058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pic>
          <p:nvPicPr>
            <p:cNvPr id="5124" name="Picture 4" descr="Zwaveì ëí ì´ë¯¸ì§ ê²ìê²°ê³¼">
              <a:extLst>
                <a:ext uri="{FF2B5EF4-FFF2-40B4-BE49-F238E27FC236}">
                  <a16:creationId xmlns:a16="http://schemas.microsoft.com/office/drawing/2014/main" id="{DEF5D1FF-1F16-4379-BFC8-1875BB7EF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230" y="5325689"/>
              <a:ext cx="781778" cy="3873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pic>
          <p:nvPicPr>
            <p:cNvPr id="5126" name="Picture 6" descr="zigbeeì ëí ì´ë¯¸ì§ ê²ìê²°ê³¼">
              <a:extLst>
                <a:ext uri="{FF2B5EF4-FFF2-40B4-BE49-F238E27FC236}">
                  <a16:creationId xmlns:a16="http://schemas.microsoft.com/office/drawing/2014/main" id="{99750485-A00C-48EF-A12F-DE9EF2230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997" y="5603217"/>
              <a:ext cx="643462" cy="4414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8DA679-C9F8-4572-B380-BE418E1856F8}"/>
                </a:ext>
              </a:extLst>
            </p:cNvPr>
            <p:cNvSpPr txBox="1"/>
            <p:nvPr/>
          </p:nvSpPr>
          <p:spPr>
            <a:xfrm>
              <a:off x="7829033" y="3801697"/>
              <a:ext cx="1720501" cy="501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/>
                <a:t>Interworking</a:t>
              </a:r>
              <a:endParaRPr lang="ko-KR" altLang="en-US" sz="1600" b="1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A7DC5C3E-CE25-4243-9032-17716743C69D}"/>
                </a:ext>
              </a:extLst>
            </p:cNvPr>
            <p:cNvSpPr/>
            <p:nvPr/>
          </p:nvSpPr>
          <p:spPr>
            <a:xfrm>
              <a:off x="7726647" y="2300401"/>
              <a:ext cx="1899496" cy="3179406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C2B509A2-0DD4-40A9-A7B2-8F7A206C2E51}"/>
              </a:ext>
            </a:extLst>
          </p:cNvPr>
          <p:cNvSpPr/>
          <p:nvPr/>
        </p:nvSpPr>
        <p:spPr>
          <a:xfrm>
            <a:off x="198141" y="1230507"/>
            <a:ext cx="1148789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13" indent="-3429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7" algn="l"/>
              </a:tabLst>
            </a:pPr>
            <a:r>
              <a:rPr lang="en-US" altLang="ko-KR" b="1" dirty="0">
                <a:ea typeface="SimSun" panose="02010600030101010101" pitchFamily="2" charset="-122"/>
                <a:cs typeface="Times New Roman" panose="02020603050405020304" pitchFamily="18" charset="0"/>
              </a:rPr>
              <a:t>Enhancements for oneM2M system support interworking with Modbus device, such as supporting Master-slaver communication method </a:t>
            </a:r>
            <a:endParaRPr lang="ko-KR" altLang="ko-KR" b="1" dirty="0">
              <a:cs typeface="Times New Roman" panose="02020603050405020304" pitchFamily="18" charset="0"/>
            </a:endParaRPr>
          </a:p>
          <a:p>
            <a:pPr marL="342913" indent="-3429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7" algn="l"/>
              </a:tabLst>
            </a:pPr>
            <a:r>
              <a:rPr lang="en-US" altLang="ko-KR" b="1" dirty="0">
                <a:ea typeface="SimSun" panose="02010600030101010101" pitchFamily="2" charset="-122"/>
                <a:cs typeface="Times New Roman" panose="02020603050405020304" pitchFamily="18" charset="0"/>
              </a:rPr>
              <a:t>Modbus data model is mapped to oneM2M resources </a:t>
            </a:r>
            <a:endParaRPr lang="ko-KR" altLang="ko-KR" b="1" dirty="0">
              <a:cs typeface="Times New Roman" panose="02020603050405020304" pitchFamily="18" charset="0"/>
            </a:endParaRPr>
          </a:p>
          <a:p>
            <a:pPr marL="342913" indent="-3429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7" algn="l"/>
              </a:tabLst>
            </a:pPr>
            <a:r>
              <a:rPr lang="en-US" altLang="ko-KR" b="1" dirty="0">
                <a:ea typeface="SimSun" panose="02010600030101010101" pitchFamily="2" charset="-122"/>
                <a:cs typeface="Times New Roman" panose="02020603050405020304" pitchFamily="18" charset="0"/>
              </a:rPr>
              <a:t>Instantiating Modbus data model by usage of oneM2M base ontology </a:t>
            </a:r>
            <a:endParaRPr lang="ko-KR" altLang="ko-KR" b="1" dirty="0">
              <a:cs typeface="Times New Roman" panose="02020603050405020304" pitchFamily="18" charset="0"/>
            </a:endParaRPr>
          </a:p>
          <a:p>
            <a:pPr marL="342913" indent="-3429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7" algn="l"/>
              </a:tabLst>
            </a:pPr>
            <a:r>
              <a:rPr lang="en-US" altLang="ko-KR" b="1" dirty="0">
                <a:ea typeface="SimSun" panose="02010600030101010101" pitchFamily="2" charset="-122"/>
                <a:cs typeface="Times New Roman" panose="02020603050405020304" pitchFamily="18" charset="0"/>
              </a:rPr>
              <a:t>Interworking procedure by operating oneM2M resource and  reusing </a:t>
            </a:r>
            <a:r>
              <a:rPr lang="en-US" altLang="ko-KR" b="1" dirty="0" err="1">
                <a:ea typeface="SimSun" panose="02010600030101010101" pitchFamily="2" charset="-122"/>
                <a:cs typeface="Times New Roman" panose="02020603050405020304" pitchFamily="18" charset="0"/>
              </a:rPr>
              <a:t>Gerneric</a:t>
            </a:r>
            <a:r>
              <a:rPr lang="en-US" altLang="ko-KR" b="1" dirty="0">
                <a:ea typeface="SimSun" panose="02010600030101010101" pitchFamily="2" charset="-122"/>
                <a:cs typeface="Times New Roman" panose="02020603050405020304" pitchFamily="18" charset="0"/>
              </a:rPr>
              <a:t> Interworking</a:t>
            </a:r>
            <a:endParaRPr lang="ko-KR" altLang="ko-KR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1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2B3FFB52-A734-4ABC-84B2-F4F83BA53217}"/>
              </a:ext>
            </a:extLst>
          </p:cNvPr>
          <p:cNvCxnSpPr>
            <a:cxnSpLocks/>
          </p:cNvCxnSpPr>
          <p:nvPr/>
        </p:nvCxnSpPr>
        <p:spPr>
          <a:xfrm>
            <a:off x="727220" y="4181856"/>
            <a:ext cx="7562175" cy="99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Modbus Topology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F961FC-A2B8-473A-9C42-89FC7E8D90CB}"/>
              </a:ext>
            </a:extLst>
          </p:cNvPr>
          <p:cNvGrpSpPr/>
          <p:nvPr/>
        </p:nvGrpSpPr>
        <p:grpSpPr>
          <a:xfrm>
            <a:off x="3345705" y="2888340"/>
            <a:ext cx="2187625" cy="699837"/>
            <a:chOff x="4340200" y="4573011"/>
            <a:chExt cx="2187625" cy="699837"/>
          </a:xfrm>
        </p:grpSpPr>
        <p:sp>
          <p:nvSpPr>
            <p:cNvPr id="12" name="Rectangle à coins arrondis 94"/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en-GB" altLang="ko-KR" kern="0">
                  <a:solidFill>
                    <a:srgbClr val="505450"/>
                  </a:solidFill>
                </a:rPr>
                <a:t>Modbus-M</a:t>
              </a:r>
              <a:endParaRPr lang="en-GB" altLang="ko-KR" kern="0" dirty="0">
                <a:solidFill>
                  <a:srgbClr val="50545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M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2722" y="1435339"/>
            <a:ext cx="9868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latin typeface="Calibri"/>
                <a:cs typeface="Arial" panose="020B0604020202020204" pitchFamily="34" charset="0"/>
              </a:rPr>
              <a:t>M:	</a:t>
            </a:r>
            <a:r>
              <a:rPr lang="en-US" sz="2400" b="1">
                <a:cs typeface="Arial" panose="020B0604020202020204" pitchFamily="34" charset="0"/>
              </a:rPr>
              <a:t>Modbus Master (Client), Only one in a network, Readable, Writable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latin typeface="Calibri"/>
                <a:cs typeface="Arial" panose="020B0604020202020204" pitchFamily="34" charset="0"/>
              </a:rPr>
              <a:t>S</a:t>
            </a:r>
            <a:r>
              <a:rPr lang="en-US" sz="2400" b="1" dirty="0">
                <a:latin typeface="Calibri"/>
                <a:cs typeface="Arial" panose="020B0604020202020204" pitchFamily="34" charset="0"/>
              </a:rPr>
              <a:t>:</a:t>
            </a:r>
            <a:r>
              <a:rPr lang="en-US" sz="2400" b="1">
                <a:latin typeface="Calibri"/>
                <a:cs typeface="Arial" panose="020B0604020202020204" pitchFamily="34" charset="0"/>
              </a:rPr>
              <a:t>	</a:t>
            </a:r>
            <a:r>
              <a:rPr lang="en-US" altLang="ko-KR" sz="2400" b="1">
                <a:cs typeface="Arial" panose="020B0604020202020204" pitchFamily="34" charset="0"/>
              </a:rPr>
              <a:t>Modbus</a:t>
            </a:r>
            <a:r>
              <a:rPr lang="en-US" sz="2400" b="1">
                <a:cs typeface="Arial" panose="020B0604020202020204" pitchFamily="34" charset="0"/>
              </a:rPr>
              <a:t> Slave (Server), Passively respond to master request</a:t>
            </a:r>
            <a:endParaRPr lang="en-US" sz="2400" b="1" dirty="0"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5F52180-FE74-4FDC-AC9F-39129A3D4E5A}"/>
              </a:ext>
            </a:extLst>
          </p:cNvPr>
          <p:cNvGrpSpPr/>
          <p:nvPr/>
        </p:nvGrpSpPr>
        <p:grpSpPr>
          <a:xfrm>
            <a:off x="1951336" y="4762165"/>
            <a:ext cx="2010659" cy="699837"/>
            <a:chOff x="8642609" y="4671378"/>
            <a:chExt cx="2010659" cy="699837"/>
          </a:xfrm>
        </p:grpSpPr>
        <p:sp>
          <p:nvSpPr>
            <p:cNvPr id="64" name="Rectangle à coins arrondis 94">
              <a:extLst>
                <a:ext uri="{FF2B5EF4-FFF2-40B4-BE49-F238E27FC236}">
                  <a16:creationId xmlns:a16="http://schemas.microsoft.com/office/drawing/2014/main" id="{3F0578AE-46F9-4931-8E36-E2ACBD5C9C16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r">
                <a:defRPr/>
              </a:pPr>
              <a:r>
                <a:rPr lang="en-GB" altLang="ko-KR" sz="1600" kern="0">
                  <a:solidFill>
                    <a:srgbClr val="505450"/>
                  </a:solidFill>
                </a:rPr>
                <a:t>Modbus-S</a:t>
              </a:r>
              <a:endParaRPr lang="en-GB" altLang="ko-KR" sz="1600" kern="0" dirty="0">
                <a:solidFill>
                  <a:srgbClr val="505450"/>
                </a:solidFill>
              </a:endParaRPr>
            </a:p>
          </p:txBody>
        </p:sp>
        <p:sp>
          <p:nvSpPr>
            <p:cNvPr id="65" name="Rounded Rectangle 14">
              <a:extLst>
                <a:ext uri="{FF2B5EF4-FFF2-40B4-BE49-F238E27FC236}">
                  <a16:creationId xmlns:a16="http://schemas.microsoft.com/office/drawing/2014/main" id="{6EC590B8-2E63-4886-8B27-B9CE3DDF0002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S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18EF3F4-2B79-4B1E-A0B6-3133A748940F}"/>
              </a:ext>
            </a:extLst>
          </p:cNvPr>
          <p:cNvGrpSpPr/>
          <p:nvPr/>
        </p:nvGrpSpPr>
        <p:grpSpPr>
          <a:xfrm>
            <a:off x="806701" y="2889525"/>
            <a:ext cx="2010659" cy="699837"/>
            <a:chOff x="8642609" y="4671378"/>
            <a:chExt cx="2010659" cy="699837"/>
          </a:xfrm>
        </p:grpSpPr>
        <p:sp>
          <p:nvSpPr>
            <p:cNvPr id="67" name="Rectangle à coins arrondis 94">
              <a:extLst>
                <a:ext uri="{FF2B5EF4-FFF2-40B4-BE49-F238E27FC236}">
                  <a16:creationId xmlns:a16="http://schemas.microsoft.com/office/drawing/2014/main" id="{F0A15CA3-0DB3-4917-B76A-5F2849DABFE1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914434">
                <a:defRPr/>
              </a:pPr>
              <a:r>
                <a:rPr lang="en-GB" sz="1600" kern="0">
                  <a:solidFill>
                    <a:srgbClr val="505450"/>
                  </a:solidFill>
                  <a:latin typeface="Calibri"/>
                </a:rPr>
                <a:t>Modbus-S</a:t>
              </a:r>
              <a:endParaRPr lang="en-GB" sz="1600" kern="0" dirty="0">
                <a:solidFill>
                  <a:srgbClr val="505450"/>
                </a:solidFill>
                <a:latin typeface="Calibri"/>
              </a:endParaRPr>
            </a:p>
          </p:txBody>
        </p:sp>
        <p:sp>
          <p:nvSpPr>
            <p:cNvPr id="68" name="Rounded Rectangle 14">
              <a:extLst>
                <a:ext uri="{FF2B5EF4-FFF2-40B4-BE49-F238E27FC236}">
                  <a16:creationId xmlns:a16="http://schemas.microsoft.com/office/drawing/2014/main" id="{80CAF77E-E48A-40E0-8D3B-6B7E797641D0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S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1ED2E0C-9429-4572-8CA0-D22611087E6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439517" y="3588174"/>
            <a:ext cx="1" cy="601626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62">
            <a:extLst>
              <a:ext uri="{FF2B5EF4-FFF2-40B4-BE49-F238E27FC236}">
                <a16:creationId xmlns:a16="http://schemas.microsoft.com/office/drawing/2014/main" id="{96172C73-5729-422D-B410-4CFF0D5EB908}"/>
              </a:ext>
            </a:extLst>
          </p:cNvPr>
          <p:cNvGrpSpPr/>
          <p:nvPr/>
        </p:nvGrpSpPr>
        <p:grpSpPr>
          <a:xfrm>
            <a:off x="5796716" y="2885628"/>
            <a:ext cx="2010659" cy="699837"/>
            <a:chOff x="8642609" y="4671378"/>
            <a:chExt cx="2010659" cy="699837"/>
          </a:xfrm>
        </p:grpSpPr>
        <p:sp>
          <p:nvSpPr>
            <p:cNvPr id="79" name="Rectangle à coins arrondis 94">
              <a:extLst>
                <a:ext uri="{FF2B5EF4-FFF2-40B4-BE49-F238E27FC236}">
                  <a16:creationId xmlns:a16="http://schemas.microsoft.com/office/drawing/2014/main" id="{5396F1E9-9BF7-409A-B40D-D8A2CFFC8117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r">
                <a:defRPr/>
              </a:pPr>
              <a:r>
                <a:rPr lang="en-GB" altLang="ko-KR" sz="1600" kern="0">
                  <a:solidFill>
                    <a:srgbClr val="505450"/>
                  </a:solidFill>
                </a:rPr>
                <a:t>Modbus-S</a:t>
              </a:r>
              <a:endParaRPr lang="en-GB" altLang="ko-KR" sz="1600" kern="0" dirty="0">
                <a:solidFill>
                  <a:srgbClr val="505450"/>
                </a:solidFill>
              </a:endParaRPr>
            </a:p>
          </p:txBody>
        </p:sp>
        <p:sp>
          <p:nvSpPr>
            <p:cNvPr id="80" name="Rounded Rectangle 14">
              <a:extLst>
                <a:ext uri="{FF2B5EF4-FFF2-40B4-BE49-F238E27FC236}">
                  <a16:creationId xmlns:a16="http://schemas.microsoft.com/office/drawing/2014/main" id="{EE692CC9-41B0-407A-81F4-E6254E79C850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S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83" name="Straight Arrow Connector 87">
            <a:extLst>
              <a:ext uri="{FF2B5EF4-FFF2-40B4-BE49-F238E27FC236}">
                <a16:creationId xmlns:a16="http://schemas.microsoft.com/office/drawing/2014/main" id="{80E08E0F-94A9-41AA-AB9E-4E0268A5479F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1812027" y="3589362"/>
            <a:ext cx="0" cy="59249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7">
            <a:extLst>
              <a:ext uri="{FF2B5EF4-FFF2-40B4-BE49-F238E27FC236}">
                <a16:creationId xmlns:a16="http://schemas.microsoft.com/office/drawing/2014/main" id="{2D263A4C-BED7-4DCD-B824-ECFF3A1EC4E2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2956662" y="4191844"/>
            <a:ext cx="0" cy="57031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7">
            <a:extLst>
              <a:ext uri="{FF2B5EF4-FFF2-40B4-BE49-F238E27FC236}">
                <a16:creationId xmlns:a16="http://schemas.microsoft.com/office/drawing/2014/main" id="{E35ED42E-E7DC-453A-8AA5-B72650F28363}"/>
              </a:ext>
            </a:extLst>
          </p:cNvPr>
          <p:cNvCxnSpPr>
            <a:cxnSpLocks/>
          </p:cNvCxnSpPr>
          <p:nvPr/>
        </p:nvCxnSpPr>
        <p:spPr>
          <a:xfrm>
            <a:off x="6589674" y="4194067"/>
            <a:ext cx="0" cy="594326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D080D5E-7C68-4CDC-AF80-06C5D98E8A9E}"/>
              </a:ext>
            </a:extLst>
          </p:cNvPr>
          <p:cNvSpPr txBox="1"/>
          <p:nvPr/>
        </p:nvSpPr>
        <p:spPr>
          <a:xfrm>
            <a:off x="6696927" y="3845501"/>
            <a:ext cx="1642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/>
              <a:t>RS-485 Bus (RTU)</a:t>
            </a:r>
            <a:endParaRPr lang="ko-KR" altLang="en-US" sz="1600" b="1"/>
          </a:p>
        </p:txBody>
      </p:sp>
      <p:cxnSp>
        <p:nvCxnSpPr>
          <p:cNvPr id="93" name="Straight Arrow Connector 87">
            <a:extLst>
              <a:ext uri="{FF2B5EF4-FFF2-40B4-BE49-F238E27FC236}">
                <a16:creationId xmlns:a16="http://schemas.microsoft.com/office/drawing/2014/main" id="{EC52B68A-75E8-409C-98D7-0274A3A70597}"/>
              </a:ext>
            </a:extLst>
          </p:cNvPr>
          <p:cNvCxnSpPr>
            <a:cxnSpLocks/>
          </p:cNvCxnSpPr>
          <p:nvPr/>
        </p:nvCxnSpPr>
        <p:spPr>
          <a:xfrm flipV="1">
            <a:off x="6115126" y="3585462"/>
            <a:ext cx="0" cy="60433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62">
            <a:extLst>
              <a:ext uri="{FF2B5EF4-FFF2-40B4-BE49-F238E27FC236}">
                <a16:creationId xmlns:a16="http://schemas.microsoft.com/office/drawing/2014/main" id="{7F85187A-64E8-47F1-A1D3-6EF6645E4186}"/>
              </a:ext>
            </a:extLst>
          </p:cNvPr>
          <p:cNvGrpSpPr/>
          <p:nvPr/>
        </p:nvGrpSpPr>
        <p:grpSpPr>
          <a:xfrm>
            <a:off x="5408233" y="4788396"/>
            <a:ext cx="2010659" cy="699837"/>
            <a:chOff x="8642609" y="4671378"/>
            <a:chExt cx="2010659" cy="699837"/>
          </a:xfrm>
        </p:grpSpPr>
        <p:sp>
          <p:nvSpPr>
            <p:cNvPr id="96" name="Rectangle à coins arrondis 94">
              <a:extLst>
                <a:ext uri="{FF2B5EF4-FFF2-40B4-BE49-F238E27FC236}">
                  <a16:creationId xmlns:a16="http://schemas.microsoft.com/office/drawing/2014/main" id="{FA027CB1-7105-4A2F-9756-B698149D325D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r">
                <a:defRPr/>
              </a:pPr>
              <a:r>
                <a:rPr lang="en-GB" altLang="ko-KR" sz="1600" kern="0">
                  <a:solidFill>
                    <a:srgbClr val="505450"/>
                  </a:solidFill>
                </a:rPr>
                <a:t>Modbus-S</a:t>
              </a:r>
              <a:endParaRPr lang="en-GB" altLang="ko-KR" sz="1600" kern="0" dirty="0">
                <a:solidFill>
                  <a:srgbClr val="505450"/>
                </a:solidFill>
              </a:endParaRPr>
            </a:p>
          </p:txBody>
        </p:sp>
        <p:sp>
          <p:nvSpPr>
            <p:cNvPr id="97" name="Rounded Rectangle 14">
              <a:extLst>
                <a:ext uri="{FF2B5EF4-FFF2-40B4-BE49-F238E27FC236}">
                  <a16:creationId xmlns:a16="http://schemas.microsoft.com/office/drawing/2014/main" id="{F3D017E7-9CD8-489C-8E87-D8A72A074CAE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S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6148" name="Picture 4" descr="산업 일러스트에 대한 이미지 검색결과">
            <a:extLst>
              <a:ext uri="{FF2B5EF4-FFF2-40B4-BE49-F238E27FC236}">
                <a16:creationId xmlns:a16="http://schemas.microsoft.com/office/drawing/2014/main" id="{7BD797C7-7794-4A43-A779-57D5B13B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35" y="2446642"/>
            <a:ext cx="2941330" cy="29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101E5C4D-EEC2-4DDF-B9BB-6B980175E738}"/>
              </a:ext>
            </a:extLst>
          </p:cNvPr>
          <p:cNvSpPr/>
          <p:nvPr/>
        </p:nvSpPr>
        <p:spPr>
          <a:xfrm>
            <a:off x="8289392" y="5426555"/>
            <a:ext cx="384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/>
              <a:t>&lt; </a:t>
            </a:r>
            <a:r>
              <a:rPr lang="ko-KR" altLang="en-US" b="1"/>
              <a:t>Industrial Communication Protocol </a:t>
            </a:r>
            <a:r>
              <a:rPr lang="en-US" altLang="ko-KR" b="1"/>
              <a:t>&gt;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13779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698" y="0"/>
            <a:ext cx="10899361" cy="1173570"/>
          </a:xfrm>
        </p:spPr>
        <p:txBody>
          <a:bodyPr>
            <a:normAutofit/>
          </a:bodyPr>
          <a:lstStyle/>
          <a:p>
            <a:r>
              <a:rPr lang="en-US"/>
              <a:t>Modbus </a:t>
            </a:r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C4E7AB51-6F3A-44C4-B056-DCD949170682}"/>
              </a:ext>
            </a:extLst>
          </p:cNvPr>
          <p:cNvCxnSpPr>
            <a:cxnSpLocks/>
          </p:cNvCxnSpPr>
          <p:nvPr/>
        </p:nvCxnSpPr>
        <p:spPr>
          <a:xfrm>
            <a:off x="2141492" y="4017264"/>
            <a:ext cx="7562175" cy="99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41">
            <a:extLst>
              <a:ext uri="{FF2B5EF4-FFF2-40B4-BE49-F238E27FC236}">
                <a16:creationId xmlns:a16="http://schemas.microsoft.com/office/drawing/2014/main" id="{E2B3D6C7-DAF3-4C73-8D3D-D243EB766B03}"/>
              </a:ext>
            </a:extLst>
          </p:cNvPr>
          <p:cNvGrpSpPr/>
          <p:nvPr/>
        </p:nvGrpSpPr>
        <p:grpSpPr>
          <a:xfrm>
            <a:off x="4750151" y="2206837"/>
            <a:ext cx="2187625" cy="699837"/>
            <a:chOff x="4340200" y="4573011"/>
            <a:chExt cx="2187625" cy="699837"/>
          </a:xfrm>
        </p:grpSpPr>
        <p:sp>
          <p:nvSpPr>
            <p:cNvPr id="83" name="Rectangle à coins arrondis 94">
              <a:extLst>
                <a:ext uri="{FF2B5EF4-FFF2-40B4-BE49-F238E27FC236}">
                  <a16:creationId xmlns:a16="http://schemas.microsoft.com/office/drawing/2014/main" id="{B4FF8B6C-E692-4AC8-8B19-782E4F220153}"/>
                </a:ext>
              </a:extLst>
            </p:cNvPr>
            <p:cNvSpPr/>
            <p:nvPr/>
          </p:nvSpPr>
          <p:spPr bwMode="auto">
            <a:xfrm>
              <a:off x="4340200" y="4573011"/>
              <a:ext cx="2187625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>
                <a:defRPr/>
              </a:pPr>
              <a:r>
                <a:rPr lang="en-GB" altLang="ko-KR" kern="0">
                  <a:solidFill>
                    <a:srgbClr val="505450"/>
                  </a:solidFill>
                </a:rPr>
                <a:t>Modbus-M</a:t>
              </a:r>
              <a:endParaRPr lang="en-GB" altLang="ko-KR" kern="0" dirty="0">
                <a:solidFill>
                  <a:srgbClr val="505450"/>
                </a:solidFill>
              </a:endParaRPr>
            </a:p>
          </p:txBody>
        </p:sp>
        <p:sp>
          <p:nvSpPr>
            <p:cNvPr id="85" name="Rounded Rectangle 26">
              <a:extLst>
                <a:ext uri="{FF2B5EF4-FFF2-40B4-BE49-F238E27FC236}">
                  <a16:creationId xmlns:a16="http://schemas.microsoft.com/office/drawing/2014/main" id="{155A844D-4E21-478D-9C26-1CC407C1C48A}"/>
                </a:ext>
              </a:extLst>
            </p:cNvPr>
            <p:cNvSpPr/>
            <p:nvPr/>
          </p:nvSpPr>
          <p:spPr bwMode="auto">
            <a:xfrm>
              <a:off x="5697398" y="4689832"/>
              <a:ext cx="705330" cy="481325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M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6" name="Group 62">
            <a:extLst>
              <a:ext uri="{FF2B5EF4-FFF2-40B4-BE49-F238E27FC236}">
                <a16:creationId xmlns:a16="http://schemas.microsoft.com/office/drawing/2014/main" id="{2279AF06-3D2C-4D3A-A138-DDAC4A72C8AC}"/>
              </a:ext>
            </a:extLst>
          </p:cNvPr>
          <p:cNvGrpSpPr/>
          <p:nvPr/>
        </p:nvGrpSpPr>
        <p:grpSpPr>
          <a:xfrm>
            <a:off x="3365608" y="4597573"/>
            <a:ext cx="2010659" cy="699837"/>
            <a:chOff x="8642609" y="4671378"/>
            <a:chExt cx="2010659" cy="699837"/>
          </a:xfrm>
        </p:grpSpPr>
        <p:sp>
          <p:nvSpPr>
            <p:cNvPr id="87" name="Rectangle à coins arrondis 94">
              <a:extLst>
                <a:ext uri="{FF2B5EF4-FFF2-40B4-BE49-F238E27FC236}">
                  <a16:creationId xmlns:a16="http://schemas.microsoft.com/office/drawing/2014/main" id="{FEF30B8F-A191-4363-AA79-82C4BAD20DE3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r">
                <a:defRPr/>
              </a:pPr>
              <a:r>
                <a:rPr lang="en-GB" altLang="ko-KR" sz="1600" kern="0">
                  <a:solidFill>
                    <a:srgbClr val="505450"/>
                  </a:solidFill>
                </a:rPr>
                <a:t>Modbus-S</a:t>
              </a:r>
              <a:endParaRPr lang="en-GB" altLang="ko-KR" sz="1600" kern="0" dirty="0">
                <a:solidFill>
                  <a:srgbClr val="505450"/>
                </a:solidFill>
              </a:endParaRPr>
            </a:p>
          </p:txBody>
        </p:sp>
        <p:sp>
          <p:nvSpPr>
            <p:cNvPr id="89" name="Rounded Rectangle 14">
              <a:extLst>
                <a:ext uri="{FF2B5EF4-FFF2-40B4-BE49-F238E27FC236}">
                  <a16:creationId xmlns:a16="http://schemas.microsoft.com/office/drawing/2014/main" id="{6434D6C4-3BAB-45C8-89D0-03F97E81BED8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S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0" name="Group 65">
            <a:extLst>
              <a:ext uri="{FF2B5EF4-FFF2-40B4-BE49-F238E27FC236}">
                <a16:creationId xmlns:a16="http://schemas.microsoft.com/office/drawing/2014/main" id="{76905486-F49F-41EC-80DA-9E4F5C14C436}"/>
              </a:ext>
            </a:extLst>
          </p:cNvPr>
          <p:cNvGrpSpPr/>
          <p:nvPr/>
        </p:nvGrpSpPr>
        <p:grpSpPr>
          <a:xfrm>
            <a:off x="2220973" y="2724933"/>
            <a:ext cx="2010659" cy="699837"/>
            <a:chOff x="8642609" y="4671378"/>
            <a:chExt cx="2010659" cy="699837"/>
          </a:xfrm>
        </p:grpSpPr>
        <p:sp>
          <p:nvSpPr>
            <p:cNvPr id="92" name="Rectangle à coins arrondis 94">
              <a:extLst>
                <a:ext uri="{FF2B5EF4-FFF2-40B4-BE49-F238E27FC236}">
                  <a16:creationId xmlns:a16="http://schemas.microsoft.com/office/drawing/2014/main" id="{4F9A49B5-E820-48C0-A2CB-4F9AEDB894B7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 defTabSz="914434">
                <a:defRPr/>
              </a:pPr>
              <a:r>
                <a:rPr lang="en-GB" sz="1600" kern="0">
                  <a:solidFill>
                    <a:srgbClr val="505450"/>
                  </a:solidFill>
                  <a:latin typeface="Calibri"/>
                </a:rPr>
                <a:t>Modbus-S</a:t>
              </a:r>
              <a:endParaRPr lang="en-GB" sz="1600" kern="0" dirty="0">
                <a:solidFill>
                  <a:srgbClr val="505450"/>
                </a:solidFill>
                <a:latin typeface="Calibri"/>
              </a:endParaRPr>
            </a:p>
          </p:txBody>
        </p:sp>
        <p:sp>
          <p:nvSpPr>
            <p:cNvPr id="93" name="Rounded Rectangle 14">
              <a:extLst>
                <a:ext uri="{FF2B5EF4-FFF2-40B4-BE49-F238E27FC236}">
                  <a16:creationId xmlns:a16="http://schemas.microsoft.com/office/drawing/2014/main" id="{80CD4CD3-854C-407A-AB06-CC27A760761F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S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95" name="Straight Arrow Connector 87">
            <a:extLst>
              <a:ext uri="{FF2B5EF4-FFF2-40B4-BE49-F238E27FC236}">
                <a16:creationId xmlns:a16="http://schemas.microsoft.com/office/drawing/2014/main" id="{56944968-8A41-48AA-A80E-9E1C6FEB237F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5843961" y="2906672"/>
            <a:ext cx="0" cy="1112792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62">
            <a:extLst>
              <a:ext uri="{FF2B5EF4-FFF2-40B4-BE49-F238E27FC236}">
                <a16:creationId xmlns:a16="http://schemas.microsoft.com/office/drawing/2014/main" id="{A13BD2DA-9AC3-4548-AC2C-B8FC123303E4}"/>
              </a:ext>
            </a:extLst>
          </p:cNvPr>
          <p:cNvGrpSpPr/>
          <p:nvPr/>
        </p:nvGrpSpPr>
        <p:grpSpPr>
          <a:xfrm>
            <a:off x="7210988" y="2721036"/>
            <a:ext cx="2010659" cy="699837"/>
            <a:chOff x="8642609" y="4671378"/>
            <a:chExt cx="2010659" cy="699837"/>
          </a:xfrm>
        </p:grpSpPr>
        <p:sp>
          <p:nvSpPr>
            <p:cNvPr id="102" name="Rectangle à coins arrondis 94">
              <a:extLst>
                <a:ext uri="{FF2B5EF4-FFF2-40B4-BE49-F238E27FC236}">
                  <a16:creationId xmlns:a16="http://schemas.microsoft.com/office/drawing/2014/main" id="{F9EC1DF3-B960-4B20-BAD3-89EF3F6B99F8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r">
                <a:defRPr/>
              </a:pPr>
              <a:r>
                <a:rPr lang="en-GB" altLang="ko-KR" sz="1600" kern="0">
                  <a:solidFill>
                    <a:srgbClr val="505450"/>
                  </a:solidFill>
                </a:rPr>
                <a:t>Modbus-S</a:t>
              </a:r>
              <a:endParaRPr lang="en-GB" altLang="ko-KR" sz="1600" kern="0" dirty="0">
                <a:solidFill>
                  <a:srgbClr val="505450"/>
                </a:solidFill>
              </a:endParaRPr>
            </a:p>
          </p:txBody>
        </p:sp>
        <p:sp>
          <p:nvSpPr>
            <p:cNvPr id="103" name="Rounded Rectangle 14">
              <a:extLst>
                <a:ext uri="{FF2B5EF4-FFF2-40B4-BE49-F238E27FC236}">
                  <a16:creationId xmlns:a16="http://schemas.microsoft.com/office/drawing/2014/main" id="{49CE2E59-B47C-4DFD-95F6-564FE5D14FF5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S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09" name="Straight Arrow Connector 87">
            <a:extLst>
              <a:ext uri="{FF2B5EF4-FFF2-40B4-BE49-F238E27FC236}">
                <a16:creationId xmlns:a16="http://schemas.microsoft.com/office/drawing/2014/main" id="{DBF864FE-2CFB-430D-BF52-6F32F608CCD5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3226299" y="3424770"/>
            <a:ext cx="0" cy="592497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87">
            <a:extLst>
              <a:ext uri="{FF2B5EF4-FFF2-40B4-BE49-F238E27FC236}">
                <a16:creationId xmlns:a16="http://schemas.microsoft.com/office/drawing/2014/main" id="{0DE158FB-C2D1-49F7-8617-6E73603E111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370934" y="4027252"/>
            <a:ext cx="0" cy="57031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87">
            <a:extLst>
              <a:ext uri="{FF2B5EF4-FFF2-40B4-BE49-F238E27FC236}">
                <a16:creationId xmlns:a16="http://schemas.microsoft.com/office/drawing/2014/main" id="{CC288E38-25F7-483D-A313-7D2121F43D5D}"/>
              </a:ext>
            </a:extLst>
          </p:cNvPr>
          <p:cNvCxnSpPr>
            <a:cxnSpLocks/>
          </p:cNvCxnSpPr>
          <p:nvPr/>
        </p:nvCxnSpPr>
        <p:spPr>
          <a:xfrm>
            <a:off x="8003946" y="4011189"/>
            <a:ext cx="0" cy="618085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59FFD53-634A-4CEB-831E-00FDC306DDC8}"/>
              </a:ext>
            </a:extLst>
          </p:cNvPr>
          <p:cNvSpPr txBox="1"/>
          <p:nvPr/>
        </p:nvSpPr>
        <p:spPr>
          <a:xfrm>
            <a:off x="8111200" y="3680909"/>
            <a:ext cx="1642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/>
              <a:t>RS-485 Bus (RTU)</a:t>
            </a:r>
            <a:endParaRPr lang="ko-KR" altLang="en-US" sz="1600" b="1"/>
          </a:p>
        </p:txBody>
      </p:sp>
      <p:cxnSp>
        <p:nvCxnSpPr>
          <p:cNvPr id="119" name="Straight Arrow Connector 87">
            <a:extLst>
              <a:ext uri="{FF2B5EF4-FFF2-40B4-BE49-F238E27FC236}">
                <a16:creationId xmlns:a16="http://schemas.microsoft.com/office/drawing/2014/main" id="{C05081B9-841C-45C8-9F01-F682A9BEFB19}"/>
              </a:ext>
            </a:extLst>
          </p:cNvPr>
          <p:cNvCxnSpPr>
            <a:cxnSpLocks/>
          </p:cNvCxnSpPr>
          <p:nvPr/>
        </p:nvCxnSpPr>
        <p:spPr>
          <a:xfrm flipV="1">
            <a:off x="7529398" y="3420870"/>
            <a:ext cx="0" cy="60433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62">
            <a:extLst>
              <a:ext uri="{FF2B5EF4-FFF2-40B4-BE49-F238E27FC236}">
                <a16:creationId xmlns:a16="http://schemas.microsoft.com/office/drawing/2014/main" id="{D20F1307-2BA6-4294-B3E0-BF5C4FE58B1F}"/>
              </a:ext>
            </a:extLst>
          </p:cNvPr>
          <p:cNvGrpSpPr/>
          <p:nvPr/>
        </p:nvGrpSpPr>
        <p:grpSpPr>
          <a:xfrm>
            <a:off x="6822505" y="4623804"/>
            <a:ext cx="2010659" cy="699837"/>
            <a:chOff x="8642609" y="4671378"/>
            <a:chExt cx="2010659" cy="699837"/>
          </a:xfrm>
        </p:grpSpPr>
        <p:sp>
          <p:nvSpPr>
            <p:cNvPr id="122" name="Rectangle à coins arrondis 94">
              <a:extLst>
                <a:ext uri="{FF2B5EF4-FFF2-40B4-BE49-F238E27FC236}">
                  <a16:creationId xmlns:a16="http://schemas.microsoft.com/office/drawing/2014/main" id="{E7C2D703-EA9F-4AF4-B0EF-1E0585894319}"/>
                </a:ext>
              </a:extLst>
            </p:cNvPr>
            <p:cNvSpPr/>
            <p:nvPr/>
          </p:nvSpPr>
          <p:spPr bwMode="auto">
            <a:xfrm flipH="1">
              <a:off x="8642609" y="4671378"/>
              <a:ext cx="2010659" cy="699837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505450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r">
                <a:defRPr/>
              </a:pPr>
              <a:r>
                <a:rPr lang="en-GB" altLang="ko-KR" sz="1600" kern="0">
                  <a:solidFill>
                    <a:srgbClr val="505450"/>
                  </a:solidFill>
                </a:rPr>
                <a:t>Modbus-S</a:t>
              </a:r>
              <a:endParaRPr lang="en-GB" altLang="ko-KR" sz="1600" kern="0" dirty="0">
                <a:solidFill>
                  <a:srgbClr val="505450"/>
                </a:solidFill>
              </a:endParaRPr>
            </a:p>
          </p:txBody>
        </p:sp>
        <p:sp>
          <p:nvSpPr>
            <p:cNvPr id="123" name="Rounded Rectangle 14">
              <a:extLst>
                <a:ext uri="{FF2B5EF4-FFF2-40B4-BE49-F238E27FC236}">
                  <a16:creationId xmlns:a16="http://schemas.microsoft.com/office/drawing/2014/main" id="{7DDF5C72-F8AD-40A7-B58E-A4838BE79EDB}"/>
                </a:ext>
              </a:extLst>
            </p:cNvPr>
            <p:cNvSpPr/>
            <p:nvPr/>
          </p:nvSpPr>
          <p:spPr bwMode="auto">
            <a:xfrm>
              <a:off x="8757168" y="4780634"/>
              <a:ext cx="705330" cy="481325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>
                  <a:solidFill>
                    <a:prstClr val="white"/>
                  </a:solidFill>
                  <a:latin typeface="Calibri"/>
                </a:rPr>
                <a:t>S</a:t>
              </a:r>
              <a:endParaRPr lang="en-US" sz="2400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9" name="Freeform 52">
            <a:extLst>
              <a:ext uri="{FF2B5EF4-FFF2-40B4-BE49-F238E27FC236}">
                <a16:creationId xmlns:a16="http://schemas.microsoft.com/office/drawing/2014/main" id="{99CFD27F-17BE-4758-9F7D-2095ADE1F1A9}"/>
              </a:ext>
            </a:extLst>
          </p:cNvPr>
          <p:cNvSpPr>
            <a:spLocks noEditPoints="1"/>
          </p:cNvSpPr>
          <p:nvPr/>
        </p:nvSpPr>
        <p:spPr bwMode="auto">
          <a:xfrm>
            <a:off x="8785632" y="4701444"/>
            <a:ext cx="324176" cy="525518"/>
          </a:xfrm>
          <a:custGeom>
            <a:avLst/>
            <a:gdLst>
              <a:gd name="T0" fmla="*/ 21 w 454"/>
              <a:gd name="T1" fmla="*/ 329 h 736"/>
              <a:gd name="T2" fmla="*/ 0 w 454"/>
              <a:gd name="T3" fmla="*/ 229 h 736"/>
              <a:gd name="T4" fmla="*/ 226 w 454"/>
              <a:gd name="T5" fmla="*/ 0 h 736"/>
              <a:gd name="T6" fmla="*/ 454 w 454"/>
              <a:gd name="T7" fmla="*/ 229 h 736"/>
              <a:gd name="T8" fmla="*/ 426 w 454"/>
              <a:gd name="T9" fmla="*/ 338 h 736"/>
              <a:gd name="T10" fmla="*/ 342 w 454"/>
              <a:gd name="T11" fmla="*/ 526 h 736"/>
              <a:gd name="T12" fmla="*/ 107 w 454"/>
              <a:gd name="T13" fmla="*/ 526 h 736"/>
              <a:gd name="T14" fmla="*/ 67 w 454"/>
              <a:gd name="T15" fmla="*/ 434 h 736"/>
              <a:gd name="T16" fmla="*/ 21 w 454"/>
              <a:gd name="T17" fmla="*/ 329 h 736"/>
              <a:gd name="T18" fmla="*/ 160 w 454"/>
              <a:gd name="T19" fmla="*/ 690 h 736"/>
              <a:gd name="T20" fmla="*/ 226 w 454"/>
              <a:gd name="T21" fmla="*/ 736 h 736"/>
              <a:gd name="T22" fmla="*/ 293 w 454"/>
              <a:gd name="T23" fmla="*/ 690 h 736"/>
              <a:gd name="T24" fmla="*/ 293 w 454"/>
              <a:gd name="T25" fmla="*/ 685 h 736"/>
              <a:gd name="T26" fmla="*/ 160 w 454"/>
              <a:gd name="T27" fmla="*/ 685 h 736"/>
              <a:gd name="T28" fmla="*/ 160 w 454"/>
              <a:gd name="T29" fmla="*/ 690 h 736"/>
              <a:gd name="T30" fmla="*/ 312 w 454"/>
              <a:gd name="T31" fmla="*/ 614 h 736"/>
              <a:gd name="T32" fmla="*/ 141 w 454"/>
              <a:gd name="T33" fmla="*/ 614 h 736"/>
              <a:gd name="T34" fmla="*/ 124 w 454"/>
              <a:gd name="T35" fmla="*/ 632 h 736"/>
              <a:gd name="T36" fmla="*/ 124 w 454"/>
              <a:gd name="T37" fmla="*/ 640 h 736"/>
              <a:gd name="T38" fmla="*/ 141 w 454"/>
              <a:gd name="T39" fmla="*/ 659 h 736"/>
              <a:gd name="T40" fmla="*/ 312 w 454"/>
              <a:gd name="T41" fmla="*/ 659 h 736"/>
              <a:gd name="T42" fmla="*/ 329 w 454"/>
              <a:gd name="T43" fmla="*/ 640 h 736"/>
              <a:gd name="T44" fmla="*/ 329 w 454"/>
              <a:gd name="T45" fmla="*/ 632 h 736"/>
              <a:gd name="T46" fmla="*/ 312 w 454"/>
              <a:gd name="T47" fmla="*/ 614 h 736"/>
              <a:gd name="T48" fmla="*/ 329 w 454"/>
              <a:gd name="T49" fmla="*/ 562 h 736"/>
              <a:gd name="T50" fmla="*/ 329 w 454"/>
              <a:gd name="T51" fmla="*/ 570 h 736"/>
              <a:gd name="T52" fmla="*/ 312 w 454"/>
              <a:gd name="T53" fmla="*/ 588 h 736"/>
              <a:gd name="T54" fmla="*/ 141 w 454"/>
              <a:gd name="T55" fmla="*/ 588 h 736"/>
              <a:gd name="T56" fmla="*/ 124 w 454"/>
              <a:gd name="T57" fmla="*/ 570 h 736"/>
              <a:gd name="T58" fmla="*/ 124 w 454"/>
              <a:gd name="T59" fmla="*/ 562 h 736"/>
              <a:gd name="T60" fmla="*/ 141 w 454"/>
              <a:gd name="T61" fmla="*/ 543 h 736"/>
              <a:gd name="T62" fmla="*/ 312 w 454"/>
              <a:gd name="T63" fmla="*/ 543 h 736"/>
              <a:gd name="T64" fmla="*/ 329 w 454"/>
              <a:gd name="T65" fmla="*/ 56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736">
                <a:moveTo>
                  <a:pt x="21" y="329"/>
                </a:moveTo>
                <a:cubicBezTo>
                  <a:pt x="6" y="292"/>
                  <a:pt x="0" y="263"/>
                  <a:pt x="0" y="229"/>
                </a:cubicBezTo>
                <a:cubicBezTo>
                  <a:pt x="0" y="103"/>
                  <a:pt x="102" y="0"/>
                  <a:pt x="226" y="0"/>
                </a:cubicBezTo>
                <a:cubicBezTo>
                  <a:pt x="352" y="0"/>
                  <a:pt x="454" y="103"/>
                  <a:pt x="454" y="229"/>
                </a:cubicBezTo>
                <a:cubicBezTo>
                  <a:pt x="454" y="267"/>
                  <a:pt x="444" y="305"/>
                  <a:pt x="426" y="338"/>
                </a:cubicBezTo>
                <a:cubicBezTo>
                  <a:pt x="342" y="526"/>
                  <a:pt x="342" y="526"/>
                  <a:pt x="342" y="526"/>
                </a:cubicBezTo>
                <a:cubicBezTo>
                  <a:pt x="107" y="526"/>
                  <a:pt x="107" y="526"/>
                  <a:pt x="107" y="526"/>
                </a:cubicBezTo>
                <a:cubicBezTo>
                  <a:pt x="67" y="434"/>
                  <a:pt x="67" y="434"/>
                  <a:pt x="67" y="434"/>
                </a:cubicBezTo>
                <a:lnTo>
                  <a:pt x="21" y="329"/>
                </a:lnTo>
                <a:close/>
                <a:moveTo>
                  <a:pt x="160" y="690"/>
                </a:moveTo>
                <a:cubicBezTo>
                  <a:pt x="160" y="717"/>
                  <a:pt x="194" y="736"/>
                  <a:pt x="226" y="736"/>
                </a:cubicBezTo>
                <a:cubicBezTo>
                  <a:pt x="258" y="736"/>
                  <a:pt x="293" y="717"/>
                  <a:pt x="293" y="690"/>
                </a:cubicBezTo>
                <a:cubicBezTo>
                  <a:pt x="293" y="685"/>
                  <a:pt x="293" y="685"/>
                  <a:pt x="293" y="685"/>
                </a:cubicBezTo>
                <a:cubicBezTo>
                  <a:pt x="160" y="685"/>
                  <a:pt x="160" y="685"/>
                  <a:pt x="160" y="685"/>
                </a:cubicBezTo>
                <a:lnTo>
                  <a:pt x="160" y="690"/>
                </a:lnTo>
                <a:close/>
                <a:moveTo>
                  <a:pt x="312" y="614"/>
                </a:moveTo>
                <a:cubicBezTo>
                  <a:pt x="141" y="614"/>
                  <a:pt x="141" y="614"/>
                  <a:pt x="141" y="614"/>
                </a:cubicBezTo>
                <a:cubicBezTo>
                  <a:pt x="132" y="614"/>
                  <a:pt x="124" y="622"/>
                  <a:pt x="124" y="632"/>
                </a:cubicBezTo>
                <a:cubicBezTo>
                  <a:pt x="124" y="640"/>
                  <a:pt x="124" y="640"/>
                  <a:pt x="124" y="640"/>
                </a:cubicBezTo>
                <a:cubicBezTo>
                  <a:pt x="124" y="650"/>
                  <a:pt x="132" y="659"/>
                  <a:pt x="141" y="659"/>
                </a:cubicBezTo>
                <a:cubicBezTo>
                  <a:pt x="312" y="659"/>
                  <a:pt x="312" y="659"/>
                  <a:pt x="312" y="659"/>
                </a:cubicBezTo>
                <a:cubicBezTo>
                  <a:pt x="322" y="659"/>
                  <a:pt x="329" y="650"/>
                  <a:pt x="329" y="640"/>
                </a:cubicBezTo>
                <a:cubicBezTo>
                  <a:pt x="329" y="632"/>
                  <a:pt x="329" y="632"/>
                  <a:pt x="329" y="632"/>
                </a:cubicBezTo>
                <a:cubicBezTo>
                  <a:pt x="329" y="622"/>
                  <a:pt x="322" y="614"/>
                  <a:pt x="312" y="614"/>
                </a:cubicBezTo>
                <a:close/>
                <a:moveTo>
                  <a:pt x="329" y="562"/>
                </a:moveTo>
                <a:cubicBezTo>
                  <a:pt x="329" y="562"/>
                  <a:pt x="329" y="562"/>
                  <a:pt x="329" y="570"/>
                </a:cubicBezTo>
                <a:cubicBezTo>
                  <a:pt x="329" y="580"/>
                  <a:pt x="322" y="588"/>
                  <a:pt x="312" y="588"/>
                </a:cubicBezTo>
                <a:cubicBezTo>
                  <a:pt x="312" y="588"/>
                  <a:pt x="312" y="588"/>
                  <a:pt x="141" y="588"/>
                </a:cubicBezTo>
                <a:cubicBezTo>
                  <a:pt x="132" y="588"/>
                  <a:pt x="124" y="580"/>
                  <a:pt x="124" y="570"/>
                </a:cubicBezTo>
                <a:cubicBezTo>
                  <a:pt x="124" y="570"/>
                  <a:pt x="124" y="570"/>
                  <a:pt x="124" y="562"/>
                </a:cubicBezTo>
                <a:cubicBezTo>
                  <a:pt x="124" y="551"/>
                  <a:pt x="132" y="543"/>
                  <a:pt x="141" y="543"/>
                </a:cubicBezTo>
                <a:cubicBezTo>
                  <a:pt x="141" y="543"/>
                  <a:pt x="141" y="543"/>
                  <a:pt x="312" y="543"/>
                </a:cubicBezTo>
                <a:cubicBezTo>
                  <a:pt x="322" y="543"/>
                  <a:pt x="329" y="551"/>
                  <a:pt x="329" y="5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34">
              <a:defRPr/>
            </a:pPr>
            <a:endParaRPr lang="en-US" kern="0">
              <a:solidFill>
                <a:prstClr val="black"/>
              </a:solidFill>
              <a:latin typeface="Microsoft Sans Serif"/>
            </a:endParaRPr>
          </a:p>
        </p:txBody>
      </p:sp>
      <p:grpSp>
        <p:nvGrpSpPr>
          <p:cNvPr id="130" name="Group 103">
            <a:extLst>
              <a:ext uri="{FF2B5EF4-FFF2-40B4-BE49-F238E27FC236}">
                <a16:creationId xmlns:a16="http://schemas.microsoft.com/office/drawing/2014/main" id="{617CE7F9-2484-485B-A610-63D1047AEF0D}"/>
              </a:ext>
            </a:extLst>
          </p:cNvPr>
          <p:cNvGrpSpPr/>
          <p:nvPr/>
        </p:nvGrpSpPr>
        <p:grpSpPr>
          <a:xfrm>
            <a:off x="4300056" y="5145583"/>
            <a:ext cx="551661" cy="870256"/>
            <a:chOff x="5748561" y="2752822"/>
            <a:chExt cx="695573" cy="1097280"/>
          </a:xfrm>
        </p:grpSpPr>
        <p:sp>
          <p:nvSpPr>
            <p:cNvPr id="150" name="Freeform 5">
              <a:extLst>
                <a:ext uri="{FF2B5EF4-FFF2-40B4-BE49-F238E27FC236}">
                  <a16:creationId xmlns:a16="http://schemas.microsoft.com/office/drawing/2014/main" id="{E394E702-2FF0-4B52-A59D-9EABB01E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561" y="2752822"/>
              <a:ext cx="695573" cy="1097280"/>
            </a:xfrm>
            <a:custGeom>
              <a:avLst/>
              <a:gdLst>
                <a:gd name="T0" fmla="*/ 771 w 771"/>
                <a:gd name="T1" fmla="*/ 1175 h 1218"/>
                <a:gd name="T2" fmla="*/ 728 w 771"/>
                <a:gd name="T3" fmla="*/ 1218 h 1218"/>
                <a:gd name="T4" fmla="*/ 43 w 771"/>
                <a:gd name="T5" fmla="*/ 1218 h 1218"/>
                <a:gd name="T6" fmla="*/ 0 w 771"/>
                <a:gd name="T7" fmla="*/ 1175 h 1218"/>
                <a:gd name="T8" fmla="*/ 0 w 771"/>
                <a:gd name="T9" fmla="*/ 43 h 1218"/>
                <a:gd name="T10" fmla="*/ 43 w 771"/>
                <a:gd name="T11" fmla="*/ 0 h 1218"/>
                <a:gd name="T12" fmla="*/ 728 w 771"/>
                <a:gd name="T13" fmla="*/ 0 h 1218"/>
                <a:gd name="T14" fmla="*/ 771 w 771"/>
                <a:gd name="T15" fmla="*/ 43 h 1218"/>
                <a:gd name="T16" fmla="*/ 771 w 771"/>
                <a:gd name="T17" fmla="*/ 1175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1218">
                  <a:moveTo>
                    <a:pt x="771" y="1175"/>
                  </a:moveTo>
                  <a:cubicBezTo>
                    <a:pt x="771" y="1199"/>
                    <a:pt x="752" y="1218"/>
                    <a:pt x="728" y="1218"/>
                  </a:cubicBezTo>
                  <a:cubicBezTo>
                    <a:pt x="43" y="1218"/>
                    <a:pt x="43" y="1218"/>
                    <a:pt x="43" y="1218"/>
                  </a:cubicBezTo>
                  <a:cubicBezTo>
                    <a:pt x="19" y="1218"/>
                    <a:pt x="0" y="1199"/>
                    <a:pt x="0" y="117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752" y="0"/>
                    <a:pt x="771" y="19"/>
                    <a:pt x="771" y="43"/>
                  </a:cubicBezTo>
                  <a:lnTo>
                    <a:pt x="771" y="1175"/>
                  </a:lnTo>
                  <a:close/>
                </a:path>
              </a:pathLst>
            </a:custGeom>
            <a:solidFill>
              <a:srgbClr val="A2DAD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151" name="Oval 6">
              <a:extLst>
                <a:ext uri="{FF2B5EF4-FFF2-40B4-BE49-F238E27FC236}">
                  <a16:creationId xmlns:a16="http://schemas.microsoft.com/office/drawing/2014/main" id="{0DC38159-77B2-467C-A7EA-ED4C40E8D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073" y="2898744"/>
              <a:ext cx="73130" cy="183666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153" name="Oval 7">
              <a:extLst>
                <a:ext uri="{FF2B5EF4-FFF2-40B4-BE49-F238E27FC236}">
                  <a16:creationId xmlns:a16="http://schemas.microsoft.com/office/drawing/2014/main" id="{214E0CE6-76AF-447C-A127-7A94D6B0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073" y="3412336"/>
              <a:ext cx="73130" cy="183666"/>
            </a:xfrm>
            <a:prstGeom prst="ellipse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  <p:sp>
          <p:nvSpPr>
            <p:cNvPr id="154" name="Rectangle 8">
              <a:extLst>
                <a:ext uri="{FF2B5EF4-FFF2-40B4-BE49-F238E27FC236}">
                  <a16:creationId xmlns:a16="http://schemas.microsoft.com/office/drawing/2014/main" id="{2E734EF1-6F5A-47A9-8F0D-ADEABB34F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0246" y="3280905"/>
              <a:ext cx="692877" cy="35722"/>
            </a:xfrm>
            <a:prstGeom prst="rect">
              <a:avLst/>
            </a:prstGeom>
            <a:solidFill>
              <a:srgbClr val="A2DAD6">
                <a:lumMod val="5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34">
                <a:defRPr/>
              </a:pPr>
              <a:endParaRPr lang="en-US" kern="0">
                <a:solidFill>
                  <a:prstClr val="black"/>
                </a:solidFill>
                <a:latin typeface="Microsoft Sans Serif"/>
              </a:endParaRPr>
            </a:p>
          </p:txBody>
        </p:sp>
      </p:grpSp>
      <p:pic>
        <p:nvPicPr>
          <p:cNvPr id="139" name="Picture 130">
            <a:extLst>
              <a:ext uri="{FF2B5EF4-FFF2-40B4-BE49-F238E27FC236}">
                <a16:creationId xmlns:a16="http://schemas.microsoft.com/office/drawing/2014/main" id="{C64199B1-18C4-4BFE-ADE1-28DFFBD46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85" y="2154614"/>
            <a:ext cx="671943" cy="663023"/>
          </a:xfrm>
          <a:prstGeom prst="rect">
            <a:avLst/>
          </a:prstGeom>
        </p:spPr>
      </p:pic>
      <p:pic>
        <p:nvPicPr>
          <p:cNvPr id="159" name="Picture 78">
            <a:extLst>
              <a:ext uri="{FF2B5EF4-FFF2-40B4-BE49-F238E27FC236}">
                <a16:creationId xmlns:a16="http://schemas.microsoft.com/office/drawing/2014/main" id="{9AD514D4-2C44-45B3-BB6B-AA5D42A15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814" l="7907" r="87907">
                        <a14:foregroundMark x1="30698" y1="90233" x2="30698" y2="90233"/>
                        <a14:foregroundMark x1="25116" y1="93953" x2="25116" y2="93953"/>
                        <a14:foregroundMark x1="25581" y1="7442" x2="25581" y2="7442"/>
                        <a14:foregroundMark x1="46977" y1="2791" x2="46977" y2="2791"/>
                        <a14:foregroundMark x1="23721" y1="95814" x2="23721" y2="95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31" y="2481593"/>
            <a:ext cx="810666" cy="810666"/>
          </a:xfrm>
          <a:prstGeom prst="rect">
            <a:avLst/>
          </a:prstGeom>
        </p:spPr>
      </p:pic>
      <p:pic>
        <p:nvPicPr>
          <p:cNvPr id="164" name="Picture 6" descr="C:\Users\Hiram.DUARTE\Desktop\SIZED\arc.png">
            <a:extLst>
              <a:ext uri="{FF2B5EF4-FFF2-40B4-BE49-F238E27FC236}">
                <a16:creationId xmlns:a16="http://schemas.microsoft.com/office/drawing/2014/main" id="{FE3A2E87-896A-4851-8567-D7FB3F97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4429" y="1574196"/>
            <a:ext cx="284075" cy="563376"/>
          </a:xfrm>
          <a:prstGeom prst="rect">
            <a:avLst/>
          </a:prstGeom>
          <a:noFill/>
        </p:spPr>
      </p:pic>
      <p:pic>
        <p:nvPicPr>
          <p:cNvPr id="165" name="Picture 3">
            <a:extLst>
              <a:ext uri="{FF2B5EF4-FFF2-40B4-BE49-F238E27FC236}">
                <a16:creationId xmlns:a16="http://schemas.microsoft.com/office/drawing/2014/main" id="{BA3232C7-7851-4F67-B9CE-52364F7BB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0" t="8166" r="36604" b="35334"/>
          <a:stretch/>
        </p:blipFill>
        <p:spPr bwMode="auto">
          <a:xfrm>
            <a:off x="6181326" y="1620840"/>
            <a:ext cx="256211" cy="4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Rectangle 99">
            <a:extLst>
              <a:ext uri="{FF2B5EF4-FFF2-40B4-BE49-F238E27FC236}">
                <a16:creationId xmlns:a16="http://schemas.microsoft.com/office/drawing/2014/main" id="{270BE04E-0AA4-4AED-B3C7-0B56342028FD}"/>
              </a:ext>
            </a:extLst>
          </p:cNvPr>
          <p:cNvSpPr/>
          <p:nvPr/>
        </p:nvSpPr>
        <p:spPr>
          <a:xfrm>
            <a:off x="6401150" y="2077145"/>
            <a:ext cx="7277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Picture 31">
            <a:extLst>
              <a:ext uri="{FF2B5EF4-FFF2-40B4-BE49-F238E27FC236}">
                <a16:creationId xmlns:a16="http://schemas.microsoft.com/office/drawing/2014/main" id="{468C02C4-B4BE-4978-A407-EEB56545B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5" y="1696317"/>
            <a:ext cx="1194816" cy="796544"/>
          </a:xfrm>
          <a:prstGeom prst="rect">
            <a:avLst/>
          </a:prstGeom>
        </p:spPr>
      </p:pic>
      <p:cxnSp>
        <p:nvCxnSpPr>
          <p:cNvPr id="7" name="연결선: 구부러짐 6">
            <a:extLst>
              <a:ext uri="{FF2B5EF4-FFF2-40B4-BE49-F238E27FC236}">
                <a16:creationId xmlns:a16="http://schemas.microsoft.com/office/drawing/2014/main" id="{DA8E269B-7E26-4E37-9EBB-364371C3ECC8}"/>
              </a:ext>
            </a:extLst>
          </p:cNvPr>
          <p:cNvCxnSpPr>
            <a:stCxn id="85" idx="1"/>
            <a:endCxn id="103" idx="1"/>
          </p:cNvCxnSpPr>
          <p:nvPr/>
        </p:nvCxnSpPr>
        <p:spPr>
          <a:xfrm rot="10800000" flipH="1" flipV="1">
            <a:off x="6107346" y="2564318"/>
            <a:ext cx="1218198" cy="506634"/>
          </a:xfrm>
          <a:prstGeom prst="curvedConnector3">
            <a:avLst>
              <a:gd name="adj1" fmla="val -18765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Scroll: Vertical 11">
            <a:extLst>
              <a:ext uri="{FF2B5EF4-FFF2-40B4-BE49-F238E27FC236}">
                <a16:creationId xmlns:a16="http://schemas.microsoft.com/office/drawing/2014/main" id="{480F4899-51F0-42F0-9ABE-C33E84410BC4}"/>
              </a:ext>
            </a:extLst>
          </p:cNvPr>
          <p:cNvSpPr/>
          <p:nvPr/>
        </p:nvSpPr>
        <p:spPr>
          <a:xfrm>
            <a:off x="5348791" y="1740107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cxnSp>
        <p:nvCxnSpPr>
          <p:cNvPr id="173" name="연결선: 구부러짐 172">
            <a:extLst>
              <a:ext uri="{FF2B5EF4-FFF2-40B4-BE49-F238E27FC236}">
                <a16:creationId xmlns:a16="http://schemas.microsoft.com/office/drawing/2014/main" id="{908FEF2B-DB6E-4546-A301-1A1C3322EADE}"/>
              </a:ext>
            </a:extLst>
          </p:cNvPr>
          <p:cNvCxnSpPr>
            <a:cxnSpLocks/>
            <a:stCxn id="103" idx="2"/>
            <a:endCxn id="159" idx="2"/>
          </p:cNvCxnSpPr>
          <p:nvPr/>
        </p:nvCxnSpPr>
        <p:spPr>
          <a:xfrm rot="5400000" flipH="1" flipV="1">
            <a:off x="8681261" y="2289212"/>
            <a:ext cx="19355" cy="2025455"/>
          </a:xfrm>
          <a:prstGeom prst="curvedConnector3">
            <a:avLst>
              <a:gd name="adj1" fmla="val -1181090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9EA20DDE-F555-4DFE-AD9E-32F26BF0710A}"/>
              </a:ext>
            </a:extLst>
          </p:cNvPr>
          <p:cNvSpPr txBox="1"/>
          <p:nvPr/>
        </p:nvSpPr>
        <p:spPr>
          <a:xfrm>
            <a:off x="9599142" y="210447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17">
              <a:defRPr/>
            </a:pPr>
            <a:r>
              <a:rPr lang="en-US" b="1" dirty="0">
                <a:latin typeface="Corbel"/>
              </a:rPr>
              <a:t>Unlock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95627C-8C25-4F74-9EFB-F910AFF10684}"/>
              </a:ext>
            </a:extLst>
          </p:cNvPr>
          <p:cNvSpPr/>
          <p:nvPr/>
        </p:nvSpPr>
        <p:spPr>
          <a:xfrm>
            <a:off x="6553505" y="1531222"/>
            <a:ext cx="3037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b="1"/>
              <a:t>Update Lock Status to “Open”</a:t>
            </a:r>
          </a:p>
        </p:txBody>
      </p:sp>
    </p:spTree>
    <p:extLst>
      <p:ext uri="{BB962C8B-B14F-4D97-AF65-F5344CB8AC3E}">
        <p14:creationId xmlns:p14="http://schemas.microsoft.com/office/powerpoint/2010/main" val="49556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4.81481E-6 L 0.00105 0.06018 L 0.153 0.06064 C 0.15339 0.0912 0.15365 0.12152 0.15391 0.15231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1" grpId="1" animBg="1"/>
      <p:bldP spid="171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524256" y="1363950"/>
            <a:ext cx="7143495" cy="5017804"/>
            <a:chOff x="2343693" y="1295400"/>
            <a:chExt cx="7501438" cy="5269234"/>
          </a:xfrm>
        </p:grpSpPr>
        <p:grpSp>
          <p:nvGrpSpPr>
            <p:cNvPr id="5" name="Group 4"/>
            <p:cNvGrpSpPr/>
            <p:nvPr/>
          </p:nvGrpSpPr>
          <p:grpSpPr>
            <a:xfrm>
              <a:off x="2343693" y="1295400"/>
              <a:ext cx="7501438" cy="5269234"/>
              <a:chOff x="838200" y="1295400"/>
              <a:chExt cx="7501438" cy="5269234"/>
            </a:xfrm>
          </p:grpSpPr>
          <p:sp>
            <p:nvSpPr>
              <p:cNvPr id="6" name="Rectangle à coins arrondis 94"/>
              <p:cNvSpPr/>
              <p:nvPr/>
            </p:nvSpPr>
            <p:spPr bwMode="auto">
              <a:xfrm flipH="1">
                <a:off x="6228230" y="5088478"/>
                <a:ext cx="2111408" cy="1361426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 defTabSz="914434">
                  <a:defRPr/>
                </a:pP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Application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Service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Node</a:t>
                </a:r>
              </a:p>
            </p:txBody>
          </p:sp>
          <p:sp>
            <p:nvSpPr>
              <p:cNvPr id="7" name="Rectangle à coins arrondis 94"/>
              <p:cNvSpPr/>
              <p:nvPr/>
            </p:nvSpPr>
            <p:spPr bwMode="auto">
              <a:xfrm flipH="1">
                <a:off x="6228230" y="4294296"/>
                <a:ext cx="2111408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 defTabSz="914434">
                  <a:defRPr/>
                </a:pP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Application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Dedicated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Node</a:t>
                </a:r>
              </a:p>
            </p:txBody>
          </p:sp>
          <p:sp>
            <p:nvSpPr>
              <p:cNvPr id="8" name="Rectangle à coins arrondis 94"/>
              <p:cNvSpPr/>
              <p:nvPr/>
            </p:nvSpPr>
            <p:spPr bwMode="auto">
              <a:xfrm>
                <a:off x="838200" y="5829730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Application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Dedicated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Node</a:t>
                </a:r>
              </a:p>
            </p:txBody>
          </p:sp>
          <p:sp>
            <p:nvSpPr>
              <p:cNvPr id="9" name="Rectangle à coins arrondis 94"/>
              <p:cNvSpPr/>
              <p:nvPr/>
            </p:nvSpPr>
            <p:spPr bwMode="auto">
              <a:xfrm>
                <a:off x="838200" y="499970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Application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Dedicated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Node</a:t>
                </a:r>
              </a:p>
            </p:txBody>
          </p:sp>
          <p:sp>
            <p:nvSpPr>
              <p:cNvPr id="10" name="Rectangle à coins arrondis 94"/>
              <p:cNvSpPr/>
              <p:nvPr/>
            </p:nvSpPr>
            <p:spPr bwMode="auto">
              <a:xfrm>
                <a:off x="5520238" y="331542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 defTabSz="914434">
                  <a:defRPr/>
                </a:pPr>
                <a:r>
                  <a:rPr lang="en-GB" kern="0" dirty="0">
                    <a:solidFill>
                      <a:srgbClr val="505450"/>
                    </a:solidFill>
                    <a:latin typeface="Calibri"/>
                  </a:rPr>
                  <a:t>Middle Node</a:t>
                </a:r>
              </a:p>
            </p:txBody>
          </p:sp>
          <p:sp>
            <p:nvSpPr>
              <p:cNvPr id="11" name="Rectangle à coins arrondis 94"/>
              <p:cNvSpPr/>
              <p:nvPr/>
            </p:nvSpPr>
            <p:spPr bwMode="auto">
              <a:xfrm>
                <a:off x="1710238" y="3305887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kern="0" dirty="0">
                    <a:solidFill>
                      <a:srgbClr val="505450"/>
                    </a:solidFill>
                    <a:latin typeface="Calibri"/>
                  </a:rPr>
                  <a:t>Middle Node</a:t>
                </a:r>
              </a:p>
            </p:txBody>
          </p:sp>
          <p:sp>
            <p:nvSpPr>
              <p:cNvPr id="12" name="Rectangle à coins arrondis 94"/>
              <p:cNvSpPr/>
              <p:nvPr/>
            </p:nvSpPr>
            <p:spPr bwMode="auto">
              <a:xfrm>
                <a:off x="1710238" y="4191000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kern="0" dirty="0">
                    <a:solidFill>
                      <a:srgbClr val="505450"/>
                    </a:solidFill>
                    <a:latin typeface="Calibri"/>
                  </a:rPr>
                  <a:t>Middle Node</a:t>
                </a:r>
              </a:p>
            </p:txBody>
          </p:sp>
          <p:sp>
            <p:nvSpPr>
              <p:cNvPr id="13" name="Rectangle à coins arrondis 94"/>
              <p:cNvSpPr/>
              <p:nvPr/>
            </p:nvSpPr>
            <p:spPr bwMode="auto">
              <a:xfrm>
                <a:off x="1710238" y="2318263"/>
                <a:ext cx="5714999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kern="0" dirty="0">
                    <a:solidFill>
                      <a:srgbClr val="505450"/>
                    </a:solidFill>
                    <a:latin typeface="Calibri"/>
                  </a:rPr>
                  <a:t>Infrastructure Node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4246450" y="4313674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6348529" y="4409027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2341166" y="5944461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414938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534077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cxnSp>
            <p:nvCxnSpPr>
              <p:cNvPr id="19" name="Straight Connector 12"/>
              <p:cNvCxnSpPr>
                <a:stCxn id="17" idx="2"/>
                <a:endCxn id="23" idx="0"/>
              </p:cNvCxnSpPr>
              <p:nvPr/>
            </p:nvCxnSpPr>
            <p:spPr>
              <a:xfrm rot="16200000" flipH="1">
                <a:off x="4796518" y="1536025"/>
                <a:ext cx="637799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0" name="Straight Connector 13"/>
              <p:cNvCxnSpPr>
                <a:stCxn id="27" idx="2"/>
                <a:endCxn id="33" idx="3"/>
              </p:cNvCxnSpPr>
              <p:nvPr/>
            </p:nvCxnSpPr>
            <p:spPr>
              <a:xfrm rot="5400000">
                <a:off x="3019789" y="4881167"/>
                <a:ext cx="548039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1" name="Straight Connector 14"/>
              <p:cNvCxnSpPr>
                <a:stCxn id="14" idx="1"/>
                <a:endCxn id="27" idx="3"/>
              </p:cNvCxnSpPr>
              <p:nvPr/>
            </p:nvCxnSpPr>
            <p:spPr>
              <a:xfrm rot="10800000" flipV="1">
                <a:off x="3876114" y="4566395"/>
                <a:ext cx="370336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2" name="Straight Connector 39"/>
              <p:cNvCxnSpPr>
                <a:stCxn id="18" idx="2"/>
                <a:endCxn id="23" idx="0"/>
              </p:cNvCxnSpPr>
              <p:nvPr/>
            </p:nvCxnSpPr>
            <p:spPr>
              <a:xfrm rot="5400000">
                <a:off x="5392213" y="2131720"/>
                <a:ext cx="637799" cy="1270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23" name="Rounded Rectangle 22"/>
              <p:cNvSpPr/>
              <p:nvPr/>
            </p:nvSpPr>
            <p:spPr bwMode="auto">
              <a:xfrm>
                <a:off x="4149386" y="2450620"/>
                <a:ext cx="312345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CSE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4149386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CSE</a:t>
                </a:r>
              </a:p>
            </p:txBody>
          </p:sp>
          <p:cxnSp>
            <p:nvCxnSpPr>
              <p:cNvPr id="25" name="Straight Connector 18"/>
              <p:cNvCxnSpPr>
                <a:stCxn id="24" idx="0"/>
                <a:endCxn id="23" idx="2"/>
              </p:cNvCxnSpPr>
              <p:nvPr/>
            </p:nvCxnSpPr>
            <p:spPr>
              <a:xfrm rot="5400000" flipH="1" flipV="1">
                <a:off x="4882390" y="2593396"/>
                <a:ext cx="466055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cxnSp>
            <p:nvCxnSpPr>
              <p:cNvPr id="26" name="Straight Connector 34"/>
              <p:cNvCxnSpPr>
                <a:stCxn id="15" idx="1"/>
                <a:endCxn id="31" idx="2"/>
              </p:cNvCxnSpPr>
              <p:nvPr/>
            </p:nvCxnSpPr>
            <p:spPr>
              <a:xfrm rot="10800000">
                <a:off x="5971317" y="3927561"/>
                <a:ext cx="377212" cy="734188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27" name="Rounded Rectangle 26"/>
              <p:cNvSpPr/>
              <p:nvPr/>
            </p:nvSpPr>
            <p:spPr bwMode="auto">
              <a:xfrm>
                <a:off x="3135442" y="4313675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CSE</a:t>
                </a:r>
              </a:p>
            </p:txBody>
          </p:sp>
          <p:cxnSp>
            <p:nvCxnSpPr>
              <p:cNvPr id="28" name="Straight Connector 21"/>
              <p:cNvCxnSpPr>
                <a:stCxn id="27" idx="0"/>
                <a:endCxn id="24" idx="2"/>
              </p:cNvCxnSpPr>
              <p:nvPr/>
            </p:nvCxnSpPr>
            <p:spPr>
              <a:xfrm rot="5400000" flipH="1" flipV="1">
                <a:off x="3819693" y="3613646"/>
                <a:ext cx="386114" cy="1013944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29" name="Rounded Rectangle 28"/>
              <p:cNvSpPr/>
              <p:nvPr/>
            </p:nvSpPr>
            <p:spPr bwMode="auto">
              <a:xfrm>
                <a:off x="6532166" y="1295400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cxnSp>
            <p:nvCxnSpPr>
              <p:cNvPr id="30" name="Straight Connector 39"/>
              <p:cNvCxnSpPr>
                <a:stCxn id="29" idx="2"/>
                <a:endCxn id="23" idx="0"/>
              </p:cNvCxnSpPr>
              <p:nvPr/>
            </p:nvCxnSpPr>
            <p:spPr>
              <a:xfrm rot="5400000">
                <a:off x="5981919" y="1530036"/>
                <a:ext cx="649777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31" name="Rounded Rectangle 30"/>
              <p:cNvSpPr/>
              <p:nvPr/>
            </p:nvSpPr>
            <p:spPr bwMode="auto">
              <a:xfrm>
                <a:off x="5600981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CSE</a:t>
                </a:r>
              </a:p>
            </p:txBody>
          </p:sp>
          <p:cxnSp>
            <p:nvCxnSpPr>
              <p:cNvPr id="32" name="Straight Connector 18"/>
              <p:cNvCxnSpPr>
                <a:stCxn id="31" idx="0"/>
                <a:endCxn id="23" idx="2"/>
              </p:cNvCxnSpPr>
              <p:nvPr/>
            </p:nvCxnSpPr>
            <p:spPr>
              <a:xfrm rot="16200000" flipV="1">
                <a:off x="5608188" y="3058988"/>
                <a:ext cx="466055" cy="260205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33" name="Rounded Rectangle 32"/>
              <p:cNvSpPr/>
              <p:nvPr/>
            </p:nvSpPr>
            <p:spPr bwMode="auto">
              <a:xfrm>
                <a:off x="2341166" y="5114435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cxnSp>
            <p:nvCxnSpPr>
              <p:cNvPr id="34" name="Straight Connector 13"/>
              <p:cNvCxnSpPr>
                <a:stCxn id="27" idx="2"/>
                <a:endCxn id="16" idx="3"/>
              </p:cNvCxnSpPr>
              <p:nvPr/>
            </p:nvCxnSpPr>
            <p:spPr>
              <a:xfrm rot="5400000">
                <a:off x="2604776" y="5296180"/>
                <a:ext cx="1378065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35" name="Rounded Rectangle 34"/>
              <p:cNvSpPr/>
              <p:nvPr/>
            </p:nvSpPr>
            <p:spPr bwMode="auto">
              <a:xfrm>
                <a:off x="6341519" y="5203209"/>
                <a:ext cx="74768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7847147" y="5867788"/>
              <a:ext cx="747548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/>
                </a:rPr>
                <a:t>CSE</a:t>
              </a:r>
            </a:p>
          </p:txBody>
        </p:sp>
        <p:cxnSp>
          <p:nvCxnSpPr>
            <p:cNvPr id="37" name="Straight Connector 34"/>
            <p:cNvCxnSpPr>
              <a:stCxn id="36" idx="0"/>
              <a:endCxn id="35" idx="2"/>
            </p:cNvCxnSpPr>
            <p:nvPr/>
          </p:nvCxnSpPr>
          <p:spPr>
            <a:xfrm rot="16200000" flipV="1">
              <a:off x="8141321" y="5788186"/>
              <a:ext cx="159135" cy="6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38" name="Rounded Rectangle 37"/>
            <p:cNvSpPr/>
            <p:nvPr/>
          </p:nvSpPr>
          <p:spPr bwMode="auto">
            <a:xfrm>
              <a:off x="7847012" y="5867787"/>
              <a:ext cx="747682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/>
                </a:rPr>
                <a:t>CSE</a:t>
              </a:r>
            </a:p>
          </p:txBody>
        </p:sp>
        <p:cxnSp>
          <p:nvCxnSpPr>
            <p:cNvPr id="39" name="Straight Connector 18"/>
            <p:cNvCxnSpPr>
              <a:endCxn id="38" idx="1"/>
            </p:cNvCxnSpPr>
            <p:nvPr/>
          </p:nvCxnSpPr>
          <p:spPr>
            <a:xfrm rot="16200000" flipH="1">
              <a:off x="6474327" y="4747823"/>
              <a:ext cx="2208140" cy="537230"/>
            </a:xfrm>
            <a:prstGeom prst="bentConnector2">
              <a:avLst/>
            </a:prstGeom>
            <a:noFill/>
            <a:ln w="38100" cap="flat" cmpd="sng" algn="ctr">
              <a:solidFill>
                <a:srgbClr val="B42025"/>
              </a:solidFill>
              <a:prstDash val="solid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244434" y="1294736"/>
            <a:ext cx="4195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libri"/>
                <a:cs typeface="Arial" panose="020B0604020202020204" pitchFamily="34" charset="0"/>
              </a:rPr>
              <a:t>AE:	Application Entity</a:t>
            </a:r>
          </a:p>
          <a:p>
            <a:pPr defTabSz="9144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Calibri"/>
                <a:cs typeface="Arial" panose="020B0604020202020204" pitchFamily="34" charset="0"/>
              </a:rPr>
              <a:t>CSE:	Common Services Entity</a:t>
            </a:r>
          </a:p>
        </p:txBody>
      </p:sp>
    </p:spTree>
    <p:extLst>
      <p:ext uri="{BB962C8B-B14F-4D97-AF65-F5344CB8AC3E}">
        <p14:creationId xmlns:p14="http://schemas.microsoft.com/office/powerpoint/2010/main" val="171883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0677061-F0CD-4DBE-9955-8CD3BC6F10E4}"/>
              </a:ext>
            </a:extLst>
          </p:cNvPr>
          <p:cNvGrpSpPr>
            <a:grpSpLocks noChangeAspect="1"/>
          </p:cNvGrpSpPr>
          <p:nvPr/>
        </p:nvGrpSpPr>
        <p:grpSpPr>
          <a:xfrm>
            <a:off x="8137751" y="1283731"/>
            <a:ext cx="377783" cy="749216"/>
            <a:chOff x="7764970" y="-2914304"/>
            <a:chExt cx="1229401" cy="2438140"/>
          </a:xfrm>
        </p:grpSpPr>
        <p:pic>
          <p:nvPicPr>
            <p:cNvPr id="116" name="Picture 6" descr="C:\Users\Hiram.DUARTE\Desktop\SIZED\arc.png">
              <a:extLst>
                <a:ext uri="{FF2B5EF4-FFF2-40B4-BE49-F238E27FC236}">
                  <a16:creationId xmlns:a16="http://schemas.microsoft.com/office/drawing/2014/main" id="{AF503326-EB3B-40E9-BF82-9FA979208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64970" y="-2914304"/>
              <a:ext cx="1229401" cy="2438140"/>
            </a:xfrm>
            <a:prstGeom prst="rect">
              <a:avLst/>
            </a:prstGeom>
            <a:noFill/>
          </p:spPr>
        </p:pic>
        <p:pic>
          <p:nvPicPr>
            <p:cNvPr id="115" name="Picture 3">
              <a:extLst>
                <a:ext uri="{FF2B5EF4-FFF2-40B4-BE49-F238E27FC236}">
                  <a16:creationId xmlns:a16="http://schemas.microsoft.com/office/drawing/2014/main" id="{1E5C2D1E-84CE-40FB-BF52-EA0AFF86FB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0" t="8166" r="36604" b="35334"/>
            <a:stretch/>
          </p:blipFill>
          <p:spPr bwMode="auto">
            <a:xfrm>
              <a:off x="7822276" y="-2702074"/>
              <a:ext cx="1108813" cy="201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98036F-EB6D-4D0F-8112-2ACBF834F511}"/>
                </a:ext>
              </a:extLst>
            </p:cNvPr>
            <p:cNvSpPr/>
            <p:nvPr/>
          </p:nvSpPr>
          <p:spPr>
            <a:xfrm>
              <a:off x="8219202" y="-596327"/>
              <a:ext cx="314960" cy="919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6C883F6-F055-4D88-86B9-7A9095A90913}"/>
              </a:ext>
            </a:extLst>
          </p:cNvPr>
          <p:cNvGrpSpPr>
            <a:grpSpLocks noChangeAspect="1"/>
          </p:cNvGrpSpPr>
          <p:nvPr/>
        </p:nvGrpSpPr>
        <p:grpSpPr>
          <a:xfrm>
            <a:off x="1844731" y="1285572"/>
            <a:ext cx="7143495" cy="5017804"/>
            <a:chOff x="2343693" y="1295400"/>
            <a:chExt cx="7501438" cy="526923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DBACE55-D89C-46FE-AFDD-323E51693FC3}"/>
                </a:ext>
              </a:extLst>
            </p:cNvPr>
            <p:cNvGrpSpPr/>
            <p:nvPr/>
          </p:nvGrpSpPr>
          <p:grpSpPr>
            <a:xfrm>
              <a:off x="2343693" y="1295400"/>
              <a:ext cx="7501438" cy="5269234"/>
              <a:chOff x="838200" y="1295400"/>
              <a:chExt cx="7501438" cy="5269234"/>
            </a:xfrm>
          </p:grpSpPr>
          <p:sp>
            <p:nvSpPr>
              <p:cNvPr id="79" name="Rectangle à coins arrondis 94">
                <a:extLst>
                  <a:ext uri="{FF2B5EF4-FFF2-40B4-BE49-F238E27FC236}">
                    <a16:creationId xmlns:a16="http://schemas.microsoft.com/office/drawing/2014/main" id="{FEE59D58-3E8F-4AF2-B52E-A1A889E483AC}"/>
                  </a:ext>
                </a:extLst>
              </p:cNvPr>
              <p:cNvSpPr/>
              <p:nvPr/>
            </p:nvSpPr>
            <p:spPr bwMode="auto">
              <a:xfrm flipH="1">
                <a:off x="6228230" y="5088478"/>
                <a:ext cx="2111408" cy="1361426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668C9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 defTabSz="914434">
                  <a:defRPr/>
                </a:pPr>
                <a:endParaRPr lang="en-GB" sz="1600" kern="0" dirty="0">
                  <a:solidFill>
                    <a:srgbClr val="505450"/>
                  </a:solidFill>
                  <a:latin typeface="Calibri"/>
                </a:endParaRPr>
              </a:p>
            </p:txBody>
          </p:sp>
          <p:sp>
            <p:nvSpPr>
              <p:cNvPr id="80" name="Rectangle à coins arrondis 94">
                <a:extLst>
                  <a:ext uri="{FF2B5EF4-FFF2-40B4-BE49-F238E27FC236}">
                    <a16:creationId xmlns:a16="http://schemas.microsoft.com/office/drawing/2014/main" id="{9C7F3830-CBE4-49E8-A1E4-50EE8105F85C}"/>
                  </a:ext>
                </a:extLst>
              </p:cNvPr>
              <p:cNvSpPr/>
              <p:nvPr/>
            </p:nvSpPr>
            <p:spPr bwMode="auto">
              <a:xfrm flipH="1">
                <a:off x="6228230" y="4294296"/>
                <a:ext cx="2111408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 defTabSz="914434">
                  <a:defRPr/>
                </a:pP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Application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Dedicated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Node</a:t>
                </a:r>
              </a:p>
            </p:txBody>
          </p:sp>
          <p:sp>
            <p:nvSpPr>
              <p:cNvPr id="81" name="Rectangle à coins arrondis 94">
                <a:extLst>
                  <a:ext uri="{FF2B5EF4-FFF2-40B4-BE49-F238E27FC236}">
                    <a16:creationId xmlns:a16="http://schemas.microsoft.com/office/drawing/2014/main" id="{B454E637-F9CB-4C3A-85D3-A5797912F051}"/>
                  </a:ext>
                </a:extLst>
              </p:cNvPr>
              <p:cNvSpPr/>
              <p:nvPr/>
            </p:nvSpPr>
            <p:spPr bwMode="auto">
              <a:xfrm>
                <a:off x="838200" y="5829730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Application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Dedicated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Node</a:t>
                </a:r>
              </a:p>
            </p:txBody>
          </p:sp>
          <p:sp>
            <p:nvSpPr>
              <p:cNvPr id="82" name="Rectangle à coins arrondis 94">
                <a:extLst>
                  <a:ext uri="{FF2B5EF4-FFF2-40B4-BE49-F238E27FC236}">
                    <a16:creationId xmlns:a16="http://schemas.microsoft.com/office/drawing/2014/main" id="{85B36AA9-BC1B-499D-B183-89F16C0F416B}"/>
                  </a:ext>
                </a:extLst>
              </p:cNvPr>
              <p:cNvSpPr/>
              <p:nvPr/>
            </p:nvSpPr>
            <p:spPr bwMode="auto">
              <a:xfrm>
                <a:off x="838200" y="499970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Application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Dedicated</a:t>
                </a:r>
                <a:b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</a:br>
                <a:r>
                  <a:rPr lang="en-GB" sz="1600" kern="0" dirty="0">
                    <a:solidFill>
                      <a:srgbClr val="505450"/>
                    </a:solidFill>
                    <a:latin typeface="Calibri"/>
                  </a:rPr>
                  <a:t>Node</a:t>
                </a:r>
              </a:p>
            </p:txBody>
          </p:sp>
          <p:sp>
            <p:nvSpPr>
              <p:cNvPr id="83" name="Rectangle à coins arrondis 94">
                <a:extLst>
                  <a:ext uri="{FF2B5EF4-FFF2-40B4-BE49-F238E27FC236}">
                    <a16:creationId xmlns:a16="http://schemas.microsoft.com/office/drawing/2014/main" id="{20224F4A-C575-4B84-999C-CCF129A7AD63}"/>
                  </a:ext>
                </a:extLst>
              </p:cNvPr>
              <p:cNvSpPr/>
              <p:nvPr/>
            </p:nvSpPr>
            <p:spPr bwMode="auto">
              <a:xfrm>
                <a:off x="5520238" y="331542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 defTabSz="914434">
                  <a:defRPr/>
                </a:pPr>
                <a:r>
                  <a:rPr lang="en-GB" kern="0" dirty="0">
                    <a:solidFill>
                      <a:srgbClr val="505450"/>
                    </a:solidFill>
                    <a:latin typeface="Calibri"/>
                  </a:rPr>
                  <a:t>Middle Node</a:t>
                </a:r>
              </a:p>
            </p:txBody>
          </p:sp>
          <p:sp>
            <p:nvSpPr>
              <p:cNvPr id="84" name="Rectangle à coins arrondis 94">
                <a:extLst>
                  <a:ext uri="{FF2B5EF4-FFF2-40B4-BE49-F238E27FC236}">
                    <a16:creationId xmlns:a16="http://schemas.microsoft.com/office/drawing/2014/main" id="{489DCAA3-D271-465B-BF6E-F3F467FE27BF}"/>
                  </a:ext>
                </a:extLst>
              </p:cNvPr>
              <p:cNvSpPr/>
              <p:nvPr/>
            </p:nvSpPr>
            <p:spPr bwMode="auto">
              <a:xfrm>
                <a:off x="1710238" y="3305887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kern="0" dirty="0">
                    <a:solidFill>
                      <a:srgbClr val="505450"/>
                    </a:solidFill>
                    <a:latin typeface="Calibri"/>
                  </a:rPr>
                  <a:t>Middle Node</a:t>
                </a:r>
              </a:p>
            </p:txBody>
          </p:sp>
          <p:sp>
            <p:nvSpPr>
              <p:cNvPr id="85" name="Rectangle à coins arrondis 94">
                <a:extLst>
                  <a:ext uri="{FF2B5EF4-FFF2-40B4-BE49-F238E27FC236}">
                    <a16:creationId xmlns:a16="http://schemas.microsoft.com/office/drawing/2014/main" id="{EDDF27FE-A517-47BC-ADD1-3AC45586A88A}"/>
                  </a:ext>
                </a:extLst>
              </p:cNvPr>
              <p:cNvSpPr/>
              <p:nvPr/>
            </p:nvSpPr>
            <p:spPr bwMode="auto">
              <a:xfrm>
                <a:off x="1710238" y="4191000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kern="0" dirty="0">
                    <a:solidFill>
                      <a:srgbClr val="505450"/>
                    </a:solidFill>
                    <a:latin typeface="Calibri"/>
                  </a:rPr>
                  <a:t>Middle Node</a:t>
                </a:r>
              </a:p>
            </p:txBody>
          </p:sp>
          <p:sp>
            <p:nvSpPr>
              <p:cNvPr id="86" name="Rectangle à coins arrondis 94">
                <a:extLst>
                  <a:ext uri="{FF2B5EF4-FFF2-40B4-BE49-F238E27FC236}">
                    <a16:creationId xmlns:a16="http://schemas.microsoft.com/office/drawing/2014/main" id="{5DF63704-EAD0-4BFD-9747-01954D173D9D}"/>
                  </a:ext>
                </a:extLst>
              </p:cNvPr>
              <p:cNvSpPr/>
              <p:nvPr/>
            </p:nvSpPr>
            <p:spPr bwMode="auto">
              <a:xfrm>
                <a:off x="1710238" y="2318263"/>
                <a:ext cx="5714999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defTabSz="914434">
                  <a:defRPr/>
                </a:pPr>
                <a:r>
                  <a:rPr lang="en-GB" kern="0" dirty="0">
                    <a:solidFill>
                      <a:srgbClr val="505450"/>
                    </a:solidFill>
                    <a:latin typeface="Calibri"/>
                  </a:rPr>
                  <a:t>Infrastructure Node</a:t>
                </a:r>
              </a:p>
            </p:txBody>
          </p:sp>
          <p:sp>
            <p:nvSpPr>
              <p:cNvPr id="87" name="Rounded Rectangle 13">
                <a:extLst>
                  <a:ext uri="{FF2B5EF4-FFF2-40B4-BE49-F238E27FC236}">
                    <a16:creationId xmlns:a16="http://schemas.microsoft.com/office/drawing/2014/main" id="{45D17F22-0DAF-4121-ABDD-F5232E1A97FB}"/>
                  </a:ext>
                </a:extLst>
              </p:cNvPr>
              <p:cNvSpPr/>
              <p:nvPr/>
            </p:nvSpPr>
            <p:spPr bwMode="auto">
              <a:xfrm>
                <a:off x="4246450" y="4313674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sp>
            <p:nvSpPr>
              <p:cNvPr id="88" name="Rounded Rectangle 14">
                <a:extLst>
                  <a:ext uri="{FF2B5EF4-FFF2-40B4-BE49-F238E27FC236}">
                    <a16:creationId xmlns:a16="http://schemas.microsoft.com/office/drawing/2014/main" id="{695C2E5E-2BB0-4F06-AC03-19E8C56B612E}"/>
                  </a:ext>
                </a:extLst>
              </p:cNvPr>
              <p:cNvSpPr/>
              <p:nvPr/>
            </p:nvSpPr>
            <p:spPr bwMode="auto">
              <a:xfrm>
                <a:off x="6348529" y="4409027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sp>
            <p:nvSpPr>
              <p:cNvPr id="89" name="Rounded Rectangle 15">
                <a:extLst>
                  <a:ext uri="{FF2B5EF4-FFF2-40B4-BE49-F238E27FC236}">
                    <a16:creationId xmlns:a16="http://schemas.microsoft.com/office/drawing/2014/main" id="{32438884-8BFE-455E-9ADD-71629083BB7B}"/>
                  </a:ext>
                </a:extLst>
              </p:cNvPr>
              <p:cNvSpPr/>
              <p:nvPr/>
            </p:nvSpPr>
            <p:spPr bwMode="auto">
              <a:xfrm>
                <a:off x="2341166" y="5944461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sp>
            <p:nvSpPr>
              <p:cNvPr id="90" name="Rounded Rectangle 16">
                <a:extLst>
                  <a:ext uri="{FF2B5EF4-FFF2-40B4-BE49-F238E27FC236}">
                    <a16:creationId xmlns:a16="http://schemas.microsoft.com/office/drawing/2014/main" id="{20F9CF58-4032-4B14-94B5-1699DF9C67F9}"/>
                  </a:ext>
                </a:extLst>
              </p:cNvPr>
              <p:cNvSpPr/>
              <p:nvPr/>
            </p:nvSpPr>
            <p:spPr bwMode="auto">
              <a:xfrm>
                <a:off x="414938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sp>
            <p:nvSpPr>
              <p:cNvPr id="91" name="Rounded Rectangle 17">
                <a:extLst>
                  <a:ext uri="{FF2B5EF4-FFF2-40B4-BE49-F238E27FC236}">
                    <a16:creationId xmlns:a16="http://schemas.microsoft.com/office/drawing/2014/main" id="{38DC5BEA-9993-47CC-B511-2C1B74288F4D}"/>
                  </a:ext>
                </a:extLst>
              </p:cNvPr>
              <p:cNvSpPr/>
              <p:nvPr/>
            </p:nvSpPr>
            <p:spPr bwMode="auto">
              <a:xfrm>
                <a:off x="534077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cxnSp>
            <p:nvCxnSpPr>
              <p:cNvPr id="92" name="Straight Connector 12">
                <a:extLst>
                  <a:ext uri="{FF2B5EF4-FFF2-40B4-BE49-F238E27FC236}">
                    <a16:creationId xmlns:a16="http://schemas.microsoft.com/office/drawing/2014/main" id="{DC805F72-A44F-4BA5-BB1F-792FC8808384}"/>
                  </a:ext>
                </a:extLst>
              </p:cNvPr>
              <p:cNvCxnSpPr>
                <a:stCxn id="90" idx="2"/>
                <a:endCxn id="96" idx="0"/>
              </p:cNvCxnSpPr>
              <p:nvPr/>
            </p:nvCxnSpPr>
            <p:spPr>
              <a:xfrm rot="16200000" flipH="1">
                <a:off x="4796518" y="1536025"/>
                <a:ext cx="637799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93" name="Straight Connector 13">
                <a:extLst>
                  <a:ext uri="{FF2B5EF4-FFF2-40B4-BE49-F238E27FC236}">
                    <a16:creationId xmlns:a16="http://schemas.microsoft.com/office/drawing/2014/main" id="{896DD95F-6003-4041-A393-2F107C447111}"/>
                  </a:ext>
                </a:extLst>
              </p:cNvPr>
              <p:cNvCxnSpPr>
                <a:stCxn id="100" idx="2"/>
                <a:endCxn id="106" idx="3"/>
              </p:cNvCxnSpPr>
              <p:nvPr/>
            </p:nvCxnSpPr>
            <p:spPr>
              <a:xfrm rot="5400000">
                <a:off x="3019789" y="4881167"/>
                <a:ext cx="548039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94" name="Straight Connector 14">
                <a:extLst>
                  <a:ext uri="{FF2B5EF4-FFF2-40B4-BE49-F238E27FC236}">
                    <a16:creationId xmlns:a16="http://schemas.microsoft.com/office/drawing/2014/main" id="{C574AE11-C5A3-409B-A657-0FCBBC0BF2F3}"/>
                  </a:ext>
                </a:extLst>
              </p:cNvPr>
              <p:cNvCxnSpPr>
                <a:stCxn id="87" idx="1"/>
                <a:endCxn id="100" idx="3"/>
              </p:cNvCxnSpPr>
              <p:nvPr/>
            </p:nvCxnSpPr>
            <p:spPr>
              <a:xfrm rot="10800000" flipV="1">
                <a:off x="3876114" y="4566395"/>
                <a:ext cx="370336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95" name="Straight Connector 39">
                <a:extLst>
                  <a:ext uri="{FF2B5EF4-FFF2-40B4-BE49-F238E27FC236}">
                    <a16:creationId xmlns:a16="http://schemas.microsoft.com/office/drawing/2014/main" id="{65345D0B-78BA-43FB-BA09-EF2DEB04D86D}"/>
                  </a:ext>
                </a:extLst>
              </p:cNvPr>
              <p:cNvCxnSpPr>
                <a:stCxn id="91" idx="2"/>
                <a:endCxn id="96" idx="0"/>
              </p:cNvCxnSpPr>
              <p:nvPr/>
            </p:nvCxnSpPr>
            <p:spPr>
              <a:xfrm rot="5400000">
                <a:off x="5392213" y="2131720"/>
                <a:ext cx="637799" cy="1270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96" name="Rounded Rectangle 22">
                <a:extLst>
                  <a:ext uri="{FF2B5EF4-FFF2-40B4-BE49-F238E27FC236}">
                    <a16:creationId xmlns:a16="http://schemas.microsoft.com/office/drawing/2014/main" id="{E6095997-CF9E-48CC-A355-495407270146}"/>
                  </a:ext>
                </a:extLst>
              </p:cNvPr>
              <p:cNvSpPr/>
              <p:nvPr/>
            </p:nvSpPr>
            <p:spPr bwMode="auto">
              <a:xfrm>
                <a:off x="4149386" y="2450620"/>
                <a:ext cx="312345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CSE</a:t>
                </a:r>
              </a:p>
            </p:txBody>
          </p:sp>
          <p:sp>
            <p:nvSpPr>
              <p:cNvPr id="97" name="Rounded Rectangle 23">
                <a:extLst>
                  <a:ext uri="{FF2B5EF4-FFF2-40B4-BE49-F238E27FC236}">
                    <a16:creationId xmlns:a16="http://schemas.microsoft.com/office/drawing/2014/main" id="{967B3F07-11BC-4501-A7C2-3CB563CB7D75}"/>
                  </a:ext>
                </a:extLst>
              </p:cNvPr>
              <p:cNvSpPr/>
              <p:nvPr/>
            </p:nvSpPr>
            <p:spPr bwMode="auto">
              <a:xfrm>
                <a:off x="4149386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CSE</a:t>
                </a:r>
              </a:p>
            </p:txBody>
          </p:sp>
          <p:cxnSp>
            <p:nvCxnSpPr>
              <p:cNvPr id="98" name="Straight Connector 18">
                <a:extLst>
                  <a:ext uri="{FF2B5EF4-FFF2-40B4-BE49-F238E27FC236}">
                    <a16:creationId xmlns:a16="http://schemas.microsoft.com/office/drawing/2014/main" id="{20EC4702-18C1-4B6A-A8C9-452DE5CE382C}"/>
                  </a:ext>
                </a:extLst>
              </p:cNvPr>
              <p:cNvCxnSpPr>
                <a:stCxn id="97" idx="0"/>
                <a:endCxn id="96" idx="2"/>
              </p:cNvCxnSpPr>
              <p:nvPr/>
            </p:nvCxnSpPr>
            <p:spPr>
              <a:xfrm rot="5400000" flipH="1" flipV="1">
                <a:off x="4882390" y="2593396"/>
                <a:ext cx="466055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cxnSp>
            <p:nvCxnSpPr>
              <p:cNvPr id="99" name="Straight Connector 34">
                <a:extLst>
                  <a:ext uri="{FF2B5EF4-FFF2-40B4-BE49-F238E27FC236}">
                    <a16:creationId xmlns:a16="http://schemas.microsoft.com/office/drawing/2014/main" id="{2CCED878-CCD3-4669-813D-2B15328FD748}"/>
                  </a:ext>
                </a:extLst>
              </p:cNvPr>
              <p:cNvCxnSpPr>
                <a:stCxn id="88" idx="1"/>
                <a:endCxn id="104" idx="2"/>
              </p:cNvCxnSpPr>
              <p:nvPr/>
            </p:nvCxnSpPr>
            <p:spPr>
              <a:xfrm rot="10800000">
                <a:off x="5971317" y="3927561"/>
                <a:ext cx="377212" cy="734188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00" name="Rounded Rectangle 26">
                <a:extLst>
                  <a:ext uri="{FF2B5EF4-FFF2-40B4-BE49-F238E27FC236}">
                    <a16:creationId xmlns:a16="http://schemas.microsoft.com/office/drawing/2014/main" id="{CC99436B-420F-4D08-B558-01F8076C25E0}"/>
                  </a:ext>
                </a:extLst>
              </p:cNvPr>
              <p:cNvSpPr/>
              <p:nvPr/>
            </p:nvSpPr>
            <p:spPr bwMode="auto">
              <a:xfrm>
                <a:off x="3135442" y="4313675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CSE</a:t>
                </a:r>
              </a:p>
            </p:txBody>
          </p:sp>
          <p:cxnSp>
            <p:nvCxnSpPr>
              <p:cNvPr id="101" name="Straight Connector 21">
                <a:extLst>
                  <a:ext uri="{FF2B5EF4-FFF2-40B4-BE49-F238E27FC236}">
                    <a16:creationId xmlns:a16="http://schemas.microsoft.com/office/drawing/2014/main" id="{3C1DEE3B-3159-424F-9C6B-E05BB67B6E94}"/>
                  </a:ext>
                </a:extLst>
              </p:cNvPr>
              <p:cNvCxnSpPr>
                <a:stCxn id="100" idx="0"/>
                <a:endCxn id="97" idx="2"/>
              </p:cNvCxnSpPr>
              <p:nvPr/>
            </p:nvCxnSpPr>
            <p:spPr>
              <a:xfrm rot="5400000" flipH="1" flipV="1">
                <a:off x="3819693" y="3613646"/>
                <a:ext cx="386114" cy="1013944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102" name="Rounded Rectangle 28">
                <a:extLst>
                  <a:ext uri="{FF2B5EF4-FFF2-40B4-BE49-F238E27FC236}">
                    <a16:creationId xmlns:a16="http://schemas.microsoft.com/office/drawing/2014/main" id="{C12ED829-52FE-4D5F-80D8-8FD8109AB3D1}"/>
                  </a:ext>
                </a:extLst>
              </p:cNvPr>
              <p:cNvSpPr/>
              <p:nvPr/>
            </p:nvSpPr>
            <p:spPr bwMode="auto">
              <a:xfrm>
                <a:off x="6532166" y="1295400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cxnSp>
            <p:nvCxnSpPr>
              <p:cNvPr id="103" name="Straight Connector 39">
                <a:extLst>
                  <a:ext uri="{FF2B5EF4-FFF2-40B4-BE49-F238E27FC236}">
                    <a16:creationId xmlns:a16="http://schemas.microsoft.com/office/drawing/2014/main" id="{5F635870-4865-48A3-85D7-EFDC99D6932B}"/>
                  </a:ext>
                </a:extLst>
              </p:cNvPr>
              <p:cNvCxnSpPr>
                <a:cxnSpLocks/>
                <a:stCxn id="102" idx="2"/>
                <a:endCxn id="96" idx="0"/>
              </p:cNvCxnSpPr>
              <p:nvPr/>
            </p:nvCxnSpPr>
            <p:spPr>
              <a:xfrm rot="5400000">
                <a:off x="5981919" y="1530036"/>
                <a:ext cx="649777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04" name="Rounded Rectangle 30">
                <a:extLst>
                  <a:ext uri="{FF2B5EF4-FFF2-40B4-BE49-F238E27FC236}">
                    <a16:creationId xmlns:a16="http://schemas.microsoft.com/office/drawing/2014/main" id="{7C33F458-D9C5-41AC-8C3E-553BC1514CA1}"/>
                  </a:ext>
                </a:extLst>
              </p:cNvPr>
              <p:cNvSpPr/>
              <p:nvPr/>
            </p:nvSpPr>
            <p:spPr bwMode="auto">
              <a:xfrm>
                <a:off x="5600981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CSE</a:t>
                </a:r>
              </a:p>
            </p:txBody>
          </p:sp>
          <p:cxnSp>
            <p:nvCxnSpPr>
              <p:cNvPr id="105" name="Straight Connector 18">
                <a:extLst>
                  <a:ext uri="{FF2B5EF4-FFF2-40B4-BE49-F238E27FC236}">
                    <a16:creationId xmlns:a16="http://schemas.microsoft.com/office/drawing/2014/main" id="{DC0F2B1C-C212-44AB-9F7C-08441745BB87}"/>
                  </a:ext>
                </a:extLst>
              </p:cNvPr>
              <p:cNvCxnSpPr>
                <a:stCxn id="104" idx="0"/>
                <a:endCxn id="96" idx="2"/>
              </p:cNvCxnSpPr>
              <p:nvPr/>
            </p:nvCxnSpPr>
            <p:spPr>
              <a:xfrm rot="16200000" flipV="1">
                <a:off x="5608188" y="3058988"/>
                <a:ext cx="466055" cy="260205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106" name="Rounded Rectangle 32">
                <a:extLst>
                  <a:ext uri="{FF2B5EF4-FFF2-40B4-BE49-F238E27FC236}">
                    <a16:creationId xmlns:a16="http://schemas.microsoft.com/office/drawing/2014/main" id="{33FDC156-8C26-44CE-BE55-C15546E06F85}"/>
                  </a:ext>
                </a:extLst>
              </p:cNvPr>
              <p:cNvSpPr/>
              <p:nvPr/>
            </p:nvSpPr>
            <p:spPr bwMode="auto">
              <a:xfrm>
                <a:off x="2341166" y="5114435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  <p:cxnSp>
            <p:nvCxnSpPr>
              <p:cNvPr id="107" name="Straight Connector 13">
                <a:extLst>
                  <a:ext uri="{FF2B5EF4-FFF2-40B4-BE49-F238E27FC236}">
                    <a16:creationId xmlns:a16="http://schemas.microsoft.com/office/drawing/2014/main" id="{35838D59-A4EB-4DDD-A4C7-BCF724037BCB}"/>
                  </a:ext>
                </a:extLst>
              </p:cNvPr>
              <p:cNvCxnSpPr>
                <a:stCxn id="100" idx="2"/>
                <a:endCxn id="89" idx="3"/>
              </p:cNvCxnSpPr>
              <p:nvPr/>
            </p:nvCxnSpPr>
            <p:spPr>
              <a:xfrm rot="5400000">
                <a:off x="2604776" y="5296180"/>
                <a:ext cx="1378065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08" name="Rounded Rectangle 34">
                <a:extLst>
                  <a:ext uri="{FF2B5EF4-FFF2-40B4-BE49-F238E27FC236}">
                    <a16:creationId xmlns:a16="http://schemas.microsoft.com/office/drawing/2014/main" id="{D9C83D6F-D06F-46F9-9643-25617EA9AE9F}"/>
                  </a:ext>
                </a:extLst>
              </p:cNvPr>
              <p:cNvSpPr/>
              <p:nvPr/>
            </p:nvSpPr>
            <p:spPr bwMode="auto">
              <a:xfrm>
                <a:off x="6341519" y="5203209"/>
                <a:ext cx="74768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14434">
                  <a:defRPr/>
                </a:pPr>
                <a:r>
                  <a:rPr lang="en-US" sz="2400" b="1" kern="0" dirty="0">
                    <a:solidFill>
                      <a:prstClr val="white"/>
                    </a:solidFill>
                    <a:latin typeface="Calibri"/>
                  </a:rPr>
                  <a:t>AE</a:t>
                </a:r>
              </a:p>
            </p:txBody>
          </p:sp>
        </p:grpSp>
        <p:sp>
          <p:nvSpPr>
            <p:cNvPr id="75" name="Rounded Rectangle 35">
              <a:extLst>
                <a:ext uri="{FF2B5EF4-FFF2-40B4-BE49-F238E27FC236}">
                  <a16:creationId xmlns:a16="http://schemas.microsoft.com/office/drawing/2014/main" id="{2ACBAD08-5CCB-4A4E-A47D-0DA993C6E777}"/>
                </a:ext>
              </a:extLst>
            </p:cNvPr>
            <p:cNvSpPr/>
            <p:nvPr/>
          </p:nvSpPr>
          <p:spPr bwMode="auto">
            <a:xfrm>
              <a:off x="7847147" y="5867788"/>
              <a:ext cx="747548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/>
                </a:rPr>
                <a:t>CSE</a:t>
              </a:r>
            </a:p>
          </p:txBody>
        </p:sp>
        <p:cxnSp>
          <p:nvCxnSpPr>
            <p:cNvPr id="76" name="Straight Connector 34">
              <a:extLst>
                <a:ext uri="{FF2B5EF4-FFF2-40B4-BE49-F238E27FC236}">
                  <a16:creationId xmlns:a16="http://schemas.microsoft.com/office/drawing/2014/main" id="{5B42F5B4-0890-41F5-B627-B72730C254EE}"/>
                </a:ext>
              </a:extLst>
            </p:cNvPr>
            <p:cNvCxnSpPr>
              <a:stCxn id="75" idx="0"/>
              <a:endCxn id="108" idx="2"/>
            </p:cNvCxnSpPr>
            <p:nvPr/>
          </p:nvCxnSpPr>
          <p:spPr>
            <a:xfrm rot="16200000" flipV="1">
              <a:off x="8141321" y="5788186"/>
              <a:ext cx="159135" cy="6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77" name="Rounded Rectangle 37">
              <a:extLst>
                <a:ext uri="{FF2B5EF4-FFF2-40B4-BE49-F238E27FC236}">
                  <a16:creationId xmlns:a16="http://schemas.microsoft.com/office/drawing/2014/main" id="{80B38F78-BC46-4AEB-9BB1-B7285B84C709}"/>
                </a:ext>
              </a:extLst>
            </p:cNvPr>
            <p:cNvSpPr/>
            <p:nvPr/>
          </p:nvSpPr>
          <p:spPr bwMode="auto">
            <a:xfrm>
              <a:off x="7847012" y="5867787"/>
              <a:ext cx="747682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14434">
                <a:defRPr/>
              </a:pPr>
              <a:r>
                <a:rPr lang="en-US" sz="2400" b="1" kern="0" dirty="0">
                  <a:solidFill>
                    <a:prstClr val="white"/>
                  </a:solidFill>
                  <a:latin typeface="Calibri"/>
                </a:rPr>
                <a:t>CSE</a:t>
              </a:r>
            </a:p>
          </p:txBody>
        </p:sp>
        <p:cxnSp>
          <p:nvCxnSpPr>
            <p:cNvPr id="78" name="Straight Connector 18">
              <a:extLst>
                <a:ext uri="{FF2B5EF4-FFF2-40B4-BE49-F238E27FC236}">
                  <a16:creationId xmlns:a16="http://schemas.microsoft.com/office/drawing/2014/main" id="{B04756F2-6E92-462C-85BC-57B07E43BD36}"/>
                </a:ext>
              </a:extLst>
            </p:cNvPr>
            <p:cNvCxnSpPr>
              <a:endCxn id="77" idx="1"/>
            </p:cNvCxnSpPr>
            <p:nvPr/>
          </p:nvCxnSpPr>
          <p:spPr>
            <a:xfrm rot="16200000" flipH="1">
              <a:off x="6474327" y="4747823"/>
              <a:ext cx="2208140" cy="537230"/>
            </a:xfrm>
            <a:prstGeom prst="bentConnector2">
              <a:avLst/>
            </a:prstGeom>
            <a:noFill/>
            <a:ln w="38100" cap="flat" cmpd="sng" algn="ctr">
              <a:solidFill>
                <a:srgbClr val="B42025"/>
              </a:solidFill>
              <a:prstDash val="solid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698" y="0"/>
            <a:ext cx="10122715" cy="1173570"/>
          </a:xfrm>
        </p:spPr>
        <p:txBody>
          <a:bodyPr>
            <a:normAutofit/>
          </a:bodyPr>
          <a:lstStyle/>
          <a:p>
            <a:r>
              <a:rPr lang="en-US" dirty="0"/>
              <a:t>oneM2M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22F896-40B5-4ADD-8801-0D06FADFA095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7D574D-9A6A-4F04-8DBF-2938D4FD18AC}"/>
              </a:ext>
            </a:extLst>
          </p:cNvPr>
          <p:cNvGrpSpPr/>
          <p:nvPr/>
        </p:nvGrpSpPr>
        <p:grpSpPr>
          <a:xfrm>
            <a:off x="956464" y="1918438"/>
            <a:ext cx="7039869" cy="3942756"/>
            <a:chOff x="1635986" y="1526235"/>
            <a:chExt cx="6336341" cy="4354208"/>
          </a:xfrm>
        </p:grpSpPr>
        <p:cxnSp>
          <p:nvCxnSpPr>
            <p:cNvPr id="5" name="Connector: Curved 4"/>
            <p:cNvCxnSpPr>
              <a:cxnSpLocks/>
              <a:stCxn id="102" idx="3"/>
              <a:endCxn id="77" idx="3"/>
            </p:cNvCxnSpPr>
            <p:nvPr/>
          </p:nvCxnSpPr>
          <p:spPr>
            <a:xfrm flipH="1">
              <a:off x="7797452" y="1526235"/>
              <a:ext cx="174875" cy="4354208"/>
            </a:xfrm>
            <a:prstGeom prst="curvedConnector3">
              <a:avLst>
                <a:gd name="adj1" fmla="val -130722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635986" y="2355916"/>
              <a:ext cx="166270" cy="407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17">
                <a:defRPr/>
              </a:pPr>
              <a:endParaRPr lang="en-US" b="1" dirty="0">
                <a:latin typeface="Corbel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86D9595-3462-43BD-BAAE-6A912D5C6D30}"/>
              </a:ext>
            </a:extLst>
          </p:cNvPr>
          <p:cNvSpPr txBox="1"/>
          <p:nvPr/>
        </p:nvSpPr>
        <p:spPr>
          <a:xfrm>
            <a:off x="7779720" y="5868500"/>
            <a:ext cx="120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17">
              <a:defRPr/>
            </a:pPr>
            <a:r>
              <a:rPr lang="en-US" b="1" dirty="0">
                <a:latin typeface="Corbel"/>
              </a:rPr>
              <a:t>Door Lock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BF0A75-22C8-4A8E-88BF-C477F7C8F9C8}"/>
              </a:ext>
            </a:extLst>
          </p:cNvPr>
          <p:cNvSpPr txBox="1"/>
          <p:nvPr/>
        </p:nvSpPr>
        <p:spPr>
          <a:xfrm>
            <a:off x="7754781" y="4889390"/>
            <a:ext cx="1208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92" indent="-115892" defTabSz="457217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668C98"/>
                </a:solidFill>
                <a:latin typeface="Corbel"/>
              </a:rPr>
              <a:t>Actuator</a:t>
            </a:r>
          </a:p>
          <a:p>
            <a:pPr marL="115892" indent="-115892" defTabSz="457217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668C98"/>
                </a:solidFill>
                <a:latin typeface="Corbel"/>
              </a:rPr>
              <a:t>Sensors</a:t>
            </a:r>
          </a:p>
          <a:p>
            <a:pPr marL="115892" indent="-115892" defTabSz="457217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668C98"/>
                </a:solidFill>
                <a:latin typeface="Corbel"/>
              </a:rPr>
              <a:t>Keypad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FF4A0E2C-8AD4-41F4-B005-FF05D4780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64" y="5192645"/>
            <a:ext cx="894273" cy="894273"/>
          </a:xfrm>
          <a:prstGeom prst="rect">
            <a:avLst/>
          </a:prstGeom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A3C2419E-47DA-47FC-83BA-6B620D2D171C}"/>
              </a:ext>
            </a:extLst>
          </p:cNvPr>
          <p:cNvSpPr/>
          <p:nvPr/>
        </p:nvSpPr>
        <p:spPr>
          <a:xfrm>
            <a:off x="7214605" y="1717999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UPDATE</a:t>
            </a:r>
          </a:p>
        </p:txBody>
      </p:sp>
      <p:sp>
        <p:nvSpPr>
          <p:cNvPr id="118" name="Scroll: Vertical 117">
            <a:extLst>
              <a:ext uri="{FF2B5EF4-FFF2-40B4-BE49-F238E27FC236}">
                <a16:creationId xmlns:a16="http://schemas.microsoft.com/office/drawing/2014/main" id="{26A15157-5F03-4336-838E-E43FA71063B2}"/>
              </a:ext>
            </a:extLst>
          </p:cNvPr>
          <p:cNvSpPr/>
          <p:nvPr/>
        </p:nvSpPr>
        <p:spPr>
          <a:xfrm>
            <a:off x="7012495" y="5684503"/>
            <a:ext cx="798023" cy="347542"/>
          </a:xfrm>
          <a:prstGeom prst="verticalScroll">
            <a:avLst/>
          </a:prstGeom>
          <a:solidFill>
            <a:schemeClr val="bg1"/>
          </a:solidFill>
          <a:ln>
            <a:solidFill>
              <a:srgbClr val="668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668C98"/>
                </a:solidFill>
              </a:rPr>
              <a:t>NOTIFY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018E67-41C4-42D9-A493-4A6DFAAC9D5B}"/>
              </a:ext>
            </a:extLst>
          </p:cNvPr>
          <p:cNvGrpSpPr/>
          <p:nvPr/>
        </p:nvGrpSpPr>
        <p:grpSpPr>
          <a:xfrm>
            <a:off x="7441451" y="4631727"/>
            <a:ext cx="3177180" cy="560921"/>
            <a:chOff x="7441450" y="4410084"/>
            <a:chExt cx="3866485" cy="804422"/>
          </a:xfrm>
        </p:grpSpPr>
        <p:cxnSp>
          <p:nvCxnSpPr>
            <p:cNvPr id="119" name="Connector: Curved 118">
              <a:extLst>
                <a:ext uri="{FF2B5EF4-FFF2-40B4-BE49-F238E27FC236}">
                  <a16:creationId xmlns:a16="http://schemas.microsoft.com/office/drawing/2014/main" id="{E095E426-D54E-4BB6-A4D0-33988741B0C4}"/>
                </a:ext>
              </a:extLst>
            </p:cNvPr>
            <p:cNvCxnSpPr>
              <a:cxnSpLocks/>
              <a:stCxn id="108" idx="0"/>
              <a:endCxn id="111" idx="0"/>
            </p:cNvCxnSpPr>
            <p:nvPr/>
          </p:nvCxnSpPr>
          <p:spPr>
            <a:xfrm rot="16200000" flipH="1">
              <a:off x="8960126" y="3461340"/>
              <a:ext cx="234490" cy="3271842"/>
            </a:xfrm>
            <a:prstGeom prst="curvedConnector3">
              <a:avLst>
                <a:gd name="adj1" fmla="val -12308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C592723-4DBB-47E4-BB83-CFB663ED3B7D}"/>
                </a:ext>
              </a:extLst>
            </p:cNvPr>
            <p:cNvSpPr txBox="1"/>
            <p:nvPr/>
          </p:nvSpPr>
          <p:spPr>
            <a:xfrm>
              <a:off x="10236566" y="4410084"/>
              <a:ext cx="1071369" cy="529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17">
                <a:defRPr/>
              </a:pPr>
              <a:r>
                <a:rPr lang="en-US" b="1" dirty="0">
                  <a:latin typeface="Corbel"/>
                </a:rPr>
                <a:t>Unlock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DDC449B-E80A-47A7-AC8E-7D3200DC0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16" y="1617218"/>
            <a:ext cx="1583377" cy="1055585"/>
          </a:xfrm>
          <a:prstGeom prst="rect">
            <a:avLst/>
          </a:prstGeom>
        </p:spPr>
      </p:pic>
      <p:sp>
        <p:nvSpPr>
          <p:cNvPr id="69" name="직사각형 68">
            <a:extLst>
              <a:ext uri="{FF2B5EF4-FFF2-40B4-BE49-F238E27FC236}">
                <a16:creationId xmlns:a16="http://schemas.microsoft.com/office/drawing/2014/main" id="{E7F5B22B-8DCB-4A12-A957-7B8DADE1E0CD}"/>
              </a:ext>
            </a:extLst>
          </p:cNvPr>
          <p:cNvSpPr/>
          <p:nvPr/>
        </p:nvSpPr>
        <p:spPr>
          <a:xfrm>
            <a:off x="8727018" y="1408971"/>
            <a:ext cx="2970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b="1"/>
              <a:t>Update Lock Status to “Open”</a:t>
            </a:r>
          </a:p>
        </p:txBody>
      </p:sp>
    </p:spTree>
    <p:extLst>
      <p:ext uri="{BB962C8B-B14F-4D97-AF65-F5344CB8AC3E}">
        <p14:creationId xmlns:p14="http://schemas.microsoft.com/office/powerpoint/2010/main" val="3599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4.44444E-6 L -0.00065 0.0463 L -0.09349 0.04676 C -0.09375 0.07014 -0.09388 0.09352 -0.09401 0.1171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62 0.1176 L -0.09362 0.18889 L -0.07305 0.19028 C -0.07305 0.2132 -0.07292 0.23612 -0.07279 0.25926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2588 L -0.08607 0.25834 L -0.08529 0.59537 L -0.01732 0.59723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3.33333E-6 L -2.5E-6 -0.0902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3" animBg="1"/>
      <p:bldP spid="12" grpId="4" animBg="1"/>
      <p:bldP spid="12" grpId="5" animBg="1"/>
      <p:bldP spid="12" grpId="6" animBg="1"/>
      <p:bldP spid="118" grpId="0" animBg="1"/>
      <p:bldP spid="118" grpId="4" animBg="1"/>
      <p:bldP spid="118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1B586-D65E-423B-8020-C7A3F221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095816" cy="1173570"/>
          </a:xfrm>
        </p:spPr>
        <p:txBody>
          <a:bodyPr>
            <a:normAutofit/>
          </a:bodyPr>
          <a:lstStyle/>
          <a:p>
            <a:pPr algn="just"/>
            <a:r>
              <a:rPr lang="en-US" altLang="ko-KR" sz="3201" dirty="0"/>
              <a:t>How </a:t>
            </a:r>
            <a:r>
              <a:rPr lang="en-US" altLang="ko-KR" sz="3201"/>
              <a:t>IPE works</a:t>
            </a:r>
            <a:endParaRPr lang="ko-KR" altLang="en-US" sz="32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3171-8440-4AFB-8AE5-C47F549BFC5A}"/>
              </a:ext>
            </a:extLst>
          </p:cNvPr>
          <p:cNvSpPr txBox="1">
            <a:spLocks/>
          </p:cNvSpPr>
          <p:nvPr/>
        </p:nvSpPr>
        <p:spPr>
          <a:xfrm>
            <a:off x="0" y="1246472"/>
            <a:ext cx="11981688" cy="2109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en-US" sz="2000" dirty="0"/>
              <a:t>Resources in CSE are fully abstracted from underlying technology e.g. Modbus</a:t>
            </a:r>
          </a:p>
          <a:p>
            <a:pPr algn="just">
              <a:buClrTx/>
            </a:pPr>
            <a:r>
              <a:rPr lang="en-US" sz="2000" dirty="0"/>
              <a:t>TS-0023 was used as a reference to build resource tree from </a:t>
            </a:r>
            <a:r>
              <a:rPr lang="en-US" sz="2000" b="1" dirty="0">
                <a:solidFill>
                  <a:srgbClr val="00B050"/>
                </a:solidFill>
              </a:rPr>
              <a:t>SDT objects</a:t>
            </a:r>
          </a:p>
          <a:p>
            <a:pPr algn="just">
              <a:buClrTx/>
            </a:pPr>
            <a:r>
              <a:rPr lang="en-US" sz="2000" dirty="0"/>
              <a:t>To convert oneM2M resources to Modbus objects IPE stores </a:t>
            </a:r>
            <a:r>
              <a:rPr lang="en-US" sz="2000" b="1" dirty="0">
                <a:solidFill>
                  <a:srgbClr val="00B050"/>
                </a:solidFill>
              </a:rPr>
              <a:t>mapping tables for Devices and Data Points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of Modules</a:t>
            </a:r>
          </a:p>
          <a:p>
            <a:pPr algn="just">
              <a:buClrTx/>
            </a:pPr>
            <a:r>
              <a:rPr lang="en-US" sz="2000" dirty="0"/>
              <a:t>Data points are mapped according to </a:t>
            </a:r>
            <a:r>
              <a:rPr lang="en-US" sz="2000" b="1" dirty="0">
                <a:solidFill>
                  <a:srgbClr val="00B050"/>
                </a:solidFill>
              </a:rPr>
              <a:t>their data type and </a:t>
            </a:r>
            <a:r>
              <a:rPr lang="en-US" sz="2000" b="1" dirty="0" err="1">
                <a:solidFill>
                  <a:srgbClr val="00B050"/>
                </a:solidFill>
              </a:rPr>
              <a:t>read&amp;write</a:t>
            </a:r>
            <a:r>
              <a:rPr lang="en-US" sz="2000" b="1" dirty="0">
                <a:solidFill>
                  <a:srgbClr val="00B050"/>
                </a:solidFill>
              </a:rPr>
              <a:t> properties to 4 Modbus object types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54AE232-4E71-4F30-BFDD-0918FF455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71339"/>
              </p:ext>
            </p:extLst>
          </p:nvPr>
        </p:nvGraphicFramePr>
        <p:xfrm>
          <a:off x="279832" y="3233927"/>
          <a:ext cx="4884326" cy="28422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17224">
                  <a:extLst>
                    <a:ext uri="{9D8B030D-6E8A-4147-A177-3AD203B41FA5}">
                      <a16:colId xmlns:a16="http://schemas.microsoft.com/office/drawing/2014/main" val="2623953422"/>
                    </a:ext>
                  </a:extLst>
                </a:gridCol>
                <a:gridCol w="1017224">
                  <a:extLst>
                    <a:ext uri="{9D8B030D-6E8A-4147-A177-3AD203B41FA5}">
                      <a16:colId xmlns:a16="http://schemas.microsoft.com/office/drawing/2014/main" val="3043390332"/>
                    </a:ext>
                  </a:extLst>
                </a:gridCol>
                <a:gridCol w="1019648">
                  <a:extLst>
                    <a:ext uri="{9D8B030D-6E8A-4147-A177-3AD203B41FA5}">
                      <a16:colId xmlns:a16="http://schemas.microsoft.com/office/drawing/2014/main" val="248851866"/>
                    </a:ext>
                  </a:extLst>
                </a:gridCol>
                <a:gridCol w="1830230">
                  <a:extLst>
                    <a:ext uri="{9D8B030D-6E8A-4147-A177-3AD203B41FA5}">
                      <a16:colId xmlns:a16="http://schemas.microsoft.com/office/drawing/2014/main" val="1424932169"/>
                    </a:ext>
                  </a:extLst>
                </a:gridCol>
              </a:tblGrid>
              <a:tr h="300059"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effectLst/>
                        </a:rPr>
                        <a:t>Primary tables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effectLst/>
                        </a:rPr>
                        <a:t>Object type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effectLst/>
                        </a:rPr>
                        <a:t>Type of access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effectLst/>
                        </a:rPr>
                        <a:t>Comments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25019"/>
                  </a:ext>
                </a:extLst>
              </a:tr>
              <a:tr h="60011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solidFill>
                            <a:srgbClr val="FF0000"/>
                          </a:solidFill>
                          <a:effectLst/>
                        </a:rPr>
                        <a:t>Discretes Input </a:t>
                      </a:r>
                      <a:endParaRPr lang="ko-KR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EBEBE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 b="1" i="0">
                          <a:solidFill>
                            <a:srgbClr val="FF0000"/>
                          </a:solidFill>
                          <a:effectLst/>
                        </a:rPr>
                        <a:t>Single bit</a:t>
                      </a:r>
                      <a:endParaRPr lang="ko-KR" sz="1100" b="1" i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 b="1" i="0">
                          <a:solidFill>
                            <a:srgbClr val="FF0000"/>
                          </a:solidFill>
                          <a:effectLst/>
                        </a:rPr>
                        <a:t>Read-Only</a:t>
                      </a:r>
                      <a:endParaRPr lang="ko-KR" sz="1100" b="1" i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effectLst/>
                        </a:rPr>
                        <a:t>This type of data can be provided by an I/O system, e.g. read the status of switch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851327"/>
                  </a:ext>
                </a:extLst>
              </a:tr>
              <a:tr h="670956"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solidFill>
                            <a:srgbClr val="FF0000"/>
                          </a:solidFill>
                          <a:effectLst/>
                        </a:rPr>
                        <a:t>Coils </a:t>
                      </a:r>
                      <a:endParaRPr lang="ko-KR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EBEBE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 b="1" i="0">
                          <a:solidFill>
                            <a:srgbClr val="FF0000"/>
                          </a:solidFill>
                          <a:effectLst/>
                        </a:rPr>
                        <a:t>Single bit</a:t>
                      </a:r>
                      <a:endParaRPr lang="ko-KR" sz="1100" b="1" i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 b="1" i="0">
                          <a:solidFill>
                            <a:srgbClr val="FF0000"/>
                          </a:solidFill>
                          <a:effectLst/>
                        </a:rPr>
                        <a:t>Read-Write</a:t>
                      </a:r>
                      <a:endParaRPr lang="ko-KR" sz="1100" b="1" i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effectLst/>
                        </a:rPr>
                        <a:t>This type of data can be alterable by an application program, e.g. switch on a transducer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630718"/>
                  </a:ext>
                </a:extLst>
              </a:tr>
              <a:tr h="670956"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solidFill>
                            <a:srgbClr val="FF0000"/>
                          </a:solidFill>
                          <a:effectLst/>
                        </a:rPr>
                        <a:t>Input Registers </a:t>
                      </a:r>
                      <a:endParaRPr lang="ko-KR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EBEBE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 b="1" i="0">
                          <a:solidFill>
                            <a:srgbClr val="FF0000"/>
                          </a:solidFill>
                          <a:effectLst/>
                        </a:rPr>
                        <a:t>16-bit word</a:t>
                      </a:r>
                      <a:endParaRPr lang="ko-KR" sz="1100" b="1" i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 b="1" i="0">
                          <a:solidFill>
                            <a:srgbClr val="FF0000"/>
                          </a:solidFill>
                          <a:effectLst/>
                        </a:rPr>
                        <a:t>Read-Only</a:t>
                      </a:r>
                      <a:endParaRPr lang="ko-KR" sz="1100" b="1" i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effectLst/>
                        </a:rPr>
                        <a:t>This type of data can be provided by an I/O system, e.g. read temperature on a sensor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799776"/>
                  </a:ext>
                </a:extLst>
              </a:tr>
              <a:tr h="600117"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solidFill>
                            <a:srgbClr val="FF0000"/>
                          </a:solidFill>
                          <a:effectLst/>
                        </a:rPr>
                        <a:t>Holding Registers </a:t>
                      </a:r>
                      <a:endParaRPr lang="ko-KR" sz="1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EBEBE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 b="1" i="0">
                          <a:solidFill>
                            <a:srgbClr val="FF0000"/>
                          </a:solidFill>
                          <a:effectLst/>
                        </a:rPr>
                        <a:t>16-bit word</a:t>
                      </a:r>
                      <a:endParaRPr lang="ko-KR" sz="1100" b="1" i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 b="1" i="0">
                          <a:solidFill>
                            <a:srgbClr val="FF0000"/>
                          </a:solidFill>
                          <a:effectLst/>
                        </a:rPr>
                        <a:t>Read-Write</a:t>
                      </a:r>
                      <a:endParaRPr lang="ko-KR" sz="1100" b="1" i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x-none" sz="1100">
                          <a:effectLst/>
                        </a:rPr>
                        <a:t>This type of data can be alterable by an application, e.g. set value to a controller.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582680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723A03EB-0BF9-4140-8C80-6AE5641A0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918837"/>
              </p:ext>
            </p:extLst>
          </p:nvPr>
        </p:nvGraphicFramePr>
        <p:xfrm>
          <a:off x="5990844" y="3237766"/>
          <a:ext cx="5810750" cy="284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776">
                  <a:extLst>
                    <a:ext uri="{9D8B030D-6E8A-4147-A177-3AD203B41FA5}">
                      <a16:colId xmlns:a16="http://schemas.microsoft.com/office/drawing/2014/main" val="3943078808"/>
                    </a:ext>
                  </a:extLst>
                </a:gridCol>
                <a:gridCol w="1580776">
                  <a:extLst>
                    <a:ext uri="{9D8B030D-6E8A-4147-A177-3AD203B41FA5}">
                      <a16:colId xmlns:a16="http://schemas.microsoft.com/office/drawing/2014/main" val="1483281529"/>
                    </a:ext>
                  </a:extLst>
                </a:gridCol>
                <a:gridCol w="2649198">
                  <a:extLst>
                    <a:ext uri="{9D8B030D-6E8A-4147-A177-3AD203B41FA5}">
                      <a16:colId xmlns:a16="http://schemas.microsoft.com/office/drawing/2014/main" val="3772914040"/>
                    </a:ext>
                  </a:extLst>
                </a:gridCol>
              </a:tblGrid>
              <a:tr h="35517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oneM2M data type</a:t>
                      </a:r>
                      <a:endParaRPr lang="ko-KR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Mapping to data type in OMA DWAPI</a:t>
                      </a:r>
                      <a:endParaRPr lang="ko-KR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Description</a:t>
                      </a:r>
                      <a:endParaRPr lang="ko-KR" sz="11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1250468894"/>
                  </a:ext>
                </a:extLst>
              </a:tr>
              <a:tr h="106553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xs:integer</a:t>
                      </a:r>
                      <a:endParaRPr lang="ko-KR" sz="110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int, number, string</a:t>
                      </a:r>
                      <a:endParaRPr lang="ko-KR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Data type for </a:t>
                      </a:r>
                      <a:r>
                        <a:rPr lang="en-GB" sz="11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32-bit</a:t>
                      </a:r>
                      <a:r>
                        <a:rPr lang="en-GB" sz="1100">
                          <a:effectLst/>
                          <a:latin typeface="+mn-lt"/>
                        </a:rPr>
                        <a:t> signed integer.</a:t>
                      </a:r>
                      <a:endParaRPr lang="ko-KR" sz="1100">
                        <a:effectLst/>
                        <a:latin typeface="+mn-lt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 </a:t>
                      </a:r>
                      <a:endParaRPr lang="ko-KR" sz="1100">
                        <a:effectLst/>
                        <a:latin typeface="+mn-lt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For indicating 3D printerState, the integer value should be interpreted into string by referring the tables in clause 7.2.2.1. </a:t>
                      </a:r>
                      <a:endParaRPr lang="ko-KR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877481873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xs:string</a:t>
                      </a:r>
                      <a:endParaRPr lang="ko-KR" sz="110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string, array</a:t>
                      </a:r>
                      <a:endParaRPr lang="ko-KR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Data type for text. The length limitation should be considered for the mapping.</a:t>
                      </a:r>
                      <a:endParaRPr lang="ko-KR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1881762114"/>
                  </a:ext>
                </a:extLst>
              </a:tr>
              <a:tr h="71035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xs:float</a:t>
                      </a:r>
                      <a:endParaRPr lang="ko-KR" sz="110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float</a:t>
                      </a:r>
                      <a:endParaRPr lang="ko-KR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Data type for a single precision </a:t>
                      </a:r>
                      <a:r>
                        <a:rPr lang="en-GB" sz="11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32-bit</a:t>
                      </a:r>
                      <a:r>
                        <a:rPr lang="en-GB" sz="1100">
                          <a:effectLst/>
                          <a:latin typeface="+mn-lt"/>
                        </a:rPr>
                        <a:t> floating point type as defined in XML Schema 1.0 [13] as the float primitive type.</a:t>
                      </a:r>
                      <a:endParaRPr lang="ko-KR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788699363"/>
                  </a:ext>
                </a:extLst>
              </a:tr>
              <a:tr h="17758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xs:boolean</a:t>
                      </a:r>
                      <a:endParaRPr lang="ko-KR" sz="110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boolean</a:t>
                      </a:r>
                      <a:endParaRPr lang="ko-KR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+mn-lt"/>
                        </a:rPr>
                        <a:t>Data type for Boolean.</a:t>
                      </a:r>
                      <a:endParaRPr lang="ko-KR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68580" marT="0" marB="0"/>
                </a:tc>
                <a:extLst>
                  <a:ext uri="{0D108BD9-81ED-4DB2-BD59-A6C34878D82A}">
                    <a16:rowId xmlns:a16="http://schemas.microsoft.com/office/drawing/2014/main" val="2068806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588FA2-8AE7-446C-B407-2CDB2FF19058}"/>
              </a:ext>
            </a:extLst>
          </p:cNvPr>
          <p:cNvSpPr txBox="1"/>
          <p:nvPr/>
        </p:nvSpPr>
        <p:spPr>
          <a:xfrm>
            <a:off x="1926336" y="612038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&lt; Modbus &gt;</a:t>
            </a:r>
            <a:endParaRPr lang="ko-KR" alt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9F7D1D-A2A8-4DEC-BD18-9402CE98CC32}"/>
              </a:ext>
            </a:extLst>
          </p:cNvPr>
          <p:cNvSpPr txBox="1"/>
          <p:nvPr/>
        </p:nvSpPr>
        <p:spPr>
          <a:xfrm>
            <a:off x="8595360" y="608832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&lt; oneM2M &gt;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181991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AAC3-086D-4A4B-9F28-5486E445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</a:t>
            </a:r>
            <a:r>
              <a:rPr lang="en-US"/>
              <a:t>Device Template (SDT)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61E3B-4EB3-49F2-86DE-FCE6458B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35423"/>
            <a:ext cx="10515600" cy="4351338"/>
          </a:xfrm>
        </p:spPr>
        <p:txBody>
          <a:bodyPr/>
          <a:lstStyle/>
          <a:p>
            <a:r>
              <a:rPr lang="en-US" dirty="0"/>
              <a:t>The Smart Device Template (SDT) is a template which is used to model the capabilities, actions and events of connected devices.</a:t>
            </a:r>
          </a:p>
          <a:p>
            <a:r>
              <a:rPr lang="en-US" dirty="0"/>
              <a:t>SDT can be applied to build oneM2M resource tree structure for connected devices</a:t>
            </a:r>
          </a:p>
          <a:p>
            <a:r>
              <a:rPr lang="en-US" dirty="0"/>
              <a:t>SDT has one-to-one mapping between its data points and Modbus Objects types</a:t>
            </a:r>
          </a:p>
        </p:txBody>
      </p:sp>
      <p:pic>
        <p:nvPicPr>
          <p:cNvPr id="1026" name="Picture 2" descr="SDT_UML_Basic_Elements.png">
            <a:extLst>
              <a:ext uri="{FF2B5EF4-FFF2-40B4-BE49-F238E27FC236}">
                <a16:creationId xmlns:a16="http://schemas.microsoft.com/office/drawing/2014/main" id="{295C1A06-6B97-4984-9986-BD173415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82" y="3679113"/>
            <a:ext cx="8123076" cy="27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7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alcomm">
  <a:themeElements>
    <a:clrScheme name="Qualcom_March_17_2016">
      <a:dk1>
        <a:sysClr val="windowText" lastClr="000000"/>
      </a:dk1>
      <a:lt1>
        <a:sysClr val="window" lastClr="FFFFFF"/>
      </a:lt1>
      <a:dk2>
        <a:srgbClr val="0033A0"/>
      </a:dk2>
      <a:lt2>
        <a:srgbClr val="C6007E"/>
      </a:lt2>
      <a:accent1>
        <a:srgbClr val="FFB700"/>
      </a:accent1>
      <a:accent2>
        <a:srgbClr val="F38B00"/>
      </a:accent2>
      <a:accent3>
        <a:srgbClr val="E23B1A"/>
      </a:accent3>
      <a:accent4>
        <a:srgbClr val="A2DAD6"/>
      </a:accent4>
      <a:accent5>
        <a:srgbClr val="116182"/>
      </a:accent5>
      <a:accent6>
        <a:srgbClr val="7A4183"/>
      </a:accent6>
      <a:hlink>
        <a:srgbClr val="5EBEB8"/>
      </a:hlink>
      <a:folHlink>
        <a:srgbClr val="368782"/>
      </a:folHlink>
    </a:clrScheme>
    <a:fontScheme name="Qualcom-2015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75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bg1">
              <a:lumMod val="75000"/>
            </a:schemeClr>
          </a:solidFill>
          <a:round/>
          <a:headEnd w="lg" len="lg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spcBef>
            <a:spcPts val="1200"/>
          </a:spcBef>
          <a:defRPr sz="2100" dirty="0" err="1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74B2EBB2-14D0-AE4F-A28D-B61C7995E566}" vid="{E1C2FE6D-F9BC-3845-BF6A-FDCC2DA5B312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2070</Words>
  <Application>Microsoft Macintosh PowerPoint</Application>
  <PresentationFormat>Widescreen</PresentationFormat>
  <Paragraphs>613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Calibre Semibold</vt:lpstr>
      <vt:lpstr>맑은 고딕</vt:lpstr>
      <vt:lpstr>Myriad Pro</vt:lpstr>
      <vt:lpstr>Myriad Pro Light</vt:lpstr>
      <vt:lpstr>Qualcomm Office Regular</vt:lpstr>
      <vt:lpstr>Arial</vt:lpstr>
      <vt:lpstr>Calibri</vt:lpstr>
      <vt:lpstr>Corbel</vt:lpstr>
      <vt:lpstr>Geneva</vt:lpstr>
      <vt:lpstr>Microsoft Sans Serif</vt:lpstr>
      <vt:lpstr>Tahoma</vt:lpstr>
      <vt:lpstr>Times New Roman</vt:lpstr>
      <vt:lpstr>Office Theme</vt:lpstr>
      <vt:lpstr>atis</vt:lpstr>
      <vt:lpstr>Qualcomm</vt:lpstr>
      <vt:lpstr>oneM2M – Modbus Interworking</vt:lpstr>
      <vt:lpstr>Outline</vt:lpstr>
      <vt:lpstr>Scope</vt:lpstr>
      <vt:lpstr>Modbus Topology</vt:lpstr>
      <vt:lpstr>Modbus Example</vt:lpstr>
      <vt:lpstr>oneM2M Topology</vt:lpstr>
      <vt:lpstr>oneM2M Example</vt:lpstr>
      <vt:lpstr>How IPE works</vt:lpstr>
      <vt:lpstr>Smart Device Template (SDT)</vt:lpstr>
      <vt:lpstr>Mapping between SDT Data points types and Modbus object types</vt:lpstr>
      <vt:lpstr>Use case for Modbus IPE</vt:lpstr>
      <vt:lpstr>Smart Device Template (SDT) Devices</vt:lpstr>
      <vt:lpstr>Smart Data Template (SDT) Modules</vt:lpstr>
      <vt:lpstr>Lookup table for “Battery Module” mapping to Modbus Object types</vt:lpstr>
      <vt:lpstr>Lookup table for “energyConsumption Module” mapping to Modbus Object types</vt:lpstr>
      <vt:lpstr>Lookup table for “energyGeneration Module” mapping to Modbus Object types</vt:lpstr>
      <vt:lpstr>Monitoring: Constructing Modbus message(Read)</vt:lpstr>
      <vt:lpstr>Monitoring: Constructing Modbus message(Write)</vt:lpstr>
      <vt:lpstr>Monitoring</vt:lpstr>
      <vt:lpstr>Monitoring</vt:lpstr>
      <vt:lpstr>Monitoring</vt:lpstr>
      <vt:lpstr>Monitoring</vt:lpstr>
      <vt:lpstr>Updating data in Modbus device</vt:lpstr>
      <vt:lpstr>Updating data in Modbus device</vt:lpstr>
      <vt:lpstr>Updating data in Modbus device</vt:lpstr>
      <vt:lpstr>Status</vt:lpstr>
      <vt:lpstr>Vision of Interworking</vt:lpstr>
      <vt:lpstr>Thank You!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송재승</cp:lastModifiedBy>
  <cp:revision>431</cp:revision>
  <dcterms:created xsi:type="dcterms:W3CDTF">2017-09-21T15:46:31Z</dcterms:created>
  <dcterms:modified xsi:type="dcterms:W3CDTF">2019-07-09T10:38:58Z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-198463913</vt:i4>
  </property>
  <property fmtid="{D5CDD505-2E9C-101B-9397-08002B2CF9AE}" pid="3" name="_NewReviewCycle">
    <vt:lpwstr/>
  </property>
  <property fmtid="{D5CDD505-2E9C-101B-9397-08002B2CF9AE}" pid="4" name="_EmailSubject">
    <vt:lpwstr>[EXTERNAL] RE: oneM2M Industry Day (9/14 @ COEX) presentation request due 9/7</vt:lpwstr>
  </property>
  <property fmtid="{D5CDD505-2E9C-101B-9397-08002B2CF9AE}" pid="5" name="_AuthorEmail">
    <vt:lpwstr>jblanz@qti.qualcomm.com</vt:lpwstr>
  </property>
  <property fmtid="{D5CDD505-2E9C-101B-9397-08002B2CF9AE}" pid="6" name="_AuthorEmailDisplayName">
    <vt:lpwstr>Josef Blanz</vt:lpwstr>
  </property>
</Properties>
</file>