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  <p:sldMasterId id="2147483667" r:id="rId2"/>
  </p:sldMasterIdLst>
  <p:notesMasterIdLst>
    <p:notesMasterId r:id="rId12"/>
  </p:notesMasterIdLst>
  <p:sldIdLst>
    <p:sldId id="268" r:id="rId3"/>
    <p:sldId id="290" r:id="rId4"/>
    <p:sldId id="269" r:id="rId5"/>
    <p:sldId id="294" r:id="rId6"/>
    <p:sldId id="295" r:id="rId7"/>
    <p:sldId id="296" r:id="rId8"/>
    <p:sldId id="293" r:id="rId9"/>
    <p:sldId id="297" r:id="rId10"/>
    <p:sldId id="270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9" orient="horz" pos="169">
          <p15:clr>
            <a:srgbClr val="A4A3A4"/>
          </p15:clr>
        </p15:guide>
        <p15:guide id="10" pos="2880">
          <p15:clr>
            <a:srgbClr val="A4A3A4"/>
          </p15:clr>
        </p15:guide>
        <p15:guide id="11" pos="198" userDrawn="1">
          <p15:clr>
            <a:srgbClr val="A4A3A4"/>
          </p15:clr>
        </p15:guide>
        <p15:guide id="12" pos="5562" userDrawn="1">
          <p15:clr>
            <a:srgbClr val="A4A3A4"/>
          </p15:clr>
        </p15:guide>
        <p15:guide id="13" orient="horz" pos="637" userDrawn="1">
          <p15:clr>
            <a:srgbClr val="A4A3A4"/>
          </p15:clr>
        </p15:guide>
        <p15:guide id="14" orient="horz" pos="746" userDrawn="1">
          <p15:clr>
            <a:srgbClr val="A4A3A4"/>
          </p15:clr>
        </p15:guide>
        <p15:guide id="15" orient="horz" pos="1619" userDrawn="1">
          <p15:clr>
            <a:srgbClr val="A4A3A4"/>
          </p15:clr>
        </p15:guide>
        <p15:guide id="16" orient="horz" pos="2866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D200"/>
    <a:srgbClr val="FFFFFF"/>
    <a:srgbClr val="A885D8"/>
    <a:srgbClr val="FF7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62" autoAdjust="0"/>
    <p:restoredTop sz="94222" autoAdjust="0"/>
  </p:normalViewPr>
  <p:slideViewPr>
    <p:cSldViewPr showGuides="1">
      <p:cViewPr>
        <p:scale>
          <a:sx n="97" d="100"/>
          <a:sy n="97" d="100"/>
        </p:scale>
        <p:origin x="-342" y="72"/>
      </p:cViewPr>
      <p:guideLst>
        <p:guide orient="horz" pos="169"/>
        <p:guide orient="horz" pos="637"/>
        <p:guide orient="horz" pos="746"/>
        <p:guide orient="horz" pos="1619"/>
        <p:guide orient="horz" pos="2866"/>
        <p:guide pos="2880"/>
        <p:guide pos="198"/>
        <p:guide pos="5562"/>
      </p:guideLst>
    </p:cSldViewPr>
  </p:slideViewPr>
  <p:outlineViewPr>
    <p:cViewPr>
      <p:scale>
        <a:sx n="33" d="100"/>
        <a:sy n="33" d="100"/>
      </p:scale>
      <p:origin x="0" y="14958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1" d="100"/>
          <a:sy n="81" d="100"/>
        </p:scale>
        <p:origin x="389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Helvetica 55 Roman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Helvetica 55 Roman" panose="020B0604020202020204" pitchFamily="34" charset="0"/>
              </a:defRPr>
            </a:lvl1pPr>
          </a:lstStyle>
          <a:p>
            <a:fld id="{14F63557-65CD-470F-8999-4C3C411BE899}" type="datetimeFigureOut">
              <a:rPr lang="en-GB" smtClean="0"/>
              <a:pPr/>
              <a:t>11/07/2019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Helvetica 55 Roman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Helvetica 55 Roman" panose="020B0604020202020204" pitchFamily="34" charset="0"/>
              </a:defRPr>
            </a:lvl1pPr>
          </a:lstStyle>
          <a:p>
            <a:fld id="{885932DF-9606-4758-A2B5-AF1153FB1ABB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8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1000" y="4343400"/>
            <a:ext cx="6096000" cy="4114800"/>
          </a:xfrm>
          <a:prstGeom prst="rect">
            <a:avLst/>
          </a:prstGeom>
        </p:spPr>
        <p:txBody>
          <a:bodyPr vert="horz" lIns="91440" tIns="45720" rIns="180000" bIns="45720" rtlCol="0"/>
          <a:lstStyle/>
          <a:p>
            <a:pPr marL="9207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Click to edit Master text styles</a:t>
            </a:r>
          </a:p>
          <a:p>
            <a:pPr marL="230188" marR="0" lvl="1" indent="-1381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Second level</a:t>
            </a:r>
          </a:p>
          <a:p>
            <a:pPr marL="360363" marR="0" lvl="2" indent="-1476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Helvetica 55 Roman" panose="020B0604020202020204" pitchFamily="34" charset="0"/>
              <a:buChar char="–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55 Roman" panose="020B0604020202020204" pitchFamily="34" charset="0"/>
                <a:ea typeface="+mn-ea"/>
                <a:cs typeface="+mn-cs"/>
              </a:rPr>
              <a:t>Third level</a:t>
            </a:r>
          </a:p>
          <a:p>
            <a:pPr marL="522288" marR="0" lvl="3" indent="-1381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Helvetica 55 Roman" panose="020B0604020202020204" pitchFamily="34" charset="0"/>
              <a:buChar char="–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55 Roman" panose="020B0604020202020204" pitchFamily="34" charset="0"/>
                <a:ea typeface="+mn-ea"/>
                <a:cs typeface="+mn-cs"/>
              </a:rPr>
              <a:t>Fourth level</a:t>
            </a:r>
          </a:p>
          <a:p>
            <a:pPr marL="668338" marR="0" lvl="4" indent="-146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Helvetica 55 Roman" panose="020B0604020202020204" pitchFamily="34" charset="0"/>
              <a:buChar char="–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55 Roman" panose="020B0604020202020204" pitchFamily="34" charset="0"/>
                <a:ea typeface="+mn-ea"/>
                <a:cs typeface="+mn-cs"/>
              </a:rPr>
              <a:t>Fifth level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55 Roman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8228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92075" marR="0" indent="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1pPr>
    <a:lvl2pPr marL="230188" marR="0" indent="-138113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Wingdings" panose="05000000000000000000" pitchFamily="2" charset="2"/>
      <a:buChar char="§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2pPr>
    <a:lvl3pPr marL="360363" marR="0" indent="-147638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Helvetica 55 Roman" panose="020B0604020202020204" pitchFamily="34" charset="0"/>
      <a:buChar char="–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3pPr>
    <a:lvl4pPr marL="522288" marR="0" indent="-138113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Helvetica 55 Roman" panose="020B0604020202020204" pitchFamily="34" charset="0"/>
      <a:buChar char="–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4pPr>
    <a:lvl5pPr marL="668338" marR="0" indent="-14605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Helvetica 55 Roman" panose="020B0604020202020204" pitchFamily="34" charset="0"/>
      <a:buChar char="–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900" kern="1200" dirty="0" smtClean="0">
                <a:solidFill>
                  <a:schemeClr val="tx1"/>
                </a:solidFill>
                <a:effectLst/>
                <a:latin typeface="Helvetica 75 Bold" panose="020B0804020202020204" pitchFamily="34" charset="0"/>
                <a:ea typeface="ＭＳ Ｐゴシック" pitchFamily="34" charset="-128"/>
                <a:cs typeface="+mn-cs"/>
              </a:rPr>
              <a:t>Patch the Digital Home is an Technical Anticipation Project</a:t>
            </a:r>
            <a:endParaRPr lang="en-US" sz="1050" kern="1200" dirty="0" smtClean="0">
              <a:solidFill>
                <a:schemeClr val="tx1"/>
              </a:solidFill>
              <a:effectLst/>
              <a:latin typeface="Helvetica 75 Bold" panose="020B0804020202020204" pitchFamily="34" charset="0"/>
              <a:ea typeface="ＭＳ Ｐゴシック" pitchFamily="34" charset="-128"/>
              <a:cs typeface="+mn-cs"/>
            </a:endParaRPr>
          </a:p>
          <a:p>
            <a:pPr lvl="0"/>
            <a:r>
              <a:rPr lang="en-US" sz="900" kern="1200" dirty="0" smtClean="0">
                <a:solidFill>
                  <a:schemeClr val="tx1"/>
                </a:solidFill>
                <a:effectLst/>
                <a:latin typeface="Helvetica 75 Bold" panose="020B0804020202020204" pitchFamily="34" charset="0"/>
                <a:ea typeface="ＭＳ Ｐゴシック" pitchFamily="34" charset="-128"/>
                <a:cs typeface="+mn-cs"/>
              </a:rPr>
              <a:t>The main goals of the project are : </a:t>
            </a:r>
            <a:endParaRPr lang="en-US" sz="1050" kern="1200" dirty="0" smtClean="0">
              <a:solidFill>
                <a:schemeClr val="tx1"/>
              </a:solidFill>
              <a:effectLst/>
              <a:latin typeface="Helvetica 75 Bold" panose="020B0804020202020204" pitchFamily="34" charset="0"/>
              <a:ea typeface="ＭＳ Ｐゴシック" pitchFamily="34" charset="-128"/>
              <a:cs typeface="+mn-cs"/>
            </a:endParaRPr>
          </a:p>
          <a:p>
            <a:pPr lvl="1"/>
            <a:r>
              <a:rPr lang="en-US" sz="900" kern="1200" dirty="0" smtClean="0">
                <a:solidFill>
                  <a:schemeClr val="tx1"/>
                </a:solidFill>
                <a:effectLst/>
                <a:latin typeface="Helvetica 55 Roman" panose="020B0604020202020204" pitchFamily="34" charset="0"/>
                <a:ea typeface="ＭＳ Ｐゴシック" pitchFamily="34" charset="-128"/>
                <a:cs typeface="+mn-cs"/>
              </a:rPr>
              <a:t>Improve and enlarge the discovery of connected devices to collect the Firmware release</a:t>
            </a:r>
            <a:endParaRPr lang="en-US" sz="1050" kern="1200" dirty="0" smtClean="0">
              <a:solidFill>
                <a:schemeClr val="tx1"/>
              </a:solidFill>
              <a:effectLst/>
              <a:latin typeface="Helvetica 55 Roman" panose="020B0604020202020204" pitchFamily="34" charset="0"/>
              <a:ea typeface="ＭＳ Ｐゴシック" pitchFamily="34" charset="-128"/>
              <a:cs typeface="+mn-cs"/>
            </a:endParaRPr>
          </a:p>
          <a:p>
            <a:pPr lvl="1"/>
            <a:r>
              <a:rPr lang="en-US" sz="900" kern="1200" dirty="0" smtClean="0">
                <a:solidFill>
                  <a:schemeClr val="tx1"/>
                </a:solidFill>
                <a:effectLst/>
                <a:latin typeface="Helvetica 55 Roman" panose="020B0604020202020204" pitchFamily="34" charset="0"/>
                <a:ea typeface="ＭＳ Ｐゴシック" pitchFamily="34" charset="-128"/>
                <a:cs typeface="+mn-cs"/>
              </a:rPr>
              <a:t>Store the firmware release on a centralize database</a:t>
            </a:r>
            <a:endParaRPr lang="en-US" sz="1050" kern="1200" dirty="0" smtClean="0">
              <a:solidFill>
                <a:schemeClr val="tx1"/>
              </a:solidFill>
              <a:effectLst/>
              <a:latin typeface="Helvetica 55 Roman" panose="020B0604020202020204" pitchFamily="34" charset="0"/>
              <a:ea typeface="ＭＳ Ｐゴシック" pitchFamily="34" charset="-128"/>
              <a:cs typeface="+mn-cs"/>
            </a:endParaRPr>
          </a:p>
          <a:p>
            <a:pPr lvl="1"/>
            <a:r>
              <a:rPr lang="en-US" sz="900" kern="1200" dirty="0" smtClean="0">
                <a:solidFill>
                  <a:schemeClr val="tx1"/>
                </a:solidFill>
                <a:effectLst/>
                <a:latin typeface="Helvetica 55 Roman" panose="020B0604020202020204" pitchFamily="34" charset="0"/>
                <a:ea typeface="ＭＳ Ｐゴシック" pitchFamily="34" charset="-128"/>
                <a:cs typeface="+mn-cs"/>
              </a:rPr>
              <a:t>Provide APIs</a:t>
            </a:r>
            <a:endParaRPr lang="en-US" sz="1050" kern="1200" dirty="0" smtClean="0">
              <a:solidFill>
                <a:schemeClr val="tx1"/>
              </a:solidFill>
              <a:effectLst/>
              <a:latin typeface="Helvetica 55 Roman" panose="020B0604020202020204" pitchFamily="34" charset="0"/>
              <a:ea typeface="ＭＳ Ｐゴシック" pitchFamily="34" charset="-128"/>
              <a:cs typeface="+mn-cs"/>
            </a:endParaRPr>
          </a:p>
          <a:p>
            <a:pPr lvl="2"/>
            <a:r>
              <a:rPr lang="en-US" sz="900" kern="1200" dirty="0" smtClean="0">
                <a:solidFill>
                  <a:schemeClr val="tx1"/>
                </a:solidFill>
                <a:effectLst/>
                <a:latin typeface="Helvetica 55 Roman" panose="020B0604020202020204" pitchFamily="34" charset="0"/>
                <a:ea typeface="ＭＳ Ｐゴシック" pitchFamily="34" charset="-128"/>
                <a:cs typeface="+mn-cs"/>
              </a:rPr>
              <a:t>to allow external suppliers to access all own devices  </a:t>
            </a:r>
            <a:endParaRPr lang="en-US" sz="1050" kern="1200" dirty="0" smtClean="0">
              <a:solidFill>
                <a:schemeClr val="tx1"/>
              </a:solidFill>
              <a:effectLst/>
              <a:latin typeface="Helvetica 55 Roman" panose="020B0604020202020204" pitchFamily="34" charset="0"/>
              <a:ea typeface="ＭＳ Ｐゴシック" pitchFamily="34" charset="-128"/>
              <a:cs typeface="+mn-cs"/>
            </a:endParaRPr>
          </a:p>
          <a:p>
            <a:pPr lvl="2"/>
            <a:r>
              <a:rPr lang="en-US" sz="900" kern="1200" dirty="0" smtClean="0">
                <a:solidFill>
                  <a:schemeClr val="tx1"/>
                </a:solidFill>
                <a:effectLst/>
                <a:latin typeface="Helvetica 55 Roman" panose="020B0604020202020204" pitchFamily="34" charset="0"/>
                <a:ea typeface="ＭＳ Ｐゴシック" pitchFamily="34" charset="-128"/>
                <a:cs typeface="+mn-cs"/>
              </a:rPr>
              <a:t>to allow external suppliers to add the last and up-to-date release version for all own devices</a:t>
            </a:r>
            <a:endParaRPr lang="en-US" sz="1050" kern="1200" dirty="0" smtClean="0">
              <a:solidFill>
                <a:schemeClr val="tx1"/>
              </a:solidFill>
              <a:effectLst/>
              <a:latin typeface="Helvetica 55 Roman" panose="020B0604020202020204" pitchFamily="34" charset="0"/>
              <a:ea typeface="ＭＳ Ｐゴシック" pitchFamily="34" charset="-128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632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4325" y="1184275"/>
            <a:ext cx="8515350" cy="3365500"/>
          </a:xfrm>
        </p:spPr>
        <p:txBody>
          <a:bodyPr/>
          <a:lstStyle>
            <a:lvl1pPr>
              <a:defRPr/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/>
            </a:lvl6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/>
              <a:t>Cliquez pour modifier le titre</a:t>
            </a:r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</a:p>
        </p:txBody>
      </p:sp>
    </p:spTree>
    <p:extLst>
      <p:ext uri="{BB962C8B-B14F-4D97-AF65-F5344CB8AC3E}">
        <p14:creationId xmlns:p14="http://schemas.microsoft.com/office/powerpoint/2010/main" val="203530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167951" y="4469074"/>
            <a:ext cx="4237362" cy="483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endParaRPr lang="en-GB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60718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56123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78379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725" y="339725"/>
            <a:ext cx="8470900" cy="623888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200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6" y="1304924"/>
            <a:ext cx="8470899" cy="3165475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spcAft>
                <a:spcPts val="800"/>
              </a:spcAft>
              <a:defRPr sz="140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800"/>
              </a:spcAft>
              <a:defRPr sz="1400">
                <a:latin typeface="Helvetica 75 Bold" panose="020B0804020202020204" pitchFamily="34" charset="0"/>
              </a:defRPr>
            </a:lvl2pPr>
            <a:lvl3pPr>
              <a:lnSpc>
                <a:spcPct val="90000"/>
              </a:lnSpc>
              <a:spcAft>
                <a:spcPts val="800"/>
              </a:spcAft>
              <a:defRPr sz="1400">
                <a:latin typeface="Helvetica 75 Bold" panose="020B0804020202020204" pitchFamily="34" charset="0"/>
              </a:defRPr>
            </a:lvl3pPr>
            <a:lvl4pPr>
              <a:lnSpc>
                <a:spcPct val="90000"/>
              </a:lnSpc>
              <a:spcAft>
                <a:spcPts val="800"/>
              </a:spcAft>
              <a:defRPr sz="1400">
                <a:latin typeface="Helvetica 75 Bold" panose="020B0804020202020204" pitchFamily="34" charset="0"/>
              </a:defRPr>
            </a:lvl4pPr>
            <a:lvl5pPr>
              <a:lnSpc>
                <a:spcPct val="90000"/>
              </a:lnSpc>
              <a:spcAft>
                <a:spcPts val="800"/>
              </a:spcAft>
              <a:defRPr sz="1400">
                <a:latin typeface="Helvetica 75 Bold" panose="020B0804020202020204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3741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725" y="339724"/>
            <a:ext cx="8470900" cy="623889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200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4" y="1304925"/>
            <a:ext cx="4065589" cy="3165474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spcAft>
                <a:spcPts val="800"/>
              </a:spcAft>
              <a:defRPr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2pPr>
            <a:lvl3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3pPr>
            <a:lvl4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4pPr>
            <a:lvl5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738688" y="1304925"/>
            <a:ext cx="4065589" cy="3165474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spcAft>
                <a:spcPts val="800"/>
              </a:spcAft>
              <a:defRPr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2pPr>
            <a:lvl3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3pPr>
            <a:lvl4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4pPr>
            <a:lvl5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8484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6" y="1304925"/>
            <a:ext cx="8470899" cy="3165475"/>
          </a:xfrm>
          <a:prstGeom prst="rect">
            <a:avLst/>
          </a:prstGeom>
        </p:spPr>
        <p:txBody>
          <a:bodyPr/>
          <a:lstStyle>
            <a:lvl1pPr>
              <a:lnSpc>
                <a:spcPct val="85000"/>
              </a:lnSpc>
              <a:spcAft>
                <a:spcPts val="2400"/>
              </a:spcAft>
              <a:defRPr sz="3000">
                <a:solidFill>
                  <a:schemeClr val="tx1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2pPr>
            <a:lvl3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3pPr>
            <a:lvl4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4pPr>
            <a:lvl5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39725" y="339724"/>
            <a:ext cx="8470900" cy="623889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200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596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6" y="339725"/>
            <a:ext cx="8470899" cy="4130675"/>
          </a:xfrm>
          <a:prstGeom prst="rect">
            <a:avLst/>
          </a:prstGeom>
        </p:spPr>
        <p:txBody>
          <a:bodyPr/>
          <a:lstStyle>
            <a:lvl1pPr>
              <a:lnSpc>
                <a:spcPct val="85000"/>
              </a:lnSpc>
              <a:spcAft>
                <a:spcPts val="2400"/>
              </a:spcAft>
              <a:defRPr sz="3000">
                <a:solidFill>
                  <a:schemeClr val="tx1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2pPr>
            <a:lvl3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3pPr>
            <a:lvl4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4pPr>
            <a:lvl5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2934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725" y="339724"/>
            <a:ext cx="8470900" cy="621329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9890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56979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4326" y="268289"/>
            <a:ext cx="4828498" cy="2301874"/>
          </a:xfrm>
        </p:spPr>
        <p:txBody>
          <a:bodyPr>
            <a:noAutofit/>
          </a:bodyPr>
          <a:lstStyle>
            <a:lvl1pPr algn="l">
              <a:lnSpc>
                <a:spcPct val="85000"/>
              </a:lnSpc>
              <a:defRPr sz="5500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/>
              <a:t>Cliquez pour modifier le titre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5800725" y="266701"/>
            <a:ext cx="3028950" cy="340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</p:txBody>
      </p:sp>
      <p:sp>
        <p:nvSpPr>
          <p:cNvPr id="4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0687" y="2704144"/>
            <a:ext cx="4831185" cy="966156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180975" indent="-180975" algn="l">
              <a:buClr>
                <a:schemeClr val="bg2"/>
              </a:buClr>
              <a:buSzPct val="10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2pPr>
            <a:lvl3pPr marL="406800" indent="-190800" algn="l">
              <a:spcBef>
                <a:spcPts val="336"/>
              </a:spcBef>
              <a:buClrTx/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  <a:latin typeface="Helvetica 55 Roman" panose="020B0604020202020204" pitchFamily="34" charset="0"/>
              </a:defRPr>
            </a:lvl3pPr>
            <a:lvl4pPr marL="594000" indent="-172800" algn="l">
              <a:spcBef>
                <a:spcPts val="24"/>
              </a:spcBef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</a:defRPr>
            </a:lvl4pPr>
            <a:lvl5pPr marL="799200" indent="-190800" algn="l"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nom du présentateur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313535" y="4233863"/>
            <a:ext cx="612775" cy="612775"/>
            <a:chOff x="313535" y="4233863"/>
            <a:chExt cx="612775" cy="612775"/>
          </a:xfrm>
        </p:grpSpPr>
        <p:sp>
          <p:nvSpPr>
            <p:cNvPr id="43" name="Rectangle 5"/>
            <p:cNvSpPr>
              <a:spLocks noChangeArrowheads="1"/>
            </p:cNvSpPr>
            <p:nvPr userDrawn="1"/>
          </p:nvSpPr>
          <p:spPr bwMode="auto">
            <a:xfrm>
              <a:off x="313535" y="4233863"/>
              <a:ext cx="612775" cy="612775"/>
            </a:xfrm>
            <a:prstGeom prst="rect">
              <a:avLst/>
            </a:prstGeom>
            <a:solidFill>
              <a:srgbClr val="FF7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6"/>
            <p:cNvSpPr>
              <a:spLocks noEditPoints="1"/>
            </p:cNvSpPr>
            <p:nvPr userDrawn="1"/>
          </p:nvSpPr>
          <p:spPr bwMode="auto">
            <a:xfrm>
              <a:off x="500860" y="4708526"/>
              <a:ext cx="74613" cy="87313"/>
            </a:xfrm>
            <a:custGeom>
              <a:avLst/>
              <a:gdLst>
                <a:gd name="T0" fmla="*/ 66 w 93"/>
                <a:gd name="T1" fmla="*/ 99 h 109"/>
                <a:gd name="T2" fmla="*/ 31 w 93"/>
                <a:gd name="T3" fmla="*/ 109 h 109"/>
                <a:gd name="T4" fmla="*/ 0 w 93"/>
                <a:gd name="T5" fmla="*/ 79 h 109"/>
                <a:gd name="T6" fmla="*/ 66 w 93"/>
                <a:gd name="T7" fmla="*/ 37 h 109"/>
                <a:gd name="T8" fmla="*/ 66 w 93"/>
                <a:gd name="T9" fmla="*/ 32 h 109"/>
                <a:gd name="T10" fmla="*/ 49 w 93"/>
                <a:gd name="T11" fmla="*/ 19 h 109"/>
                <a:gd name="T12" fmla="*/ 24 w 93"/>
                <a:gd name="T13" fmla="*/ 32 h 109"/>
                <a:gd name="T14" fmla="*/ 5 w 93"/>
                <a:gd name="T15" fmla="*/ 21 h 109"/>
                <a:gd name="T16" fmla="*/ 50 w 93"/>
                <a:gd name="T17" fmla="*/ 0 h 109"/>
                <a:gd name="T18" fmla="*/ 93 w 93"/>
                <a:gd name="T19" fmla="*/ 32 h 109"/>
                <a:gd name="T20" fmla="*/ 93 w 93"/>
                <a:gd name="T21" fmla="*/ 108 h 109"/>
                <a:gd name="T22" fmla="*/ 68 w 93"/>
                <a:gd name="T23" fmla="*/ 108 h 109"/>
                <a:gd name="T24" fmla="*/ 66 w 93"/>
                <a:gd name="T25" fmla="*/ 99 h 109"/>
                <a:gd name="T26" fmla="*/ 27 w 93"/>
                <a:gd name="T27" fmla="*/ 77 h 109"/>
                <a:gd name="T28" fmla="*/ 39 w 93"/>
                <a:gd name="T29" fmla="*/ 90 h 109"/>
                <a:gd name="T30" fmla="*/ 65 w 93"/>
                <a:gd name="T31" fmla="*/ 79 h 109"/>
                <a:gd name="T32" fmla="*/ 65 w 93"/>
                <a:gd name="T33" fmla="*/ 54 h 109"/>
                <a:gd name="T34" fmla="*/ 27 w 93"/>
                <a:gd name="T35" fmla="*/ 77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" h="109">
                  <a:moveTo>
                    <a:pt x="66" y="99"/>
                  </a:moveTo>
                  <a:cubicBezTo>
                    <a:pt x="55" y="106"/>
                    <a:pt x="43" y="109"/>
                    <a:pt x="31" y="109"/>
                  </a:cubicBezTo>
                  <a:cubicBezTo>
                    <a:pt x="11" y="109"/>
                    <a:pt x="0" y="96"/>
                    <a:pt x="0" y="79"/>
                  </a:cubicBezTo>
                  <a:cubicBezTo>
                    <a:pt x="0" y="55"/>
                    <a:pt x="21" y="42"/>
                    <a:pt x="66" y="37"/>
                  </a:cubicBezTo>
                  <a:cubicBezTo>
                    <a:pt x="66" y="32"/>
                    <a:pt x="66" y="32"/>
                    <a:pt x="66" y="32"/>
                  </a:cubicBezTo>
                  <a:cubicBezTo>
                    <a:pt x="66" y="24"/>
                    <a:pt x="60" y="19"/>
                    <a:pt x="49" y="19"/>
                  </a:cubicBezTo>
                  <a:cubicBezTo>
                    <a:pt x="39" y="19"/>
                    <a:pt x="30" y="24"/>
                    <a:pt x="24" y="32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15" y="7"/>
                    <a:pt x="30" y="0"/>
                    <a:pt x="50" y="0"/>
                  </a:cubicBezTo>
                  <a:cubicBezTo>
                    <a:pt x="77" y="0"/>
                    <a:pt x="93" y="12"/>
                    <a:pt x="93" y="32"/>
                  </a:cubicBezTo>
                  <a:cubicBezTo>
                    <a:pt x="93" y="32"/>
                    <a:pt x="93" y="108"/>
                    <a:pt x="93" y="108"/>
                  </a:cubicBezTo>
                  <a:cubicBezTo>
                    <a:pt x="68" y="108"/>
                    <a:pt x="68" y="108"/>
                    <a:pt x="68" y="108"/>
                  </a:cubicBezTo>
                  <a:lnTo>
                    <a:pt x="66" y="99"/>
                  </a:lnTo>
                  <a:close/>
                  <a:moveTo>
                    <a:pt x="27" y="77"/>
                  </a:moveTo>
                  <a:cubicBezTo>
                    <a:pt x="27" y="84"/>
                    <a:pt x="31" y="90"/>
                    <a:pt x="39" y="90"/>
                  </a:cubicBezTo>
                  <a:cubicBezTo>
                    <a:pt x="48" y="90"/>
                    <a:pt x="57" y="87"/>
                    <a:pt x="65" y="79"/>
                  </a:cubicBezTo>
                  <a:cubicBezTo>
                    <a:pt x="65" y="54"/>
                    <a:pt x="65" y="54"/>
                    <a:pt x="65" y="54"/>
                  </a:cubicBezTo>
                  <a:cubicBezTo>
                    <a:pt x="39" y="57"/>
                    <a:pt x="27" y="64"/>
                    <a:pt x="27" y="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7"/>
            <p:cNvSpPr>
              <a:spLocks/>
            </p:cNvSpPr>
            <p:nvPr userDrawn="1"/>
          </p:nvSpPr>
          <p:spPr bwMode="auto">
            <a:xfrm>
              <a:off x="592935" y="4708526"/>
              <a:ext cx="76200" cy="87313"/>
            </a:xfrm>
            <a:custGeom>
              <a:avLst/>
              <a:gdLst>
                <a:gd name="T0" fmla="*/ 0 w 94"/>
                <a:gd name="T1" fmla="*/ 5 h 108"/>
                <a:gd name="T2" fmla="*/ 23 w 94"/>
                <a:gd name="T3" fmla="*/ 2 h 108"/>
                <a:gd name="T4" fmla="*/ 25 w 94"/>
                <a:gd name="T5" fmla="*/ 15 h 108"/>
                <a:gd name="T6" fmla="*/ 61 w 94"/>
                <a:gd name="T7" fmla="*/ 0 h 108"/>
                <a:gd name="T8" fmla="*/ 94 w 94"/>
                <a:gd name="T9" fmla="*/ 34 h 108"/>
                <a:gd name="T10" fmla="*/ 94 w 94"/>
                <a:gd name="T11" fmla="*/ 108 h 108"/>
                <a:gd name="T12" fmla="*/ 66 w 94"/>
                <a:gd name="T13" fmla="*/ 108 h 108"/>
                <a:gd name="T14" fmla="*/ 66 w 94"/>
                <a:gd name="T15" fmla="*/ 39 h 108"/>
                <a:gd name="T16" fmla="*/ 53 w 94"/>
                <a:gd name="T17" fmla="*/ 21 h 108"/>
                <a:gd name="T18" fmla="*/ 27 w 94"/>
                <a:gd name="T19" fmla="*/ 32 h 108"/>
                <a:gd name="T20" fmla="*/ 27 w 94"/>
                <a:gd name="T21" fmla="*/ 108 h 108"/>
                <a:gd name="T22" fmla="*/ 0 w 94"/>
                <a:gd name="T23" fmla="*/ 108 h 108"/>
                <a:gd name="T24" fmla="*/ 0 w 94"/>
                <a:gd name="T25" fmla="*/ 5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108">
                  <a:moveTo>
                    <a:pt x="0" y="5"/>
                  </a:moveTo>
                  <a:cubicBezTo>
                    <a:pt x="23" y="2"/>
                    <a:pt x="23" y="2"/>
                    <a:pt x="23" y="2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38" y="5"/>
                    <a:pt x="48" y="0"/>
                    <a:pt x="61" y="0"/>
                  </a:cubicBezTo>
                  <a:cubicBezTo>
                    <a:pt x="83" y="0"/>
                    <a:pt x="94" y="12"/>
                    <a:pt x="94" y="34"/>
                  </a:cubicBezTo>
                  <a:cubicBezTo>
                    <a:pt x="94" y="108"/>
                    <a:pt x="94" y="108"/>
                    <a:pt x="94" y="108"/>
                  </a:cubicBezTo>
                  <a:cubicBezTo>
                    <a:pt x="66" y="108"/>
                    <a:pt x="66" y="108"/>
                    <a:pt x="66" y="108"/>
                  </a:cubicBezTo>
                  <a:cubicBezTo>
                    <a:pt x="66" y="39"/>
                    <a:pt x="66" y="39"/>
                    <a:pt x="66" y="39"/>
                  </a:cubicBezTo>
                  <a:cubicBezTo>
                    <a:pt x="66" y="26"/>
                    <a:pt x="63" y="21"/>
                    <a:pt x="53" y="21"/>
                  </a:cubicBezTo>
                  <a:cubicBezTo>
                    <a:pt x="45" y="21"/>
                    <a:pt x="36" y="24"/>
                    <a:pt x="27" y="32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0" y="108"/>
                    <a:pt x="0" y="108"/>
                    <a:pt x="0" y="108"/>
                  </a:cubicBez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Freeform 8"/>
            <p:cNvSpPr>
              <a:spLocks noEditPoints="1"/>
            </p:cNvSpPr>
            <p:nvPr userDrawn="1"/>
          </p:nvSpPr>
          <p:spPr bwMode="auto">
            <a:xfrm>
              <a:off x="778673" y="4708526"/>
              <a:ext cx="79375" cy="88900"/>
            </a:xfrm>
            <a:custGeom>
              <a:avLst/>
              <a:gdLst>
                <a:gd name="T0" fmla="*/ 50 w 98"/>
                <a:gd name="T1" fmla="*/ 110 h 110"/>
                <a:gd name="T2" fmla="*/ 0 w 98"/>
                <a:gd name="T3" fmla="*/ 55 h 110"/>
                <a:gd name="T4" fmla="*/ 49 w 98"/>
                <a:gd name="T5" fmla="*/ 0 h 110"/>
                <a:gd name="T6" fmla="*/ 98 w 98"/>
                <a:gd name="T7" fmla="*/ 54 h 110"/>
                <a:gd name="T8" fmla="*/ 97 w 98"/>
                <a:gd name="T9" fmla="*/ 59 h 110"/>
                <a:gd name="T10" fmla="*/ 27 w 98"/>
                <a:gd name="T11" fmla="*/ 59 h 110"/>
                <a:gd name="T12" fmla="*/ 52 w 98"/>
                <a:gd name="T13" fmla="*/ 89 h 110"/>
                <a:gd name="T14" fmla="*/ 76 w 98"/>
                <a:gd name="T15" fmla="*/ 76 h 110"/>
                <a:gd name="T16" fmla="*/ 96 w 98"/>
                <a:gd name="T17" fmla="*/ 87 h 110"/>
                <a:gd name="T18" fmla="*/ 50 w 98"/>
                <a:gd name="T19" fmla="*/ 110 h 110"/>
                <a:gd name="T20" fmla="*/ 70 w 98"/>
                <a:gd name="T21" fmla="*/ 41 h 110"/>
                <a:gd name="T22" fmla="*/ 49 w 98"/>
                <a:gd name="T23" fmla="*/ 19 h 110"/>
                <a:gd name="T24" fmla="*/ 28 w 98"/>
                <a:gd name="T25" fmla="*/ 41 h 110"/>
                <a:gd name="T26" fmla="*/ 70 w 98"/>
                <a:gd name="T27" fmla="*/ 41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8" h="110">
                  <a:moveTo>
                    <a:pt x="50" y="110"/>
                  </a:moveTo>
                  <a:cubicBezTo>
                    <a:pt x="19" y="110"/>
                    <a:pt x="0" y="90"/>
                    <a:pt x="0" y="55"/>
                  </a:cubicBezTo>
                  <a:cubicBezTo>
                    <a:pt x="0" y="20"/>
                    <a:pt x="19" y="0"/>
                    <a:pt x="49" y="0"/>
                  </a:cubicBezTo>
                  <a:cubicBezTo>
                    <a:pt x="80" y="0"/>
                    <a:pt x="98" y="20"/>
                    <a:pt x="98" y="54"/>
                  </a:cubicBezTo>
                  <a:cubicBezTo>
                    <a:pt x="98" y="56"/>
                    <a:pt x="97" y="57"/>
                    <a:pt x="97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8" y="79"/>
                    <a:pt x="36" y="89"/>
                    <a:pt x="52" y="89"/>
                  </a:cubicBezTo>
                  <a:cubicBezTo>
                    <a:pt x="63" y="89"/>
                    <a:pt x="70" y="85"/>
                    <a:pt x="76" y="76"/>
                  </a:cubicBezTo>
                  <a:cubicBezTo>
                    <a:pt x="96" y="87"/>
                    <a:pt x="96" y="87"/>
                    <a:pt x="96" y="87"/>
                  </a:cubicBezTo>
                  <a:cubicBezTo>
                    <a:pt x="87" y="102"/>
                    <a:pt x="71" y="110"/>
                    <a:pt x="50" y="110"/>
                  </a:cubicBezTo>
                  <a:close/>
                  <a:moveTo>
                    <a:pt x="70" y="41"/>
                  </a:moveTo>
                  <a:cubicBezTo>
                    <a:pt x="70" y="27"/>
                    <a:pt x="62" y="19"/>
                    <a:pt x="49" y="19"/>
                  </a:cubicBezTo>
                  <a:cubicBezTo>
                    <a:pt x="37" y="19"/>
                    <a:pt x="29" y="27"/>
                    <a:pt x="28" y="41"/>
                  </a:cubicBezTo>
                  <a:lnTo>
                    <a:pt x="70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Freeform 9"/>
            <p:cNvSpPr>
              <a:spLocks noEditPoints="1"/>
            </p:cNvSpPr>
            <p:nvPr userDrawn="1"/>
          </p:nvSpPr>
          <p:spPr bwMode="auto">
            <a:xfrm>
              <a:off x="346873" y="4708526"/>
              <a:ext cx="84138" cy="88900"/>
            </a:xfrm>
            <a:custGeom>
              <a:avLst/>
              <a:gdLst>
                <a:gd name="T0" fmla="*/ 52 w 104"/>
                <a:gd name="T1" fmla="*/ 111 h 111"/>
                <a:gd name="T2" fmla="*/ 0 w 104"/>
                <a:gd name="T3" fmla="*/ 55 h 111"/>
                <a:gd name="T4" fmla="*/ 52 w 104"/>
                <a:gd name="T5" fmla="*/ 0 h 111"/>
                <a:gd name="T6" fmla="*/ 104 w 104"/>
                <a:gd name="T7" fmla="*/ 55 h 111"/>
                <a:gd name="T8" fmla="*/ 52 w 104"/>
                <a:gd name="T9" fmla="*/ 111 h 111"/>
                <a:gd name="T10" fmla="*/ 52 w 104"/>
                <a:gd name="T11" fmla="*/ 23 h 111"/>
                <a:gd name="T12" fmla="*/ 28 w 104"/>
                <a:gd name="T13" fmla="*/ 55 h 111"/>
                <a:gd name="T14" fmla="*/ 52 w 104"/>
                <a:gd name="T15" fmla="*/ 87 h 111"/>
                <a:gd name="T16" fmla="*/ 77 w 104"/>
                <a:gd name="T17" fmla="*/ 55 h 111"/>
                <a:gd name="T18" fmla="*/ 52 w 104"/>
                <a:gd name="T19" fmla="*/ 23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4" h="111">
                  <a:moveTo>
                    <a:pt x="52" y="111"/>
                  </a:moveTo>
                  <a:cubicBezTo>
                    <a:pt x="25" y="111"/>
                    <a:pt x="0" y="93"/>
                    <a:pt x="0" y="55"/>
                  </a:cubicBezTo>
                  <a:cubicBezTo>
                    <a:pt x="0" y="17"/>
                    <a:pt x="25" y="0"/>
                    <a:pt x="52" y="0"/>
                  </a:cubicBezTo>
                  <a:cubicBezTo>
                    <a:pt x="79" y="0"/>
                    <a:pt x="104" y="17"/>
                    <a:pt x="104" y="55"/>
                  </a:cubicBezTo>
                  <a:cubicBezTo>
                    <a:pt x="104" y="93"/>
                    <a:pt x="79" y="111"/>
                    <a:pt x="52" y="111"/>
                  </a:cubicBezTo>
                  <a:close/>
                  <a:moveTo>
                    <a:pt x="52" y="23"/>
                  </a:moveTo>
                  <a:cubicBezTo>
                    <a:pt x="31" y="23"/>
                    <a:pt x="28" y="42"/>
                    <a:pt x="28" y="55"/>
                  </a:cubicBezTo>
                  <a:cubicBezTo>
                    <a:pt x="28" y="69"/>
                    <a:pt x="31" y="87"/>
                    <a:pt x="52" y="87"/>
                  </a:cubicBezTo>
                  <a:cubicBezTo>
                    <a:pt x="73" y="87"/>
                    <a:pt x="77" y="69"/>
                    <a:pt x="77" y="55"/>
                  </a:cubicBezTo>
                  <a:cubicBezTo>
                    <a:pt x="77" y="42"/>
                    <a:pt x="73" y="23"/>
                    <a:pt x="52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Freeform 10"/>
            <p:cNvSpPr>
              <a:spLocks/>
            </p:cNvSpPr>
            <p:nvPr userDrawn="1"/>
          </p:nvSpPr>
          <p:spPr bwMode="auto">
            <a:xfrm>
              <a:off x="446885" y="4708526"/>
              <a:ext cx="47625" cy="87313"/>
            </a:xfrm>
            <a:custGeom>
              <a:avLst/>
              <a:gdLst>
                <a:gd name="T0" fmla="*/ 0 w 59"/>
                <a:gd name="T1" fmla="*/ 3 h 108"/>
                <a:gd name="T2" fmla="*/ 26 w 59"/>
                <a:gd name="T3" fmla="*/ 3 h 108"/>
                <a:gd name="T4" fmla="*/ 26 w 59"/>
                <a:gd name="T5" fmla="*/ 15 h 108"/>
                <a:gd name="T6" fmla="*/ 55 w 59"/>
                <a:gd name="T7" fmla="*/ 0 h 108"/>
                <a:gd name="T8" fmla="*/ 59 w 59"/>
                <a:gd name="T9" fmla="*/ 1 h 108"/>
                <a:gd name="T10" fmla="*/ 59 w 59"/>
                <a:gd name="T11" fmla="*/ 27 h 108"/>
                <a:gd name="T12" fmla="*/ 58 w 59"/>
                <a:gd name="T13" fmla="*/ 27 h 108"/>
                <a:gd name="T14" fmla="*/ 28 w 59"/>
                <a:gd name="T15" fmla="*/ 38 h 108"/>
                <a:gd name="T16" fmla="*/ 28 w 59"/>
                <a:gd name="T17" fmla="*/ 108 h 108"/>
                <a:gd name="T18" fmla="*/ 0 w 59"/>
                <a:gd name="T19" fmla="*/ 108 h 108"/>
                <a:gd name="T20" fmla="*/ 0 w 59"/>
                <a:gd name="T21" fmla="*/ 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08">
                  <a:moveTo>
                    <a:pt x="0" y="3"/>
                  </a:moveTo>
                  <a:cubicBezTo>
                    <a:pt x="26" y="3"/>
                    <a:pt x="26" y="3"/>
                    <a:pt x="26" y="3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31" y="8"/>
                    <a:pt x="44" y="0"/>
                    <a:pt x="55" y="0"/>
                  </a:cubicBezTo>
                  <a:cubicBezTo>
                    <a:pt x="57" y="0"/>
                    <a:pt x="58" y="0"/>
                    <a:pt x="59" y="1"/>
                  </a:cubicBezTo>
                  <a:cubicBezTo>
                    <a:pt x="59" y="27"/>
                    <a:pt x="59" y="27"/>
                    <a:pt x="59" y="27"/>
                  </a:cubicBezTo>
                  <a:cubicBezTo>
                    <a:pt x="59" y="27"/>
                    <a:pt x="58" y="27"/>
                    <a:pt x="58" y="27"/>
                  </a:cubicBezTo>
                  <a:cubicBezTo>
                    <a:pt x="46" y="27"/>
                    <a:pt x="32" y="28"/>
                    <a:pt x="28" y="38"/>
                  </a:cubicBezTo>
                  <a:cubicBezTo>
                    <a:pt x="28" y="108"/>
                    <a:pt x="28" y="108"/>
                    <a:pt x="28" y="108"/>
                  </a:cubicBezTo>
                  <a:cubicBezTo>
                    <a:pt x="0" y="108"/>
                    <a:pt x="0" y="108"/>
                    <a:pt x="0" y="108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Freeform 11"/>
            <p:cNvSpPr>
              <a:spLocks noEditPoints="1"/>
            </p:cNvSpPr>
            <p:nvPr userDrawn="1"/>
          </p:nvSpPr>
          <p:spPr bwMode="auto">
            <a:xfrm>
              <a:off x="685010" y="4708526"/>
              <a:ext cx="79375" cy="120650"/>
            </a:xfrm>
            <a:custGeom>
              <a:avLst/>
              <a:gdLst>
                <a:gd name="T0" fmla="*/ 49 w 98"/>
                <a:gd name="T1" fmla="*/ 85 h 149"/>
                <a:gd name="T2" fmla="*/ 72 w 98"/>
                <a:gd name="T3" fmla="*/ 50 h 149"/>
                <a:gd name="T4" fmla="*/ 49 w 98"/>
                <a:gd name="T5" fmla="*/ 20 h 149"/>
                <a:gd name="T6" fmla="*/ 28 w 98"/>
                <a:gd name="T7" fmla="*/ 51 h 149"/>
                <a:gd name="T8" fmla="*/ 49 w 98"/>
                <a:gd name="T9" fmla="*/ 85 h 149"/>
                <a:gd name="T10" fmla="*/ 98 w 98"/>
                <a:gd name="T11" fmla="*/ 2 h 149"/>
                <a:gd name="T12" fmla="*/ 98 w 98"/>
                <a:gd name="T13" fmla="*/ 102 h 149"/>
                <a:gd name="T14" fmla="*/ 47 w 98"/>
                <a:gd name="T15" fmla="*/ 149 h 149"/>
                <a:gd name="T16" fmla="*/ 3 w 98"/>
                <a:gd name="T17" fmla="*/ 123 h 149"/>
                <a:gd name="T18" fmla="*/ 30 w 98"/>
                <a:gd name="T19" fmla="*/ 118 h 149"/>
                <a:gd name="T20" fmla="*/ 50 w 98"/>
                <a:gd name="T21" fmla="*/ 128 h 149"/>
                <a:gd name="T22" fmla="*/ 72 w 98"/>
                <a:gd name="T23" fmla="*/ 105 h 149"/>
                <a:gd name="T24" fmla="*/ 72 w 98"/>
                <a:gd name="T25" fmla="*/ 93 h 149"/>
                <a:gd name="T26" fmla="*/ 71 w 98"/>
                <a:gd name="T27" fmla="*/ 92 h 149"/>
                <a:gd name="T28" fmla="*/ 44 w 98"/>
                <a:gd name="T29" fmla="*/ 108 h 149"/>
                <a:gd name="T30" fmla="*/ 0 w 98"/>
                <a:gd name="T31" fmla="*/ 55 h 149"/>
                <a:gd name="T32" fmla="*/ 42 w 98"/>
                <a:gd name="T33" fmla="*/ 0 h 149"/>
                <a:gd name="T34" fmla="*/ 73 w 98"/>
                <a:gd name="T35" fmla="*/ 15 h 149"/>
                <a:gd name="T36" fmla="*/ 73 w 98"/>
                <a:gd name="T37" fmla="*/ 15 h 149"/>
                <a:gd name="T38" fmla="*/ 75 w 98"/>
                <a:gd name="T39" fmla="*/ 2 h 149"/>
                <a:gd name="T40" fmla="*/ 98 w 98"/>
                <a:gd name="T41" fmla="*/ 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8" h="149">
                  <a:moveTo>
                    <a:pt x="49" y="85"/>
                  </a:moveTo>
                  <a:cubicBezTo>
                    <a:pt x="70" y="85"/>
                    <a:pt x="72" y="64"/>
                    <a:pt x="72" y="50"/>
                  </a:cubicBezTo>
                  <a:cubicBezTo>
                    <a:pt x="72" y="33"/>
                    <a:pt x="64" y="20"/>
                    <a:pt x="49" y="20"/>
                  </a:cubicBezTo>
                  <a:cubicBezTo>
                    <a:pt x="39" y="20"/>
                    <a:pt x="28" y="27"/>
                    <a:pt x="28" y="51"/>
                  </a:cubicBezTo>
                  <a:cubicBezTo>
                    <a:pt x="28" y="64"/>
                    <a:pt x="29" y="85"/>
                    <a:pt x="49" y="85"/>
                  </a:cubicBezTo>
                  <a:close/>
                  <a:moveTo>
                    <a:pt x="98" y="2"/>
                  </a:moveTo>
                  <a:cubicBezTo>
                    <a:pt x="98" y="102"/>
                    <a:pt x="98" y="102"/>
                    <a:pt x="98" y="102"/>
                  </a:cubicBezTo>
                  <a:cubicBezTo>
                    <a:pt x="98" y="119"/>
                    <a:pt x="97" y="148"/>
                    <a:pt x="47" y="149"/>
                  </a:cubicBezTo>
                  <a:cubicBezTo>
                    <a:pt x="26" y="149"/>
                    <a:pt x="7" y="141"/>
                    <a:pt x="3" y="123"/>
                  </a:cubicBezTo>
                  <a:cubicBezTo>
                    <a:pt x="30" y="118"/>
                    <a:pt x="30" y="118"/>
                    <a:pt x="30" y="118"/>
                  </a:cubicBezTo>
                  <a:cubicBezTo>
                    <a:pt x="32" y="123"/>
                    <a:pt x="35" y="128"/>
                    <a:pt x="50" y="128"/>
                  </a:cubicBezTo>
                  <a:cubicBezTo>
                    <a:pt x="65" y="128"/>
                    <a:pt x="72" y="122"/>
                    <a:pt x="72" y="105"/>
                  </a:cubicBezTo>
                  <a:cubicBezTo>
                    <a:pt x="72" y="93"/>
                    <a:pt x="72" y="93"/>
                    <a:pt x="72" y="93"/>
                  </a:cubicBezTo>
                  <a:cubicBezTo>
                    <a:pt x="71" y="92"/>
                    <a:pt x="71" y="92"/>
                    <a:pt x="71" y="92"/>
                  </a:cubicBezTo>
                  <a:cubicBezTo>
                    <a:pt x="67" y="100"/>
                    <a:pt x="60" y="108"/>
                    <a:pt x="44" y="108"/>
                  </a:cubicBezTo>
                  <a:cubicBezTo>
                    <a:pt x="19" y="108"/>
                    <a:pt x="0" y="91"/>
                    <a:pt x="0" y="55"/>
                  </a:cubicBezTo>
                  <a:cubicBezTo>
                    <a:pt x="0" y="20"/>
                    <a:pt x="20" y="0"/>
                    <a:pt x="42" y="0"/>
                  </a:cubicBezTo>
                  <a:cubicBezTo>
                    <a:pt x="63" y="0"/>
                    <a:pt x="71" y="10"/>
                    <a:pt x="73" y="15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5" y="2"/>
                    <a:pt x="75" y="2"/>
                    <a:pt x="75" y="2"/>
                  </a:cubicBezTo>
                  <a:lnTo>
                    <a:pt x="98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Freeform 12"/>
            <p:cNvSpPr>
              <a:spLocks noEditPoints="1"/>
            </p:cNvSpPr>
            <p:nvPr userDrawn="1"/>
          </p:nvSpPr>
          <p:spPr bwMode="auto">
            <a:xfrm>
              <a:off x="843760" y="4678363"/>
              <a:ext cx="58738" cy="26988"/>
            </a:xfrm>
            <a:custGeom>
              <a:avLst/>
              <a:gdLst>
                <a:gd name="T0" fmla="*/ 14 w 37"/>
                <a:gd name="T1" fmla="*/ 2 h 17"/>
                <a:gd name="T2" fmla="*/ 9 w 37"/>
                <a:gd name="T3" fmla="*/ 2 h 17"/>
                <a:gd name="T4" fmla="*/ 9 w 37"/>
                <a:gd name="T5" fmla="*/ 17 h 17"/>
                <a:gd name="T6" fmla="*/ 6 w 37"/>
                <a:gd name="T7" fmla="*/ 17 h 17"/>
                <a:gd name="T8" fmla="*/ 6 w 37"/>
                <a:gd name="T9" fmla="*/ 2 h 17"/>
                <a:gd name="T10" fmla="*/ 0 w 37"/>
                <a:gd name="T11" fmla="*/ 2 h 17"/>
                <a:gd name="T12" fmla="*/ 0 w 37"/>
                <a:gd name="T13" fmla="*/ 0 h 17"/>
                <a:gd name="T14" fmla="*/ 14 w 37"/>
                <a:gd name="T15" fmla="*/ 0 h 17"/>
                <a:gd name="T16" fmla="*/ 14 w 37"/>
                <a:gd name="T17" fmla="*/ 2 h 17"/>
                <a:gd name="T18" fmla="*/ 37 w 37"/>
                <a:gd name="T19" fmla="*/ 17 h 17"/>
                <a:gd name="T20" fmla="*/ 34 w 37"/>
                <a:gd name="T21" fmla="*/ 17 h 17"/>
                <a:gd name="T22" fmla="*/ 34 w 37"/>
                <a:gd name="T23" fmla="*/ 2 h 17"/>
                <a:gd name="T24" fmla="*/ 34 w 37"/>
                <a:gd name="T25" fmla="*/ 2 h 17"/>
                <a:gd name="T26" fmla="*/ 29 w 37"/>
                <a:gd name="T27" fmla="*/ 17 h 17"/>
                <a:gd name="T28" fmla="*/ 27 w 37"/>
                <a:gd name="T29" fmla="*/ 17 h 17"/>
                <a:gd name="T30" fmla="*/ 21 w 37"/>
                <a:gd name="T31" fmla="*/ 2 h 17"/>
                <a:gd name="T32" fmla="*/ 20 w 37"/>
                <a:gd name="T33" fmla="*/ 2 h 17"/>
                <a:gd name="T34" fmla="*/ 20 w 37"/>
                <a:gd name="T35" fmla="*/ 17 h 17"/>
                <a:gd name="T36" fmla="*/ 18 w 37"/>
                <a:gd name="T37" fmla="*/ 17 h 17"/>
                <a:gd name="T38" fmla="*/ 18 w 37"/>
                <a:gd name="T39" fmla="*/ 0 h 17"/>
                <a:gd name="T40" fmla="*/ 22 w 37"/>
                <a:gd name="T41" fmla="*/ 0 h 17"/>
                <a:gd name="T42" fmla="*/ 28 w 37"/>
                <a:gd name="T43" fmla="*/ 13 h 17"/>
                <a:gd name="T44" fmla="*/ 33 w 37"/>
                <a:gd name="T45" fmla="*/ 0 h 17"/>
                <a:gd name="T46" fmla="*/ 37 w 37"/>
                <a:gd name="T47" fmla="*/ 0 h 17"/>
                <a:gd name="T48" fmla="*/ 37 w 37"/>
                <a:gd name="T4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" h="17">
                  <a:moveTo>
                    <a:pt x="14" y="2"/>
                  </a:moveTo>
                  <a:lnTo>
                    <a:pt x="9" y="2"/>
                  </a:lnTo>
                  <a:lnTo>
                    <a:pt x="9" y="17"/>
                  </a:lnTo>
                  <a:lnTo>
                    <a:pt x="6" y="17"/>
                  </a:lnTo>
                  <a:lnTo>
                    <a:pt x="6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2"/>
                  </a:lnTo>
                  <a:close/>
                  <a:moveTo>
                    <a:pt x="37" y="17"/>
                  </a:moveTo>
                  <a:lnTo>
                    <a:pt x="34" y="17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29" y="17"/>
                  </a:lnTo>
                  <a:lnTo>
                    <a:pt x="27" y="17"/>
                  </a:lnTo>
                  <a:lnTo>
                    <a:pt x="21" y="2"/>
                  </a:lnTo>
                  <a:lnTo>
                    <a:pt x="20" y="2"/>
                  </a:lnTo>
                  <a:lnTo>
                    <a:pt x="20" y="17"/>
                  </a:lnTo>
                  <a:lnTo>
                    <a:pt x="18" y="17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8" y="13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37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747094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4325" y="268287"/>
            <a:ext cx="8515349" cy="4281487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 marL="358775" indent="-358775">
              <a:spcBef>
                <a:spcPts val="0"/>
              </a:spcBef>
              <a:buClrTx/>
              <a:buSzPct val="100000"/>
              <a:buFont typeface="+mj-lt"/>
              <a:buAutoNum type="arabicPeriod"/>
              <a:defRPr sz="3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noProof="0" dirty="0"/>
              <a:t>Cliquez pour modifier le contenu</a:t>
            </a:r>
          </a:p>
          <a:p>
            <a:pPr lvl="1"/>
            <a:r>
              <a:rPr lang="fr-FR" noProof="0" dirty="0"/>
              <a:t>Deuxième niveau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</a:p>
        </p:txBody>
      </p:sp>
    </p:spTree>
    <p:extLst>
      <p:ext uri="{BB962C8B-B14F-4D97-AF65-F5344CB8AC3E}">
        <p14:creationId xmlns:p14="http://schemas.microsoft.com/office/powerpoint/2010/main" val="212774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13769" y="268287"/>
            <a:ext cx="6096839" cy="4281487"/>
          </a:xfrm>
        </p:spPr>
        <p:txBody>
          <a:bodyPr>
            <a:normAutofit/>
          </a:bodyPr>
          <a:lstStyle>
            <a:lvl1pPr>
              <a:lnSpc>
                <a:spcPct val="85000"/>
              </a:lnSpc>
              <a:spcBef>
                <a:spcPts val="0"/>
              </a:spcBef>
              <a:buNone/>
              <a:defRPr sz="5500" baseline="0"/>
            </a:lvl1pPr>
            <a:lvl2pPr>
              <a:lnSpc>
                <a:spcPct val="85000"/>
              </a:lnSpc>
              <a:spcBef>
                <a:spcPts val="0"/>
              </a:spcBef>
              <a:defRPr sz="5500"/>
            </a:lvl2pPr>
            <a:lvl3pPr>
              <a:defRPr sz="5500"/>
            </a:lvl3pPr>
            <a:lvl4pPr>
              <a:defRPr sz="5500"/>
            </a:lvl4pPr>
            <a:lvl5pPr>
              <a:defRPr sz="5500"/>
            </a:lvl5pPr>
          </a:lstStyle>
          <a:p>
            <a:pPr lvl="0"/>
            <a:r>
              <a:rPr lang="fr-FR" noProof="0" dirty="0"/>
              <a:t>Cliquez pour modifier le nom de la section </a:t>
            </a:r>
          </a:p>
          <a:p>
            <a:pPr lvl="1"/>
            <a:r>
              <a:rPr lang="fr-FR" noProof="0" dirty="0"/>
              <a:t>Deuxième niveau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</a:p>
        </p:txBody>
      </p:sp>
    </p:spTree>
    <p:extLst>
      <p:ext uri="{BB962C8B-B14F-4D97-AF65-F5344CB8AC3E}">
        <p14:creationId xmlns:p14="http://schemas.microsoft.com/office/powerpoint/2010/main" val="62480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14326" y="1184275"/>
            <a:ext cx="3966930" cy="3365499"/>
          </a:xfrm>
        </p:spPr>
        <p:txBody>
          <a:bodyPr>
            <a:normAutofit/>
          </a:bodyPr>
          <a:lstStyle>
            <a:lvl1pPr>
              <a:defRPr sz="1400" baseline="0"/>
            </a:lvl1pPr>
            <a:lvl2pPr>
              <a:defRPr sz="1400" baseline="0">
                <a:solidFill>
                  <a:schemeClr val="tx1"/>
                </a:solidFill>
              </a:defRPr>
            </a:lvl2pPr>
            <a:lvl3pPr>
              <a:defRPr sz="1400" baseline="0">
                <a:solidFill>
                  <a:schemeClr val="tx1"/>
                </a:solidFill>
              </a:defRPr>
            </a:lvl3pPr>
            <a:lvl4pPr>
              <a:defRPr sz="1400" baseline="0">
                <a:solidFill>
                  <a:schemeClr val="tx1"/>
                </a:solidFill>
              </a:defRPr>
            </a:lvl4pPr>
            <a:lvl5pPr>
              <a:defRPr sz="1400" baseline="0">
                <a:solidFill>
                  <a:schemeClr val="tx1"/>
                </a:solidFill>
              </a:defRPr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864795" y="1183698"/>
            <a:ext cx="3964880" cy="336441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/>
              <a:t>Cliquez pour modifier le titre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</a:p>
        </p:txBody>
      </p:sp>
    </p:spTree>
    <p:extLst>
      <p:ext uri="{BB962C8B-B14F-4D97-AF65-F5344CB8AC3E}">
        <p14:creationId xmlns:p14="http://schemas.microsoft.com/office/powerpoint/2010/main" val="3668654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noProof="0" dirty="0"/>
              <a:t>Cliquez pour modifier le titre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</a:p>
        </p:txBody>
      </p:sp>
    </p:spTree>
    <p:extLst>
      <p:ext uri="{BB962C8B-B14F-4D97-AF65-F5344CB8AC3E}">
        <p14:creationId xmlns:p14="http://schemas.microsoft.com/office/powerpoint/2010/main" val="4199284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pleine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r>
              <a:rPr lang="fr-FR" noProof="0" dirty="0"/>
              <a:t>Cliquez sur l'icône pour ajouter une photo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Cliquez pour modifier le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810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</a:p>
        </p:txBody>
      </p:sp>
    </p:spTree>
    <p:extLst>
      <p:ext uri="{BB962C8B-B14F-4D97-AF65-F5344CB8AC3E}">
        <p14:creationId xmlns:p14="http://schemas.microsoft.com/office/powerpoint/2010/main" val="363002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725" y="339725"/>
            <a:ext cx="8470900" cy="623888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200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6" y="1304924"/>
            <a:ext cx="8470899" cy="3165475"/>
          </a:xfrm>
        </p:spPr>
        <p:txBody>
          <a:bodyPr/>
          <a:lstStyle>
            <a:lvl1pPr>
              <a:lnSpc>
                <a:spcPct val="90000"/>
              </a:lnSpc>
              <a:spcAft>
                <a:spcPts val="800"/>
              </a:spcAft>
              <a:defRPr sz="140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800"/>
              </a:spcAft>
              <a:defRPr sz="1400">
                <a:latin typeface="Helvetica 75 Bold" panose="020B0804020202020204" pitchFamily="34" charset="0"/>
              </a:defRPr>
            </a:lvl2pPr>
            <a:lvl3pPr>
              <a:lnSpc>
                <a:spcPct val="90000"/>
              </a:lnSpc>
              <a:spcAft>
                <a:spcPts val="800"/>
              </a:spcAft>
              <a:defRPr sz="1400">
                <a:latin typeface="Helvetica 75 Bold" panose="020B0804020202020204" pitchFamily="34" charset="0"/>
              </a:defRPr>
            </a:lvl3pPr>
            <a:lvl4pPr>
              <a:lnSpc>
                <a:spcPct val="90000"/>
              </a:lnSpc>
              <a:spcAft>
                <a:spcPts val="800"/>
              </a:spcAft>
              <a:defRPr sz="1400">
                <a:latin typeface="Helvetica 75 Bold" panose="020B0804020202020204" pitchFamily="34" charset="0"/>
              </a:defRPr>
            </a:lvl4pPr>
            <a:lvl5pPr>
              <a:lnSpc>
                <a:spcPct val="90000"/>
              </a:lnSpc>
              <a:spcAft>
                <a:spcPts val="800"/>
              </a:spcAft>
              <a:defRPr sz="1400">
                <a:latin typeface="Helvetica 75 Bold" panose="020B08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200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4325" y="267494"/>
            <a:ext cx="8515350" cy="7437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Cliquez pour modifier le titre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325" y="1184275"/>
            <a:ext cx="8515350" cy="33655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9" name="Text Placeholder 10"/>
          <p:cNvSpPr txBox="1">
            <a:spLocks/>
          </p:cNvSpPr>
          <p:nvPr/>
        </p:nvSpPr>
        <p:spPr>
          <a:xfrm>
            <a:off x="314325" y="4535485"/>
            <a:ext cx="275010" cy="334961"/>
          </a:xfrm>
          <a:prstGeom prst="rect">
            <a:avLst/>
          </a:prstGeom>
        </p:spPr>
        <p:txBody>
          <a:bodyPr wrap="square" lIns="7200" tIns="0" rIns="0" bIns="0" anchor="b">
            <a:norm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Tx/>
              <a:buFont typeface="Helvetica 75" panose="020B0804020202020204" pitchFamily="34" charset="0"/>
              <a:buNone/>
              <a:tabLst/>
              <a:defRPr lang="fr-FR" sz="1200" kern="1200" baseline="0" dirty="0" smtClean="0">
                <a:solidFill>
                  <a:schemeClr val="tx1">
                    <a:lumMod val="50000"/>
                  </a:schemeClr>
                </a:solidFill>
                <a:latin typeface="Helvetica 75" panose="020B0804020202020204" pitchFamily="34" charset="0"/>
                <a:ea typeface="+mn-ea"/>
                <a:cs typeface="+mn-cs"/>
              </a:defRPr>
            </a:lvl1pPr>
            <a:lvl2pPr marL="688975" indent="-231775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2pPr>
            <a:lvl3pPr marL="12446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3pPr>
            <a:lvl4pPr marL="16637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4pPr>
            <a:lvl5pPr marL="2251075" indent="-59690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  <a:buClr>
                <a:srgbClr val="FFFFFF"/>
              </a:buClr>
              <a:buSzTx/>
              <a:buFont typeface="Helvetica 75" panose="020B0804020202020204" pitchFamily="34" charset="0"/>
              <a:buNone/>
              <a:tabLst/>
              <a:defRPr/>
            </a:pPr>
            <a:fld id="{8702007A-2642-4DC4-A457-FD791426C840}" type="slidenum">
              <a:rPr kumimoji="0" lang="fr-FR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85000"/>
                </a:lnSpc>
                <a:spcBef>
                  <a:spcPct val="0"/>
                </a:spcBef>
                <a:spcAft>
                  <a:spcPts val="1200"/>
                </a:spcAft>
                <a:buClr>
                  <a:srgbClr val="FFFFFF"/>
                </a:buClr>
                <a:buSzTx/>
                <a:buFont typeface="Helvetica 75" panose="020B0804020202020204" pitchFamily="34" charset="0"/>
                <a:buNone/>
                <a:tabLst/>
                <a:defRPr/>
              </a:pPr>
              <a:t>‹N°›</a:t>
            </a:fld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7071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5" r:id="rId3"/>
    <p:sldLayoutId id="2147483664" r:id="rId4"/>
    <p:sldLayoutId id="2147483661" r:id="rId5"/>
    <p:sldLayoutId id="2147483662" r:id="rId6"/>
    <p:sldLayoutId id="2147483663" r:id="rId7"/>
    <p:sldLayoutId id="2147483666" r:id="rId8"/>
    <p:sldLayoutId id="2147483677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 spc="-20" baseline="0">
          <a:solidFill>
            <a:schemeClr val="bg2"/>
          </a:solidFill>
          <a:latin typeface="Helvetica 75 Bold" panose="020B08040202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bg1"/>
        </a:buClr>
        <a:buSzPct val="25000"/>
        <a:buFont typeface="Calibri" panose="020F0502020204030204" pitchFamily="34" charset="0"/>
        <a:buNone/>
        <a:tabLst/>
        <a:defRPr sz="1400" kern="1200" spc="-20" baseline="0">
          <a:solidFill>
            <a:schemeClr val="bg2"/>
          </a:solidFill>
          <a:latin typeface="Helvetica 75 Bold" panose="020B0804020202020204" pitchFamily="34" charset="0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bg1"/>
        </a:buClr>
        <a:buSzPct val="25000"/>
        <a:buFont typeface="Calibri" panose="020F0502020204030204" pitchFamily="34" charset="0"/>
        <a:buNone/>
        <a:defRPr sz="1400" kern="1200" spc="-20" baseline="0">
          <a:solidFill>
            <a:schemeClr val="tx1"/>
          </a:solidFill>
          <a:latin typeface="Helvetica 75 Bold" panose="020B0804020202020204" pitchFamily="34" charset="0"/>
          <a:ea typeface="+mn-ea"/>
          <a:cs typeface="+mn-cs"/>
        </a:defRPr>
      </a:lvl2pPr>
      <a:lvl3pPr marL="180975" indent="-180975" algn="l" defTabSz="914400" rtl="0" eaLnBrk="1" latinLnBrk="0" hangingPunct="1">
        <a:lnSpc>
          <a:spcPct val="90000"/>
        </a:lnSpc>
        <a:spcBef>
          <a:spcPts val="600"/>
        </a:spcBef>
        <a:buClr>
          <a:schemeClr val="bg2"/>
        </a:buClr>
        <a:buFont typeface="Wingdings" panose="05000000000000000000" pitchFamily="2" charset="2"/>
        <a:buChar char="§"/>
        <a:defRPr sz="1400" kern="1200" spc="-20" baseline="0">
          <a:solidFill>
            <a:schemeClr val="tx1"/>
          </a:solidFill>
          <a:latin typeface="Helvetica 75 Bold" panose="020B0804020202020204" pitchFamily="34" charset="0"/>
          <a:ea typeface="+mn-ea"/>
          <a:cs typeface="+mn-cs"/>
        </a:defRPr>
      </a:lvl3pPr>
      <a:lvl4pPr marL="407988" indent="-190500" algn="l" defTabSz="914400" rtl="0" eaLnBrk="1" latinLnBrk="0" hangingPunct="1">
        <a:lnSpc>
          <a:spcPct val="90000"/>
        </a:lnSpc>
        <a:spcBef>
          <a:spcPct val="20000"/>
        </a:spcBef>
        <a:buFont typeface="Arial" panose="020B0604020202020204" pitchFamily="34" charset="0"/>
        <a:buChar char="–"/>
        <a:defRPr sz="1400" kern="1200" spc="-20" baseline="0">
          <a:solidFill>
            <a:schemeClr val="tx1"/>
          </a:solidFill>
          <a:latin typeface="Helvetica 55 Roman" panose="000B0500000000000000" pitchFamily="34" charset="0"/>
          <a:ea typeface="+mn-ea"/>
          <a:cs typeface="+mn-cs"/>
        </a:defRPr>
      </a:lvl4pPr>
      <a:lvl5pPr marL="595313" indent="-173038" algn="l" defTabSz="914400" rtl="0" eaLnBrk="1" latinLnBrk="0" hangingPunct="1">
        <a:lnSpc>
          <a:spcPct val="90000"/>
        </a:lnSpc>
        <a:spcBef>
          <a:spcPct val="20000"/>
        </a:spcBef>
        <a:buClr>
          <a:schemeClr val="tx1"/>
        </a:buClr>
        <a:buFont typeface="Arial" panose="020B0604020202020204" pitchFamily="34" charset="0"/>
        <a:buChar char="–"/>
        <a:defRPr sz="1400" kern="1200" spc="-20" baseline="0">
          <a:solidFill>
            <a:schemeClr val="tx1"/>
          </a:solidFill>
          <a:latin typeface="Helvetica 55 Roman" panose="000B0500000000000000" pitchFamily="34" charset="0"/>
          <a:ea typeface="+mn-ea"/>
          <a:cs typeface="+mn-cs"/>
        </a:defRPr>
      </a:lvl5pPr>
      <a:lvl6pPr marL="800100" indent="-1905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Helvetica 55 Roman" panose="020B0604020202020204" pitchFamily="34" charset="0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59364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</p:sldLayoutIdLst>
  <p:transition spd="med">
    <p:fade/>
  </p:transition>
  <p:timing>
    <p:tnLst>
      <p:par>
        <p:cTn id="1" dur="indefinite" restart="never" nodeType="tmRoot"/>
      </p:par>
    </p:tnLst>
  </p:timing>
  <p:hf hdr="0"/>
  <p:txStyles>
    <p:titleStyle>
      <a:lvl1pPr algn="l" defTabSz="514350" rtl="0" eaLnBrk="1" fontAlgn="base" hangingPunct="1">
        <a:lnSpc>
          <a:spcPct val="90000"/>
        </a:lnSpc>
        <a:spcBef>
          <a:spcPct val="0"/>
        </a:spcBef>
        <a:spcAft>
          <a:spcPts val="0"/>
        </a:spcAft>
        <a:defRPr sz="2000" kern="1200">
          <a:solidFill>
            <a:srgbClr val="FF6600"/>
          </a:solidFill>
          <a:latin typeface="Helvetica 75 Bold" panose="020B0804020202020204" pitchFamily="34" charset="0"/>
          <a:ea typeface="ＭＳ Ｐゴシック" pitchFamily="34" charset="-128"/>
          <a:cs typeface="+mj-cs"/>
        </a:defRPr>
      </a:lvl1pPr>
      <a:lvl2pPr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2pPr>
      <a:lvl3pPr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3pPr>
      <a:lvl4pPr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4pPr>
      <a:lvl5pPr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5pPr>
      <a:lvl6pPr marL="457200"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6pPr>
      <a:lvl7pPr marL="914400"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7pPr>
      <a:lvl8pPr marL="1371600"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8pPr>
      <a:lvl9pPr marL="1828800"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9pPr>
    </p:titleStyle>
    <p:bodyStyle>
      <a:lvl1pPr algn="l" defTabSz="514350" rtl="0" eaLnBrk="1" fontAlgn="base" hangingPunct="1">
        <a:lnSpc>
          <a:spcPct val="90000"/>
        </a:lnSpc>
        <a:spcBef>
          <a:spcPct val="0"/>
        </a:spcBef>
        <a:spcAft>
          <a:spcPts val="800"/>
        </a:spcAft>
        <a:buFont typeface="Arial" pitchFamily="34" charset="0"/>
        <a:defRPr sz="1400" kern="1200">
          <a:solidFill>
            <a:srgbClr val="FF6600"/>
          </a:solidFill>
          <a:latin typeface="Helvetica 75 Bold" panose="020B0804020202020204" pitchFamily="34" charset="0"/>
          <a:ea typeface="ＭＳ Ｐゴシック" pitchFamily="34" charset="-128"/>
          <a:cs typeface="+mn-cs"/>
        </a:defRPr>
      </a:lvl1pPr>
      <a:lvl2pPr algn="l" defTabSz="514350" rtl="0" eaLnBrk="1" fontAlgn="base" hangingPunct="1">
        <a:lnSpc>
          <a:spcPct val="90000"/>
        </a:lnSpc>
        <a:spcBef>
          <a:spcPct val="0"/>
        </a:spcBef>
        <a:spcAft>
          <a:spcPts val="800"/>
        </a:spcAft>
        <a:buFont typeface="Arial" pitchFamily="34" charset="0"/>
        <a:defRPr sz="1400" kern="1200">
          <a:solidFill>
            <a:schemeClr val="tx1"/>
          </a:solidFill>
          <a:latin typeface="Helvetica 75 Bold" panose="020B0804020202020204" pitchFamily="34" charset="0"/>
          <a:ea typeface="ＭＳ Ｐゴシック" pitchFamily="34" charset="-128"/>
          <a:cs typeface="+mn-cs"/>
        </a:defRPr>
      </a:lvl2pPr>
      <a:lvl3pPr marL="133350" indent="-133350" algn="l" defTabSz="514350" rtl="0" eaLnBrk="1" fontAlgn="base" hangingPunct="1">
        <a:lnSpc>
          <a:spcPct val="90000"/>
        </a:lnSpc>
        <a:spcBef>
          <a:spcPct val="0"/>
        </a:spcBef>
        <a:spcAft>
          <a:spcPts val="800"/>
        </a:spcAft>
        <a:buClr>
          <a:schemeClr val="tx1"/>
        </a:buClr>
        <a:buFont typeface="Helvetica 75" panose="020B0804020202020204" pitchFamily="34" charset="0"/>
        <a:buChar char="−"/>
        <a:defRPr sz="1400" kern="1200">
          <a:solidFill>
            <a:schemeClr val="tx1"/>
          </a:solidFill>
          <a:latin typeface="Helvetica 75 Bold" panose="020B0804020202020204" pitchFamily="34" charset="0"/>
          <a:ea typeface="ＭＳ Ｐゴシック" pitchFamily="34" charset="-128"/>
          <a:cs typeface="+mn-cs"/>
        </a:defRPr>
      </a:lvl3pPr>
      <a:lvl4pPr marL="271463" indent="-134938" algn="l" defTabSz="514350" rtl="0" eaLnBrk="1" fontAlgn="base" hangingPunct="1">
        <a:lnSpc>
          <a:spcPct val="90000"/>
        </a:lnSpc>
        <a:spcBef>
          <a:spcPct val="0"/>
        </a:spcBef>
        <a:spcAft>
          <a:spcPts val="800"/>
        </a:spcAft>
        <a:buClr>
          <a:schemeClr val="tx1"/>
        </a:buClr>
        <a:buFont typeface="Helvetica 75" panose="020B0804020202020204" pitchFamily="34" charset="0"/>
        <a:buChar char="−"/>
        <a:defRPr sz="1400" kern="1200">
          <a:solidFill>
            <a:schemeClr val="tx1"/>
          </a:solidFill>
          <a:latin typeface="Helvetica 75 Bold" panose="020B0804020202020204" pitchFamily="34" charset="0"/>
          <a:ea typeface="ＭＳ Ｐゴシック" pitchFamily="34" charset="-128"/>
          <a:cs typeface="+mn-cs"/>
        </a:defRPr>
      </a:lvl4pPr>
      <a:lvl5pPr marL="406400" indent="-134938" algn="l" defTabSz="514350" rtl="0" eaLnBrk="1" fontAlgn="base" hangingPunct="1">
        <a:lnSpc>
          <a:spcPct val="90000"/>
        </a:lnSpc>
        <a:spcBef>
          <a:spcPct val="0"/>
        </a:spcBef>
        <a:spcAft>
          <a:spcPts val="800"/>
        </a:spcAft>
        <a:buClr>
          <a:schemeClr val="tx1"/>
        </a:buClr>
        <a:buFont typeface="Helvetica 75" panose="020B0804020202020204" pitchFamily="34" charset="0"/>
        <a:buChar char="−"/>
        <a:defRPr sz="1400" kern="1200">
          <a:solidFill>
            <a:schemeClr val="tx1"/>
          </a:solidFill>
          <a:latin typeface="Helvetica 75 Bold" panose="020B0804020202020204" pitchFamily="34" charset="0"/>
          <a:ea typeface="ＭＳ Ｐゴシック" pitchFamily="34" charset="-128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7894"/>
            <a:ext cx="1581150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000000"/>
              </a:solidFill>
            </a:endParaRPr>
          </a:p>
        </p:txBody>
      </p:sp>
      <p:pic>
        <p:nvPicPr>
          <p:cNvPr id="5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491" y="0"/>
            <a:ext cx="4503018" cy="307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91355" y="3797647"/>
            <a:ext cx="856129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1412000" y="3843793"/>
            <a:ext cx="418422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</a:t>
            </a:r>
            <a:r>
              <a:rPr lang="fr-FR" altLang="en-US" dirty="0">
                <a:solidFill>
                  <a:srgbClr val="B42025"/>
                </a:solidFill>
              </a:rPr>
              <a:t>SDS</a:t>
            </a:r>
            <a:endParaRPr lang="en-US" altLang="en-US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mailto: Leila Le Brun (</a:t>
            </a:r>
            <a:r>
              <a:rPr lang="en-US" altLang="en-US" dirty="0" smtClean="0">
                <a:solidFill>
                  <a:srgbClr val="B42025"/>
                </a:solidFill>
              </a:rPr>
              <a:t>Orange)</a:t>
            </a:r>
          </a:p>
          <a:p>
            <a:pPr eaLnBrk="1" hangingPunct="1"/>
            <a:r>
              <a:rPr lang="en-US" altLang="en-US" dirty="0" smtClean="0">
                <a:solidFill>
                  <a:srgbClr val="B42025"/>
                </a:solidFill>
              </a:rPr>
              <a:t>Meeting </a:t>
            </a:r>
            <a:r>
              <a:rPr lang="en-US" altLang="en-US" dirty="0">
                <a:solidFill>
                  <a:srgbClr val="B42025"/>
                </a:solidFill>
              </a:rPr>
              <a:t>Date: </a:t>
            </a:r>
            <a:r>
              <a:rPr lang="pl-PL" altLang="en-US" dirty="0">
                <a:solidFill>
                  <a:srgbClr val="B42025"/>
                </a:solidFill>
              </a:rPr>
              <a:t>201</a:t>
            </a:r>
            <a:r>
              <a:rPr lang="en-US" altLang="en-US" smtClean="0">
                <a:solidFill>
                  <a:srgbClr val="B42025"/>
                </a:solidFill>
              </a:rPr>
              <a:t>9-07-11</a:t>
            </a:r>
            <a:endParaRPr lang="en-US" altLang="en-US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Agenda Item: </a:t>
            </a:r>
            <a:r>
              <a:rPr lang="pl-PL" altLang="ko-KR" dirty="0">
                <a:solidFill>
                  <a:srgbClr val="B42025"/>
                </a:solidFill>
              </a:rPr>
              <a:t>TS-000</a:t>
            </a:r>
            <a:r>
              <a:rPr lang="fr-FR" altLang="ko-KR" dirty="0">
                <a:solidFill>
                  <a:srgbClr val="B42025"/>
                </a:solidFill>
              </a:rPr>
              <a:t>3</a:t>
            </a:r>
            <a:r>
              <a:rPr lang="pl-PL" altLang="ko-KR" dirty="0">
                <a:solidFill>
                  <a:srgbClr val="B42025"/>
                </a:solidFill>
              </a:rPr>
              <a:t> and TS-0004 related</a:t>
            </a:r>
            <a:endParaRPr lang="en-US" altLang="ko-KR" dirty="0">
              <a:solidFill>
                <a:srgbClr val="B42025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0" y="2859783"/>
            <a:ext cx="9144000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>
              <a:spcAft>
                <a:spcPts val="3000"/>
              </a:spcAft>
            </a:pPr>
            <a:r>
              <a:rPr lang="en-US" altLang="fr-FR" sz="2800" b="1" dirty="0">
                <a:solidFill>
                  <a:srgbClr val="A0A0A3"/>
                </a:solidFill>
              </a:rPr>
              <a:t>Discussion on Next Steps for </a:t>
            </a:r>
            <a:r>
              <a:rPr lang="en-US" altLang="fr-FR" sz="2800" b="1" dirty="0" smtClean="0">
                <a:solidFill>
                  <a:srgbClr val="A0A0A3"/>
                </a:solidFill>
              </a:rPr>
              <a:t>WI-0088</a:t>
            </a:r>
            <a:r>
              <a:rPr lang="en-US" sz="2800" b="1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sz="28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 M2M/</a:t>
            </a:r>
            <a:r>
              <a:rPr lang="en-US" sz="2800" b="1" dirty="0" err="1">
                <a:solidFill>
                  <a:schemeClr val="tx1"/>
                </a:solidFill>
              </a:rPr>
              <a:t>IoT</a:t>
            </a:r>
            <a:r>
              <a:rPr lang="en-US" sz="2800" b="1" dirty="0">
                <a:solidFill>
                  <a:schemeClr val="tx1"/>
                </a:solidFill>
              </a:rPr>
              <a:t> Application and Component Configuration </a:t>
            </a:r>
            <a:endParaRPr lang="en-US" altLang="en-US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10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4659982"/>
            <a:ext cx="11624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184275"/>
            <a:ext cx="8074099" cy="2179564"/>
          </a:xfrm>
        </p:spPr>
        <p:txBody>
          <a:bodyPr/>
          <a:lstStyle/>
          <a:p>
            <a:pPr>
              <a:spcBef>
                <a:spcPts val="36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1. </a:t>
            </a:r>
            <a:r>
              <a:rPr lang="en-US" sz="1600" dirty="0">
                <a:solidFill>
                  <a:schemeClr val="tx1"/>
                </a:solidFill>
              </a:rPr>
              <a:t>Current Status of </a:t>
            </a:r>
            <a:r>
              <a:rPr lang="en-US" sz="1600" dirty="0" smtClean="0">
                <a:solidFill>
                  <a:schemeClr val="tx1"/>
                </a:solidFill>
              </a:rPr>
              <a:t>WI-0088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spcBef>
                <a:spcPts val="36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2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r>
              <a:rPr lang="en-US" sz="1600" dirty="0" smtClean="0">
                <a:solidFill>
                  <a:schemeClr val="tx1"/>
                </a:solidFill>
              </a:rPr>
              <a:t>Next Steps of </a:t>
            </a:r>
            <a:r>
              <a:rPr lang="en-US" sz="1600" dirty="0">
                <a:solidFill>
                  <a:schemeClr val="tx1"/>
                </a:solidFill>
              </a:rPr>
              <a:t>WI-0088</a:t>
            </a:r>
          </a:p>
          <a:p>
            <a:pPr>
              <a:spcBef>
                <a:spcPts val="360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pPr>
              <a:spcBef>
                <a:spcPts val="360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pPr>
              <a:spcBef>
                <a:spcPts val="360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16460" y="123478"/>
            <a:ext cx="8229600" cy="112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Agenda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33C39648-6C35-49B1-991B-064B072FF696}"/>
              </a:ext>
            </a:extLst>
          </p:cNvPr>
          <p:cNvSpPr/>
          <p:nvPr/>
        </p:nvSpPr>
        <p:spPr>
          <a:xfrm>
            <a:off x="173585" y="1035373"/>
            <a:ext cx="8515350" cy="64807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53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4659982"/>
            <a:ext cx="11624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03598"/>
            <a:ext cx="8424936" cy="2736304"/>
          </a:xfrm>
        </p:spPr>
        <p:txBody>
          <a:bodyPr/>
          <a:lstStyle/>
          <a:p>
            <a:endParaRPr lang="en-US" sz="1600" dirty="0">
              <a:solidFill>
                <a:schemeClr val="tx1"/>
              </a:solidFill>
              <a:latin typeface="Helvetica 55 Roman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Helvetica 55 Roman" panose="020B0604020202020204" pitchFamily="34" charset="0"/>
              </a:rPr>
              <a:t>• </a:t>
            </a:r>
            <a:r>
              <a:rPr lang="en-US" sz="1600" dirty="0" smtClean="0">
                <a:solidFill>
                  <a:schemeClr val="tx1"/>
                </a:solidFill>
                <a:latin typeface="Helvetica 55 Roman" panose="020B0604020202020204" pitchFamily="34" charset="0"/>
              </a:rPr>
              <a:t> WI-0088 work </a:t>
            </a:r>
            <a:r>
              <a:rPr lang="en-US" sz="1600" dirty="0">
                <a:solidFill>
                  <a:schemeClr val="tx1"/>
                </a:solidFill>
                <a:latin typeface="Helvetica 55 Roman" panose="020B0604020202020204" pitchFamily="34" charset="0"/>
              </a:rPr>
              <a:t>item provides a framework to configure oneM2M nodes in the Field Domain by the oneM2M SP. </a:t>
            </a:r>
            <a:r>
              <a:rPr lang="en-US" sz="1600" dirty="0" smtClean="0">
                <a:solidFill>
                  <a:schemeClr val="tx1"/>
                </a:solidFill>
                <a:latin typeface="Helvetica 55 Roman" panose="020B0604020202020204" pitchFamily="34" charset="0"/>
              </a:rPr>
              <a:t> The </a:t>
            </a:r>
            <a:r>
              <a:rPr lang="en-US" sz="1600" dirty="0">
                <a:solidFill>
                  <a:schemeClr val="tx1"/>
                </a:solidFill>
                <a:latin typeface="Helvetica 55 Roman" panose="020B0604020202020204" pitchFamily="34" charset="0"/>
              </a:rPr>
              <a:t>configuration </a:t>
            </a:r>
            <a:r>
              <a:rPr lang="en-US" sz="1600" dirty="0" smtClean="0">
                <a:solidFill>
                  <a:schemeClr val="tx1"/>
                </a:solidFill>
                <a:latin typeface="Helvetica 55 Roman" panose="020B0604020202020204" pitchFamily="34" charset="0"/>
              </a:rPr>
              <a:t>may </a:t>
            </a:r>
            <a:r>
              <a:rPr lang="en-US" sz="1600" dirty="0">
                <a:solidFill>
                  <a:schemeClr val="tx1"/>
                </a:solidFill>
                <a:latin typeface="Helvetica 55 Roman" panose="020B0604020202020204" pitchFamily="34" charset="0"/>
              </a:rPr>
              <a:t>include</a:t>
            </a:r>
            <a:r>
              <a:rPr lang="en-US" sz="1600" dirty="0" smtClean="0">
                <a:solidFill>
                  <a:schemeClr val="tx1"/>
                </a:solidFill>
                <a:latin typeface="Helvetica 55 Roman" panose="020B0604020202020204" pitchFamily="34" charset="0"/>
              </a:rPr>
              <a:t>:</a:t>
            </a:r>
            <a:endParaRPr lang="en-US" sz="1600" dirty="0">
              <a:solidFill>
                <a:schemeClr val="tx1"/>
              </a:solidFill>
              <a:latin typeface="Helvetica 55 Roman" panose="020B0604020202020204" pitchFamily="34" charset="0"/>
            </a:endParaRPr>
          </a:p>
          <a:p>
            <a:pPr indent="265113"/>
            <a:r>
              <a:rPr lang="en-US" sz="1200" dirty="0" smtClean="0">
                <a:solidFill>
                  <a:schemeClr val="tx1"/>
                </a:solidFill>
                <a:latin typeface="Helvetica 55 Roman" panose="020B0604020202020204" pitchFamily="34" charset="0"/>
              </a:rPr>
              <a:t>-  Creation </a:t>
            </a:r>
            <a:r>
              <a:rPr lang="en-US" sz="1200" dirty="0">
                <a:solidFill>
                  <a:schemeClr val="tx1"/>
                </a:solidFill>
                <a:latin typeface="Helvetica 55 Roman" panose="020B0604020202020204" pitchFamily="34" charset="0"/>
              </a:rPr>
              <a:t>of new management objects </a:t>
            </a:r>
          </a:p>
          <a:p>
            <a:pPr indent="265113"/>
            <a:r>
              <a:rPr lang="en-US" sz="1200" dirty="0" smtClean="0">
                <a:solidFill>
                  <a:schemeClr val="tx1"/>
                </a:solidFill>
                <a:latin typeface="Helvetica 55 Roman" panose="020B0604020202020204" pitchFamily="34" charset="0"/>
              </a:rPr>
              <a:t>-  Configure </a:t>
            </a:r>
            <a:r>
              <a:rPr lang="en-US" sz="1200" dirty="0">
                <a:solidFill>
                  <a:schemeClr val="tx1"/>
                </a:solidFill>
                <a:latin typeface="Helvetica 55 Roman" panose="020B0604020202020204" pitchFamily="34" charset="0"/>
              </a:rPr>
              <a:t>the credential data that is required for accessing the resource. [e.g. reconfigurable to grant/revoke authorization]</a:t>
            </a:r>
          </a:p>
          <a:p>
            <a:pPr indent="265113"/>
            <a:r>
              <a:rPr lang="en-US" sz="1200" dirty="0" smtClean="0">
                <a:solidFill>
                  <a:schemeClr val="tx1"/>
                </a:solidFill>
                <a:latin typeface="Helvetica 55 Roman" panose="020B0604020202020204" pitchFamily="34" charset="0"/>
              </a:rPr>
              <a:t>-  Establish </a:t>
            </a:r>
            <a:r>
              <a:rPr lang="en-US" sz="1200" dirty="0">
                <a:solidFill>
                  <a:schemeClr val="tx1"/>
                </a:solidFill>
                <a:latin typeface="Helvetica 55 Roman" panose="020B0604020202020204" pitchFamily="34" charset="0"/>
              </a:rPr>
              <a:t>necessary data required to perform these operations (e.g. App-ID, AE-ID, CSE-ID)</a:t>
            </a:r>
          </a:p>
          <a:p>
            <a:endParaRPr lang="en-US" sz="1600" dirty="0">
              <a:solidFill>
                <a:schemeClr val="tx1"/>
              </a:solidFill>
              <a:latin typeface="Helvetica 55 Roman" panose="020B0604020202020204" pitchFamily="34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Helvetica 55 Roman" panose="020B0604020202020204" pitchFamily="34" charset="0"/>
              </a:rPr>
              <a:t>• </a:t>
            </a:r>
            <a:r>
              <a:rPr lang="en-US" sz="1600" dirty="0" smtClean="0">
                <a:solidFill>
                  <a:schemeClr val="tx1"/>
                </a:solidFill>
                <a:latin typeface="Helvetica 55 Roman" panose="020B0604020202020204" pitchFamily="34" charset="0"/>
              </a:rPr>
              <a:t>Improvements </a:t>
            </a:r>
            <a:r>
              <a:rPr lang="en-US" sz="1600" dirty="0">
                <a:solidFill>
                  <a:schemeClr val="tx1"/>
                </a:solidFill>
                <a:latin typeface="Helvetica 55 Roman" panose="020B0604020202020204" pitchFamily="34" charset="0"/>
              </a:rPr>
              <a:t>and enhancements of configuration and security </a:t>
            </a:r>
            <a:r>
              <a:rPr lang="en-US" sz="1600" dirty="0" smtClean="0">
                <a:solidFill>
                  <a:schemeClr val="tx1"/>
                </a:solidFill>
                <a:latin typeface="Helvetica 55 Roman" panose="020B0604020202020204" pitchFamily="34" charset="0"/>
              </a:rPr>
              <a:t>mechanism: 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Helvetica 55 Roman" panose="020B0604020202020204" pitchFamily="34" charset="0"/>
              </a:rPr>
              <a:t>	- TS-0022-Field_Device_Configuration-V4_0_1 </a:t>
            </a:r>
          </a:p>
          <a:p>
            <a:r>
              <a:rPr lang="en-US" sz="1600" dirty="0">
                <a:solidFill>
                  <a:schemeClr val="tx1"/>
                </a:solidFill>
                <a:latin typeface="Helvetica 55 Roman" panose="020B0604020202020204" pitchFamily="34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Helvetica 55 Roman" panose="020B0604020202020204" pitchFamily="34" charset="0"/>
              </a:rPr>
              <a:t>- Latest change is </a:t>
            </a:r>
            <a:r>
              <a:rPr lang="en-US" sz="1600" dirty="0">
                <a:solidFill>
                  <a:schemeClr val="tx1"/>
                </a:solidFill>
                <a:latin typeface="Helvetica 55 Roman" panose="020B0604020202020204" pitchFamily="34" charset="0"/>
              </a:rPr>
              <a:t>on </a:t>
            </a:r>
            <a:r>
              <a:rPr lang="en-US" sz="1600" dirty="0" smtClean="0">
                <a:solidFill>
                  <a:schemeClr val="tx1"/>
                </a:solidFill>
                <a:latin typeface="Helvetica 55 Roman" panose="020B0604020202020204" pitchFamily="34" charset="0"/>
              </a:rPr>
              <a:t>2018-Oct-10 to </a:t>
            </a:r>
            <a:r>
              <a:rPr lang="en-US" sz="1600" dirty="0">
                <a:solidFill>
                  <a:schemeClr val="tx1"/>
                </a:solidFill>
                <a:latin typeface="Helvetica 55 Roman" panose="020B0604020202020204" pitchFamily="34" charset="0"/>
              </a:rPr>
              <a:t>add </a:t>
            </a:r>
            <a:r>
              <a:rPr lang="en-US" sz="1600" i="1" dirty="0" err="1" smtClean="0">
                <a:solidFill>
                  <a:schemeClr val="tx1"/>
                </a:solidFill>
                <a:latin typeface="Helvetica 55 Roman" panose="020B0604020202020204" pitchFamily="34" charset="0"/>
              </a:rPr>
              <a:t>WiFiClient_management_object</a:t>
            </a:r>
            <a:endParaRPr lang="en-US" sz="1600" i="1" dirty="0">
              <a:solidFill>
                <a:schemeClr val="tx1"/>
              </a:solidFill>
              <a:latin typeface="Helvetica 55 Roman" panose="020B0604020202020204" pitchFamily="34" charset="0"/>
            </a:endParaRPr>
          </a:p>
          <a:p>
            <a:endParaRPr lang="en-US" sz="1600" dirty="0" smtClean="0">
              <a:solidFill>
                <a:schemeClr val="tx1"/>
              </a:solidFill>
              <a:latin typeface="Helvetica 55 Roman" panose="020B0604020202020204" pitchFamily="34" charset="0"/>
            </a:endParaRPr>
          </a:p>
          <a:p>
            <a:endParaRPr lang="en-US" sz="1600" dirty="0">
              <a:solidFill>
                <a:schemeClr val="tx1"/>
              </a:solidFill>
              <a:latin typeface="Helvetica 55 Roman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15082"/>
            <a:ext cx="8229600" cy="112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Current Status of WI-0088</a:t>
            </a:r>
          </a:p>
          <a:p>
            <a:pPr algn="l" eaLnBrk="1" hangingPunct="1">
              <a:defRPr/>
            </a:pPr>
            <a:r>
              <a:rPr lang="en-US" altLang="en-US" sz="2800" b="1" dirty="0">
                <a:solidFill>
                  <a:schemeClr val="tx1"/>
                </a:solidFill>
                <a:latin typeface="Calibri"/>
              </a:rPr>
              <a:t>O</a:t>
            </a:r>
            <a:r>
              <a:rPr lang="en-US" altLang="en-US" sz="2800" b="1" dirty="0" smtClean="0">
                <a:solidFill>
                  <a:schemeClr val="tx1"/>
                </a:solidFill>
                <a:latin typeface="Calibri"/>
              </a:rPr>
              <a:t>verview</a:t>
            </a:r>
            <a:endParaRPr lang="en-US" altLang="en-US" sz="2800" b="1" dirty="0">
              <a:solidFill>
                <a:schemeClr val="tx1"/>
              </a:solidFill>
              <a:latin typeface="Calibri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400" b="0" i="0" u="none" strike="noStrike" kern="1200" cap="none" spc="0" normalizeH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5386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64047" y="1995686"/>
            <a:ext cx="1080120" cy="3993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fr-FR" sz="1100" dirty="0" err="1" smtClean="0">
                <a:solidFill>
                  <a:srgbClr val="000000"/>
                </a:solidFill>
              </a:rPr>
              <a:t>Device</a:t>
            </a:r>
            <a:r>
              <a:rPr lang="fr-FR" sz="1100" dirty="0" smtClean="0">
                <a:solidFill>
                  <a:srgbClr val="000000"/>
                </a:solidFill>
              </a:rPr>
              <a:t> A1</a:t>
            </a:r>
            <a:endParaRPr lang="fr-FR" sz="1100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91880" y="3277343"/>
            <a:ext cx="1152128" cy="621463"/>
          </a:xfrm>
          <a:prstGeom prst="rect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 smtClean="0">
                <a:solidFill>
                  <a:srgbClr val="000000"/>
                </a:solidFill>
              </a:rPr>
              <a:t>Gateway</a:t>
            </a:r>
            <a:endParaRPr lang="fr-FR" sz="1400" dirty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4047" y="2787774"/>
            <a:ext cx="1080120" cy="399349"/>
          </a:xfrm>
          <a:prstGeom prst="rect">
            <a:avLst/>
          </a:prstGeom>
          <a:solidFill>
            <a:srgbClr val="00B0F0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fr-FR" sz="1100" dirty="0" err="1" smtClean="0">
                <a:solidFill>
                  <a:srgbClr val="000000"/>
                </a:solidFill>
              </a:rPr>
              <a:t>Device</a:t>
            </a:r>
            <a:r>
              <a:rPr lang="fr-FR" sz="1100" dirty="0" smtClean="0">
                <a:solidFill>
                  <a:srgbClr val="000000"/>
                </a:solidFill>
              </a:rPr>
              <a:t> B1</a:t>
            </a:r>
            <a:endParaRPr lang="fr-FR" sz="1100" dirty="0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64047" y="3728552"/>
            <a:ext cx="1080120" cy="39934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fr-FR" sz="1100" dirty="0" err="1" smtClean="0">
                <a:solidFill>
                  <a:srgbClr val="000000"/>
                </a:solidFill>
              </a:rPr>
              <a:t>Device</a:t>
            </a:r>
            <a:r>
              <a:rPr lang="fr-FR" sz="1100" dirty="0" smtClean="0">
                <a:solidFill>
                  <a:srgbClr val="000000"/>
                </a:solidFill>
              </a:rPr>
              <a:t> C1</a:t>
            </a:r>
            <a:endParaRPr lang="fr-FR" sz="1100" dirty="0">
              <a:solidFill>
                <a:srgbClr val="00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69639" y="3262895"/>
            <a:ext cx="1368152" cy="65645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fr-FR" sz="1100" dirty="0" smtClean="0">
                <a:solidFill>
                  <a:srgbClr val="000000"/>
                </a:solidFill>
              </a:rPr>
              <a:t>Updates’</a:t>
            </a:r>
          </a:p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fr-FR" sz="1100" dirty="0" err="1" smtClean="0">
                <a:solidFill>
                  <a:srgbClr val="000000"/>
                </a:solidFill>
              </a:rPr>
              <a:t>Coordinator</a:t>
            </a:r>
            <a:endParaRPr lang="fr-FR" sz="1100" dirty="0" smtClean="0">
              <a:solidFill>
                <a:srgbClr val="000000"/>
              </a:solidFill>
            </a:endParaRPr>
          </a:p>
        </p:txBody>
      </p:sp>
      <p:cxnSp>
        <p:nvCxnSpPr>
          <p:cNvPr id="42" name="Connecteur droit 41"/>
          <p:cNvCxnSpPr>
            <a:stCxn id="16" idx="3"/>
            <a:endCxn id="31" idx="1"/>
          </p:cNvCxnSpPr>
          <p:nvPr/>
        </p:nvCxnSpPr>
        <p:spPr>
          <a:xfrm>
            <a:off x="4644008" y="3588075"/>
            <a:ext cx="525631" cy="305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7504807" y="4050387"/>
            <a:ext cx="1230596" cy="2701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fr-FR" sz="1100" dirty="0">
                <a:solidFill>
                  <a:srgbClr val="000000"/>
                </a:solidFill>
              </a:rPr>
              <a:t>Manufacturer C</a:t>
            </a:r>
          </a:p>
        </p:txBody>
      </p:sp>
      <p:sp>
        <p:nvSpPr>
          <p:cNvPr id="79" name="Rectangle 78"/>
          <p:cNvSpPr/>
          <p:nvPr/>
        </p:nvSpPr>
        <p:spPr>
          <a:xfrm>
            <a:off x="7629610" y="4321190"/>
            <a:ext cx="1105793" cy="1139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fr-FR" sz="700" dirty="0" smtClean="0">
                <a:solidFill>
                  <a:srgbClr val="000000"/>
                </a:solidFill>
              </a:rPr>
              <a:t>FW update ModelC1</a:t>
            </a:r>
            <a:endParaRPr lang="fr-FR" sz="900" dirty="0">
              <a:solidFill>
                <a:srgbClr val="000000"/>
              </a:solidFill>
            </a:endParaRPr>
          </a:p>
        </p:txBody>
      </p:sp>
      <p:cxnSp>
        <p:nvCxnSpPr>
          <p:cNvPr id="87" name="Connecteur droit 86"/>
          <p:cNvCxnSpPr>
            <a:stCxn id="31" idx="3"/>
            <a:endCxn id="78" idx="1"/>
          </p:cNvCxnSpPr>
          <p:nvPr/>
        </p:nvCxnSpPr>
        <p:spPr>
          <a:xfrm>
            <a:off x="6537791" y="3591125"/>
            <a:ext cx="967016" cy="594343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111"/>
          <p:cNvSpPr/>
          <p:nvPr/>
        </p:nvSpPr>
        <p:spPr>
          <a:xfrm>
            <a:off x="7511267" y="2918809"/>
            <a:ext cx="1230596" cy="2701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fr-FR" sz="1100" dirty="0" smtClean="0">
                <a:solidFill>
                  <a:srgbClr val="000000"/>
                </a:solidFill>
              </a:rPr>
              <a:t>Manufacturer </a:t>
            </a:r>
            <a:r>
              <a:rPr lang="fr-FR" sz="1100" dirty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7636070" y="3189612"/>
            <a:ext cx="1105793" cy="1139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fr-FR" sz="700" dirty="0" smtClean="0">
                <a:solidFill>
                  <a:srgbClr val="000000"/>
                </a:solidFill>
              </a:rPr>
              <a:t>FW update ModelA1</a:t>
            </a:r>
            <a:endParaRPr lang="fr-FR" sz="900" dirty="0">
              <a:solidFill>
                <a:srgbClr val="000000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7511267" y="3484598"/>
            <a:ext cx="1230596" cy="270162"/>
          </a:xfrm>
          <a:prstGeom prst="rect">
            <a:avLst/>
          </a:prstGeom>
          <a:solidFill>
            <a:srgbClr val="00B0F0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fr-FR" sz="1100" dirty="0">
                <a:solidFill>
                  <a:srgbClr val="000000"/>
                </a:solidFill>
              </a:rPr>
              <a:t>Manufacturer B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7636070" y="3755401"/>
            <a:ext cx="1105793" cy="1139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fr-FR" sz="700" dirty="0" smtClean="0">
                <a:solidFill>
                  <a:srgbClr val="000000"/>
                </a:solidFill>
              </a:rPr>
              <a:t>FW update ModelB1</a:t>
            </a:r>
            <a:endParaRPr lang="fr-FR" sz="900" dirty="0">
              <a:solidFill>
                <a:srgbClr val="000000"/>
              </a:solidFill>
            </a:endParaRPr>
          </a:p>
        </p:txBody>
      </p:sp>
      <p:cxnSp>
        <p:nvCxnSpPr>
          <p:cNvPr id="144" name="Connecteur droit 143"/>
          <p:cNvCxnSpPr>
            <a:stCxn id="31" idx="3"/>
            <a:endCxn id="112" idx="1"/>
          </p:cNvCxnSpPr>
          <p:nvPr/>
        </p:nvCxnSpPr>
        <p:spPr>
          <a:xfrm flipV="1">
            <a:off x="6537791" y="3053890"/>
            <a:ext cx="973476" cy="53723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cteur droit 146"/>
          <p:cNvCxnSpPr>
            <a:stCxn id="31" idx="3"/>
            <a:endCxn id="114" idx="1"/>
          </p:cNvCxnSpPr>
          <p:nvPr/>
        </p:nvCxnSpPr>
        <p:spPr>
          <a:xfrm>
            <a:off x="6537791" y="3591125"/>
            <a:ext cx="973476" cy="28554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cteur droit 171"/>
          <p:cNvCxnSpPr>
            <a:stCxn id="5" idx="3"/>
            <a:endCxn id="16" idx="1"/>
          </p:cNvCxnSpPr>
          <p:nvPr/>
        </p:nvCxnSpPr>
        <p:spPr>
          <a:xfrm>
            <a:off x="1744167" y="2195361"/>
            <a:ext cx="1747713" cy="1392714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cteur droit 172"/>
          <p:cNvCxnSpPr>
            <a:stCxn id="18" idx="3"/>
            <a:endCxn id="16" idx="1"/>
          </p:cNvCxnSpPr>
          <p:nvPr/>
        </p:nvCxnSpPr>
        <p:spPr>
          <a:xfrm flipV="1">
            <a:off x="1744167" y="3588075"/>
            <a:ext cx="1747713" cy="340152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cteur droit 173"/>
          <p:cNvCxnSpPr>
            <a:stCxn id="16" idx="1"/>
            <a:endCxn id="17" idx="3"/>
          </p:cNvCxnSpPr>
          <p:nvPr/>
        </p:nvCxnSpPr>
        <p:spPr>
          <a:xfrm flipH="1" flipV="1">
            <a:off x="1744167" y="2987449"/>
            <a:ext cx="1747713" cy="600626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tangle 116"/>
          <p:cNvSpPr/>
          <p:nvPr/>
        </p:nvSpPr>
        <p:spPr>
          <a:xfrm>
            <a:off x="7642671" y="4442087"/>
            <a:ext cx="1105793" cy="1139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fr-FR" sz="700" dirty="0" smtClean="0">
                <a:solidFill>
                  <a:srgbClr val="000000"/>
                </a:solidFill>
              </a:rPr>
              <a:t>FW update ModelC2</a:t>
            </a:r>
            <a:endParaRPr lang="fr-FR" sz="900" dirty="0">
              <a:solidFill>
                <a:srgbClr val="000000"/>
              </a:solidFill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649825" y="4620673"/>
            <a:ext cx="1080120" cy="39934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fr-FR" sz="1100" dirty="0" err="1" smtClean="0">
                <a:solidFill>
                  <a:srgbClr val="000000"/>
                </a:solidFill>
              </a:rPr>
              <a:t>Device</a:t>
            </a:r>
            <a:r>
              <a:rPr lang="fr-FR" sz="1100" dirty="0" smtClean="0">
                <a:solidFill>
                  <a:srgbClr val="000000"/>
                </a:solidFill>
              </a:rPr>
              <a:t> C2</a:t>
            </a:r>
            <a:endParaRPr lang="fr-FR" sz="1100" dirty="0">
              <a:solidFill>
                <a:srgbClr val="000000"/>
              </a:solidFill>
            </a:endParaRPr>
          </a:p>
        </p:txBody>
      </p:sp>
      <p:cxnSp>
        <p:nvCxnSpPr>
          <p:cNvPr id="120" name="Connecteur droit 119"/>
          <p:cNvCxnSpPr>
            <a:stCxn id="118" idx="3"/>
            <a:endCxn id="16" idx="1"/>
          </p:cNvCxnSpPr>
          <p:nvPr/>
        </p:nvCxnSpPr>
        <p:spPr>
          <a:xfrm flipV="1">
            <a:off x="1729945" y="3588075"/>
            <a:ext cx="1761935" cy="1232273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Rectangle 136"/>
          <p:cNvSpPr/>
          <p:nvPr/>
        </p:nvSpPr>
        <p:spPr>
          <a:xfrm>
            <a:off x="3818012" y="3536066"/>
            <a:ext cx="792088" cy="34369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fr-FR" sz="700" dirty="0" smtClean="0">
                <a:solidFill>
                  <a:srgbClr val="000000"/>
                </a:solidFill>
              </a:rPr>
              <a:t>Object management </a:t>
            </a:r>
            <a:r>
              <a:rPr lang="fr-FR" sz="700" dirty="0" err="1" smtClean="0">
                <a:solidFill>
                  <a:srgbClr val="000000"/>
                </a:solidFill>
              </a:rPr>
              <a:t>inventory</a:t>
            </a:r>
            <a:endParaRPr lang="fr-FR" sz="900" dirty="0">
              <a:solidFill>
                <a:srgbClr val="000000"/>
              </a:solidFill>
            </a:endParaRPr>
          </a:p>
        </p:txBody>
      </p:sp>
      <p:cxnSp>
        <p:nvCxnSpPr>
          <p:cNvPr id="3" name="Connecteur droit avec flèche 2"/>
          <p:cNvCxnSpPr/>
          <p:nvPr/>
        </p:nvCxnSpPr>
        <p:spPr>
          <a:xfrm flipH="1" flipV="1">
            <a:off x="2051720" y="3005304"/>
            <a:ext cx="936104" cy="3585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llipse 3"/>
          <p:cNvSpPr/>
          <p:nvPr/>
        </p:nvSpPr>
        <p:spPr>
          <a:xfrm>
            <a:off x="2458128" y="2978467"/>
            <a:ext cx="252028" cy="26611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00"/>
                </a:solidFill>
              </a:rPr>
              <a:t>1</a:t>
            </a:r>
            <a:endParaRPr lang="en-GB" sz="1400" dirty="0">
              <a:solidFill>
                <a:srgbClr val="000000"/>
              </a:solidFill>
            </a:endParaRPr>
          </a:p>
        </p:txBody>
      </p:sp>
      <p:cxnSp>
        <p:nvCxnSpPr>
          <p:cNvPr id="27" name="Connecteur droit avec flèche 26"/>
          <p:cNvCxnSpPr/>
          <p:nvPr/>
        </p:nvCxnSpPr>
        <p:spPr>
          <a:xfrm flipH="1" flipV="1">
            <a:off x="2078106" y="2395035"/>
            <a:ext cx="810164" cy="5834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lipse 27"/>
          <p:cNvSpPr/>
          <p:nvPr/>
        </p:nvSpPr>
        <p:spPr>
          <a:xfrm>
            <a:off x="2303748" y="2420635"/>
            <a:ext cx="252028" cy="26611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00"/>
                </a:solidFill>
              </a:rPr>
              <a:t>1</a:t>
            </a:r>
            <a:endParaRPr lang="en-GB" sz="1400" dirty="0">
              <a:solidFill>
                <a:srgbClr val="000000"/>
              </a:solidFill>
            </a:endParaRPr>
          </a:p>
        </p:txBody>
      </p:sp>
      <p:cxnSp>
        <p:nvCxnSpPr>
          <p:cNvPr id="29" name="Connecteur droit avec flèche 28"/>
          <p:cNvCxnSpPr/>
          <p:nvPr/>
        </p:nvCxnSpPr>
        <p:spPr>
          <a:xfrm flipH="1">
            <a:off x="1899246" y="3651870"/>
            <a:ext cx="963310" cy="1605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e 29"/>
          <p:cNvSpPr/>
          <p:nvPr/>
        </p:nvSpPr>
        <p:spPr>
          <a:xfrm>
            <a:off x="2051720" y="3544031"/>
            <a:ext cx="252028" cy="26611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00"/>
                </a:solidFill>
              </a:rPr>
              <a:t>1</a:t>
            </a:r>
            <a:endParaRPr lang="en-GB" sz="1400" dirty="0">
              <a:solidFill>
                <a:srgbClr val="000000"/>
              </a:solidFill>
            </a:endParaRPr>
          </a:p>
        </p:txBody>
      </p:sp>
      <p:cxnSp>
        <p:nvCxnSpPr>
          <p:cNvPr id="32" name="Connecteur droit avec flèche 31"/>
          <p:cNvCxnSpPr>
            <a:endCxn id="77" idx="0"/>
          </p:cNvCxnSpPr>
          <p:nvPr/>
        </p:nvCxnSpPr>
        <p:spPr>
          <a:xfrm flipH="1">
            <a:off x="2033718" y="3898806"/>
            <a:ext cx="967478" cy="65117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llipse 32"/>
          <p:cNvSpPr/>
          <p:nvPr/>
        </p:nvSpPr>
        <p:spPr>
          <a:xfrm>
            <a:off x="1809327" y="4345018"/>
            <a:ext cx="252028" cy="26611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00"/>
                </a:solidFill>
              </a:rPr>
              <a:t>1</a:t>
            </a:r>
            <a:endParaRPr lang="en-GB" sz="1400" dirty="0">
              <a:solidFill>
                <a:srgbClr val="000000"/>
              </a:solidFill>
            </a:endParaRPr>
          </a:p>
        </p:txBody>
      </p:sp>
      <p:cxnSp>
        <p:nvCxnSpPr>
          <p:cNvPr id="40" name="Connecteur droit avec flèche 39"/>
          <p:cNvCxnSpPr/>
          <p:nvPr/>
        </p:nvCxnSpPr>
        <p:spPr>
          <a:xfrm flipH="1" flipV="1">
            <a:off x="1897430" y="3112917"/>
            <a:ext cx="936104" cy="306484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Ellipse 40"/>
          <p:cNvSpPr/>
          <p:nvPr/>
        </p:nvSpPr>
        <p:spPr>
          <a:xfrm>
            <a:off x="1835696" y="3075806"/>
            <a:ext cx="252028" cy="26611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B050"/>
                </a:solidFill>
              </a:rPr>
              <a:t>2</a:t>
            </a:r>
            <a:endParaRPr lang="en-GB" sz="1400" dirty="0">
              <a:solidFill>
                <a:srgbClr val="00B050"/>
              </a:solidFill>
            </a:endParaRPr>
          </a:p>
        </p:txBody>
      </p:sp>
      <p:cxnSp>
        <p:nvCxnSpPr>
          <p:cNvPr id="43" name="Connecteur droit avec flèche 42"/>
          <p:cNvCxnSpPr/>
          <p:nvPr/>
        </p:nvCxnSpPr>
        <p:spPr>
          <a:xfrm flipH="1">
            <a:off x="1899246" y="3754760"/>
            <a:ext cx="989024" cy="190309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Ellipse 43"/>
          <p:cNvSpPr/>
          <p:nvPr/>
        </p:nvSpPr>
        <p:spPr>
          <a:xfrm>
            <a:off x="1741056" y="3795886"/>
            <a:ext cx="252028" cy="26611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B050"/>
                </a:solidFill>
              </a:rPr>
              <a:t>2</a:t>
            </a:r>
            <a:endParaRPr lang="en-GB" sz="1400" dirty="0">
              <a:solidFill>
                <a:srgbClr val="00B050"/>
              </a:solidFill>
            </a:endParaRPr>
          </a:p>
        </p:txBody>
      </p:sp>
      <p:cxnSp>
        <p:nvCxnSpPr>
          <p:cNvPr id="47" name="Connecteur droit avec flèche 46"/>
          <p:cNvCxnSpPr/>
          <p:nvPr/>
        </p:nvCxnSpPr>
        <p:spPr>
          <a:xfrm flipH="1" flipV="1">
            <a:off x="1899246" y="2420635"/>
            <a:ext cx="816360" cy="601736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Ellipse 47"/>
          <p:cNvSpPr/>
          <p:nvPr/>
        </p:nvSpPr>
        <p:spPr>
          <a:xfrm>
            <a:off x="1799618" y="2423340"/>
            <a:ext cx="252028" cy="26611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B050"/>
                </a:solidFill>
              </a:rPr>
              <a:t>2</a:t>
            </a:r>
            <a:endParaRPr lang="en-GB" sz="1400" dirty="0">
              <a:solidFill>
                <a:srgbClr val="00B050"/>
              </a:solidFill>
            </a:endParaRPr>
          </a:p>
        </p:txBody>
      </p:sp>
      <p:cxnSp>
        <p:nvCxnSpPr>
          <p:cNvPr id="54" name="Connecteur droit avec flèche 53"/>
          <p:cNvCxnSpPr/>
          <p:nvPr/>
        </p:nvCxnSpPr>
        <p:spPr>
          <a:xfrm flipH="1">
            <a:off x="4728437" y="3459494"/>
            <a:ext cx="406155" cy="186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Ellipse 54"/>
          <p:cNvSpPr/>
          <p:nvPr/>
        </p:nvSpPr>
        <p:spPr>
          <a:xfrm>
            <a:off x="4735715" y="3230780"/>
            <a:ext cx="252028" cy="26611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00"/>
                </a:solidFill>
              </a:rPr>
              <a:t>3</a:t>
            </a:r>
            <a:endParaRPr lang="en-GB" sz="1400" dirty="0">
              <a:solidFill>
                <a:srgbClr val="000000"/>
              </a:solidFill>
            </a:endParaRPr>
          </a:p>
        </p:txBody>
      </p:sp>
      <p:cxnSp>
        <p:nvCxnSpPr>
          <p:cNvPr id="58" name="Connecteur droit avec flèche 57"/>
          <p:cNvCxnSpPr/>
          <p:nvPr/>
        </p:nvCxnSpPr>
        <p:spPr>
          <a:xfrm flipH="1">
            <a:off x="4644008" y="3718407"/>
            <a:ext cx="490585" cy="137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Ellipse 58"/>
          <p:cNvSpPr/>
          <p:nvPr/>
        </p:nvSpPr>
        <p:spPr>
          <a:xfrm>
            <a:off x="4763286" y="3673786"/>
            <a:ext cx="252028" cy="26611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00"/>
                </a:solidFill>
              </a:rPr>
              <a:t>6</a:t>
            </a:r>
            <a:endParaRPr lang="en-GB" sz="1400" dirty="0">
              <a:solidFill>
                <a:srgbClr val="000000"/>
              </a:solidFill>
            </a:endParaRPr>
          </a:p>
        </p:txBody>
      </p:sp>
      <p:cxnSp>
        <p:nvCxnSpPr>
          <p:cNvPr id="63" name="Connecteur droit avec flèche 62"/>
          <p:cNvCxnSpPr/>
          <p:nvPr/>
        </p:nvCxnSpPr>
        <p:spPr>
          <a:xfrm flipH="1">
            <a:off x="6792871" y="3147169"/>
            <a:ext cx="406156" cy="194753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Ellipse 63"/>
          <p:cNvSpPr/>
          <p:nvPr/>
        </p:nvSpPr>
        <p:spPr>
          <a:xfrm>
            <a:off x="6840252" y="3025714"/>
            <a:ext cx="252028" cy="26611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B050"/>
                </a:solidFill>
              </a:rPr>
              <a:t>4</a:t>
            </a:r>
            <a:endParaRPr lang="en-GB" sz="1400" dirty="0">
              <a:solidFill>
                <a:srgbClr val="00B050"/>
              </a:solidFill>
            </a:endParaRPr>
          </a:p>
        </p:txBody>
      </p:sp>
      <p:cxnSp>
        <p:nvCxnSpPr>
          <p:cNvPr id="65" name="Connecteur droit avec flèche 64"/>
          <p:cNvCxnSpPr/>
          <p:nvPr/>
        </p:nvCxnSpPr>
        <p:spPr>
          <a:xfrm flipH="1">
            <a:off x="6953734" y="3171887"/>
            <a:ext cx="490586" cy="30446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Ellipse 65"/>
          <p:cNvSpPr/>
          <p:nvPr/>
        </p:nvSpPr>
        <p:spPr>
          <a:xfrm>
            <a:off x="7192292" y="3218078"/>
            <a:ext cx="252028" cy="26611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00"/>
                </a:solidFill>
              </a:rPr>
              <a:t>5</a:t>
            </a:r>
            <a:endParaRPr lang="en-GB" sz="1400" dirty="0">
              <a:solidFill>
                <a:srgbClr val="000000"/>
              </a:solidFill>
            </a:endParaRPr>
          </a:p>
        </p:txBody>
      </p:sp>
      <p:cxnSp>
        <p:nvCxnSpPr>
          <p:cNvPr id="76" name="Connecteur droit avec flèche 75"/>
          <p:cNvCxnSpPr/>
          <p:nvPr/>
        </p:nvCxnSpPr>
        <p:spPr>
          <a:xfrm flipH="1">
            <a:off x="2087724" y="4127901"/>
            <a:ext cx="800546" cy="492772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Ellipse 76"/>
          <p:cNvSpPr/>
          <p:nvPr/>
        </p:nvSpPr>
        <p:spPr>
          <a:xfrm>
            <a:off x="1907704" y="4549979"/>
            <a:ext cx="252028" cy="26611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B050"/>
                </a:solidFill>
              </a:rPr>
              <a:t>2</a:t>
            </a:r>
            <a:endParaRPr lang="en-GB" sz="1400" dirty="0">
              <a:solidFill>
                <a:srgbClr val="00B050"/>
              </a:solidFill>
            </a:endParaRPr>
          </a:p>
        </p:txBody>
      </p:sp>
      <p:cxnSp>
        <p:nvCxnSpPr>
          <p:cNvPr id="80" name="Connecteur droit avec flèche 79"/>
          <p:cNvCxnSpPr/>
          <p:nvPr/>
        </p:nvCxnSpPr>
        <p:spPr>
          <a:xfrm flipH="1">
            <a:off x="6799562" y="3573724"/>
            <a:ext cx="445118" cy="0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Ellipse 80"/>
          <p:cNvSpPr/>
          <p:nvPr/>
        </p:nvSpPr>
        <p:spPr>
          <a:xfrm>
            <a:off x="7252027" y="3403017"/>
            <a:ext cx="252028" cy="26611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B050"/>
                </a:solidFill>
              </a:rPr>
              <a:t>4</a:t>
            </a:r>
            <a:endParaRPr lang="en-GB" sz="1400" dirty="0">
              <a:solidFill>
                <a:srgbClr val="00B050"/>
              </a:solidFill>
            </a:endParaRPr>
          </a:p>
        </p:txBody>
      </p:sp>
      <p:cxnSp>
        <p:nvCxnSpPr>
          <p:cNvPr id="82" name="Connecteur droit avec flèche 81"/>
          <p:cNvCxnSpPr/>
          <p:nvPr/>
        </p:nvCxnSpPr>
        <p:spPr>
          <a:xfrm flipH="1">
            <a:off x="6755805" y="3641649"/>
            <a:ext cx="622236" cy="102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Ellipse 82"/>
          <p:cNvSpPr/>
          <p:nvPr/>
        </p:nvSpPr>
        <p:spPr>
          <a:xfrm>
            <a:off x="7308304" y="3585220"/>
            <a:ext cx="252028" cy="26611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00"/>
                </a:solidFill>
              </a:rPr>
              <a:t>5</a:t>
            </a:r>
            <a:endParaRPr lang="en-GB" sz="1400" dirty="0">
              <a:solidFill>
                <a:srgbClr val="000000"/>
              </a:solidFill>
            </a:endParaRPr>
          </a:p>
        </p:txBody>
      </p:sp>
      <p:cxnSp>
        <p:nvCxnSpPr>
          <p:cNvPr id="84" name="Connecteur droit avec flèche 83"/>
          <p:cNvCxnSpPr/>
          <p:nvPr/>
        </p:nvCxnSpPr>
        <p:spPr>
          <a:xfrm flipH="1" flipV="1">
            <a:off x="6731650" y="3656295"/>
            <a:ext cx="528597" cy="255788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Ellipse 84"/>
          <p:cNvSpPr/>
          <p:nvPr/>
        </p:nvSpPr>
        <p:spPr>
          <a:xfrm>
            <a:off x="7199027" y="3802297"/>
            <a:ext cx="252028" cy="26611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B050"/>
                </a:solidFill>
              </a:rPr>
              <a:t>4</a:t>
            </a:r>
            <a:endParaRPr lang="en-GB" sz="1400" dirty="0">
              <a:solidFill>
                <a:srgbClr val="00B050"/>
              </a:solidFill>
            </a:endParaRPr>
          </a:p>
        </p:txBody>
      </p:sp>
      <p:cxnSp>
        <p:nvCxnSpPr>
          <p:cNvPr id="86" name="Connecteur droit avec flèche 85"/>
          <p:cNvCxnSpPr/>
          <p:nvPr/>
        </p:nvCxnSpPr>
        <p:spPr>
          <a:xfrm flipH="1" flipV="1">
            <a:off x="6618996" y="3738986"/>
            <a:ext cx="580031" cy="3196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Ellipse 87"/>
          <p:cNvSpPr/>
          <p:nvPr/>
        </p:nvSpPr>
        <p:spPr>
          <a:xfrm>
            <a:off x="7073013" y="4083676"/>
            <a:ext cx="252028" cy="26611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00"/>
                </a:solidFill>
              </a:rPr>
              <a:t>5</a:t>
            </a:r>
            <a:endParaRPr lang="en-GB" sz="1400" dirty="0">
              <a:solidFill>
                <a:srgbClr val="000000"/>
              </a:solidFill>
            </a:endParaRPr>
          </a:p>
        </p:txBody>
      </p:sp>
      <p:cxnSp>
        <p:nvCxnSpPr>
          <p:cNvPr id="91" name="Connecteur droit avec flèche 90"/>
          <p:cNvCxnSpPr/>
          <p:nvPr/>
        </p:nvCxnSpPr>
        <p:spPr>
          <a:xfrm flipH="1" flipV="1">
            <a:off x="2267745" y="2308178"/>
            <a:ext cx="720079" cy="58354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Ellipse 91"/>
          <p:cNvSpPr/>
          <p:nvPr/>
        </p:nvSpPr>
        <p:spPr>
          <a:xfrm>
            <a:off x="2231160" y="2128744"/>
            <a:ext cx="252028" cy="26611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70C0"/>
                </a:solidFill>
              </a:rPr>
              <a:t>7</a:t>
            </a:r>
            <a:endParaRPr lang="en-GB" sz="1400" dirty="0">
              <a:solidFill>
                <a:srgbClr val="0070C0"/>
              </a:solidFill>
            </a:endParaRPr>
          </a:p>
        </p:txBody>
      </p:sp>
      <p:cxnSp>
        <p:nvCxnSpPr>
          <p:cNvPr id="93" name="Connecteur droit avec flèche 92"/>
          <p:cNvCxnSpPr/>
          <p:nvPr/>
        </p:nvCxnSpPr>
        <p:spPr>
          <a:xfrm flipH="1">
            <a:off x="2228501" y="4150517"/>
            <a:ext cx="831331" cy="495667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Ellipse 93"/>
          <p:cNvSpPr/>
          <p:nvPr/>
        </p:nvSpPr>
        <p:spPr>
          <a:xfrm>
            <a:off x="2627784" y="4398350"/>
            <a:ext cx="252028" cy="26611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70C0"/>
                </a:solidFill>
              </a:rPr>
              <a:t>7</a:t>
            </a:r>
            <a:endParaRPr lang="en-GB" sz="1400" dirty="0">
              <a:solidFill>
                <a:srgbClr val="0070C0"/>
              </a:solidFill>
            </a:endParaRPr>
          </a:p>
        </p:txBody>
      </p:sp>
      <p:cxnSp>
        <p:nvCxnSpPr>
          <p:cNvPr id="95" name="Connecteur droit avec flèche 94"/>
          <p:cNvCxnSpPr/>
          <p:nvPr/>
        </p:nvCxnSpPr>
        <p:spPr>
          <a:xfrm flipH="1">
            <a:off x="1849946" y="3559754"/>
            <a:ext cx="1061910" cy="82813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Ellipse 95"/>
          <p:cNvSpPr/>
          <p:nvPr/>
        </p:nvSpPr>
        <p:spPr>
          <a:xfrm>
            <a:off x="1907704" y="3430367"/>
            <a:ext cx="252028" cy="26611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70C0"/>
                </a:solidFill>
              </a:rPr>
              <a:t>7</a:t>
            </a:r>
            <a:endParaRPr lang="en-GB" sz="1400" dirty="0">
              <a:solidFill>
                <a:srgbClr val="0070C0"/>
              </a:solidFill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3347864" y="1043900"/>
            <a:ext cx="56663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712788" fontAlgn="base">
              <a:spcBef>
                <a:spcPct val="0"/>
              </a:spcBef>
              <a:spcAft>
                <a:spcPct val="0"/>
              </a:spcAft>
              <a:buFontTx/>
              <a:buAutoNum type="arabicParenBoth"/>
            </a:pPr>
            <a:r>
              <a:rPr lang="en-GB" sz="1100" dirty="0" smtClean="0">
                <a:solidFill>
                  <a:srgbClr val="000000"/>
                </a:solidFill>
                <a:ea typeface="ＭＳ Ｐゴシック" pitchFamily="34" charset="-128"/>
              </a:rPr>
              <a:t>Scan the ecosystem controlled by the GW to retrieve metadata</a:t>
            </a:r>
          </a:p>
          <a:p>
            <a:pPr marL="342900" indent="-342900" defTabSz="712788" fontAlgn="base">
              <a:spcBef>
                <a:spcPct val="0"/>
              </a:spcBef>
              <a:spcAft>
                <a:spcPct val="0"/>
              </a:spcAft>
              <a:buFontTx/>
              <a:buAutoNum type="arabicParenBoth"/>
            </a:pPr>
            <a:r>
              <a:rPr lang="en-GB" sz="1100" dirty="0" smtClean="0">
                <a:solidFill>
                  <a:srgbClr val="000000"/>
                </a:solidFill>
                <a:ea typeface="ＭＳ Ｐゴシック" pitchFamily="34" charset="-128"/>
              </a:rPr>
              <a:t>All valid devices answers to the request from GW</a:t>
            </a:r>
          </a:p>
          <a:p>
            <a:pPr marL="342900" indent="-342900" defTabSz="712788" fontAlgn="base">
              <a:spcBef>
                <a:spcPct val="0"/>
              </a:spcBef>
              <a:spcAft>
                <a:spcPct val="0"/>
              </a:spcAft>
              <a:buFontTx/>
              <a:buAutoNum type="arabicParenBoth"/>
            </a:pPr>
            <a:r>
              <a:rPr lang="en-GB" sz="1100" dirty="0" smtClean="0">
                <a:solidFill>
                  <a:srgbClr val="000000"/>
                </a:solidFill>
                <a:ea typeface="ＭＳ Ｐゴシック" pitchFamily="34" charset="-128"/>
              </a:rPr>
              <a:t>Inform the Coordinator server on current situation</a:t>
            </a:r>
          </a:p>
          <a:p>
            <a:pPr marL="342900" indent="-342900" defTabSz="712788" fontAlgn="base">
              <a:spcBef>
                <a:spcPct val="0"/>
              </a:spcBef>
              <a:spcAft>
                <a:spcPct val="0"/>
              </a:spcAft>
              <a:buFontTx/>
              <a:buAutoNum type="arabicParenBoth"/>
            </a:pPr>
            <a:r>
              <a:rPr lang="en-GB" sz="1100" dirty="0" smtClean="0">
                <a:solidFill>
                  <a:srgbClr val="000000"/>
                </a:solidFill>
                <a:ea typeface="ＭＳ Ｐゴシック" pitchFamily="34" charset="-128"/>
              </a:rPr>
              <a:t>Coordinator contacts the concerned manufacturers</a:t>
            </a:r>
          </a:p>
          <a:p>
            <a:pPr marL="342900" indent="-342900" defTabSz="712788" fontAlgn="base">
              <a:spcBef>
                <a:spcPct val="0"/>
              </a:spcBef>
              <a:spcAft>
                <a:spcPct val="0"/>
              </a:spcAft>
              <a:buFontTx/>
              <a:buAutoNum type="arabicParenBoth"/>
            </a:pPr>
            <a:r>
              <a:rPr lang="en-GB" sz="1100" dirty="0" smtClean="0">
                <a:solidFill>
                  <a:srgbClr val="000000"/>
                </a:solidFill>
                <a:ea typeface="ＭＳ Ｐゴシック" pitchFamily="34" charset="-128"/>
              </a:rPr>
              <a:t>Manufacturer sends up to date information and OS</a:t>
            </a:r>
          </a:p>
          <a:p>
            <a:pPr marL="342900" indent="-342900" defTabSz="712788" fontAlgn="base">
              <a:spcBef>
                <a:spcPct val="0"/>
              </a:spcBef>
              <a:spcAft>
                <a:spcPct val="0"/>
              </a:spcAft>
              <a:buFontTx/>
              <a:buAutoNum type="arabicParenBoth"/>
            </a:pPr>
            <a:r>
              <a:rPr lang="en-GB" sz="1100" dirty="0" smtClean="0">
                <a:solidFill>
                  <a:srgbClr val="000000"/>
                </a:solidFill>
                <a:ea typeface="ＭＳ Ｐゴシック" pitchFamily="34" charset="-128"/>
              </a:rPr>
              <a:t>Coordinator retrieves the OS and sends it to all concerned GWs</a:t>
            </a:r>
          </a:p>
          <a:p>
            <a:pPr marL="342900" indent="-342900" defTabSz="712788" fontAlgn="base">
              <a:spcBef>
                <a:spcPct val="0"/>
              </a:spcBef>
              <a:spcAft>
                <a:spcPct val="0"/>
              </a:spcAft>
              <a:buFontTx/>
              <a:buAutoNum type="arabicParenBoth"/>
            </a:pPr>
            <a:r>
              <a:rPr lang="en-GB" sz="1100" dirty="0" smtClean="0">
                <a:solidFill>
                  <a:srgbClr val="000000"/>
                </a:solidFill>
                <a:ea typeface="ＭＳ Ｐゴシック" pitchFamily="34" charset="-128"/>
              </a:rPr>
              <a:t>GW launch installation to dedicated devices. GW could perform integrity on behalf the device (e.g. for Lightweight device)</a:t>
            </a:r>
            <a:endParaRPr lang="en-GB" sz="11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67" name="Title 1"/>
          <p:cNvSpPr txBox="1">
            <a:spLocks/>
          </p:cNvSpPr>
          <p:nvPr/>
        </p:nvSpPr>
        <p:spPr bwMode="auto">
          <a:xfrm>
            <a:off x="457200" y="15082"/>
            <a:ext cx="8229600" cy="112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Current Status of WI-0088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800" b="1" dirty="0" smtClean="0">
                <a:solidFill>
                  <a:schemeClr val="tx1"/>
                </a:solidFill>
                <a:latin typeface="Calibri"/>
              </a:rPr>
              <a:t>Orange Use Case</a:t>
            </a:r>
            <a:endParaRPr kumimoji="0" lang="en-US" altLang="en-US" sz="2800" b="1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743804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fontAlgn="base">
              <a:lnSpc>
                <a:spcPct val="100000"/>
              </a:lnSpc>
              <a:spcAft>
                <a:spcPct val="0"/>
              </a:spcAft>
              <a:defRPr/>
            </a:pPr>
            <a:r>
              <a:rPr lang="en-US" altLang="en-US" sz="3200" spc="0" dirty="0">
                <a:solidFill>
                  <a:srgbClr val="C00000"/>
                </a:solidFill>
                <a:latin typeface="Calibri"/>
              </a:rPr>
              <a:t>Current Status of WI-0088</a:t>
            </a:r>
            <a:br>
              <a:rPr lang="en-US" altLang="en-US" sz="3200" spc="0" dirty="0">
                <a:solidFill>
                  <a:srgbClr val="C00000"/>
                </a:solidFill>
                <a:latin typeface="Calibri"/>
              </a:rPr>
            </a:br>
            <a:r>
              <a:rPr lang="en-US" altLang="en-US" sz="1800" b="1" dirty="0" smtClean="0">
                <a:solidFill>
                  <a:schemeClr val="tx1"/>
                </a:solidFill>
                <a:latin typeface="Calibri"/>
              </a:rPr>
              <a:t>Work performed by Orange						1/2</a:t>
            </a:r>
            <a:endParaRPr lang="en-US" altLang="en-US" sz="1800" b="1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6" y="1131590"/>
            <a:ext cx="8470899" cy="3165475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rgbClr val="C00000"/>
                </a:solidFill>
              </a:rPr>
              <a:t>Technical </a:t>
            </a:r>
            <a:r>
              <a:rPr lang="en-US" dirty="0">
                <a:solidFill>
                  <a:srgbClr val="C00000"/>
                </a:solidFill>
              </a:rPr>
              <a:t>Anticipation </a:t>
            </a:r>
            <a:r>
              <a:rPr lang="en-US" dirty="0" smtClean="0">
                <a:solidFill>
                  <a:srgbClr val="C00000"/>
                </a:solidFill>
              </a:rPr>
              <a:t>Project to :</a:t>
            </a:r>
            <a:r>
              <a:rPr lang="en-US" b="1" dirty="0" smtClean="0"/>
              <a:t> </a:t>
            </a:r>
            <a:endParaRPr lang="en-US" sz="1800" b="1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/>
              <a:t>Improve and enlarge the discovery of connected devices to collect the Firmware release</a:t>
            </a:r>
            <a:endParaRPr lang="en-US" sz="18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/>
              <a:t>Store the firmware release on a centralize database</a:t>
            </a:r>
            <a:endParaRPr lang="en-US" sz="18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/>
              <a:t>Provide </a:t>
            </a:r>
            <a:r>
              <a:rPr lang="en-US" dirty="0" smtClean="0"/>
              <a:t>APIs</a:t>
            </a:r>
          </a:p>
          <a:p>
            <a:pPr marL="1038225" lvl="5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to </a:t>
            </a:r>
            <a:r>
              <a:rPr lang="en-US" sz="1200" dirty="0"/>
              <a:t>allow external suppliers to access all own devices  </a:t>
            </a:r>
            <a:endParaRPr lang="en-US" sz="1200" dirty="0" smtClean="0"/>
          </a:p>
          <a:p>
            <a:pPr marL="1038225" lvl="5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to </a:t>
            </a:r>
            <a:r>
              <a:rPr lang="en-US" sz="1200" dirty="0"/>
              <a:t>allow external suppliers to add the last and up-to-date release version for all own devices</a:t>
            </a:r>
            <a:endParaRPr lang="en-US" sz="1600" dirty="0"/>
          </a:p>
          <a:p>
            <a:pPr marL="217488" lvl="3" indent="0">
              <a:buNone/>
            </a:pPr>
            <a:endParaRPr lang="en-US" sz="1200" dirty="0" smtClean="0"/>
          </a:p>
          <a:p>
            <a:pPr marL="217488" lvl="3" indent="0">
              <a:buNone/>
            </a:pPr>
            <a:r>
              <a:rPr lang="en-US" sz="1200" dirty="0" smtClean="0"/>
              <a:t>Centralized probe					Decentralized probe</a:t>
            </a:r>
            <a:endParaRPr lang="en-US" sz="12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999" y="3509739"/>
            <a:ext cx="2815595" cy="1654299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5" y="3438534"/>
            <a:ext cx="2592288" cy="172550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855048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à coins arrondis 46"/>
          <p:cNvSpPr/>
          <p:nvPr/>
        </p:nvSpPr>
        <p:spPr>
          <a:xfrm>
            <a:off x="2976946" y="2237963"/>
            <a:ext cx="942780" cy="540000"/>
          </a:xfrm>
          <a:prstGeom prst="round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Probe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427747" y="3914279"/>
            <a:ext cx="2677699" cy="780944"/>
          </a:xfrm>
          <a:prstGeom prst="rect">
            <a:avLst/>
          </a:prstGeom>
          <a:noFill/>
          <a:ln w="38100">
            <a:solidFill>
              <a:srgbClr val="FF66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3" name="Connecteur droit avec flèche 52"/>
          <p:cNvCxnSpPr>
            <a:stCxn id="47" idx="2"/>
          </p:cNvCxnSpPr>
          <p:nvPr/>
        </p:nvCxnSpPr>
        <p:spPr>
          <a:xfrm flipV="1">
            <a:off x="3448336" y="2699140"/>
            <a:ext cx="1452463" cy="78823"/>
          </a:xfrm>
          <a:prstGeom prst="straightConnector1">
            <a:avLst/>
          </a:prstGeom>
          <a:ln w="19050">
            <a:solidFill>
              <a:srgbClr val="59595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2604" y="2815336"/>
            <a:ext cx="789248" cy="401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1933322" y="2068686"/>
            <a:ext cx="12891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latin typeface="+mn-lt"/>
              </a:rPr>
              <a:t>The probes</a:t>
            </a:r>
            <a:endParaRPr lang="fr-FR" sz="1600" b="1" dirty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611778" y="2040156"/>
            <a:ext cx="1728438" cy="1415934"/>
          </a:xfrm>
          <a:prstGeom prst="rect">
            <a:avLst/>
          </a:prstGeom>
          <a:noFill/>
          <a:ln w="381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Organigramme : Disque magnétique 96"/>
          <p:cNvSpPr/>
          <p:nvPr/>
        </p:nvSpPr>
        <p:spPr>
          <a:xfrm>
            <a:off x="4921307" y="2500128"/>
            <a:ext cx="851260" cy="840880"/>
          </a:xfrm>
          <a:prstGeom prst="flowChartMagneticDisk">
            <a:avLst/>
          </a:prstGeom>
          <a:solidFill>
            <a:srgbClr val="595959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Big Data</a:t>
            </a:r>
          </a:p>
        </p:txBody>
      </p:sp>
      <p:cxnSp>
        <p:nvCxnSpPr>
          <p:cNvPr id="85" name="Connecteur droit avec flèche 52"/>
          <p:cNvCxnSpPr>
            <a:stCxn id="47" idx="2"/>
            <a:endCxn id="97" idx="2"/>
          </p:cNvCxnSpPr>
          <p:nvPr/>
        </p:nvCxnSpPr>
        <p:spPr>
          <a:xfrm>
            <a:off x="3448336" y="2777963"/>
            <a:ext cx="1472971" cy="142605"/>
          </a:xfrm>
          <a:prstGeom prst="straightConnector1">
            <a:avLst/>
          </a:prstGeom>
          <a:ln w="19050">
            <a:solidFill>
              <a:srgbClr val="59595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>
          <a:xfrm>
            <a:off x="3385068" y="2699140"/>
            <a:ext cx="371637" cy="181778"/>
          </a:xfrm>
          <a:prstGeom prst="ellipse">
            <a:avLst/>
          </a:prstGeom>
          <a:solidFill>
            <a:srgbClr val="50BE87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Helvetica 75 Bold" panose="020B0804020202020204" pitchFamily="34" charset="0"/>
              </a:rPr>
              <a:t>API</a:t>
            </a:r>
          </a:p>
        </p:txBody>
      </p:sp>
      <p:cxnSp>
        <p:nvCxnSpPr>
          <p:cNvPr id="99" name="Connecteur droit avec flèche 80"/>
          <p:cNvCxnSpPr>
            <a:stCxn id="97" idx="3"/>
            <a:endCxn id="104" idx="0"/>
          </p:cNvCxnSpPr>
          <p:nvPr/>
        </p:nvCxnSpPr>
        <p:spPr>
          <a:xfrm rot="16200000" flipH="1">
            <a:off x="5436075" y="3251869"/>
            <a:ext cx="738883" cy="917159"/>
          </a:xfrm>
          <a:prstGeom prst="bentConnector3">
            <a:avLst>
              <a:gd name="adj1" fmla="val 50000"/>
            </a:avLst>
          </a:prstGeom>
          <a:ln w="19050">
            <a:solidFill>
              <a:srgbClr val="595959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3054405" y="2920568"/>
            <a:ext cx="94142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rgbClr val="595959"/>
                </a:solidFill>
              </a:rPr>
              <a:t>Devices Probe Data </a:t>
            </a:r>
            <a:r>
              <a:rPr lang="en-US" sz="900" i="1" dirty="0" err="1" smtClean="0">
                <a:solidFill>
                  <a:srgbClr val="595959"/>
                </a:solidFill>
              </a:rPr>
              <a:t>FIles</a:t>
            </a:r>
            <a:endParaRPr lang="en-US" sz="900" i="1" dirty="0">
              <a:solidFill>
                <a:srgbClr val="595959"/>
              </a:solidFill>
            </a:endParaRPr>
          </a:p>
        </p:txBody>
      </p:sp>
      <p:sp>
        <p:nvSpPr>
          <p:cNvPr id="101" name="Rectangle à coins arrondis 60"/>
          <p:cNvSpPr/>
          <p:nvPr/>
        </p:nvSpPr>
        <p:spPr>
          <a:xfrm>
            <a:off x="4611777" y="3914279"/>
            <a:ext cx="878340" cy="608349"/>
          </a:xfrm>
          <a:prstGeom prst="roundRect">
            <a:avLst/>
          </a:prstGeom>
          <a:solidFill>
            <a:srgbClr val="FF6600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514350">
              <a:lnSpc>
                <a:spcPct val="90000"/>
              </a:lnSpc>
              <a:spcAft>
                <a:spcPts val="800"/>
              </a:spcAft>
              <a:buFont typeface="Arial" pitchFamily="34" charset="0"/>
              <a:buNone/>
            </a:pPr>
            <a:r>
              <a:rPr lang="en-US" sz="1000" dirty="0" smtClean="0">
                <a:solidFill>
                  <a:srgbClr val="FFFFFF"/>
                </a:solidFill>
                <a:latin typeface="Helvetica 65 Medium" panose="020B0604020202020204" pitchFamily="34" charset="0"/>
              </a:rPr>
              <a:t>APIs exposed for Suppliers</a:t>
            </a:r>
            <a:endParaRPr lang="en-US" sz="1000" dirty="0">
              <a:solidFill>
                <a:srgbClr val="FFFFFF"/>
              </a:solidFill>
              <a:latin typeface="Helvetica 65 Medium" panose="020B0604020202020204" pitchFamily="34" charset="0"/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4389934" y="4275090"/>
            <a:ext cx="371637" cy="181778"/>
          </a:xfrm>
          <a:prstGeom prst="ellipse">
            <a:avLst/>
          </a:prstGeom>
          <a:solidFill>
            <a:srgbClr val="50BE87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Helvetica 75 Bold" panose="020B0804020202020204" pitchFamily="34" charset="0"/>
              </a:rPr>
              <a:t>API</a:t>
            </a:r>
          </a:p>
        </p:txBody>
      </p:sp>
      <p:cxnSp>
        <p:nvCxnSpPr>
          <p:cNvPr id="103" name="Connecteur droit avec flèche 52"/>
          <p:cNvCxnSpPr>
            <a:stCxn id="131" idx="3"/>
            <a:endCxn id="101" idx="1"/>
          </p:cNvCxnSpPr>
          <p:nvPr/>
        </p:nvCxnSpPr>
        <p:spPr>
          <a:xfrm flipV="1">
            <a:off x="3034575" y="4218454"/>
            <a:ext cx="1577202" cy="50279"/>
          </a:xfrm>
          <a:prstGeom prst="straightConnector1">
            <a:avLst/>
          </a:prstGeom>
          <a:ln w="1905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Organigramme : Disque magnétique 82"/>
          <p:cNvSpPr/>
          <p:nvPr/>
        </p:nvSpPr>
        <p:spPr>
          <a:xfrm>
            <a:off x="5755929" y="3929152"/>
            <a:ext cx="1016334" cy="452216"/>
          </a:xfrm>
          <a:prstGeom prst="flowChartMagneticDisk">
            <a:avLst/>
          </a:prstGeom>
          <a:solidFill>
            <a:srgbClr val="FF66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Devices FW</a:t>
            </a:r>
            <a:endParaRPr lang="en-US" sz="1000" dirty="0">
              <a:solidFill>
                <a:schemeClr val="bg1"/>
              </a:solidFill>
            </a:endParaRPr>
          </a:p>
        </p:txBody>
      </p:sp>
      <p:cxnSp>
        <p:nvCxnSpPr>
          <p:cNvPr id="105" name="Connecteur droit avec flèche 52"/>
          <p:cNvCxnSpPr>
            <a:stCxn id="101" idx="3"/>
            <a:endCxn id="104" idx="2"/>
          </p:cNvCxnSpPr>
          <p:nvPr/>
        </p:nvCxnSpPr>
        <p:spPr>
          <a:xfrm flipV="1">
            <a:off x="5490117" y="4155260"/>
            <a:ext cx="265812" cy="63194"/>
          </a:xfrm>
          <a:prstGeom prst="straightConnector1">
            <a:avLst/>
          </a:prstGeom>
          <a:ln w="1905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Ellipse 83"/>
          <p:cNvSpPr>
            <a:spLocks noChangeAspect="1"/>
          </p:cNvSpPr>
          <p:nvPr/>
        </p:nvSpPr>
        <p:spPr>
          <a:xfrm>
            <a:off x="3820886" y="2804987"/>
            <a:ext cx="202708" cy="209061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bg1"/>
                </a:solidFill>
                <a:latin typeface="Helvetica 75 Bold" panose="020B0804020202020204" pitchFamily="34" charset="0"/>
              </a:rPr>
              <a:t>1</a:t>
            </a:r>
          </a:p>
        </p:txBody>
      </p:sp>
      <p:sp>
        <p:nvSpPr>
          <p:cNvPr id="112" name="Ellipse 83"/>
          <p:cNvSpPr>
            <a:spLocks noChangeAspect="1"/>
          </p:cNvSpPr>
          <p:nvPr/>
        </p:nvSpPr>
        <p:spPr>
          <a:xfrm>
            <a:off x="5856299" y="4365157"/>
            <a:ext cx="202708" cy="209061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bg1"/>
                </a:solidFill>
                <a:latin typeface="Helvetica 75 Bold" panose="020B0804020202020204" pitchFamily="34" charset="0"/>
              </a:rPr>
              <a:t>3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6093534" y="4362658"/>
            <a:ext cx="1574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rgbClr val="595959"/>
                </a:solidFill>
              </a:rPr>
              <a:t>Devices FW Upgrades </a:t>
            </a:r>
            <a:r>
              <a:rPr lang="en-US" sz="900" i="1" dirty="0" err="1" smtClean="0">
                <a:solidFill>
                  <a:srgbClr val="595959"/>
                </a:solidFill>
              </a:rPr>
              <a:t>DataBase</a:t>
            </a:r>
            <a:endParaRPr lang="en-US" sz="900" i="1" dirty="0">
              <a:solidFill>
                <a:srgbClr val="595959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1938526" y="2030927"/>
            <a:ext cx="2209800" cy="1518124"/>
          </a:xfrm>
          <a:prstGeom prst="rect">
            <a:avLst/>
          </a:prstGeom>
          <a:noFill/>
          <a:ln w="38100">
            <a:solidFill>
              <a:srgbClr val="9164CD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ZoneTexte 2"/>
          <p:cNvSpPr txBox="1"/>
          <p:nvPr/>
        </p:nvSpPr>
        <p:spPr>
          <a:xfrm>
            <a:off x="1888126" y="3710636"/>
            <a:ext cx="15023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latin typeface="+mn-lt"/>
              </a:rPr>
              <a:t>The </a:t>
            </a:r>
            <a:r>
              <a:rPr lang="fr-FR" sz="1600" b="1" dirty="0" err="1" smtClean="0">
                <a:latin typeface="+mn-lt"/>
              </a:rPr>
              <a:t>suppliers</a:t>
            </a:r>
            <a:endParaRPr lang="fr-FR" sz="1600" b="1" dirty="0">
              <a:latin typeface="+mn-lt"/>
            </a:endParaRPr>
          </a:p>
        </p:txBody>
      </p:sp>
      <p:sp>
        <p:nvSpPr>
          <p:cNvPr id="131" name="Rectangle à coins arrondis 60"/>
          <p:cNvSpPr/>
          <p:nvPr/>
        </p:nvSpPr>
        <p:spPr>
          <a:xfrm>
            <a:off x="2319178" y="4008626"/>
            <a:ext cx="715397" cy="520213"/>
          </a:xfrm>
          <a:prstGeom prst="roundRect">
            <a:avLst/>
          </a:prstGeom>
          <a:solidFill>
            <a:srgbClr val="595959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514350">
              <a:lnSpc>
                <a:spcPct val="90000"/>
              </a:lnSpc>
              <a:spcAft>
                <a:spcPts val="800"/>
              </a:spcAft>
              <a:buFont typeface="Arial" pitchFamily="34" charset="0"/>
              <a:buNone/>
            </a:pPr>
            <a:r>
              <a:rPr lang="en-US" sz="1000" dirty="0" smtClean="0">
                <a:solidFill>
                  <a:srgbClr val="FFFFFF"/>
                </a:solidFill>
                <a:latin typeface="Helvetica 65 Medium" panose="020B0604020202020204" pitchFamily="34" charset="0"/>
              </a:rPr>
              <a:t>Supplier PF</a:t>
            </a:r>
            <a:endParaRPr lang="en-US" sz="1000" dirty="0">
              <a:solidFill>
                <a:srgbClr val="FFFFFF"/>
              </a:solidFill>
              <a:latin typeface="Helvetica 65 Medium" panose="020B0604020202020204" pitchFamily="34" charset="0"/>
            </a:endParaRPr>
          </a:p>
        </p:txBody>
      </p:sp>
      <p:sp>
        <p:nvSpPr>
          <p:cNvPr id="136" name="Ellipse 83"/>
          <p:cNvSpPr>
            <a:spLocks noChangeAspect="1"/>
          </p:cNvSpPr>
          <p:nvPr/>
        </p:nvSpPr>
        <p:spPr>
          <a:xfrm>
            <a:off x="3300599" y="4187392"/>
            <a:ext cx="202708" cy="209061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Helvetica 75 Bold" panose="020B0804020202020204" pitchFamily="34" charset="0"/>
              </a:rPr>
              <a:t>4</a:t>
            </a:r>
            <a:endParaRPr lang="fr-FR" sz="1200" dirty="0">
              <a:solidFill>
                <a:schemeClr val="bg1"/>
              </a:solidFill>
              <a:latin typeface="Helvetica 75 Bold" panose="020B0804020202020204" pitchFamily="34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3554064" y="4187392"/>
            <a:ext cx="75685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rgbClr val="595959"/>
                </a:solidFill>
              </a:rPr>
              <a:t>Supplier Devices FW API</a:t>
            </a:r>
            <a:endParaRPr lang="en-US" sz="900" i="1" dirty="0">
              <a:solidFill>
                <a:srgbClr val="595959"/>
              </a:solidFill>
            </a:endParaRPr>
          </a:p>
        </p:txBody>
      </p:sp>
      <p:cxnSp>
        <p:nvCxnSpPr>
          <p:cNvPr id="142" name="Connecteur droit avec flèche 52"/>
          <p:cNvCxnSpPr/>
          <p:nvPr/>
        </p:nvCxnSpPr>
        <p:spPr>
          <a:xfrm flipH="1">
            <a:off x="5482869" y="4312437"/>
            <a:ext cx="276998" cy="77881"/>
          </a:xfrm>
          <a:prstGeom prst="straightConnector1">
            <a:avLst/>
          </a:prstGeom>
          <a:ln w="19050">
            <a:solidFill>
              <a:srgbClr val="FF66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ectangle 147"/>
          <p:cNvSpPr/>
          <p:nvPr/>
        </p:nvSpPr>
        <p:spPr>
          <a:xfrm>
            <a:off x="1888127" y="3729202"/>
            <a:ext cx="2260200" cy="93423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Ellipse 83"/>
          <p:cNvSpPr>
            <a:spLocks noChangeAspect="1"/>
          </p:cNvSpPr>
          <p:nvPr/>
        </p:nvSpPr>
        <p:spPr>
          <a:xfrm>
            <a:off x="5565823" y="3493376"/>
            <a:ext cx="202708" cy="209061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Helvetica 75 Bold" panose="020B0804020202020204" pitchFamily="34" charset="0"/>
              </a:rPr>
              <a:t>2</a:t>
            </a:r>
            <a:endParaRPr lang="fr-FR" sz="1200" dirty="0">
              <a:solidFill>
                <a:schemeClr val="bg1"/>
              </a:solidFill>
              <a:latin typeface="Helvetica 75 Bold" panose="020B0804020202020204" pitchFamily="34" charset="0"/>
            </a:endParaRPr>
          </a:p>
        </p:txBody>
      </p:sp>
      <p:sp>
        <p:nvSpPr>
          <p:cNvPr id="84" name="Title 1"/>
          <p:cNvSpPr>
            <a:spLocks noGrp="1"/>
          </p:cNvSpPr>
          <p:nvPr>
            <p:ph type="title"/>
          </p:nvPr>
        </p:nvSpPr>
        <p:spPr>
          <a:xfrm>
            <a:off x="339725" y="339725"/>
            <a:ext cx="8470900" cy="623888"/>
          </a:xfrm>
        </p:spPr>
        <p:txBody>
          <a:bodyPr/>
          <a:lstStyle/>
          <a:p>
            <a:pPr lvl="0" fontAlgn="base">
              <a:lnSpc>
                <a:spcPct val="100000"/>
              </a:lnSpc>
              <a:spcAft>
                <a:spcPct val="0"/>
              </a:spcAft>
              <a:defRPr/>
            </a:pPr>
            <a:r>
              <a:rPr lang="en-US" altLang="en-US" sz="3200" spc="0" dirty="0">
                <a:solidFill>
                  <a:srgbClr val="C00000"/>
                </a:solidFill>
                <a:latin typeface="Calibri"/>
              </a:rPr>
              <a:t>Current Status of WI-0088</a:t>
            </a:r>
            <a:br>
              <a:rPr lang="en-US" altLang="en-US" sz="3200" spc="0" dirty="0">
                <a:solidFill>
                  <a:srgbClr val="C00000"/>
                </a:solidFill>
                <a:latin typeface="Calibri"/>
              </a:rPr>
            </a:br>
            <a:r>
              <a:rPr lang="en-US" altLang="en-US" sz="1800" b="1" dirty="0" smtClean="0">
                <a:solidFill>
                  <a:schemeClr val="tx1"/>
                </a:solidFill>
                <a:latin typeface="Calibri"/>
              </a:rPr>
              <a:t>Work performed by Orange						2/2</a:t>
            </a:r>
            <a:endParaRPr lang="en-US" altLang="en-US" sz="1800" b="1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23528" y="1419622"/>
            <a:ext cx="38843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</a:rPr>
              <a:t>Technical Anticipation </a:t>
            </a:r>
            <a:r>
              <a:rPr lang="en-US" sz="1400" dirty="0" smtClean="0">
                <a:solidFill>
                  <a:srgbClr val="C00000"/>
                </a:solidFill>
              </a:rPr>
              <a:t>Project architecture </a:t>
            </a:r>
            <a:endParaRPr lang="fr-FR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4723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4659982"/>
            <a:ext cx="11624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184275"/>
            <a:ext cx="8074099" cy="2179564"/>
          </a:xfrm>
        </p:spPr>
        <p:txBody>
          <a:bodyPr/>
          <a:lstStyle/>
          <a:p>
            <a:pPr>
              <a:spcBef>
                <a:spcPts val="36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1. </a:t>
            </a:r>
            <a:r>
              <a:rPr lang="en-US" sz="1600" dirty="0">
                <a:solidFill>
                  <a:schemeClr val="tx1"/>
                </a:solidFill>
              </a:rPr>
              <a:t>Current Status of </a:t>
            </a:r>
            <a:r>
              <a:rPr lang="en-US" sz="1600" dirty="0" smtClean="0">
                <a:solidFill>
                  <a:schemeClr val="tx1"/>
                </a:solidFill>
              </a:rPr>
              <a:t>WI-0088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spcBef>
                <a:spcPts val="36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2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r>
              <a:rPr lang="en-US" sz="1600" dirty="0" smtClean="0">
                <a:solidFill>
                  <a:schemeClr val="tx1"/>
                </a:solidFill>
              </a:rPr>
              <a:t>Next Steps of </a:t>
            </a:r>
            <a:r>
              <a:rPr lang="en-US" sz="1600" dirty="0">
                <a:solidFill>
                  <a:schemeClr val="tx1"/>
                </a:solidFill>
              </a:rPr>
              <a:t>WI-0088</a:t>
            </a:r>
          </a:p>
          <a:p>
            <a:pPr>
              <a:spcBef>
                <a:spcPts val="360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pPr>
              <a:spcBef>
                <a:spcPts val="360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pPr>
              <a:spcBef>
                <a:spcPts val="360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16460" y="123478"/>
            <a:ext cx="8229600" cy="112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Agenda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33C39648-6C35-49B1-991B-064B072FF696}"/>
              </a:ext>
            </a:extLst>
          </p:cNvPr>
          <p:cNvSpPr/>
          <p:nvPr/>
        </p:nvSpPr>
        <p:spPr>
          <a:xfrm>
            <a:off x="173585" y="1779663"/>
            <a:ext cx="8515350" cy="64807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78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fontAlgn="base">
              <a:lnSpc>
                <a:spcPct val="100000"/>
              </a:lnSpc>
              <a:spcAft>
                <a:spcPct val="0"/>
              </a:spcAft>
              <a:defRPr/>
            </a:pPr>
            <a:r>
              <a:rPr lang="en-US" altLang="en-US" sz="3200" spc="0" dirty="0" smtClean="0">
                <a:solidFill>
                  <a:srgbClr val="C00000"/>
                </a:solidFill>
                <a:latin typeface="Calibri"/>
              </a:rPr>
              <a:t>Next Steps of </a:t>
            </a:r>
            <a:r>
              <a:rPr lang="en-US" altLang="en-US" sz="3200" spc="0" dirty="0">
                <a:solidFill>
                  <a:srgbClr val="C00000"/>
                </a:solidFill>
                <a:latin typeface="Calibri"/>
              </a:rPr>
              <a:t>WI-0088</a:t>
            </a:r>
            <a:br>
              <a:rPr lang="en-US" altLang="en-US" sz="3200" spc="0" dirty="0">
                <a:solidFill>
                  <a:srgbClr val="C00000"/>
                </a:solidFill>
                <a:latin typeface="Calibri"/>
              </a:rPr>
            </a:br>
            <a:endParaRPr lang="en-US" altLang="en-US" sz="1800" b="1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63638"/>
            <a:ext cx="6392514" cy="3165475"/>
          </a:xfrm>
        </p:spPr>
        <p:txBody>
          <a:bodyPr/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Identify architecture impact for Firmware update mechanism used for Proof of Concept in Orange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Identify potential updates of oneM2M specifications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	</a:t>
            </a:r>
            <a:endParaRPr lang="en-US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252420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Thank you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4011910"/>
            <a:ext cx="2123728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273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SYNC_SLIDE_GUID" val="7b9a6c5f-df9f-40bc-a087-71542bcc734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SYNC_SLIDE_GUID" val="98a6ed7a-6ae3-4d43-98eb-d962af151b5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SYNC_SLIDE_GUID" val="7b9a6c5f-df9f-40bc-a087-71542bcc7344"/>
</p:tagLst>
</file>

<file path=ppt/theme/theme1.xml><?xml version="1.0" encoding="utf-8"?>
<a:theme xmlns:a="http://schemas.openxmlformats.org/drawingml/2006/main" name="blank">
  <a:themeElements>
    <a:clrScheme name="Orange WHT Secondary">
      <a:dk1>
        <a:srgbClr val="000000"/>
      </a:dk1>
      <a:lt1>
        <a:srgbClr val="FFFFFF"/>
      </a:lt1>
      <a:dk2>
        <a:srgbClr val="8F8F8F"/>
      </a:dk2>
      <a:lt2>
        <a:srgbClr val="FF7900"/>
      </a:lt2>
      <a:accent1>
        <a:srgbClr val="FF7900"/>
      </a:accent1>
      <a:accent2>
        <a:srgbClr val="4BB4E6"/>
      </a:accent2>
      <a:accent3>
        <a:srgbClr val="50BE87"/>
      </a:accent3>
      <a:accent4>
        <a:srgbClr val="FFB4E6"/>
      </a:accent4>
      <a:accent5>
        <a:srgbClr val="A885D8"/>
      </a:accent5>
      <a:accent6>
        <a:srgbClr val="FFD200"/>
      </a:accent6>
      <a:hlink>
        <a:srgbClr val="FF7900"/>
      </a:hlink>
      <a:folHlink>
        <a:srgbClr val="FF7900"/>
      </a:folHlink>
    </a:clrScheme>
    <a:fontScheme name="Orange">
      <a:majorFont>
        <a:latin typeface="Helvetica 75 Bold"/>
        <a:ea typeface=""/>
        <a:cs typeface=""/>
      </a:majorFont>
      <a:minorFont>
        <a:latin typeface="Helvetica 75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600" dirty="0" smtClean="0"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none" lIns="0" tIns="0" rIns="0" bIns="0" rtlCol="0">
        <a:spAutoFit/>
      </a:bodyPr>
      <a:lstStyle>
        <a:defPPr>
          <a:defRPr sz="1400" dirty="0" err="1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R_OBS-template_external.potx" id="{8E63A4C0-0D5B-4AB0-9B17-28650E3A1109}" vid="{213D95EF-7056-43E0-9767-0E799F788926}"/>
    </a:ext>
  </a:extLst>
</a:theme>
</file>

<file path=ppt/theme/theme2.xml><?xml version="1.0" encoding="utf-8"?>
<a:theme xmlns:a="http://schemas.openxmlformats.org/drawingml/2006/main" name="ORA_template_EN">
  <a:themeElements>
    <a:clrScheme name="Orange Black">
      <a:dk1>
        <a:srgbClr val="FFFFFF"/>
      </a:dk1>
      <a:lt1>
        <a:srgbClr val="000000"/>
      </a:lt1>
      <a:dk2>
        <a:srgbClr val="FF6600"/>
      </a:dk2>
      <a:lt2>
        <a:srgbClr val="8E908F"/>
      </a:lt2>
      <a:accent1>
        <a:srgbClr val="FF6600"/>
      </a:accent1>
      <a:accent2>
        <a:srgbClr val="323232"/>
      </a:accent2>
      <a:accent3>
        <a:srgbClr val="5C5C5C"/>
      </a:accent3>
      <a:accent4>
        <a:srgbClr val="8E908F"/>
      </a:accent4>
      <a:accent5>
        <a:srgbClr val="ADADAD"/>
      </a:accent5>
      <a:accent6>
        <a:srgbClr val="CCCCCC"/>
      </a:accent6>
      <a:hlink>
        <a:srgbClr val="000000"/>
      </a:hlink>
      <a:folHlink>
        <a:srgbClr val="000000"/>
      </a:folHlink>
    </a:clrScheme>
    <a:fontScheme name="Orange">
      <a:majorFont>
        <a:latin typeface="Helvetica 75"/>
        <a:ea typeface=""/>
        <a:cs typeface=""/>
      </a:majorFont>
      <a:minorFont>
        <a:latin typeface="Helvetica 75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range_PPTTemplate_v3.potx" id="{7EFB1CC4-B630-4DC5-B88F-B33ED10FA70B}" vid="{E661C32F-4836-4DD1-B604-E27281C607A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7255</TotalTime>
  <Words>432</Words>
  <Application>Microsoft Office PowerPoint</Application>
  <PresentationFormat>Affichage à l'écran (16:9)</PresentationFormat>
  <Paragraphs>108</Paragraphs>
  <Slides>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9</vt:i4>
      </vt:variant>
    </vt:vector>
  </HeadingPairs>
  <TitlesOfParts>
    <vt:vector size="11" baseType="lpstr">
      <vt:lpstr>blank</vt:lpstr>
      <vt:lpstr>ORA_template_EN</vt:lpstr>
      <vt:lpstr>Discussion on Next Steps for WI-0088  M2M/IoT Application and Component Configuration </vt:lpstr>
      <vt:lpstr>Présentation PowerPoint</vt:lpstr>
      <vt:lpstr>Présentation PowerPoint</vt:lpstr>
      <vt:lpstr>Présentation PowerPoint</vt:lpstr>
      <vt:lpstr>Current Status of WI-0088 Work performed by Orange      1/2</vt:lpstr>
      <vt:lpstr>Current Status of WI-0088 Work performed by Orange      2/2</vt:lpstr>
      <vt:lpstr>Présentation PowerPoint</vt:lpstr>
      <vt:lpstr>Next Steps of WI-0088 </vt:lpstr>
      <vt:lpstr>Thank you</vt:lpstr>
    </vt:vector>
  </TitlesOfParts>
  <Company>ORANGE FT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demand secure isolation multi-tenant nested token introduction</dc:title>
  <dc:creator>LE BRUN Leila IMT/OLS</dc:creator>
  <cp:lastModifiedBy>LE BRUN Leila IMT/OLS</cp:lastModifiedBy>
  <cp:revision>62</cp:revision>
  <dcterms:created xsi:type="dcterms:W3CDTF">2019-06-18T17:29:47Z</dcterms:created>
  <dcterms:modified xsi:type="dcterms:W3CDTF">2019-07-11T01:55:09Z</dcterms:modified>
</cp:coreProperties>
</file>