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7" r:id="rId2"/>
  </p:sldMasterIdLst>
  <p:notesMasterIdLst>
    <p:notesMasterId r:id="rId12"/>
  </p:notesMasterIdLst>
  <p:sldIdLst>
    <p:sldId id="268" r:id="rId3"/>
    <p:sldId id="290" r:id="rId4"/>
    <p:sldId id="269" r:id="rId5"/>
    <p:sldId id="294" r:id="rId6"/>
    <p:sldId id="295" r:id="rId7"/>
    <p:sldId id="296" r:id="rId8"/>
    <p:sldId id="293" r:id="rId9"/>
    <p:sldId id="297" r:id="rId10"/>
    <p:sldId id="270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94222" autoAdjust="0"/>
  </p:normalViewPr>
  <p:slideViewPr>
    <p:cSldViewPr showGuides="1">
      <p:cViewPr>
        <p:scale>
          <a:sx n="97" d="100"/>
          <a:sy n="97" d="100"/>
        </p:scale>
        <p:origin x="-342" y="72"/>
      </p:cViewPr>
      <p:guideLst>
        <p:guide orient="horz" pos="169"/>
        <p:guide orient="horz" pos="637"/>
        <p:guide orient="horz" pos="746"/>
        <p:guide orient="horz" pos="1619"/>
        <p:guide orient="horz" pos="2866"/>
        <p:guide pos="2880"/>
        <p:guide pos="198"/>
        <p:guide pos="5562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11/07/2019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75 Bold" panose="020B0804020202020204" pitchFamily="34" charset="0"/>
                <a:ea typeface="ＭＳ Ｐゴシック" pitchFamily="34" charset="-128"/>
                <a:cs typeface="+mn-cs"/>
              </a:rPr>
              <a:t>Patch the Digital Home is an Technical Anticipation Project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75 Bold" panose="020B0804020202020204" pitchFamily="34" charset="0"/>
              <a:ea typeface="ＭＳ Ｐゴシック" pitchFamily="34" charset="-128"/>
              <a:cs typeface="+mn-cs"/>
            </a:endParaRPr>
          </a:p>
          <a:p>
            <a:pPr lvl="0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75 Bold" panose="020B0804020202020204" pitchFamily="34" charset="0"/>
                <a:ea typeface="ＭＳ Ｐゴシック" pitchFamily="34" charset="-128"/>
                <a:cs typeface="+mn-cs"/>
              </a:rPr>
              <a:t>The main goals of the project are : 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75 Bold" panose="020B0804020202020204" pitchFamily="34" charset="0"/>
              <a:ea typeface="ＭＳ Ｐゴシック" pitchFamily="34" charset="-128"/>
              <a:cs typeface="+mn-cs"/>
            </a:endParaRPr>
          </a:p>
          <a:p>
            <a:pPr lvl="1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ＭＳ Ｐゴシック" pitchFamily="34" charset="-128"/>
                <a:cs typeface="+mn-cs"/>
              </a:rPr>
              <a:t>Improve and enlarge the discovery of connected devices to collect the Firmware release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55 Roman" panose="020B0604020202020204" pitchFamily="34" charset="0"/>
              <a:ea typeface="ＭＳ Ｐゴシック" pitchFamily="34" charset="-128"/>
              <a:cs typeface="+mn-cs"/>
            </a:endParaRPr>
          </a:p>
          <a:p>
            <a:pPr lvl="1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ＭＳ Ｐゴシック" pitchFamily="34" charset="-128"/>
                <a:cs typeface="+mn-cs"/>
              </a:rPr>
              <a:t>Store the firmware release on a centralize database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55 Roman" panose="020B0604020202020204" pitchFamily="34" charset="0"/>
              <a:ea typeface="ＭＳ Ｐゴシック" pitchFamily="34" charset="-128"/>
              <a:cs typeface="+mn-cs"/>
            </a:endParaRPr>
          </a:p>
          <a:p>
            <a:pPr lvl="1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ＭＳ Ｐゴシック" pitchFamily="34" charset="-128"/>
                <a:cs typeface="+mn-cs"/>
              </a:rPr>
              <a:t>Provide APIs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55 Roman" panose="020B0604020202020204" pitchFamily="34" charset="0"/>
              <a:ea typeface="ＭＳ Ｐゴシック" pitchFamily="34" charset="-128"/>
              <a:cs typeface="+mn-cs"/>
            </a:endParaRPr>
          </a:p>
          <a:p>
            <a:pPr lvl="2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ＭＳ Ｐゴシック" pitchFamily="34" charset="-128"/>
                <a:cs typeface="+mn-cs"/>
              </a:rPr>
              <a:t>to allow external suppliers to access all own devices  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55 Roman" panose="020B0604020202020204" pitchFamily="34" charset="0"/>
              <a:ea typeface="ＭＳ Ｐゴシック" pitchFamily="34" charset="-128"/>
              <a:cs typeface="+mn-cs"/>
            </a:endParaRPr>
          </a:p>
          <a:p>
            <a:pPr lvl="2"/>
            <a:r>
              <a:rPr lang="en-US" sz="900" kern="1200" dirty="0" smtClean="0"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ＭＳ Ｐゴシック" pitchFamily="34" charset="-128"/>
                <a:cs typeface="+mn-cs"/>
              </a:rPr>
              <a:t>to allow external suppliers to add the last and up-to-date release version for all own devices</a:t>
            </a:r>
            <a:endParaRPr lang="en-US" sz="1050" kern="1200" dirty="0" smtClean="0">
              <a:solidFill>
                <a:schemeClr val="tx1"/>
              </a:solidFill>
              <a:effectLst/>
              <a:latin typeface="Helvetica 55 Roman" panose="020B0604020202020204" pitchFamily="34" charset="0"/>
              <a:ea typeface="ＭＳ Ｐゴシック" pitchFamily="34" charset="-128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3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167951" y="4469074"/>
            <a:ext cx="4237362" cy="483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endParaRPr lang="en-GB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071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6123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8379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725" y="339725"/>
            <a:ext cx="8470900" cy="623888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6" y="1304924"/>
            <a:ext cx="8470899" cy="3165475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sz="14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741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725" y="339724"/>
            <a:ext cx="8470900" cy="62388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4" y="1304925"/>
            <a:ext cx="4065589" cy="316547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738688" y="1304925"/>
            <a:ext cx="4065589" cy="3165474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8484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6" y="1304925"/>
            <a:ext cx="8470899" cy="3165475"/>
          </a:xfrm>
          <a:prstGeom prst="rect">
            <a:avLst/>
          </a:prstGeo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9725" y="339724"/>
            <a:ext cx="8470900" cy="623889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96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6" y="339725"/>
            <a:ext cx="8470899" cy="4130675"/>
          </a:xfrm>
          <a:prstGeom prst="rect">
            <a:avLst/>
          </a:prstGeo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34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725" y="339724"/>
            <a:ext cx="8470900" cy="621329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9890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697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725" y="339725"/>
            <a:ext cx="8470900" cy="623888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6" y="1304924"/>
            <a:ext cx="8470899" cy="3165475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sz="14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00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  <p:sldLayoutId id="2147483677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9364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ransition spd="med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0"/>
        </a:spcAft>
        <a:defRPr sz="2000" kern="120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9pPr>
    </p:titleStyle>
    <p:body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2pPr>
      <a:lvl3pPr marL="133350" indent="-133350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3pPr>
      <a:lvl4pPr marL="271463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4pPr>
      <a:lvl5pPr marL="406400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7894"/>
            <a:ext cx="158115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pic>
        <p:nvPicPr>
          <p:cNvPr id="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91" y="0"/>
            <a:ext cx="4503018" cy="30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91355" y="3797647"/>
            <a:ext cx="856129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412000" y="3843793"/>
            <a:ext cx="41842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</a:t>
            </a:r>
            <a:r>
              <a:rPr lang="fr-FR" altLang="en-US" dirty="0">
                <a:solidFill>
                  <a:srgbClr val="B42025"/>
                </a:solidFill>
              </a:rPr>
              <a:t>SDS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mailto: Leila Le Brun (</a:t>
            </a:r>
            <a:r>
              <a:rPr lang="en-US" altLang="en-US" dirty="0" smtClean="0">
                <a:solidFill>
                  <a:srgbClr val="B42025"/>
                </a:solidFill>
              </a:rPr>
              <a:t>Orange)</a:t>
            </a:r>
          </a:p>
          <a:p>
            <a:pPr eaLnBrk="1" hangingPunct="1"/>
            <a:r>
              <a:rPr lang="en-US" altLang="en-US" dirty="0" smtClean="0">
                <a:solidFill>
                  <a:srgbClr val="B42025"/>
                </a:solidFill>
              </a:rPr>
              <a:t>Meeting </a:t>
            </a:r>
            <a:r>
              <a:rPr lang="en-US" altLang="en-US" dirty="0">
                <a:solidFill>
                  <a:srgbClr val="B42025"/>
                </a:solidFill>
              </a:rPr>
              <a:t>Date: </a:t>
            </a:r>
            <a:r>
              <a:rPr lang="pl-PL" altLang="en-US" dirty="0">
                <a:solidFill>
                  <a:srgbClr val="B42025"/>
                </a:solidFill>
              </a:rPr>
              <a:t>201</a:t>
            </a:r>
            <a:r>
              <a:rPr lang="en-US" altLang="en-US" smtClean="0">
                <a:solidFill>
                  <a:srgbClr val="B42025"/>
                </a:solidFill>
              </a:rPr>
              <a:t>9-07-11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Agenda Item: </a:t>
            </a:r>
            <a:r>
              <a:rPr lang="pl-PL" altLang="ko-KR" dirty="0">
                <a:solidFill>
                  <a:srgbClr val="B42025"/>
                </a:solidFill>
              </a:rPr>
              <a:t>TS-000</a:t>
            </a:r>
            <a:r>
              <a:rPr lang="fr-FR" altLang="ko-KR" dirty="0">
                <a:solidFill>
                  <a:srgbClr val="B42025"/>
                </a:solidFill>
              </a:rPr>
              <a:t>3</a:t>
            </a:r>
            <a:r>
              <a:rPr lang="pl-PL" altLang="ko-KR" dirty="0">
                <a:solidFill>
                  <a:srgbClr val="B42025"/>
                </a:solidFill>
              </a:rPr>
              <a:t> and TS-0004 related</a:t>
            </a:r>
            <a:endParaRPr lang="en-US" altLang="ko-KR" dirty="0">
              <a:solidFill>
                <a:srgbClr val="B4202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0" y="2859783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>
              <a:spcAft>
                <a:spcPts val="3000"/>
              </a:spcAft>
            </a:pPr>
            <a:r>
              <a:rPr lang="en-US" altLang="fr-FR" sz="2800" b="1" dirty="0">
                <a:solidFill>
                  <a:srgbClr val="A0A0A3"/>
                </a:solidFill>
              </a:rPr>
              <a:t>Discussion on Next Steps for </a:t>
            </a:r>
            <a:r>
              <a:rPr lang="en-US" altLang="fr-FR" sz="2800" b="1" dirty="0" smtClean="0">
                <a:solidFill>
                  <a:srgbClr val="A0A0A3"/>
                </a:solidFill>
              </a:rPr>
              <a:t>WI-0088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M2M/</a:t>
            </a:r>
            <a:r>
              <a:rPr lang="en-US" sz="2800" b="1" dirty="0" err="1">
                <a:solidFill>
                  <a:schemeClr val="tx1"/>
                </a:solidFill>
              </a:rPr>
              <a:t>IoT</a:t>
            </a:r>
            <a:r>
              <a:rPr lang="en-US" sz="2800" b="1" dirty="0">
                <a:solidFill>
                  <a:schemeClr val="tx1"/>
                </a:solidFill>
              </a:rPr>
              <a:t> Application and Component Configuration </a:t>
            </a:r>
            <a:endParaRPr lang="en-US" alt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5"/>
            <a:ext cx="8074099" cy="2179564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Current Status of </a:t>
            </a:r>
            <a:r>
              <a:rPr lang="en-US" sz="1600" dirty="0" smtClean="0">
                <a:solidFill>
                  <a:schemeClr val="tx1"/>
                </a:solidFill>
              </a:rPr>
              <a:t>WI-0088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Next Steps of </a:t>
            </a:r>
            <a:r>
              <a:rPr lang="en-US" sz="1600" dirty="0">
                <a:solidFill>
                  <a:schemeClr val="tx1"/>
                </a:solidFill>
              </a:rPr>
              <a:t>WI-0088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173585" y="1035373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53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3598"/>
            <a:ext cx="8424936" cy="2736304"/>
          </a:xfrm>
        </p:spPr>
        <p:txBody>
          <a:bodyPr/>
          <a:lstStyle/>
          <a:p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•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WI-0088 work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item provides a framework to configure oneM2M nodes in the Field Domain by the oneM2M SP.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The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configuration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may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include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:</a:t>
            </a:r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pPr indent="265113"/>
            <a:r>
              <a:rPr lang="en-US" sz="12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 Creation </a:t>
            </a:r>
            <a:r>
              <a:rPr lang="en-US" sz="1200" dirty="0">
                <a:solidFill>
                  <a:schemeClr val="tx1"/>
                </a:solidFill>
                <a:latin typeface="Helvetica 55 Roman" panose="020B0604020202020204" pitchFamily="34" charset="0"/>
              </a:rPr>
              <a:t>of new management objects </a:t>
            </a:r>
          </a:p>
          <a:p>
            <a:pPr indent="265113"/>
            <a:r>
              <a:rPr lang="en-US" sz="12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 Configure </a:t>
            </a:r>
            <a:r>
              <a:rPr lang="en-US" sz="1200" dirty="0">
                <a:solidFill>
                  <a:schemeClr val="tx1"/>
                </a:solidFill>
                <a:latin typeface="Helvetica 55 Roman" panose="020B0604020202020204" pitchFamily="34" charset="0"/>
              </a:rPr>
              <a:t>the credential data that is required for accessing the resource. [e.g. reconfigurable to grant/revoke authorization]</a:t>
            </a:r>
          </a:p>
          <a:p>
            <a:pPr indent="265113"/>
            <a:r>
              <a:rPr lang="en-US" sz="12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 Establish </a:t>
            </a:r>
            <a:r>
              <a:rPr lang="en-US" sz="1200" dirty="0">
                <a:solidFill>
                  <a:schemeClr val="tx1"/>
                </a:solidFill>
                <a:latin typeface="Helvetica 55 Roman" panose="020B0604020202020204" pitchFamily="34" charset="0"/>
              </a:rPr>
              <a:t>necessary data required to perform these operations (e.g. App-ID, AE-ID, CSE-ID)</a:t>
            </a:r>
          </a:p>
          <a:p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•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Improvements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and enhancements of configuration and security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mechanism: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	- TS-0022-Field_Device_Configuration-V4_0_1 </a:t>
            </a: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- Latest change is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on </a:t>
            </a:r>
            <a:r>
              <a:rPr lang="en-US" sz="1600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2018-Oct-10 to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add </a:t>
            </a:r>
            <a:r>
              <a:rPr lang="en-US" sz="1600" i="1" dirty="0" err="1" smtClean="0">
                <a:solidFill>
                  <a:schemeClr val="tx1"/>
                </a:solidFill>
                <a:latin typeface="Helvetica 55 Roman" panose="020B0604020202020204" pitchFamily="34" charset="0"/>
              </a:rPr>
              <a:t>WiFiClient_management_object</a:t>
            </a:r>
            <a:endParaRPr lang="en-US" sz="1600" i="1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endParaRPr lang="en-US" sz="1600" dirty="0" smtClean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082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Current Status of WI-0088</a:t>
            </a:r>
          </a:p>
          <a:p>
            <a:pPr algn="l" eaLnBrk="1" hangingPunct="1"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Calibri"/>
              </a:rPr>
              <a:t>O</a:t>
            </a:r>
            <a:r>
              <a:rPr lang="en-US" altLang="en-US" sz="2800" b="1" dirty="0" smtClean="0">
                <a:solidFill>
                  <a:schemeClr val="tx1"/>
                </a:solidFill>
                <a:latin typeface="Calibri"/>
              </a:rPr>
              <a:t>verview</a:t>
            </a:r>
            <a:endParaRPr lang="en-US" altLang="en-US" sz="2800" b="1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8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4047" y="1995686"/>
            <a:ext cx="1080120" cy="3993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err="1" smtClean="0">
                <a:solidFill>
                  <a:srgbClr val="000000"/>
                </a:solidFill>
              </a:rPr>
              <a:t>Device</a:t>
            </a:r>
            <a:r>
              <a:rPr lang="fr-FR" sz="1100" dirty="0" smtClean="0">
                <a:solidFill>
                  <a:srgbClr val="000000"/>
                </a:solidFill>
              </a:rPr>
              <a:t> A1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91880" y="3277343"/>
            <a:ext cx="1152128" cy="621463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400" dirty="0" smtClean="0">
                <a:solidFill>
                  <a:srgbClr val="000000"/>
                </a:solidFill>
              </a:rPr>
              <a:t>Gateway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4047" y="2787774"/>
            <a:ext cx="1080120" cy="399349"/>
          </a:xfrm>
          <a:prstGeom prst="rect">
            <a:avLst/>
          </a:prstGeom>
          <a:solidFill>
            <a:srgbClr val="00B0F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err="1" smtClean="0">
                <a:solidFill>
                  <a:srgbClr val="000000"/>
                </a:solidFill>
              </a:rPr>
              <a:t>Device</a:t>
            </a:r>
            <a:r>
              <a:rPr lang="fr-FR" sz="1100" dirty="0" smtClean="0">
                <a:solidFill>
                  <a:srgbClr val="000000"/>
                </a:solidFill>
              </a:rPr>
              <a:t> B1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4047" y="3728552"/>
            <a:ext cx="1080120" cy="399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err="1" smtClean="0">
                <a:solidFill>
                  <a:srgbClr val="000000"/>
                </a:solidFill>
              </a:rPr>
              <a:t>Device</a:t>
            </a:r>
            <a:r>
              <a:rPr lang="fr-FR" sz="1100" dirty="0" smtClean="0">
                <a:solidFill>
                  <a:srgbClr val="000000"/>
                </a:solidFill>
              </a:rPr>
              <a:t> C1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69639" y="3262895"/>
            <a:ext cx="1368152" cy="6564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smtClean="0">
                <a:solidFill>
                  <a:srgbClr val="000000"/>
                </a:solidFill>
              </a:rPr>
              <a:t>Updates’</a:t>
            </a:r>
          </a:p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err="1" smtClean="0">
                <a:solidFill>
                  <a:srgbClr val="000000"/>
                </a:solidFill>
              </a:rPr>
              <a:t>Coordinator</a:t>
            </a:r>
            <a:endParaRPr lang="fr-FR" sz="1100" dirty="0" smtClean="0">
              <a:solidFill>
                <a:srgbClr val="000000"/>
              </a:solidFill>
            </a:endParaRPr>
          </a:p>
        </p:txBody>
      </p:sp>
      <p:cxnSp>
        <p:nvCxnSpPr>
          <p:cNvPr id="42" name="Connecteur droit 41"/>
          <p:cNvCxnSpPr>
            <a:stCxn id="16" idx="3"/>
            <a:endCxn id="31" idx="1"/>
          </p:cNvCxnSpPr>
          <p:nvPr/>
        </p:nvCxnSpPr>
        <p:spPr>
          <a:xfrm>
            <a:off x="4644008" y="3588075"/>
            <a:ext cx="525631" cy="305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504807" y="4050387"/>
            <a:ext cx="1230596" cy="270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solidFill>
                  <a:srgbClr val="000000"/>
                </a:solidFill>
              </a:rPr>
              <a:t>Manufacturer C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629610" y="4321190"/>
            <a:ext cx="1105793" cy="113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700" dirty="0" smtClean="0">
                <a:solidFill>
                  <a:srgbClr val="000000"/>
                </a:solidFill>
              </a:rPr>
              <a:t>FW update ModelC1</a:t>
            </a:r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87" name="Connecteur droit 86"/>
          <p:cNvCxnSpPr>
            <a:stCxn id="31" idx="3"/>
            <a:endCxn id="78" idx="1"/>
          </p:cNvCxnSpPr>
          <p:nvPr/>
        </p:nvCxnSpPr>
        <p:spPr>
          <a:xfrm>
            <a:off x="6537791" y="3591125"/>
            <a:ext cx="967016" cy="594343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7511267" y="2918809"/>
            <a:ext cx="1230596" cy="2701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smtClean="0">
                <a:solidFill>
                  <a:srgbClr val="000000"/>
                </a:solidFill>
              </a:rPr>
              <a:t>Manufacturer </a:t>
            </a:r>
            <a:r>
              <a:rPr lang="fr-FR" sz="11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7636070" y="3189612"/>
            <a:ext cx="1105793" cy="113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700" dirty="0" smtClean="0">
                <a:solidFill>
                  <a:srgbClr val="000000"/>
                </a:solidFill>
              </a:rPr>
              <a:t>FW update ModelA1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7511267" y="3484598"/>
            <a:ext cx="1230596" cy="270162"/>
          </a:xfrm>
          <a:prstGeom prst="rect">
            <a:avLst/>
          </a:prstGeom>
          <a:solidFill>
            <a:srgbClr val="00B0F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>
                <a:solidFill>
                  <a:srgbClr val="000000"/>
                </a:solidFill>
              </a:rPr>
              <a:t>Manufacturer B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636070" y="3755401"/>
            <a:ext cx="1105793" cy="113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700" dirty="0" smtClean="0">
                <a:solidFill>
                  <a:srgbClr val="000000"/>
                </a:solidFill>
              </a:rPr>
              <a:t>FW update ModelB1</a:t>
            </a:r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144" name="Connecteur droit 143"/>
          <p:cNvCxnSpPr>
            <a:stCxn id="31" idx="3"/>
            <a:endCxn id="112" idx="1"/>
          </p:cNvCxnSpPr>
          <p:nvPr/>
        </p:nvCxnSpPr>
        <p:spPr>
          <a:xfrm flipV="1">
            <a:off x="6537791" y="3053890"/>
            <a:ext cx="973476" cy="53723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146"/>
          <p:cNvCxnSpPr>
            <a:stCxn id="31" idx="3"/>
            <a:endCxn id="114" idx="1"/>
          </p:cNvCxnSpPr>
          <p:nvPr/>
        </p:nvCxnSpPr>
        <p:spPr>
          <a:xfrm>
            <a:off x="6537791" y="3591125"/>
            <a:ext cx="973476" cy="2855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>
            <a:stCxn id="5" idx="3"/>
            <a:endCxn id="16" idx="1"/>
          </p:cNvCxnSpPr>
          <p:nvPr/>
        </p:nvCxnSpPr>
        <p:spPr>
          <a:xfrm>
            <a:off x="1744167" y="2195361"/>
            <a:ext cx="1747713" cy="1392714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>
            <a:stCxn id="18" idx="3"/>
            <a:endCxn id="16" idx="1"/>
          </p:cNvCxnSpPr>
          <p:nvPr/>
        </p:nvCxnSpPr>
        <p:spPr>
          <a:xfrm flipV="1">
            <a:off x="1744167" y="3588075"/>
            <a:ext cx="1747713" cy="340152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cteur droit 173"/>
          <p:cNvCxnSpPr>
            <a:stCxn id="16" idx="1"/>
            <a:endCxn id="17" idx="3"/>
          </p:cNvCxnSpPr>
          <p:nvPr/>
        </p:nvCxnSpPr>
        <p:spPr>
          <a:xfrm flipH="1" flipV="1">
            <a:off x="1744167" y="2987449"/>
            <a:ext cx="1747713" cy="600626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7642671" y="4442087"/>
            <a:ext cx="1105793" cy="1139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700" dirty="0" smtClean="0">
                <a:solidFill>
                  <a:srgbClr val="000000"/>
                </a:solidFill>
              </a:rPr>
              <a:t>FW update ModelC2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649825" y="4620673"/>
            <a:ext cx="1080120" cy="399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err="1" smtClean="0">
                <a:solidFill>
                  <a:srgbClr val="000000"/>
                </a:solidFill>
              </a:rPr>
              <a:t>Device</a:t>
            </a:r>
            <a:r>
              <a:rPr lang="fr-FR" sz="1100" dirty="0" smtClean="0">
                <a:solidFill>
                  <a:srgbClr val="000000"/>
                </a:solidFill>
              </a:rPr>
              <a:t> C2</a:t>
            </a:r>
            <a:endParaRPr lang="fr-FR" sz="1100" dirty="0">
              <a:solidFill>
                <a:srgbClr val="000000"/>
              </a:solidFill>
            </a:endParaRPr>
          </a:p>
        </p:txBody>
      </p:sp>
      <p:cxnSp>
        <p:nvCxnSpPr>
          <p:cNvPr id="120" name="Connecteur droit 119"/>
          <p:cNvCxnSpPr>
            <a:stCxn id="118" idx="3"/>
            <a:endCxn id="16" idx="1"/>
          </p:cNvCxnSpPr>
          <p:nvPr/>
        </p:nvCxnSpPr>
        <p:spPr>
          <a:xfrm flipV="1">
            <a:off x="1729945" y="3588075"/>
            <a:ext cx="1761935" cy="1232273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3818012" y="3536066"/>
            <a:ext cx="792088" cy="34369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700" dirty="0" smtClean="0">
                <a:solidFill>
                  <a:srgbClr val="000000"/>
                </a:solidFill>
              </a:rPr>
              <a:t>Object management </a:t>
            </a:r>
            <a:r>
              <a:rPr lang="fr-FR" sz="700" dirty="0" err="1" smtClean="0">
                <a:solidFill>
                  <a:srgbClr val="000000"/>
                </a:solidFill>
              </a:rPr>
              <a:t>inventory</a:t>
            </a:r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 flipH="1" flipV="1">
            <a:off x="2051720" y="3005304"/>
            <a:ext cx="936104" cy="3585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2458128" y="2978467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1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 flipH="1" flipV="1">
            <a:off x="2078106" y="2395035"/>
            <a:ext cx="810164" cy="583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2303748" y="2420635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1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H="1">
            <a:off x="1899246" y="3651870"/>
            <a:ext cx="963310" cy="160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2051720" y="3544031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1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32" name="Connecteur droit avec flèche 31"/>
          <p:cNvCxnSpPr>
            <a:endCxn id="77" idx="0"/>
          </p:cNvCxnSpPr>
          <p:nvPr/>
        </p:nvCxnSpPr>
        <p:spPr>
          <a:xfrm flipH="1">
            <a:off x="2033718" y="3898806"/>
            <a:ext cx="967478" cy="65117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1809327" y="4345018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1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 flipH="1" flipV="1">
            <a:off x="1897430" y="3112917"/>
            <a:ext cx="936104" cy="306484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/>
          <p:cNvSpPr/>
          <p:nvPr/>
        </p:nvSpPr>
        <p:spPr>
          <a:xfrm>
            <a:off x="1835696" y="3075806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2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 flipH="1">
            <a:off x="1899246" y="3754760"/>
            <a:ext cx="989024" cy="190309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Ellipse 43"/>
          <p:cNvSpPr/>
          <p:nvPr/>
        </p:nvSpPr>
        <p:spPr>
          <a:xfrm>
            <a:off x="1741056" y="3795886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2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47" name="Connecteur droit avec flèche 46"/>
          <p:cNvCxnSpPr/>
          <p:nvPr/>
        </p:nvCxnSpPr>
        <p:spPr>
          <a:xfrm flipH="1" flipV="1">
            <a:off x="1899246" y="2420635"/>
            <a:ext cx="816360" cy="601736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1799618" y="2423340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2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54" name="Connecteur droit avec flèche 53"/>
          <p:cNvCxnSpPr/>
          <p:nvPr/>
        </p:nvCxnSpPr>
        <p:spPr>
          <a:xfrm flipH="1">
            <a:off x="4728437" y="3459494"/>
            <a:ext cx="406155" cy="186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llipse 54"/>
          <p:cNvSpPr/>
          <p:nvPr/>
        </p:nvSpPr>
        <p:spPr>
          <a:xfrm>
            <a:off x="4735715" y="3230780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3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 flipH="1">
            <a:off x="4644008" y="3718407"/>
            <a:ext cx="490585" cy="13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4763286" y="3673786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6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63" name="Connecteur droit avec flèche 62"/>
          <p:cNvCxnSpPr/>
          <p:nvPr/>
        </p:nvCxnSpPr>
        <p:spPr>
          <a:xfrm flipH="1">
            <a:off x="6792871" y="3147169"/>
            <a:ext cx="406156" cy="194753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6840252" y="3025714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4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65" name="Connecteur droit avec flèche 64"/>
          <p:cNvCxnSpPr/>
          <p:nvPr/>
        </p:nvCxnSpPr>
        <p:spPr>
          <a:xfrm flipH="1">
            <a:off x="6953734" y="3171887"/>
            <a:ext cx="490586" cy="3044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lipse 65"/>
          <p:cNvSpPr/>
          <p:nvPr/>
        </p:nvSpPr>
        <p:spPr>
          <a:xfrm>
            <a:off x="7192292" y="3218078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5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76" name="Connecteur droit avec flèche 75"/>
          <p:cNvCxnSpPr/>
          <p:nvPr/>
        </p:nvCxnSpPr>
        <p:spPr>
          <a:xfrm flipH="1">
            <a:off x="2087724" y="4127901"/>
            <a:ext cx="800546" cy="492772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Ellipse 76"/>
          <p:cNvSpPr/>
          <p:nvPr/>
        </p:nvSpPr>
        <p:spPr>
          <a:xfrm>
            <a:off x="1907704" y="4549979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2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80" name="Connecteur droit avec flèche 79"/>
          <p:cNvCxnSpPr/>
          <p:nvPr/>
        </p:nvCxnSpPr>
        <p:spPr>
          <a:xfrm flipH="1">
            <a:off x="6799562" y="3573724"/>
            <a:ext cx="445118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lipse 80"/>
          <p:cNvSpPr/>
          <p:nvPr/>
        </p:nvSpPr>
        <p:spPr>
          <a:xfrm>
            <a:off x="7252027" y="3403017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4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82" name="Connecteur droit avec flèche 81"/>
          <p:cNvCxnSpPr/>
          <p:nvPr/>
        </p:nvCxnSpPr>
        <p:spPr>
          <a:xfrm flipH="1">
            <a:off x="6755805" y="3641649"/>
            <a:ext cx="622236" cy="102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Ellipse 82"/>
          <p:cNvSpPr/>
          <p:nvPr/>
        </p:nvSpPr>
        <p:spPr>
          <a:xfrm>
            <a:off x="7308304" y="3585220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5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84" name="Connecteur droit avec flèche 83"/>
          <p:cNvCxnSpPr/>
          <p:nvPr/>
        </p:nvCxnSpPr>
        <p:spPr>
          <a:xfrm flipH="1" flipV="1">
            <a:off x="6731650" y="3656295"/>
            <a:ext cx="528597" cy="255788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Ellipse 84"/>
          <p:cNvSpPr/>
          <p:nvPr/>
        </p:nvSpPr>
        <p:spPr>
          <a:xfrm>
            <a:off x="7199027" y="3802297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B050"/>
                </a:solidFill>
              </a:rPr>
              <a:t>4</a:t>
            </a:r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86" name="Connecteur droit avec flèche 85"/>
          <p:cNvCxnSpPr/>
          <p:nvPr/>
        </p:nvCxnSpPr>
        <p:spPr>
          <a:xfrm flipH="1" flipV="1">
            <a:off x="6618996" y="3738986"/>
            <a:ext cx="580031" cy="3196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7073013" y="4083676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00"/>
                </a:solidFill>
              </a:rPr>
              <a:t>5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91" name="Connecteur droit avec flèche 90"/>
          <p:cNvCxnSpPr/>
          <p:nvPr/>
        </p:nvCxnSpPr>
        <p:spPr>
          <a:xfrm flipH="1" flipV="1">
            <a:off x="2267745" y="2308178"/>
            <a:ext cx="720079" cy="58354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llipse 91"/>
          <p:cNvSpPr/>
          <p:nvPr/>
        </p:nvSpPr>
        <p:spPr>
          <a:xfrm>
            <a:off x="2231160" y="2128744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70C0"/>
                </a:solidFill>
              </a:rPr>
              <a:t>7</a:t>
            </a:r>
            <a:endParaRPr lang="en-GB" sz="1400" dirty="0">
              <a:solidFill>
                <a:srgbClr val="0070C0"/>
              </a:solidFill>
            </a:endParaRPr>
          </a:p>
        </p:txBody>
      </p:sp>
      <p:cxnSp>
        <p:nvCxnSpPr>
          <p:cNvPr id="93" name="Connecteur droit avec flèche 92"/>
          <p:cNvCxnSpPr/>
          <p:nvPr/>
        </p:nvCxnSpPr>
        <p:spPr>
          <a:xfrm flipH="1">
            <a:off x="2228501" y="4150517"/>
            <a:ext cx="831331" cy="49566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e 93"/>
          <p:cNvSpPr/>
          <p:nvPr/>
        </p:nvSpPr>
        <p:spPr>
          <a:xfrm>
            <a:off x="2627784" y="4398350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70C0"/>
                </a:solidFill>
              </a:rPr>
              <a:t>7</a:t>
            </a:r>
            <a:endParaRPr lang="en-GB" sz="1400" dirty="0">
              <a:solidFill>
                <a:srgbClr val="0070C0"/>
              </a:solidFill>
            </a:endParaRPr>
          </a:p>
        </p:txBody>
      </p:sp>
      <p:cxnSp>
        <p:nvCxnSpPr>
          <p:cNvPr id="95" name="Connecteur droit avec flèche 94"/>
          <p:cNvCxnSpPr/>
          <p:nvPr/>
        </p:nvCxnSpPr>
        <p:spPr>
          <a:xfrm flipH="1">
            <a:off x="1849946" y="3559754"/>
            <a:ext cx="1061910" cy="8281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Ellipse 95"/>
          <p:cNvSpPr/>
          <p:nvPr/>
        </p:nvSpPr>
        <p:spPr>
          <a:xfrm>
            <a:off x="1907704" y="3430367"/>
            <a:ext cx="252028" cy="26611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70C0"/>
                </a:solidFill>
              </a:rPr>
              <a:t>7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3347864" y="1043900"/>
            <a:ext cx="56663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Scan the ecosystem controlled by the GW to retrieve metadata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All valid devices answers to the request from GW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Inform the Coordinator server on current situation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Coordinator contacts the concerned manufacturers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Manufacturer sends up to date information and OS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Coordinator retrieves the OS and sends it to all concerned GWs</a:t>
            </a:r>
          </a:p>
          <a:p>
            <a:pPr marL="342900" indent="-342900" defTabSz="712788" fontAlgn="base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GB" sz="1100" dirty="0" smtClean="0">
                <a:solidFill>
                  <a:srgbClr val="000000"/>
                </a:solidFill>
                <a:ea typeface="ＭＳ Ｐゴシック" pitchFamily="34" charset="-128"/>
              </a:rPr>
              <a:t>GW launch installation to dedicated devices. GW could perform integrity on behalf the device (e.g. for Lightweight device)</a:t>
            </a:r>
            <a:endParaRPr lang="en-GB" sz="11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7" name="Title 1"/>
          <p:cNvSpPr txBox="1">
            <a:spLocks/>
          </p:cNvSpPr>
          <p:nvPr/>
        </p:nvSpPr>
        <p:spPr bwMode="auto">
          <a:xfrm>
            <a:off x="457200" y="15082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Current Status of WI-0088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Calibri"/>
              </a:rPr>
              <a:t>Orange Use Case</a:t>
            </a:r>
            <a:endParaRPr kumimoji="0" lang="en-US" altLang="en-US" sz="2800" b="1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43804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en-US" altLang="en-US" sz="3200" spc="0" dirty="0">
                <a:solidFill>
                  <a:srgbClr val="C00000"/>
                </a:solidFill>
                <a:latin typeface="Calibri"/>
              </a:rPr>
              <a:t>Current Status of WI-0088</a:t>
            </a:r>
            <a:br>
              <a:rPr lang="en-US" altLang="en-US" sz="3200" spc="0" dirty="0">
                <a:solidFill>
                  <a:srgbClr val="C00000"/>
                </a:solidFill>
                <a:latin typeface="Calibri"/>
              </a:rPr>
            </a:br>
            <a:r>
              <a:rPr lang="en-US" altLang="en-US" sz="1800" b="1" dirty="0" smtClean="0">
                <a:solidFill>
                  <a:schemeClr val="tx1"/>
                </a:solidFill>
                <a:latin typeface="Calibri"/>
              </a:rPr>
              <a:t>Work performed by Orange						1/2</a:t>
            </a:r>
            <a:endParaRPr lang="en-US" altLang="en-US" sz="18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26" y="1131590"/>
            <a:ext cx="8470899" cy="3165475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rgbClr val="C00000"/>
                </a:solidFill>
              </a:rPr>
              <a:t>Technical </a:t>
            </a:r>
            <a:r>
              <a:rPr lang="en-US" dirty="0">
                <a:solidFill>
                  <a:srgbClr val="C00000"/>
                </a:solidFill>
              </a:rPr>
              <a:t>Anticipation </a:t>
            </a:r>
            <a:r>
              <a:rPr lang="en-US" dirty="0" smtClean="0">
                <a:solidFill>
                  <a:srgbClr val="C00000"/>
                </a:solidFill>
              </a:rPr>
              <a:t>Project to :</a:t>
            </a:r>
            <a:r>
              <a:rPr lang="en-US" b="1" dirty="0" smtClean="0"/>
              <a:t> </a:t>
            </a:r>
            <a:endParaRPr lang="en-US" sz="1800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Improve and enlarge the discovery of connected devices to collect the Firmware release</a:t>
            </a:r>
            <a:endParaRPr lang="en-US" sz="18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Store the firmware release on a centralize database</a:t>
            </a:r>
            <a:endParaRPr lang="en-US" sz="18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Provide </a:t>
            </a:r>
            <a:r>
              <a:rPr lang="en-US" dirty="0" smtClean="0"/>
              <a:t>APIs</a:t>
            </a:r>
          </a:p>
          <a:p>
            <a:pPr marL="1038225" lvl="5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US" sz="1200" dirty="0"/>
              <a:t>allow external suppliers to access all own devices  </a:t>
            </a:r>
            <a:endParaRPr lang="en-US" sz="1200" dirty="0" smtClean="0"/>
          </a:p>
          <a:p>
            <a:pPr marL="1038225" lvl="5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to </a:t>
            </a:r>
            <a:r>
              <a:rPr lang="en-US" sz="1200" dirty="0"/>
              <a:t>allow external suppliers to add the last and up-to-date release version for all own devices</a:t>
            </a:r>
            <a:endParaRPr lang="en-US" sz="1600" dirty="0"/>
          </a:p>
          <a:p>
            <a:pPr marL="217488" lvl="3" indent="0">
              <a:buNone/>
            </a:pPr>
            <a:endParaRPr lang="en-US" sz="1200" dirty="0" smtClean="0"/>
          </a:p>
          <a:p>
            <a:pPr marL="217488" lvl="3" indent="0">
              <a:buNone/>
            </a:pPr>
            <a:r>
              <a:rPr lang="en-US" sz="1200" dirty="0" smtClean="0"/>
              <a:t>Centralized probe					Decentralized probe</a:t>
            </a:r>
            <a:endParaRPr lang="en-US" sz="1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99" y="3509739"/>
            <a:ext cx="2815595" cy="165429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5" y="3438534"/>
            <a:ext cx="2592288" cy="17255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55048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à coins arrondis 46"/>
          <p:cNvSpPr/>
          <p:nvPr/>
        </p:nvSpPr>
        <p:spPr>
          <a:xfrm>
            <a:off x="2976946" y="2237963"/>
            <a:ext cx="942780" cy="540000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Probe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27747" y="3914279"/>
            <a:ext cx="2677699" cy="780944"/>
          </a:xfrm>
          <a:prstGeom prst="rect">
            <a:avLst/>
          </a:prstGeom>
          <a:noFill/>
          <a:ln w="38100">
            <a:solidFill>
              <a:srgbClr val="FF66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Connecteur droit avec flèche 52"/>
          <p:cNvCxnSpPr>
            <a:stCxn id="47" idx="2"/>
          </p:cNvCxnSpPr>
          <p:nvPr/>
        </p:nvCxnSpPr>
        <p:spPr>
          <a:xfrm flipV="1">
            <a:off x="3448336" y="2699140"/>
            <a:ext cx="1452463" cy="78823"/>
          </a:xfrm>
          <a:prstGeom prst="straightConnector1">
            <a:avLst/>
          </a:prstGeom>
          <a:ln w="19050"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604" y="2815336"/>
            <a:ext cx="789248" cy="40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933322" y="2068686"/>
            <a:ext cx="1289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+mn-lt"/>
              </a:rPr>
              <a:t>The probes</a:t>
            </a:r>
            <a:endParaRPr lang="fr-FR" sz="1600" b="1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611778" y="2040156"/>
            <a:ext cx="1728438" cy="1415934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rganigramme : Disque magnétique 96"/>
          <p:cNvSpPr/>
          <p:nvPr/>
        </p:nvSpPr>
        <p:spPr>
          <a:xfrm>
            <a:off x="4921307" y="2500128"/>
            <a:ext cx="851260" cy="840880"/>
          </a:xfrm>
          <a:prstGeom prst="flowChartMagneticDisk">
            <a:avLst/>
          </a:prstGeom>
          <a:solidFill>
            <a:srgbClr val="59595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Big Data</a:t>
            </a:r>
          </a:p>
        </p:txBody>
      </p:sp>
      <p:cxnSp>
        <p:nvCxnSpPr>
          <p:cNvPr id="85" name="Connecteur droit avec flèche 52"/>
          <p:cNvCxnSpPr>
            <a:stCxn id="47" idx="2"/>
            <a:endCxn id="97" idx="2"/>
          </p:cNvCxnSpPr>
          <p:nvPr/>
        </p:nvCxnSpPr>
        <p:spPr>
          <a:xfrm>
            <a:off x="3448336" y="2777963"/>
            <a:ext cx="1472971" cy="142605"/>
          </a:xfrm>
          <a:prstGeom prst="straightConnector1">
            <a:avLst/>
          </a:prstGeom>
          <a:ln w="19050">
            <a:solidFill>
              <a:srgbClr val="59595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3385068" y="2699140"/>
            <a:ext cx="371637" cy="181778"/>
          </a:xfrm>
          <a:prstGeom prst="ellipse">
            <a:avLst/>
          </a:prstGeom>
          <a:solidFill>
            <a:srgbClr val="50BE87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75 Bold" panose="020B0804020202020204" pitchFamily="34" charset="0"/>
              </a:rPr>
              <a:t>API</a:t>
            </a:r>
          </a:p>
        </p:txBody>
      </p:sp>
      <p:cxnSp>
        <p:nvCxnSpPr>
          <p:cNvPr id="99" name="Connecteur droit avec flèche 80"/>
          <p:cNvCxnSpPr>
            <a:stCxn id="97" idx="3"/>
            <a:endCxn id="104" idx="0"/>
          </p:cNvCxnSpPr>
          <p:nvPr/>
        </p:nvCxnSpPr>
        <p:spPr>
          <a:xfrm rot="16200000" flipH="1">
            <a:off x="5436075" y="3251869"/>
            <a:ext cx="738883" cy="917159"/>
          </a:xfrm>
          <a:prstGeom prst="bentConnector3">
            <a:avLst>
              <a:gd name="adj1" fmla="val 50000"/>
            </a:avLst>
          </a:prstGeom>
          <a:ln w="19050">
            <a:solidFill>
              <a:srgbClr val="595959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054405" y="2920568"/>
            <a:ext cx="9414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595959"/>
                </a:solidFill>
              </a:rPr>
              <a:t>Devices Probe Data </a:t>
            </a:r>
            <a:r>
              <a:rPr lang="en-US" sz="900" i="1" dirty="0" err="1" smtClean="0">
                <a:solidFill>
                  <a:srgbClr val="595959"/>
                </a:solidFill>
              </a:rPr>
              <a:t>FIles</a:t>
            </a:r>
            <a:endParaRPr lang="en-US" sz="900" i="1" dirty="0">
              <a:solidFill>
                <a:srgbClr val="595959"/>
              </a:solidFill>
            </a:endParaRPr>
          </a:p>
        </p:txBody>
      </p:sp>
      <p:sp>
        <p:nvSpPr>
          <p:cNvPr id="101" name="Rectangle à coins arrondis 60"/>
          <p:cNvSpPr/>
          <p:nvPr/>
        </p:nvSpPr>
        <p:spPr>
          <a:xfrm>
            <a:off x="4611777" y="3914279"/>
            <a:ext cx="878340" cy="608349"/>
          </a:xfrm>
          <a:prstGeom prst="roundRect">
            <a:avLst/>
          </a:prstGeom>
          <a:solidFill>
            <a:srgbClr val="FF660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514350">
              <a:lnSpc>
                <a:spcPct val="90000"/>
              </a:lnSpc>
              <a:spcAft>
                <a:spcPts val="800"/>
              </a:spcAft>
              <a:buFont typeface="Arial" pitchFamily="34" charset="0"/>
              <a:buNone/>
            </a:pPr>
            <a:r>
              <a:rPr lang="en-US" sz="1000" dirty="0" smtClean="0">
                <a:solidFill>
                  <a:srgbClr val="FFFFFF"/>
                </a:solidFill>
                <a:latin typeface="Helvetica 65 Medium" panose="020B0604020202020204" pitchFamily="34" charset="0"/>
              </a:rPr>
              <a:t>APIs exposed for Suppliers</a:t>
            </a:r>
            <a:endParaRPr lang="en-US" sz="1000" dirty="0">
              <a:solidFill>
                <a:srgbClr val="FFFFFF"/>
              </a:solidFill>
              <a:latin typeface="Helvetica 65 Medium" panose="020B0604020202020204" pitchFamily="34" charset="0"/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389934" y="4275090"/>
            <a:ext cx="371637" cy="181778"/>
          </a:xfrm>
          <a:prstGeom prst="ellipse">
            <a:avLst/>
          </a:prstGeom>
          <a:solidFill>
            <a:srgbClr val="50BE87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Helvetica 75 Bold" panose="020B0804020202020204" pitchFamily="34" charset="0"/>
              </a:rPr>
              <a:t>API</a:t>
            </a:r>
          </a:p>
        </p:txBody>
      </p:sp>
      <p:cxnSp>
        <p:nvCxnSpPr>
          <p:cNvPr id="103" name="Connecteur droit avec flèche 52"/>
          <p:cNvCxnSpPr>
            <a:stCxn id="131" idx="3"/>
            <a:endCxn id="101" idx="1"/>
          </p:cNvCxnSpPr>
          <p:nvPr/>
        </p:nvCxnSpPr>
        <p:spPr>
          <a:xfrm flipV="1">
            <a:off x="3034575" y="4218454"/>
            <a:ext cx="1577202" cy="50279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rganigramme : Disque magnétique 82"/>
          <p:cNvSpPr/>
          <p:nvPr/>
        </p:nvSpPr>
        <p:spPr>
          <a:xfrm>
            <a:off x="5755929" y="3929152"/>
            <a:ext cx="1016334" cy="452216"/>
          </a:xfrm>
          <a:prstGeom prst="flowChartMagneticDisk">
            <a:avLst/>
          </a:prstGeom>
          <a:solidFill>
            <a:srgbClr val="FF66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Devices FW</a:t>
            </a:r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105" name="Connecteur droit avec flèche 52"/>
          <p:cNvCxnSpPr>
            <a:stCxn id="101" idx="3"/>
            <a:endCxn id="104" idx="2"/>
          </p:cNvCxnSpPr>
          <p:nvPr/>
        </p:nvCxnSpPr>
        <p:spPr>
          <a:xfrm flipV="1">
            <a:off x="5490117" y="4155260"/>
            <a:ext cx="265812" cy="63194"/>
          </a:xfrm>
          <a:prstGeom prst="straightConnector1">
            <a:avLst/>
          </a:prstGeom>
          <a:ln w="190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Ellipse 83"/>
          <p:cNvSpPr>
            <a:spLocks noChangeAspect="1"/>
          </p:cNvSpPr>
          <p:nvPr/>
        </p:nvSpPr>
        <p:spPr>
          <a:xfrm>
            <a:off x="3820886" y="2804987"/>
            <a:ext cx="202708" cy="20906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  <a:latin typeface="Helvetica 75 Bold" panose="020B0804020202020204" pitchFamily="34" charset="0"/>
              </a:rPr>
              <a:t>1</a:t>
            </a:r>
          </a:p>
        </p:txBody>
      </p:sp>
      <p:sp>
        <p:nvSpPr>
          <p:cNvPr id="112" name="Ellipse 83"/>
          <p:cNvSpPr>
            <a:spLocks noChangeAspect="1"/>
          </p:cNvSpPr>
          <p:nvPr/>
        </p:nvSpPr>
        <p:spPr>
          <a:xfrm>
            <a:off x="5856299" y="4365157"/>
            <a:ext cx="202708" cy="20906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bg1"/>
                </a:solidFill>
                <a:latin typeface="Helvetica 75 Bold" panose="020B0804020202020204" pitchFamily="34" charset="0"/>
              </a:rPr>
              <a:t>3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093534" y="4362658"/>
            <a:ext cx="157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595959"/>
                </a:solidFill>
              </a:rPr>
              <a:t>Devices FW Upgrades </a:t>
            </a:r>
            <a:r>
              <a:rPr lang="en-US" sz="900" i="1" dirty="0" err="1" smtClean="0">
                <a:solidFill>
                  <a:srgbClr val="595959"/>
                </a:solidFill>
              </a:rPr>
              <a:t>DataBase</a:t>
            </a:r>
            <a:endParaRPr lang="en-US" sz="900" i="1" dirty="0">
              <a:solidFill>
                <a:srgbClr val="595959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938526" y="2030927"/>
            <a:ext cx="2209800" cy="1518124"/>
          </a:xfrm>
          <a:prstGeom prst="rect">
            <a:avLst/>
          </a:prstGeom>
          <a:noFill/>
          <a:ln w="38100">
            <a:solidFill>
              <a:srgbClr val="9164CD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ZoneTexte 2"/>
          <p:cNvSpPr txBox="1"/>
          <p:nvPr/>
        </p:nvSpPr>
        <p:spPr>
          <a:xfrm>
            <a:off x="1888126" y="3710636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latin typeface="+mn-lt"/>
              </a:rPr>
              <a:t>The </a:t>
            </a:r>
            <a:r>
              <a:rPr lang="fr-FR" sz="1600" b="1" dirty="0" err="1" smtClean="0">
                <a:latin typeface="+mn-lt"/>
              </a:rPr>
              <a:t>suppliers</a:t>
            </a:r>
            <a:endParaRPr lang="fr-FR" sz="1600" b="1" dirty="0">
              <a:latin typeface="+mn-lt"/>
            </a:endParaRPr>
          </a:p>
        </p:txBody>
      </p:sp>
      <p:sp>
        <p:nvSpPr>
          <p:cNvPr id="131" name="Rectangle à coins arrondis 60"/>
          <p:cNvSpPr/>
          <p:nvPr/>
        </p:nvSpPr>
        <p:spPr>
          <a:xfrm>
            <a:off x="2319178" y="4008626"/>
            <a:ext cx="715397" cy="520213"/>
          </a:xfrm>
          <a:prstGeom prst="roundRect">
            <a:avLst/>
          </a:prstGeom>
          <a:solidFill>
            <a:srgbClr val="595959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514350">
              <a:lnSpc>
                <a:spcPct val="90000"/>
              </a:lnSpc>
              <a:spcAft>
                <a:spcPts val="800"/>
              </a:spcAft>
              <a:buFont typeface="Arial" pitchFamily="34" charset="0"/>
              <a:buNone/>
            </a:pPr>
            <a:r>
              <a:rPr lang="en-US" sz="1000" dirty="0" smtClean="0">
                <a:solidFill>
                  <a:srgbClr val="FFFFFF"/>
                </a:solidFill>
                <a:latin typeface="Helvetica 65 Medium" panose="020B0604020202020204" pitchFamily="34" charset="0"/>
              </a:rPr>
              <a:t>Supplier PF</a:t>
            </a:r>
            <a:endParaRPr lang="en-US" sz="1000" dirty="0">
              <a:solidFill>
                <a:srgbClr val="FFFFFF"/>
              </a:solidFill>
              <a:latin typeface="Helvetica 65 Medium" panose="020B0604020202020204" pitchFamily="34" charset="0"/>
            </a:endParaRPr>
          </a:p>
        </p:txBody>
      </p:sp>
      <p:sp>
        <p:nvSpPr>
          <p:cNvPr id="136" name="Ellipse 83"/>
          <p:cNvSpPr>
            <a:spLocks noChangeAspect="1"/>
          </p:cNvSpPr>
          <p:nvPr/>
        </p:nvSpPr>
        <p:spPr>
          <a:xfrm>
            <a:off x="3300599" y="4187392"/>
            <a:ext cx="202708" cy="20906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75 Bold" panose="020B0804020202020204" pitchFamily="34" charset="0"/>
              </a:rPr>
              <a:t>4</a:t>
            </a:r>
            <a:endParaRPr lang="fr-FR" sz="1200" dirty="0">
              <a:solidFill>
                <a:schemeClr val="bg1"/>
              </a:solidFill>
              <a:latin typeface="Helvetica 75 Bold" panose="020B0804020202020204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554064" y="4187392"/>
            <a:ext cx="7568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>
                <a:solidFill>
                  <a:srgbClr val="595959"/>
                </a:solidFill>
              </a:rPr>
              <a:t>Supplier Devices FW API</a:t>
            </a:r>
            <a:endParaRPr lang="en-US" sz="900" i="1" dirty="0">
              <a:solidFill>
                <a:srgbClr val="595959"/>
              </a:solidFill>
            </a:endParaRPr>
          </a:p>
        </p:txBody>
      </p:sp>
      <p:cxnSp>
        <p:nvCxnSpPr>
          <p:cNvPr id="142" name="Connecteur droit avec flèche 52"/>
          <p:cNvCxnSpPr/>
          <p:nvPr/>
        </p:nvCxnSpPr>
        <p:spPr>
          <a:xfrm flipH="1">
            <a:off x="5482869" y="4312437"/>
            <a:ext cx="276998" cy="77881"/>
          </a:xfrm>
          <a:prstGeom prst="straightConnector1">
            <a:avLst/>
          </a:prstGeom>
          <a:ln w="19050">
            <a:solidFill>
              <a:srgbClr val="FF66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/>
          <p:cNvSpPr/>
          <p:nvPr/>
        </p:nvSpPr>
        <p:spPr>
          <a:xfrm>
            <a:off x="1888127" y="3729202"/>
            <a:ext cx="2260200" cy="93423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Ellipse 83"/>
          <p:cNvSpPr>
            <a:spLocks noChangeAspect="1"/>
          </p:cNvSpPr>
          <p:nvPr/>
        </p:nvSpPr>
        <p:spPr>
          <a:xfrm>
            <a:off x="5565823" y="3493376"/>
            <a:ext cx="202708" cy="20906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Helvetica 75 Bold" panose="020B0804020202020204" pitchFamily="34" charset="0"/>
              </a:rPr>
              <a:t>2</a:t>
            </a:r>
            <a:endParaRPr lang="fr-FR" sz="1200" dirty="0">
              <a:solidFill>
                <a:schemeClr val="bg1"/>
              </a:solidFill>
              <a:latin typeface="Helvetica 75 Bold" panose="020B0804020202020204" pitchFamily="34" charset="0"/>
            </a:endParaRPr>
          </a:p>
        </p:txBody>
      </p:sp>
      <p:sp>
        <p:nvSpPr>
          <p:cNvPr id="84" name="Title 1"/>
          <p:cNvSpPr>
            <a:spLocks noGrp="1"/>
          </p:cNvSpPr>
          <p:nvPr>
            <p:ph type="title"/>
          </p:nvPr>
        </p:nvSpPr>
        <p:spPr>
          <a:xfrm>
            <a:off x="339725" y="339725"/>
            <a:ext cx="8470900" cy="623888"/>
          </a:xfrm>
        </p:spPr>
        <p:txBody>
          <a:bodyPr/>
          <a:lstStyle/>
          <a:p>
            <a:pPr lvl="0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en-US" altLang="en-US" sz="3200" spc="0" dirty="0">
                <a:solidFill>
                  <a:srgbClr val="C00000"/>
                </a:solidFill>
                <a:latin typeface="Calibri"/>
              </a:rPr>
              <a:t>Current Status of WI-0088</a:t>
            </a:r>
            <a:br>
              <a:rPr lang="en-US" altLang="en-US" sz="3200" spc="0" dirty="0">
                <a:solidFill>
                  <a:srgbClr val="C00000"/>
                </a:solidFill>
                <a:latin typeface="Calibri"/>
              </a:rPr>
            </a:br>
            <a:r>
              <a:rPr lang="en-US" altLang="en-US" sz="1800" b="1" dirty="0" smtClean="0">
                <a:solidFill>
                  <a:schemeClr val="tx1"/>
                </a:solidFill>
                <a:latin typeface="Calibri"/>
              </a:rPr>
              <a:t>Work performed by Orange						2/2</a:t>
            </a:r>
            <a:endParaRPr lang="en-US" altLang="en-US" sz="18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3528" y="1419622"/>
            <a:ext cx="38843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Technical Anticipation </a:t>
            </a:r>
            <a:r>
              <a:rPr lang="en-US" sz="1400" dirty="0" smtClean="0">
                <a:solidFill>
                  <a:srgbClr val="C00000"/>
                </a:solidFill>
              </a:rPr>
              <a:t>Project architecture </a:t>
            </a:r>
            <a:endParaRPr lang="fr-F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472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5"/>
            <a:ext cx="8074099" cy="2179564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Current Status of </a:t>
            </a:r>
            <a:r>
              <a:rPr lang="en-US" sz="1600" dirty="0" smtClean="0">
                <a:solidFill>
                  <a:schemeClr val="tx1"/>
                </a:solidFill>
              </a:rPr>
              <a:t>WI-0088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Next Steps of </a:t>
            </a:r>
            <a:r>
              <a:rPr lang="en-US" sz="1600" dirty="0">
                <a:solidFill>
                  <a:schemeClr val="tx1"/>
                </a:solidFill>
              </a:rPr>
              <a:t>WI-0088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173585" y="1779663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en-US" altLang="en-US" sz="3200" spc="0" dirty="0" smtClean="0">
                <a:solidFill>
                  <a:srgbClr val="C00000"/>
                </a:solidFill>
                <a:latin typeface="Calibri"/>
              </a:rPr>
              <a:t>Next Steps of </a:t>
            </a:r>
            <a:r>
              <a:rPr lang="en-US" altLang="en-US" sz="3200" spc="0" dirty="0">
                <a:solidFill>
                  <a:srgbClr val="C00000"/>
                </a:solidFill>
                <a:latin typeface="Calibri"/>
              </a:rPr>
              <a:t>WI-0088</a:t>
            </a:r>
            <a:br>
              <a:rPr lang="en-US" altLang="en-US" sz="3200" spc="0" dirty="0">
                <a:solidFill>
                  <a:srgbClr val="C00000"/>
                </a:solidFill>
                <a:latin typeface="Calibri"/>
              </a:rPr>
            </a:br>
            <a:endParaRPr lang="en-US" altLang="en-US" sz="18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63638"/>
            <a:ext cx="6392514" cy="3165475"/>
          </a:xfrm>
        </p:spPr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architecture impact for Firmware update mechanism used for Proof of Concept in Orange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potential updates of oneM2M specifications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	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52420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Thank you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011910"/>
            <a:ext cx="212372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7b9a6c5f-df9f-40bc-a087-71542bcc73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98a6ed7a-6ae3-4d43-98eb-d962af151b5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7b9a6c5f-df9f-40bc-a087-71542bcc7344"/>
</p:tagLst>
</file>

<file path=ppt/theme/theme1.xml><?xml version="1.0" encoding="utf-8"?>
<a:theme xmlns:a="http://schemas.openxmlformats.org/drawingml/2006/main" name="blank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RA_template_EN">
  <a:themeElements>
    <a:clrScheme name="Orange Black">
      <a:dk1>
        <a:srgbClr val="FFFFFF"/>
      </a:dk1>
      <a:lt1>
        <a:srgbClr val="000000"/>
      </a:lt1>
      <a:dk2>
        <a:srgbClr val="FF6600"/>
      </a:dk2>
      <a:lt2>
        <a:srgbClr val="8E908F"/>
      </a:lt2>
      <a:accent1>
        <a:srgbClr val="FF6600"/>
      </a:accent1>
      <a:accent2>
        <a:srgbClr val="323232"/>
      </a:accent2>
      <a:accent3>
        <a:srgbClr val="5C5C5C"/>
      </a:accent3>
      <a:accent4>
        <a:srgbClr val="8E908F"/>
      </a:accent4>
      <a:accent5>
        <a:srgbClr val="ADADAD"/>
      </a:accent5>
      <a:accent6>
        <a:srgbClr val="CCCCCC"/>
      </a:accent6>
      <a:hlink>
        <a:srgbClr val="000000"/>
      </a:hlink>
      <a:folHlink>
        <a:srgbClr val="000000"/>
      </a:folHlink>
    </a:clrScheme>
    <a:fontScheme name="Orange">
      <a:majorFont>
        <a:latin typeface="Helvetica 75"/>
        <a:ea typeface=""/>
        <a:cs typeface=""/>
      </a:majorFont>
      <a:minorFont>
        <a:latin typeface="Helvetica 75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ange_PPTTemplate_v3.potx" id="{7EFB1CC4-B630-4DC5-B88F-B33ED10FA70B}" vid="{E661C32F-4836-4DD1-B604-E27281C607A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7255</TotalTime>
  <Words>432</Words>
  <Application>Microsoft Office PowerPoint</Application>
  <PresentationFormat>Affichage à l'écran (16:9)</PresentationFormat>
  <Paragraphs>108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blank</vt:lpstr>
      <vt:lpstr>ORA_template_EN</vt:lpstr>
      <vt:lpstr>Discussion on Next Steps for WI-0088  M2M/IoT Application and Component Configuration </vt:lpstr>
      <vt:lpstr>Présentation PowerPoint</vt:lpstr>
      <vt:lpstr>Présentation PowerPoint</vt:lpstr>
      <vt:lpstr>Présentation PowerPoint</vt:lpstr>
      <vt:lpstr>Current Status of WI-0088 Work performed by Orange      1/2</vt:lpstr>
      <vt:lpstr>Current Status of WI-0088 Work performed by Orange      2/2</vt:lpstr>
      <vt:lpstr>Présentation PowerPoint</vt:lpstr>
      <vt:lpstr>Next Steps of WI-0088 </vt:lpstr>
      <vt:lpstr>Thank you</vt:lpstr>
    </vt:vector>
  </TitlesOfParts>
  <Company>ORANGE FT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demand secure isolation multi-tenant nested token introduction</dc:title>
  <dc:creator>LE BRUN Leila IMT/OLS</dc:creator>
  <cp:lastModifiedBy>LE BRUN Leila IMT/OLS</cp:lastModifiedBy>
  <cp:revision>62</cp:revision>
  <dcterms:created xsi:type="dcterms:W3CDTF">2019-06-18T17:29:47Z</dcterms:created>
  <dcterms:modified xsi:type="dcterms:W3CDTF">2019-07-11T01:55:09Z</dcterms:modified>
</cp:coreProperties>
</file>