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7"/>
  </p:notesMasterIdLst>
  <p:sldIdLst>
    <p:sldId id="256" r:id="rId2"/>
    <p:sldId id="257" r:id="rId3"/>
    <p:sldId id="304" r:id="rId4"/>
    <p:sldId id="306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FE1506-26B7-4F30-A6E8-58DD7F90C30C}">
          <p14:sldIdLst>
            <p14:sldId id="256"/>
            <p14:sldId id="257"/>
            <p14:sldId id="304"/>
            <p14:sldId id="306"/>
            <p14:sldId id="307"/>
          </p14:sldIdLst>
        </p14:section>
        <p14:section name="Backup Slides" id="{894F6C39-BF4D-490F-8837-89C3AD0EF291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anksha Mehta" initials="AM" lastIdx="1" clrIdx="0">
    <p:extLst>
      <p:ext uri="{19B8F6BF-5375-455C-9EA6-DF929625EA0E}">
        <p15:presenceInfo xmlns:p15="http://schemas.microsoft.com/office/powerpoint/2012/main" userId="S-1-5-21-1456488807-1979357023-3472770521-36849" providerId="AD"/>
      </p:ext>
    </p:extLst>
  </p:cmAuthor>
  <p:cmAuthor id="2" name="Flynn, Bob" initials="FB" lastIdx="5" clrIdx="1">
    <p:extLst>
      <p:ext uri="{19B8F6BF-5375-455C-9EA6-DF929625EA0E}">
        <p15:presenceInfo xmlns:p15="http://schemas.microsoft.com/office/powerpoint/2012/main" userId="Flynn, Bo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2954"/>
    <a:srgbClr val="8373E5"/>
    <a:srgbClr val="E55ABB"/>
    <a:srgbClr val="009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8" autoAdjust="0"/>
    <p:restoredTop sz="94708"/>
  </p:normalViewPr>
  <p:slideViewPr>
    <p:cSldViewPr snapToGrid="0" snapToObjects="1">
      <p:cViewPr>
        <p:scale>
          <a:sx n="100" d="100"/>
          <a:sy n="100" d="100"/>
        </p:scale>
        <p:origin x="-33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A9B9B-05AD-5543-A529-BDB5F8F6172E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E0F78-8107-3B48-82E2-C6200A11A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02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7C7C1C-2373-40CC-BA04-322F0FBCB515}"/>
              </a:ext>
            </a:extLst>
          </p:cNvPr>
          <p:cNvCxnSpPr/>
          <p:nvPr userDrawn="1"/>
        </p:nvCxnSpPr>
        <p:spPr>
          <a:xfrm>
            <a:off x="609600" y="6248400"/>
            <a:ext cx="109728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7440AA-AA57-4396-939A-F6A40AB1CFFA}"/>
              </a:ext>
            </a:extLst>
          </p:cNvPr>
          <p:cNvCxnSpPr/>
          <p:nvPr userDrawn="1"/>
        </p:nvCxnSpPr>
        <p:spPr>
          <a:xfrm>
            <a:off x="609600" y="1219200"/>
            <a:ext cx="109728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F0796D3B-0208-4553-A9FC-3825BF89763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5984" y="0"/>
            <a:ext cx="1996016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C9EB59A-220B-4153-B757-349EC768E4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826D6E8-CB8E-4545-875A-30A897022B97}" type="slidenum">
              <a:rPr lang="en-US" altLang="fr-FR"/>
              <a:pPr>
                <a:defRPr/>
              </a:pPr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260731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ABE1E2E-DC02-4690-876F-44E8118437BF}"/>
              </a:ext>
            </a:extLst>
          </p:cNvPr>
          <p:cNvCxnSpPr/>
          <p:nvPr userDrawn="1"/>
        </p:nvCxnSpPr>
        <p:spPr>
          <a:xfrm>
            <a:off x="609600" y="6248400"/>
            <a:ext cx="109728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749F04A-D45E-4183-BE75-7827EE438060}"/>
              </a:ext>
            </a:extLst>
          </p:cNvPr>
          <p:cNvCxnSpPr/>
          <p:nvPr userDrawn="1"/>
        </p:nvCxnSpPr>
        <p:spPr>
          <a:xfrm>
            <a:off x="609600" y="1219200"/>
            <a:ext cx="109728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9DEE3688-F175-4495-8148-316FFED107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5984" y="0"/>
            <a:ext cx="1996016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8CDCD4-F9CA-4327-84E4-E7B322055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77ED1EB-D1BF-48CC-9CBF-C717E1504DFA}" type="slidenum">
              <a:rPr lang="en-US" altLang="fr-FR"/>
              <a:pPr>
                <a:defRPr/>
              </a:pPr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2371651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84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2039F0-8848-4EAE-8160-B5E442743C05}"/>
              </a:ext>
            </a:extLst>
          </p:cNvPr>
          <p:cNvSpPr/>
          <p:nvPr userDrawn="1"/>
        </p:nvSpPr>
        <p:spPr>
          <a:xfrm>
            <a:off x="0" y="1"/>
            <a:ext cx="12192000" cy="217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9EE427-7DD6-4CF2-8603-C14EB98E3639}"/>
              </a:ext>
            </a:extLst>
          </p:cNvPr>
          <p:cNvSpPr/>
          <p:nvPr userDrawn="1"/>
        </p:nvSpPr>
        <p:spPr>
          <a:xfrm>
            <a:off x="0" y="4284664"/>
            <a:ext cx="12192000" cy="2573337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B470B076-CFDF-4021-8C9B-91CB52E890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434" y="193676"/>
            <a:ext cx="2722033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FB413F-8A8F-40B8-BF91-3371770A0B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C6236-A42C-48D3-840B-E50B9DD8A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1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143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b.Flynn@convidawirelesss.com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E3EEA-A68B-45ED-9BD8-D06E3B48C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5625" y="2133600"/>
            <a:ext cx="8470900" cy="1828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Device Connection Efficiency Plan</a:t>
            </a:r>
            <a:br>
              <a:rPr lang="en-US" dirty="0"/>
            </a:br>
            <a:r>
              <a:rPr lang="en-US" dirty="0"/>
              <a:t>How oneM2M implements</a:t>
            </a:r>
            <a:br>
              <a:rPr lang="en-US" dirty="0"/>
            </a:br>
            <a:r>
              <a:rPr lang="en-US" dirty="0"/>
              <a:t>GSMA TS.34</a:t>
            </a:r>
          </a:p>
        </p:txBody>
      </p:sp>
      <p:sp>
        <p:nvSpPr>
          <p:cNvPr id="6147" name="Subtitle 2">
            <a:extLst>
              <a:ext uri="{FF2B5EF4-FFF2-40B4-BE49-F238E27FC236}">
                <a16:creationId xmlns:a16="http://schemas.microsoft.com/office/drawing/2014/main" id="{4BE1BB8E-EE8B-4BC2-AFB3-299F0EDBCA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973655" y="5019676"/>
            <a:ext cx="7551345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fr-FR" dirty="0">
                <a:solidFill>
                  <a:srgbClr val="B42025"/>
                </a:solidFill>
                <a:latin typeface="Myriad Pro" panose="020B0503030403020204"/>
              </a:rPr>
              <a:t>Group Name</a:t>
            </a:r>
            <a:r>
              <a:rPr lang="en-US" altLang="fr-FR">
                <a:solidFill>
                  <a:srgbClr val="B42025"/>
                </a:solidFill>
                <a:latin typeface="Myriad Pro" panose="020B0503030403020204"/>
              </a:rPr>
              <a:t>: SDS-2019-0552-TR0024</a:t>
            </a:r>
            <a:r>
              <a:rPr lang="en-US" altLang="fr-FR" dirty="0">
                <a:solidFill>
                  <a:srgbClr val="B42025"/>
                </a:solidFill>
                <a:latin typeface="Myriad Pro" panose="020B0503030403020204"/>
              </a:rPr>
              <a:t>_UE_Device_connection_efficiency</a:t>
            </a:r>
          </a:p>
          <a:p>
            <a:pPr algn="l" eaLnBrk="1" hangingPunct="1"/>
            <a:r>
              <a:rPr lang="en-US" altLang="fr-FR" dirty="0">
                <a:solidFill>
                  <a:srgbClr val="B42025"/>
                </a:solidFill>
                <a:latin typeface="Myriad Pro" panose="020B0503030403020204"/>
              </a:rPr>
              <a:t>Source: </a:t>
            </a:r>
            <a:r>
              <a:rPr lang="ja-JP" altLang="en-US" dirty="0">
                <a:solidFill>
                  <a:srgbClr val="B42025"/>
                </a:solidFill>
                <a:latin typeface="Myriad Pro" panose="020B0503030403020204"/>
              </a:rPr>
              <a:t> </a:t>
            </a:r>
            <a:r>
              <a:rPr lang="en-US" altLang="ja-JP" dirty="0" err="1">
                <a:solidFill>
                  <a:srgbClr val="B42025"/>
                </a:solidFill>
                <a:latin typeface="Myriad Pro" panose="020B0503030403020204"/>
              </a:rPr>
              <a:t>Convida</a:t>
            </a:r>
            <a:r>
              <a:rPr lang="en-US" altLang="ja-JP" dirty="0">
                <a:solidFill>
                  <a:srgbClr val="B42025"/>
                </a:solidFill>
                <a:latin typeface="Myriad Pro" panose="020B0503030403020204"/>
              </a:rPr>
              <a:t>, Bob Flynn; </a:t>
            </a:r>
            <a:r>
              <a:rPr lang="en-US" altLang="ja-JP" dirty="0">
                <a:solidFill>
                  <a:srgbClr val="B42025"/>
                </a:solidFill>
                <a:latin typeface="Myriad Pro" panose="020B0503030403020204"/>
                <a:hlinkClick r:id="rId2"/>
              </a:rPr>
              <a:t>Bob.Flynn@convidawirelesss.com</a:t>
            </a:r>
            <a:endParaRPr lang="en-US" altLang="ja-JP" dirty="0">
              <a:solidFill>
                <a:srgbClr val="B42025"/>
              </a:solidFill>
              <a:latin typeface="Myriad Pro" panose="020B0503030403020204"/>
            </a:endParaRPr>
          </a:p>
          <a:p>
            <a:pPr algn="l" eaLnBrk="1" hangingPunct="1"/>
            <a:r>
              <a:rPr lang="en-US" altLang="fr-FR" dirty="0">
                <a:solidFill>
                  <a:srgbClr val="B42025"/>
                </a:solidFill>
                <a:latin typeface="Myriad Pro" panose="020B0503030403020204"/>
              </a:rPr>
              <a:t>Meeting Date: 23 Sep 2019</a:t>
            </a:r>
          </a:p>
          <a:p>
            <a:endParaRPr lang="en-US" altLang="en-US" dirty="0">
              <a:latin typeface="Myriad Pro" panose="020B0503030403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D1FC8FF-47DD-430C-B308-0E191FE30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2ECDD1-6E04-4B31-ACCB-35505FB23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TS 34? Why is it important?</a:t>
            </a:r>
          </a:p>
          <a:p>
            <a:r>
              <a:rPr lang="en-US" dirty="0"/>
              <a:t>What is done so far</a:t>
            </a:r>
          </a:p>
          <a:p>
            <a:r>
              <a:rPr lang="en-US" dirty="0"/>
              <a:t>Next steps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52ECD-1DCA-4E17-A3C5-5FAAE995C4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8C6236-A42C-48D3-840B-E50B9DD8A033}" type="slidenum">
              <a:rPr lang="en-US">
                <a:latin typeface="Calibri" panose="020F050202020403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944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99608-694F-4946-91D7-075CEEFCAF1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36525"/>
            <a:ext cx="10972800" cy="72355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is TS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4A657D-2A47-4B07-BCAB-9D9E294A732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3472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26D6E8-CB8E-4545-875A-30A897022B97}" type="slidenum">
              <a:rPr lang="en-US" altLang="fr-FR" smtClean="0"/>
              <a:pPr>
                <a:defRPr/>
              </a:pPr>
              <a:t>3</a:t>
            </a:fld>
            <a:endParaRPr lang="en-US" alt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838C5F-DE00-471B-A294-8C99450C1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5" y="900798"/>
            <a:ext cx="6525406" cy="28835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A844A2-8AF1-4610-BE67-21E87BE8C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76" y="4054496"/>
            <a:ext cx="6413564" cy="28012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FD33AE-EC00-478F-B84D-C4867370B5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3676" y="4336610"/>
            <a:ext cx="5186843" cy="2202302"/>
          </a:xfrm>
          <a:prstGeom prst="rect">
            <a:avLst/>
          </a:prstGeom>
        </p:spPr>
      </p:pic>
      <p:sp>
        <p:nvSpPr>
          <p:cNvPr id="8" name="Right Brace 7">
            <a:extLst>
              <a:ext uri="{FF2B5EF4-FFF2-40B4-BE49-F238E27FC236}">
                <a16:creationId xmlns:a16="http://schemas.microsoft.com/office/drawing/2014/main" id="{7BBDCA5A-58AC-4BF4-A024-DA4A938C9562}"/>
              </a:ext>
            </a:extLst>
          </p:cNvPr>
          <p:cNvSpPr/>
          <p:nvPr/>
        </p:nvSpPr>
        <p:spPr>
          <a:xfrm>
            <a:off x="7097917" y="2406140"/>
            <a:ext cx="916530" cy="1314834"/>
          </a:xfrm>
          <a:prstGeom prst="rightBrace">
            <a:avLst>
              <a:gd name="adj1" fmla="val 8333"/>
              <a:gd name="adj2" fmla="val 65837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69639A6D-4A8B-478B-B41D-AD414EC9B34B}"/>
              </a:ext>
            </a:extLst>
          </p:cNvPr>
          <p:cNvSpPr/>
          <p:nvPr/>
        </p:nvSpPr>
        <p:spPr>
          <a:xfrm>
            <a:off x="7097917" y="1339913"/>
            <a:ext cx="916530" cy="1238816"/>
          </a:xfrm>
          <a:prstGeom prst="rightBrace">
            <a:avLst>
              <a:gd name="adj1" fmla="val 8333"/>
              <a:gd name="adj2" fmla="val 67368"/>
            </a:avLst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1A220E22-35D7-42A5-855B-5588C59FF1AC}"/>
              </a:ext>
            </a:extLst>
          </p:cNvPr>
          <p:cNvSpPr/>
          <p:nvPr/>
        </p:nvSpPr>
        <p:spPr>
          <a:xfrm>
            <a:off x="7105462" y="1060763"/>
            <a:ext cx="908985" cy="1238816"/>
          </a:xfrm>
          <a:prstGeom prst="rightBrace">
            <a:avLst>
              <a:gd name="adj1" fmla="val 8333"/>
              <a:gd name="adj2" fmla="val 29159"/>
            </a:avLst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2B4BE0-CF7F-4A18-8BF5-A74A6A2B457C}"/>
              </a:ext>
            </a:extLst>
          </p:cNvPr>
          <p:cNvSpPr txBox="1"/>
          <p:nvPr/>
        </p:nvSpPr>
        <p:spPr>
          <a:xfrm>
            <a:off x="8014447" y="2965940"/>
            <a:ext cx="2123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Device Management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1E9AFB-3E56-41E6-AED4-2DC122E3E70E}"/>
              </a:ext>
            </a:extLst>
          </p:cNvPr>
          <p:cNvSpPr txBox="1"/>
          <p:nvPr/>
        </p:nvSpPr>
        <p:spPr>
          <a:xfrm>
            <a:off x="8014447" y="1991540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CMDH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DBB989-772C-436F-B7FE-B7ACE253231C}"/>
              </a:ext>
            </a:extLst>
          </p:cNvPr>
          <p:cNvSpPr txBox="1"/>
          <p:nvPr/>
        </p:nvSpPr>
        <p:spPr>
          <a:xfrm>
            <a:off x="8014447" y="1256756"/>
            <a:ext cx="1545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Core oneM2M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02FC84-A2D4-445B-9527-CAA17B4ED722}"/>
              </a:ext>
            </a:extLst>
          </p:cNvPr>
          <p:cNvSpPr txBox="1"/>
          <p:nvPr/>
        </p:nvSpPr>
        <p:spPr>
          <a:xfrm>
            <a:off x="8014447" y="3922010"/>
            <a:ext cx="2712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Deployment requirements </a:t>
            </a:r>
          </a:p>
        </p:txBody>
      </p:sp>
    </p:spTree>
    <p:extLst>
      <p:ext uri="{BB962C8B-B14F-4D97-AF65-F5344CB8AC3E}">
        <p14:creationId xmlns:p14="http://schemas.microsoft.com/office/powerpoint/2010/main" val="1806375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3A603-CFF3-4C21-BB6C-7CDCB5EE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done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B236E-F8DE-4DE4-B1FA-A78C71272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Contributions to TR-0024 offering an analysis of requirements for discussion</a:t>
            </a:r>
          </a:p>
          <a:p>
            <a:r>
              <a:rPr lang="en-US" dirty="0"/>
              <a:t>Tracking spreadsheet to capture progress</a:t>
            </a:r>
          </a:p>
          <a:p>
            <a:pPr lvl="1"/>
            <a:r>
              <a:rPr lang="en-US" dirty="0"/>
              <a:t>SDS-2019-0xxx-TS34_solutions_tracking_spreadsheet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E1DBF-C42C-46DB-97CD-B87888835B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7ED1EB-D1BF-48CC-9CBF-C717E1504DFA}" type="slidenum">
              <a:rPr lang="en-US" altLang="fr-FR" smtClean="0"/>
              <a:pPr>
                <a:defRPr/>
              </a:pPr>
              <a:t>4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330665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4BF0A-FDB5-4D70-82C8-E40B070F5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45893-F263-4B35-966F-D57AE53F5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discussions</a:t>
            </a:r>
          </a:p>
          <a:p>
            <a:r>
              <a:rPr lang="en-US" dirty="0"/>
              <a:t>Generate solutions and record in appropriate specifications</a:t>
            </a:r>
          </a:p>
          <a:p>
            <a:pPr lvl="1"/>
            <a:r>
              <a:rPr lang="en-US" dirty="0"/>
              <a:t>TS-0026 3GPP Interworking</a:t>
            </a:r>
          </a:p>
          <a:p>
            <a:pPr lvl="1"/>
            <a:r>
              <a:rPr lang="en-US" dirty="0"/>
              <a:t>TS-0031 Feature Catalog</a:t>
            </a:r>
          </a:p>
          <a:p>
            <a:pPr lvl="1"/>
            <a:r>
              <a:rPr lang="en-US" dirty="0"/>
              <a:t>TS-0025 Profiles</a:t>
            </a:r>
          </a:p>
          <a:p>
            <a:pPr lvl="1"/>
            <a:r>
              <a:rPr lang="en-US" dirty="0"/>
              <a:t>TS-0018 Test Purposes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D65998-4E7E-4EB4-8581-77265A0E8B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7ED1EB-D1BF-48CC-9CBF-C717E1504DFA}" type="slidenum">
              <a:rPr lang="en-US" altLang="fr-FR" smtClean="0"/>
              <a:pPr>
                <a:defRPr/>
              </a:pPr>
              <a:t>5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9222341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9566</TotalTime>
  <Words>117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Myriad Pro</vt:lpstr>
      <vt:lpstr>1_Office Theme</vt:lpstr>
      <vt:lpstr>Device Connection Efficiency Plan How oneM2M implements GSMA TS.34</vt:lpstr>
      <vt:lpstr>Outline</vt:lpstr>
      <vt:lpstr>What is TS 34</vt:lpstr>
      <vt:lpstr>Work done so far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Flynn, Bob</cp:lastModifiedBy>
  <cp:revision>211</cp:revision>
  <dcterms:created xsi:type="dcterms:W3CDTF">2017-09-01T18:11:41Z</dcterms:created>
  <dcterms:modified xsi:type="dcterms:W3CDTF">2019-09-22T23:05:55Z</dcterms:modified>
</cp:coreProperties>
</file>