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6" r:id="rId1"/>
  </p:sldMasterIdLst>
  <p:notesMasterIdLst>
    <p:notesMasterId r:id="rId8"/>
  </p:notesMasterIdLst>
  <p:sldIdLst>
    <p:sldId id="256" r:id="rId2"/>
    <p:sldId id="293" r:id="rId3"/>
    <p:sldId id="295" r:id="rId4"/>
    <p:sldId id="296" r:id="rId5"/>
    <p:sldId id="301" r:id="rId6"/>
    <p:sldId id="29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063"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C7A465-8154-4429-A516-58D821DC25A6}" type="datetimeFigureOut">
              <a:rPr lang="en-IN" smtClean="0"/>
              <a:t>23/09/19</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92C44F-F130-46DA-8F78-9D75F0238B59}" type="slidenum">
              <a:rPr lang="en-IN" smtClean="0"/>
              <a:t>‹#›</a:t>
            </a:fld>
            <a:endParaRPr lang="en-IN"/>
          </a:p>
        </p:txBody>
      </p:sp>
    </p:spTree>
    <p:extLst>
      <p:ext uri="{BB962C8B-B14F-4D97-AF65-F5344CB8AC3E}">
        <p14:creationId xmlns:p14="http://schemas.microsoft.com/office/powerpoint/2010/main" val="3770238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改一改</a:t>
            </a:r>
            <a:r>
              <a:rPr lang="en-US" altLang="zh-CN" dirty="0"/>
              <a:t>Source</a:t>
            </a:r>
            <a:r>
              <a:rPr lang="zh-CN" altLang="en-US" dirty="0"/>
              <a:t>和</a:t>
            </a:r>
            <a:r>
              <a:rPr lang="en-US" altLang="zh-CN" dirty="0"/>
              <a:t>date</a:t>
            </a:r>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1D52DCF-4EE0-4086-8214-64229392A245}" type="slidenum">
              <a:rPr kumimoji="0" lang="zh-CN" altLang="en-US" sz="1200" b="0" i="0" u="none" strike="noStrike" kern="1200" cap="none" spc="0" normalizeH="0" baseline="0" noProof="0" smtClean="0">
                <a:ln>
                  <a:noFill/>
                </a:ln>
                <a:solidFill>
                  <a:prstClr val="black"/>
                </a:solidFill>
                <a:effectLst/>
                <a:uLnTx/>
                <a:uFillTx/>
                <a:latin typeface="Calibri" pitchFamily="34" charset="0"/>
                <a:ea typeface="宋体" panose="02010600030101010101" pitchFamily="2" charset="-122"/>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Calibri" pitchFamily="34" charset="0"/>
              <a:ea typeface="宋体" panose="02010600030101010101" pitchFamily="2" charset="-122"/>
              <a:cs typeface="Arial" charset="0"/>
            </a:endParaRPr>
          </a:p>
        </p:txBody>
      </p:sp>
    </p:spTree>
    <p:extLst>
      <p:ext uri="{BB962C8B-B14F-4D97-AF65-F5344CB8AC3E}">
        <p14:creationId xmlns:p14="http://schemas.microsoft.com/office/powerpoint/2010/main" val="26988607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New Page">
    <p:spTree>
      <p:nvGrpSpPr>
        <p:cNvPr id="1" name=""/>
        <p:cNvGrpSpPr/>
        <p:nvPr/>
      </p:nvGrpSpPr>
      <p:grpSpPr>
        <a:xfrm>
          <a:off x="0" y="0"/>
          <a:ext cx="0" cy="0"/>
          <a:chOff x="0" y="0"/>
          <a:chExt cx="0" cy="0"/>
        </a:xfrm>
      </p:grpSpPr>
      <p:cxnSp>
        <p:nvCxnSpPr>
          <p:cNvPr id="4" name="Straight Connector 1"/>
          <p:cNvCxnSpPr/>
          <p:nvPr userDrawn="1"/>
        </p:nvCxnSpPr>
        <p:spPr>
          <a:xfrm>
            <a:off x="609600" y="6248400"/>
            <a:ext cx="109728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cxnSp>
        <p:nvCxnSpPr>
          <p:cNvPr id="5" name="Straight Connector 2"/>
          <p:cNvCxnSpPr/>
          <p:nvPr userDrawn="1"/>
        </p:nvCxnSpPr>
        <p:spPr>
          <a:xfrm>
            <a:off x="609600" y="1219200"/>
            <a:ext cx="109728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pic>
        <p:nvPicPr>
          <p:cNvPr id="6" name="Picture 7" descr="C:\Documents and Settings\mcauley\Local Settings\Temp\wz83a6\oneM2M\oneM2M-Logo.gif"/>
          <p:cNvPicPr>
            <a:picLocks noChangeAspect="1" noChangeArrowheads="1"/>
          </p:cNvPicPr>
          <p:nvPr userDrawn="1"/>
        </p:nvPicPr>
        <p:blipFill>
          <a:blip r:embed="rId2" cstate="print"/>
          <a:srcRect/>
          <a:stretch>
            <a:fillRect/>
          </a:stretch>
        </p:blipFill>
        <p:spPr bwMode="auto">
          <a:xfrm>
            <a:off x="10195984" y="0"/>
            <a:ext cx="1996016" cy="1022350"/>
          </a:xfrm>
          <a:prstGeom prst="rect">
            <a:avLst/>
          </a:prstGeom>
          <a:noFill/>
          <a:ln w="9525">
            <a:noFill/>
            <a:miter lim="800000"/>
            <a:headEnd/>
            <a:tailEnd/>
          </a:ln>
        </p:spPr>
      </p:pic>
      <p:sp>
        <p:nvSpPr>
          <p:cNvPr id="2" name="Title 1"/>
          <p:cNvSpPr>
            <a:spLocks noGrp="1"/>
          </p:cNvSpPr>
          <p:nvPr>
            <p:ph type="title"/>
          </p:nvPr>
        </p:nvSpPr>
        <p:spPr>
          <a:xfrm>
            <a:off x="609600" y="533400"/>
            <a:ext cx="10972800" cy="11430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cs typeface="Arial" pitchFamily="34" charset="0"/>
              </a:defRPr>
            </a:lvl1pPr>
          </a:lstStyle>
          <a:p>
            <a:pPr>
              <a:defRPr/>
            </a:pPr>
            <a:fld id="{AE9FB307-A34E-4885-A2CA-09054EC7543A}" type="slidenum">
              <a:rPr lang="en-US" altLang="zh-CN"/>
              <a:pPr>
                <a:defRPr/>
              </a:pPr>
              <a:t>‹#›</a:t>
            </a:fld>
            <a:endParaRPr lang="en-US" altLang="zh-CN" dirty="0"/>
          </a:p>
        </p:txBody>
      </p:sp>
    </p:spTree>
    <p:extLst>
      <p:ext uri="{BB962C8B-B14F-4D97-AF65-F5344CB8AC3E}">
        <p14:creationId xmlns:p14="http://schemas.microsoft.com/office/powerpoint/2010/main" val="2902473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cxnSp>
        <p:nvCxnSpPr>
          <p:cNvPr id="4" name="Straight Connector 1"/>
          <p:cNvCxnSpPr/>
          <p:nvPr userDrawn="1"/>
        </p:nvCxnSpPr>
        <p:spPr>
          <a:xfrm>
            <a:off x="609600" y="6248400"/>
            <a:ext cx="109728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cxnSp>
        <p:nvCxnSpPr>
          <p:cNvPr id="5" name="Straight Connector 2"/>
          <p:cNvCxnSpPr/>
          <p:nvPr userDrawn="1"/>
        </p:nvCxnSpPr>
        <p:spPr>
          <a:xfrm>
            <a:off x="609600" y="1219200"/>
            <a:ext cx="109728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pic>
        <p:nvPicPr>
          <p:cNvPr id="6" name="Picture 7" descr="C:\Documents and Settings\mcauley\Local Settings\Temp\wz83a6\oneM2M\oneM2M-Logo.gif"/>
          <p:cNvPicPr>
            <a:picLocks noChangeAspect="1" noChangeArrowheads="1"/>
          </p:cNvPicPr>
          <p:nvPr userDrawn="1"/>
        </p:nvPicPr>
        <p:blipFill>
          <a:blip r:embed="rId2" cstate="print"/>
          <a:srcRect/>
          <a:stretch>
            <a:fillRect/>
          </a:stretch>
        </p:blipFill>
        <p:spPr bwMode="auto">
          <a:xfrm>
            <a:off x="10195984" y="0"/>
            <a:ext cx="1996016" cy="1022350"/>
          </a:xfrm>
          <a:prstGeom prst="rect">
            <a:avLst/>
          </a:prstGeom>
          <a:noFill/>
          <a:ln w="9525">
            <a:noFill/>
            <a:miter lim="800000"/>
            <a:headEnd/>
            <a:tailEnd/>
          </a:ln>
        </p:spPr>
      </p:pic>
      <p:sp>
        <p:nvSpPr>
          <p:cNvPr id="2" name="Title 1"/>
          <p:cNvSpPr>
            <a:spLocks noGrp="1"/>
          </p:cNvSpPr>
          <p:nvPr>
            <p:ph type="title"/>
          </p:nvPr>
        </p:nvSpPr>
        <p:spPr>
          <a:xfrm>
            <a:off x="609600" y="533400"/>
            <a:ext cx="10972800" cy="11430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cs typeface="Arial" pitchFamily="34" charset="0"/>
              </a:defRPr>
            </a:lvl1pPr>
          </a:lstStyle>
          <a:p>
            <a:pPr>
              <a:defRPr/>
            </a:pPr>
            <a:fld id="{026D99B4-3DEA-48BD-B969-7A131EC8CE32}" type="slidenum">
              <a:rPr lang="en-US" altLang="zh-CN"/>
              <a:pPr>
                <a:defRPr/>
              </a:pPr>
              <a:t>‹#›</a:t>
            </a:fld>
            <a:endParaRPr lang="en-US" altLang="zh-CN" dirty="0"/>
          </a:p>
        </p:txBody>
      </p:sp>
    </p:spTree>
    <p:extLst>
      <p:ext uri="{BB962C8B-B14F-4D97-AF65-F5344CB8AC3E}">
        <p14:creationId xmlns:p14="http://schemas.microsoft.com/office/powerpoint/2010/main" val="996047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89178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79463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txStyles>
    <p:titleStyle>
      <a:lvl1pPr algn="ctr" rtl="0" eaLnBrk="0" fontAlgn="base" hangingPunct="0">
        <a:spcBef>
          <a:spcPct val="0"/>
        </a:spcBef>
        <a:spcAft>
          <a:spcPct val="0"/>
        </a:spcAft>
        <a:defRPr sz="4400" kern="1200">
          <a:solidFill>
            <a:srgbClr val="C00000"/>
          </a:solidFill>
          <a:latin typeface="+mj-lt"/>
          <a:ea typeface="+mj-ea"/>
          <a:cs typeface="+mj-cs"/>
        </a:defRPr>
      </a:lvl1pPr>
      <a:lvl2pPr algn="ctr" rtl="0" eaLnBrk="0" fontAlgn="base" hangingPunct="0">
        <a:spcBef>
          <a:spcPct val="0"/>
        </a:spcBef>
        <a:spcAft>
          <a:spcPct val="0"/>
        </a:spcAft>
        <a:defRPr sz="4400">
          <a:solidFill>
            <a:srgbClr val="C00000"/>
          </a:solidFill>
          <a:latin typeface="Calibri" pitchFamily="34" charset="0"/>
        </a:defRPr>
      </a:lvl2pPr>
      <a:lvl3pPr algn="ctr" rtl="0" eaLnBrk="0" fontAlgn="base" hangingPunct="0">
        <a:spcBef>
          <a:spcPct val="0"/>
        </a:spcBef>
        <a:spcAft>
          <a:spcPct val="0"/>
        </a:spcAft>
        <a:defRPr sz="4400">
          <a:solidFill>
            <a:srgbClr val="C00000"/>
          </a:solidFill>
          <a:latin typeface="Calibri" pitchFamily="34" charset="0"/>
        </a:defRPr>
      </a:lvl3pPr>
      <a:lvl4pPr algn="ctr" rtl="0" eaLnBrk="0" fontAlgn="base" hangingPunct="0">
        <a:spcBef>
          <a:spcPct val="0"/>
        </a:spcBef>
        <a:spcAft>
          <a:spcPct val="0"/>
        </a:spcAft>
        <a:defRPr sz="4400">
          <a:solidFill>
            <a:srgbClr val="C00000"/>
          </a:solidFill>
          <a:latin typeface="Calibri" pitchFamily="34" charset="0"/>
        </a:defRPr>
      </a:lvl4pPr>
      <a:lvl5pPr algn="ctr" rtl="0" eaLnBrk="0" fontAlgn="base" hangingPunct="0">
        <a:spcBef>
          <a:spcPct val="0"/>
        </a:spcBef>
        <a:spcAft>
          <a:spcPct val="0"/>
        </a:spcAft>
        <a:defRPr sz="4400">
          <a:solidFill>
            <a:srgbClr val="C00000"/>
          </a:solidFill>
          <a:latin typeface="Calibri" pitchFamily="34" charset="0"/>
        </a:defRPr>
      </a:lvl5pPr>
      <a:lvl6pPr marL="457200" algn="ctr" rtl="0" fontAlgn="base">
        <a:spcBef>
          <a:spcPct val="0"/>
        </a:spcBef>
        <a:spcAft>
          <a:spcPct val="0"/>
        </a:spcAft>
        <a:defRPr sz="4400">
          <a:solidFill>
            <a:srgbClr val="C00000"/>
          </a:solidFill>
          <a:latin typeface="Calibri" pitchFamily="34" charset="0"/>
        </a:defRPr>
      </a:lvl6pPr>
      <a:lvl7pPr marL="914400" algn="ctr" rtl="0" fontAlgn="base">
        <a:spcBef>
          <a:spcPct val="0"/>
        </a:spcBef>
        <a:spcAft>
          <a:spcPct val="0"/>
        </a:spcAft>
        <a:defRPr sz="4400">
          <a:solidFill>
            <a:srgbClr val="C00000"/>
          </a:solidFill>
          <a:latin typeface="Calibri" pitchFamily="34" charset="0"/>
        </a:defRPr>
      </a:lvl7pPr>
      <a:lvl8pPr marL="1371600" algn="ctr" rtl="0" fontAlgn="base">
        <a:spcBef>
          <a:spcPct val="0"/>
        </a:spcBef>
        <a:spcAft>
          <a:spcPct val="0"/>
        </a:spcAft>
        <a:defRPr sz="4400">
          <a:solidFill>
            <a:srgbClr val="C00000"/>
          </a:solidFill>
          <a:latin typeface="Calibri" pitchFamily="34" charset="0"/>
        </a:defRPr>
      </a:lvl8pPr>
      <a:lvl9pPr marL="1828800" algn="ctr" rtl="0" fontAlgn="base">
        <a:spcBef>
          <a:spcPct val="0"/>
        </a:spcBef>
        <a:spcAft>
          <a:spcPct val="0"/>
        </a:spcAft>
        <a:defRPr sz="4400">
          <a:solidFill>
            <a:srgbClr val="C00000"/>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rgbClr val="C00000"/>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7" descr="C:\Documents and Settings\mcauley\Local Settings\Temp\wz83a6\oneM2M\oneM2M-Logo.gif"/>
          <p:cNvPicPr>
            <a:picLocks noChangeAspect="1" noChangeArrowheads="1"/>
          </p:cNvPicPr>
          <p:nvPr/>
        </p:nvPicPr>
        <p:blipFill>
          <a:blip r:embed="rId3" cstate="print"/>
          <a:srcRect/>
          <a:stretch>
            <a:fillRect/>
          </a:stretch>
        </p:blipFill>
        <p:spPr bwMode="auto">
          <a:xfrm>
            <a:off x="3105150" y="28575"/>
            <a:ext cx="5981700" cy="4083050"/>
          </a:xfrm>
          <a:prstGeom prst="rect">
            <a:avLst/>
          </a:prstGeom>
          <a:noFill/>
          <a:ln w="9525">
            <a:noFill/>
            <a:miter lim="800000"/>
            <a:headEnd/>
            <a:tailEnd/>
          </a:ln>
        </p:spPr>
      </p:pic>
      <p:sp>
        <p:nvSpPr>
          <p:cNvPr id="6" name="Rounded Rectangle 5"/>
          <p:cNvSpPr/>
          <p:nvPr/>
        </p:nvSpPr>
        <p:spPr>
          <a:xfrm>
            <a:off x="1981200" y="5256214"/>
            <a:ext cx="8229600" cy="1222375"/>
          </a:xfrm>
          <a:prstGeom prst="roundRect">
            <a:avLst/>
          </a:prstGeom>
          <a:noFill/>
          <a:ln>
            <a:solidFill>
              <a:srgbClr val="A0A0A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zh-CN" altLang="zh-CN">
              <a:solidFill>
                <a:srgbClr val="FFFFFF"/>
              </a:solidFill>
              <a:latin typeface="Calibri"/>
              <a:ea typeface="宋体" panose="02010600030101010101" pitchFamily="2" charset="-122"/>
              <a:cs typeface="Arial" pitchFamily="34" charset="0"/>
            </a:endParaRPr>
          </a:p>
        </p:txBody>
      </p:sp>
      <p:sp>
        <p:nvSpPr>
          <p:cNvPr id="3076" name="Title 1"/>
          <p:cNvSpPr>
            <a:spLocks noGrp="1"/>
          </p:cNvSpPr>
          <p:nvPr>
            <p:ph type="ctrTitle" idx="4294967295"/>
          </p:nvPr>
        </p:nvSpPr>
        <p:spPr bwMode="auto">
          <a:xfrm>
            <a:off x="984738" y="3711576"/>
            <a:ext cx="10100604" cy="1470025"/>
          </a:xfrm>
          <a:prstGeom prst="rect">
            <a:avLst/>
          </a:prstGeom>
          <a:noFill/>
          <a:ln>
            <a:miter lim="800000"/>
            <a:headEnd/>
            <a:tailEnd/>
          </a:ln>
        </p:spPr>
        <p:txBody>
          <a:bodyPr/>
          <a:lstStyle/>
          <a:p>
            <a:pPr eaLnBrk="1" hangingPunct="1"/>
            <a:r>
              <a:rPr lang="en-IN" altLang="zh-CN" b="1" u="sng" dirty="0">
                <a:solidFill>
                  <a:srgbClr val="A0A0A3"/>
                </a:solidFill>
              </a:rPr>
              <a:t>Notification Aggregation</a:t>
            </a:r>
            <a:endParaRPr lang="en-US" altLang="zh-CN" dirty="0">
              <a:solidFill>
                <a:srgbClr val="A0A0A3"/>
              </a:solidFill>
            </a:endParaRPr>
          </a:p>
        </p:txBody>
      </p:sp>
      <p:sp>
        <p:nvSpPr>
          <p:cNvPr id="3077" name="TextBox 4"/>
          <p:cNvSpPr txBox="1">
            <a:spLocks noChangeArrowheads="1"/>
          </p:cNvSpPr>
          <p:nvPr/>
        </p:nvSpPr>
        <p:spPr bwMode="auto">
          <a:xfrm>
            <a:off x="2135189" y="5256213"/>
            <a:ext cx="4896084" cy="646331"/>
          </a:xfrm>
          <a:prstGeom prst="rect">
            <a:avLst/>
          </a:prstGeom>
          <a:noFill/>
          <a:ln w="9525">
            <a:noFill/>
            <a:miter lim="800000"/>
            <a:headEnd/>
            <a:tailEnd/>
          </a:ln>
        </p:spPr>
        <p:txBody>
          <a:bodyPr wrap="none">
            <a:spAutoFit/>
          </a:bodyPr>
          <a:lstStyle/>
          <a:p>
            <a:pPr defTabSz="914400" fontAlgn="base">
              <a:spcBef>
                <a:spcPct val="0"/>
              </a:spcBef>
              <a:spcAft>
                <a:spcPct val="0"/>
              </a:spcAft>
            </a:pPr>
            <a:r>
              <a:rPr lang="en-US" altLang="zh-CN" dirty="0">
                <a:solidFill>
                  <a:srgbClr val="B42025"/>
                </a:solidFill>
                <a:latin typeface="Calibri" pitchFamily="34" charset="0"/>
                <a:ea typeface="宋体" panose="02010600030101010101" pitchFamily="2" charset="-122"/>
                <a:cs typeface="Arial" pitchFamily="34" charset="0"/>
              </a:rPr>
              <a:t>Source: IBM, C-DOT (Poornima, Anupama, Suman)</a:t>
            </a:r>
          </a:p>
          <a:p>
            <a:pPr defTabSz="914400" fontAlgn="base">
              <a:spcBef>
                <a:spcPct val="0"/>
              </a:spcBef>
              <a:spcAft>
                <a:spcPct val="0"/>
              </a:spcAft>
            </a:pPr>
            <a:r>
              <a:rPr lang="en-US" altLang="zh-CN" dirty="0">
                <a:solidFill>
                  <a:srgbClr val="B42025"/>
                </a:solidFill>
                <a:latin typeface="Calibri" pitchFamily="34" charset="0"/>
                <a:ea typeface="宋体" panose="02010600030101010101" pitchFamily="2" charset="-122"/>
                <a:cs typeface="Arial" pitchFamily="34" charset="0"/>
              </a:rPr>
              <a:t>Meeting Date: 23 September 2019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19F34-4120-41CC-8F02-94CD9C2BDA02}"/>
              </a:ext>
            </a:extLst>
          </p:cNvPr>
          <p:cNvSpPr>
            <a:spLocks noGrp="1"/>
          </p:cNvSpPr>
          <p:nvPr>
            <p:ph type="title"/>
          </p:nvPr>
        </p:nvSpPr>
        <p:spPr/>
        <p:txBody>
          <a:bodyPr/>
          <a:lstStyle/>
          <a:p>
            <a:r>
              <a:rPr lang="en-IN" b="1" dirty="0"/>
              <a:t>Background – fanned out subscriptions</a:t>
            </a:r>
          </a:p>
        </p:txBody>
      </p:sp>
      <p:sp>
        <p:nvSpPr>
          <p:cNvPr id="3" name="Content Placeholder 2">
            <a:extLst>
              <a:ext uri="{FF2B5EF4-FFF2-40B4-BE49-F238E27FC236}">
                <a16:creationId xmlns:a16="http://schemas.microsoft.com/office/drawing/2014/main" id="{A43248F8-2F35-4537-863E-1026A366CFE8}"/>
              </a:ext>
            </a:extLst>
          </p:cNvPr>
          <p:cNvSpPr>
            <a:spLocks noGrp="1"/>
          </p:cNvSpPr>
          <p:nvPr>
            <p:ph idx="1"/>
          </p:nvPr>
        </p:nvSpPr>
        <p:spPr/>
        <p:txBody>
          <a:bodyPr/>
          <a:lstStyle/>
          <a:p>
            <a:pPr marL="0" indent="0">
              <a:buNone/>
            </a:pPr>
            <a:r>
              <a:rPr lang="en-IN" sz="2000" b="1" dirty="0">
                <a:latin typeface="Arial" panose="020B0604020202020204" pitchFamily="34" charset="0"/>
                <a:ea typeface="Times New Roman" panose="02020603050405020304" pitchFamily="18" charset="0"/>
                <a:cs typeface="Times New Roman" panose="02020603050405020304" pitchFamily="18" charset="0"/>
              </a:rPr>
              <a:t>We offer two options when a Create Subscription is sent to a Group </a:t>
            </a:r>
            <a:r>
              <a:rPr lang="en-IN" sz="2000" b="1" dirty="0" err="1">
                <a:latin typeface="Arial" panose="020B0604020202020204" pitchFamily="34" charset="0"/>
                <a:ea typeface="Times New Roman" panose="02020603050405020304" pitchFamily="18" charset="0"/>
                <a:cs typeface="Times New Roman" panose="02020603050405020304" pitchFamily="18" charset="0"/>
              </a:rPr>
              <a:t>fanOut</a:t>
            </a:r>
            <a:r>
              <a:rPr lang="en-IN" sz="2000" b="1" dirty="0">
                <a:latin typeface="Arial" panose="020B0604020202020204" pitchFamily="34" charset="0"/>
                <a:ea typeface="Times New Roman" panose="02020603050405020304" pitchFamily="18" charset="0"/>
                <a:cs typeface="Times New Roman" panose="02020603050405020304" pitchFamily="18" charset="0"/>
              </a:rPr>
              <a:t> point:</a:t>
            </a:r>
            <a:endParaRPr lang="en-IN" sz="2400" dirty="0"/>
          </a:p>
          <a:p>
            <a:pPr marL="457200" indent="-457200">
              <a:buFont typeface="+mj-lt"/>
              <a:buAutoNum type="arabicPeriod"/>
            </a:pPr>
            <a:r>
              <a:rPr lang="en-IN" sz="2000" dirty="0"/>
              <a:t>Disaggregated Notification</a:t>
            </a:r>
          </a:p>
          <a:p>
            <a:pPr marL="857250" lvl="1" indent="-457200"/>
            <a:r>
              <a:rPr lang="en-IN" sz="1800" dirty="0"/>
              <a:t>With this option, individual subscriptions are created on all group members. These subscriptions behave just as they would if they had been created directly. Notifications are sent directly to the URIs in the subscription </a:t>
            </a:r>
            <a:r>
              <a:rPr lang="en-IN" sz="1800" dirty="0" err="1"/>
              <a:t>NotificationURI</a:t>
            </a:r>
            <a:r>
              <a:rPr lang="en-IN" sz="1800" dirty="0"/>
              <a:t> attribute</a:t>
            </a:r>
          </a:p>
          <a:p>
            <a:pPr marL="457200" indent="-457200">
              <a:buFont typeface="+mj-lt"/>
              <a:buAutoNum type="arabicPeriod"/>
            </a:pPr>
            <a:r>
              <a:rPr lang="en-IN" sz="2000" dirty="0"/>
              <a:t>Aggregated Notification</a:t>
            </a:r>
          </a:p>
          <a:p>
            <a:pPr marL="857250" lvl="1" indent="-457200">
              <a:buFont typeface="+mj-lt"/>
              <a:buAutoNum type="arabicPeriod"/>
            </a:pPr>
            <a:r>
              <a:rPr lang="en-IN" sz="1800" dirty="0"/>
              <a:t>With this option, the &lt;Group&gt; replaces the </a:t>
            </a:r>
            <a:r>
              <a:rPr lang="en-IN" sz="1800" i="1" dirty="0" err="1"/>
              <a:t>NotificationURI</a:t>
            </a:r>
            <a:r>
              <a:rPr lang="en-IN" sz="1800" dirty="0"/>
              <a:t> in the fanned out subscription requests to point to itself.</a:t>
            </a:r>
          </a:p>
          <a:p>
            <a:pPr marL="857250" lvl="1" indent="-457200">
              <a:buFont typeface="+mj-lt"/>
              <a:buAutoNum type="arabicPeriod"/>
            </a:pPr>
            <a:r>
              <a:rPr lang="en-IN" sz="1800" dirty="0"/>
              <a:t>Individual &lt;Subscription&gt; resources still exist on all the group members, but their </a:t>
            </a:r>
            <a:r>
              <a:rPr lang="en-IN" sz="1800" i="1" dirty="0" err="1"/>
              <a:t>NotificationURI</a:t>
            </a:r>
            <a:r>
              <a:rPr lang="en-IN" sz="1800" dirty="0"/>
              <a:t> points at the &lt;Group&gt; rather than at the ultimate recipients of the notifications</a:t>
            </a:r>
          </a:p>
          <a:p>
            <a:pPr marL="857250" lvl="1" indent="-457200">
              <a:buFont typeface="+mj-lt"/>
              <a:buAutoNum type="arabicPeriod"/>
            </a:pPr>
            <a:r>
              <a:rPr lang="en-IN" sz="1800" dirty="0"/>
              <a:t>The &lt;Group&gt; doesn’t have a &lt;subscription&gt; itself, but it maintains state on behalf of all these individual subscriptions, aggregating the notifications that come back to it and forwarding them to the original </a:t>
            </a:r>
            <a:r>
              <a:rPr lang="en-IN" sz="1800" i="1" dirty="0" err="1"/>
              <a:t>NotificationURI</a:t>
            </a:r>
            <a:r>
              <a:rPr lang="en-IN" sz="1800" dirty="0"/>
              <a:t> (as specified by the subscription’s </a:t>
            </a:r>
            <a:r>
              <a:rPr lang="en-IN" sz="1800" i="1" dirty="0" err="1"/>
              <a:t>notifyAggregation</a:t>
            </a:r>
            <a:r>
              <a:rPr lang="en-IN" sz="1800" dirty="0"/>
              <a:t> parameters)</a:t>
            </a:r>
          </a:p>
          <a:p>
            <a:pPr marL="857250" lvl="1" indent="-457200">
              <a:buFont typeface="+mj-lt"/>
              <a:buAutoNum type="arabicPeriod"/>
            </a:pPr>
            <a:r>
              <a:rPr lang="en-IN" sz="1800" dirty="0"/>
              <a:t>If the &lt;Group&gt; has another &lt;Group&gt; as a member, aggregation takes place at that “subgroup” as well.</a:t>
            </a:r>
            <a:endParaRPr lang="en-IN" sz="2000" dirty="0"/>
          </a:p>
          <a:p>
            <a:pPr marL="0" indent="0" algn="ctr">
              <a:buNone/>
            </a:pPr>
            <a:endParaRPr lang="en-GB" sz="2400" dirty="0"/>
          </a:p>
          <a:p>
            <a:pPr marL="0" indent="0" algn="ctr">
              <a:buNone/>
            </a:pPr>
            <a:endParaRPr lang="en-IN" sz="2400" dirty="0"/>
          </a:p>
          <a:p>
            <a:endParaRPr lang="en-IN" sz="2400" dirty="0"/>
          </a:p>
        </p:txBody>
      </p:sp>
    </p:spTree>
    <p:extLst>
      <p:ext uri="{BB962C8B-B14F-4D97-AF65-F5344CB8AC3E}">
        <p14:creationId xmlns:p14="http://schemas.microsoft.com/office/powerpoint/2010/main" val="4236402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6FFE8-C812-4F3B-A68B-C4FAEDE61BE1}"/>
              </a:ext>
            </a:extLst>
          </p:cNvPr>
          <p:cNvSpPr>
            <a:spLocks noGrp="1"/>
          </p:cNvSpPr>
          <p:nvPr>
            <p:ph type="title"/>
          </p:nvPr>
        </p:nvSpPr>
        <p:spPr/>
        <p:txBody>
          <a:bodyPr/>
          <a:lstStyle/>
          <a:p>
            <a:r>
              <a:rPr lang="en-IN" b="1" dirty="0"/>
              <a:t>Issues with Aggregated Notification</a:t>
            </a:r>
            <a:endParaRPr lang="en-IN" dirty="0"/>
          </a:p>
        </p:txBody>
      </p:sp>
      <p:sp>
        <p:nvSpPr>
          <p:cNvPr id="3" name="Content Placeholder 2">
            <a:extLst>
              <a:ext uri="{FF2B5EF4-FFF2-40B4-BE49-F238E27FC236}">
                <a16:creationId xmlns:a16="http://schemas.microsoft.com/office/drawing/2014/main" id="{CD300ADB-22DB-4FE0-93E3-26B7241B864E}"/>
              </a:ext>
            </a:extLst>
          </p:cNvPr>
          <p:cNvSpPr>
            <a:spLocks noGrp="1"/>
          </p:cNvSpPr>
          <p:nvPr>
            <p:ph idx="1"/>
          </p:nvPr>
        </p:nvSpPr>
        <p:spPr/>
        <p:txBody>
          <a:bodyPr/>
          <a:lstStyle/>
          <a:p>
            <a:r>
              <a:rPr lang="en-IN" sz="2000" dirty="0"/>
              <a:t>Issues with the mechanism used by the &lt;group&gt; to ”remember” the original list of recipients (i.e. the original </a:t>
            </a:r>
            <a:r>
              <a:rPr lang="en-IN" sz="2000" dirty="0" err="1"/>
              <a:t>NotificationURI</a:t>
            </a:r>
            <a:r>
              <a:rPr lang="en-IN" sz="2000" dirty="0"/>
              <a:t> attribute)</a:t>
            </a:r>
          </a:p>
          <a:p>
            <a:pPr lvl="1"/>
            <a:r>
              <a:rPr lang="en-IN" sz="1800" dirty="0"/>
              <a:t>Text discussing </a:t>
            </a:r>
            <a:r>
              <a:rPr lang="en-IN" sz="1800" dirty="0" err="1"/>
              <a:t>NotificationForwardingURI</a:t>
            </a:r>
            <a:r>
              <a:rPr lang="en-IN" sz="1800" dirty="0"/>
              <a:t> is inconsistent and unclear</a:t>
            </a:r>
          </a:p>
          <a:p>
            <a:pPr lvl="1"/>
            <a:r>
              <a:rPr lang="en-IN" sz="1800" dirty="0"/>
              <a:t>Possible security exposures and other unintended consequences</a:t>
            </a:r>
          </a:p>
          <a:p>
            <a:r>
              <a:rPr lang="en-IN" sz="2000" dirty="0"/>
              <a:t>TS-0001 says “</a:t>
            </a:r>
            <a:r>
              <a:rPr lang="en-GB" sz="2000" dirty="0"/>
              <a:t>The group Hosting CSE may stop aggregating the notifications when the </a:t>
            </a:r>
            <a:r>
              <a:rPr lang="en-GB" sz="2000" dirty="0" err="1"/>
              <a:t>expirationTime</a:t>
            </a:r>
            <a:r>
              <a:rPr lang="en-GB" sz="2000" dirty="0"/>
              <a:t> of the corresponding subscription expires”, but there isn’t a straightforward way for the group hosting CSE to tell when a remote subscription has expired.</a:t>
            </a:r>
            <a:endParaRPr lang="en-IN" sz="2000" dirty="0"/>
          </a:p>
          <a:p>
            <a:r>
              <a:rPr lang="en-IN" sz="2000" dirty="0"/>
              <a:t>It is not clear what happens if the &lt;group&gt; itself is deleted. The individual subscriptions will still exist, so should the notification aggregation continue?</a:t>
            </a:r>
          </a:p>
          <a:p>
            <a:r>
              <a:rPr lang="en-IN" sz="2000" dirty="0"/>
              <a:t>Specifications don’t say what happens to aggregation if attributes in the individual &lt;subscription&gt; resources (e.g. the </a:t>
            </a:r>
            <a:r>
              <a:rPr lang="en-IN" sz="2000" i="1" dirty="0" err="1"/>
              <a:t>notifyAggregation</a:t>
            </a:r>
            <a:r>
              <a:rPr lang="en-IN" sz="2000" dirty="0"/>
              <a:t> parameters) are updated after the aggregation has started</a:t>
            </a:r>
          </a:p>
          <a:p>
            <a:pPr lvl="1"/>
            <a:r>
              <a:rPr lang="en-IN" sz="1800" dirty="0"/>
              <a:t>Updates don’t have to take place through the original group, so the individual subscriptions could get out of step with each other</a:t>
            </a:r>
          </a:p>
          <a:p>
            <a:pPr lvl="1"/>
            <a:r>
              <a:rPr lang="en-IN" sz="1800" dirty="0"/>
              <a:t>The group doing the aggregation might not see new </a:t>
            </a:r>
            <a:r>
              <a:rPr lang="en-IN" sz="1800" i="1" dirty="0" err="1"/>
              <a:t>notifyAggregation</a:t>
            </a:r>
            <a:r>
              <a:rPr lang="en-IN" sz="1800" dirty="0"/>
              <a:t> values</a:t>
            </a:r>
          </a:p>
        </p:txBody>
      </p:sp>
    </p:spTree>
    <p:extLst>
      <p:ext uri="{BB962C8B-B14F-4D97-AF65-F5344CB8AC3E}">
        <p14:creationId xmlns:p14="http://schemas.microsoft.com/office/powerpoint/2010/main" val="535545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60469-354D-4A80-A7C5-1A9A1C6FF63E}"/>
              </a:ext>
            </a:extLst>
          </p:cNvPr>
          <p:cNvSpPr>
            <a:spLocks noGrp="1"/>
          </p:cNvSpPr>
          <p:nvPr>
            <p:ph type="title"/>
          </p:nvPr>
        </p:nvSpPr>
        <p:spPr/>
        <p:txBody>
          <a:bodyPr/>
          <a:lstStyle/>
          <a:p>
            <a:r>
              <a:rPr lang="en-IN" sz="3600" b="1" dirty="0"/>
              <a:t>Mechanisms to remember the original recipients</a:t>
            </a:r>
            <a:endParaRPr lang="en-IN" sz="3600" dirty="0"/>
          </a:p>
        </p:txBody>
      </p:sp>
      <p:sp>
        <p:nvSpPr>
          <p:cNvPr id="3" name="Content Placeholder 2">
            <a:extLst>
              <a:ext uri="{FF2B5EF4-FFF2-40B4-BE49-F238E27FC236}">
                <a16:creationId xmlns:a16="http://schemas.microsoft.com/office/drawing/2014/main" id="{FAC7221F-F927-4309-B170-EA7D033F129F}"/>
              </a:ext>
            </a:extLst>
          </p:cNvPr>
          <p:cNvSpPr>
            <a:spLocks noGrp="1"/>
          </p:cNvSpPr>
          <p:nvPr>
            <p:ph idx="1"/>
          </p:nvPr>
        </p:nvSpPr>
        <p:spPr>
          <a:xfrm>
            <a:off x="609599" y="1600201"/>
            <a:ext cx="11108635" cy="4810538"/>
          </a:xfrm>
        </p:spPr>
        <p:txBody>
          <a:bodyPr/>
          <a:lstStyle/>
          <a:p>
            <a:pPr marL="0" indent="0">
              <a:buNone/>
            </a:pPr>
            <a:r>
              <a:rPr lang="en-IN" sz="2400" dirty="0"/>
              <a:t>Current TSs include a mixture of two approaches</a:t>
            </a:r>
          </a:p>
          <a:p>
            <a:r>
              <a:rPr lang="en-IN" sz="1800" dirty="0"/>
              <a:t>Aggregate by </a:t>
            </a:r>
            <a:r>
              <a:rPr lang="en-IN" sz="1800" i="1" dirty="0" err="1"/>
              <a:t>notificationURI</a:t>
            </a:r>
            <a:endParaRPr lang="en-IN" sz="1800" i="1" dirty="0"/>
          </a:p>
          <a:p>
            <a:pPr lvl="1"/>
            <a:r>
              <a:rPr lang="en-IN" sz="1600" dirty="0"/>
              <a:t>When it receives a Create Subscription, the Group-Hosting CSE saves a copy of the </a:t>
            </a:r>
            <a:r>
              <a:rPr lang="en-IN" sz="1600" i="1" dirty="0" err="1"/>
              <a:t>notificationURI</a:t>
            </a:r>
            <a:r>
              <a:rPr lang="en-IN" sz="1600" dirty="0"/>
              <a:t> and generates a new (unique) </a:t>
            </a:r>
            <a:r>
              <a:rPr lang="en-IN" sz="1600" i="1" dirty="0" err="1"/>
              <a:t>notificationURI</a:t>
            </a:r>
            <a:r>
              <a:rPr lang="en-IN" sz="1600" i="1" dirty="0"/>
              <a:t> </a:t>
            </a:r>
            <a:r>
              <a:rPr lang="en-IN" sz="1600" dirty="0"/>
              <a:t>for this Create Subscription request. It maintains the mapping of new-&gt;old URIs.</a:t>
            </a:r>
          </a:p>
          <a:p>
            <a:pPr lvl="1"/>
            <a:r>
              <a:rPr lang="en-IN" sz="1600" dirty="0"/>
              <a:t>When it receives Notifications, it aggregates them based on the </a:t>
            </a:r>
            <a:r>
              <a:rPr lang="en-IN" sz="1600" i="1" dirty="0" err="1"/>
              <a:t>notificationURI</a:t>
            </a:r>
            <a:r>
              <a:rPr lang="en-IN" sz="1600" dirty="0"/>
              <a:t> that they contain (this will be the “new” </a:t>
            </a:r>
            <a:r>
              <a:rPr lang="en-IN" sz="1600" i="1" dirty="0" err="1"/>
              <a:t>notificationURI</a:t>
            </a:r>
            <a:r>
              <a:rPr lang="en-IN" sz="1600" dirty="0"/>
              <a:t>)</a:t>
            </a:r>
          </a:p>
          <a:p>
            <a:pPr lvl="1"/>
            <a:r>
              <a:rPr lang="en-IN" sz="1600" dirty="0"/>
              <a:t>When it is ready to transmit the aggregate Notification it sends it to the “old” </a:t>
            </a:r>
            <a:r>
              <a:rPr lang="en-IN" sz="1600" i="1" dirty="0" err="1"/>
              <a:t>NotificationURI</a:t>
            </a:r>
            <a:r>
              <a:rPr lang="en-IN" sz="1600" i="1" dirty="0"/>
              <a:t> </a:t>
            </a:r>
            <a:r>
              <a:rPr lang="en-IN" sz="1600" dirty="0"/>
              <a:t>that it saved at Create time.</a:t>
            </a:r>
          </a:p>
          <a:p>
            <a:r>
              <a:rPr lang="en-IN" sz="1800" dirty="0"/>
              <a:t>Aggregate by </a:t>
            </a:r>
            <a:r>
              <a:rPr lang="en-IN" sz="1800" i="1" dirty="0" err="1"/>
              <a:t>notificationForwardingURI</a:t>
            </a:r>
            <a:endParaRPr lang="en-IN" sz="1800" i="1" dirty="0"/>
          </a:p>
          <a:p>
            <a:pPr lvl="1"/>
            <a:r>
              <a:rPr lang="en-IN" sz="1600" dirty="0"/>
              <a:t>At Subscription Create time the Group-Hosting CSE replaces the </a:t>
            </a:r>
            <a:r>
              <a:rPr lang="en-IN" sz="1600" i="1" dirty="0" err="1"/>
              <a:t>notificationURI</a:t>
            </a:r>
            <a:r>
              <a:rPr lang="en-IN" sz="1600" i="1" dirty="0"/>
              <a:t> </a:t>
            </a:r>
            <a:r>
              <a:rPr lang="en-IN" sz="1600" dirty="0"/>
              <a:t>with one of its own, as above</a:t>
            </a:r>
          </a:p>
          <a:p>
            <a:pPr lvl="1"/>
            <a:r>
              <a:rPr lang="en-IN" sz="1600" dirty="0"/>
              <a:t>A copy of the original </a:t>
            </a:r>
            <a:r>
              <a:rPr lang="en-IN" sz="1600" i="1" dirty="0" err="1"/>
              <a:t>notificationURI</a:t>
            </a:r>
            <a:r>
              <a:rPr lang="en-IN" sz="1600" dirty="0"/>
              <a:t> is included in each Create Subscription request, as the </a:t>
            </a:r>
            <a:r>
              <a:rPr lang="en-IN" sz="1600" i="1" dirty="0" err="1"/>
              <a:t>notificationForwardingURI</a:t>
            </a:r>
            <a:r>
              <a:rPr lang="en-IN" sz="1600" i="1" dirty="0"/>
              <a:t> </a:t>
            </a:r>
            <a:r>
              <a:rPr lang="en-IN" sz="1600" dirty="0"/>
              <a:t>attribute. This one is not modified as the request passes through group fanout points, so the individual Subscriptions all contain a copy of the unmodified “old” </a:t>
            </a:r>
            <a:r>
              <a:rPr lang="en-IN" sz="1600" i="1" dirty="0" err="1"/>
              <a:t>NotificationURI</a:t>
            </a:r>
            <a:r>
              <a:rPr lang="en-IN" sz="1600" i="1" dirty="0"/>
              <a:t> </a:t>
            </a:r>
          </a:p>
          <a:p>
            <a:pPr lvl="1"/>
            <a:r>
              <a:rPr lang="en-IN" sz="1600" dirty="0"/>
              <a:t>Those Subscriptions echo this </a:t>
            </a:r>
            <a:r>
              <a:rPr lang="en-IN" sz="1600" i="1" dirty="0" err="1"/>
              <a:t>NotificationForwardingURI</a:t>
            </a:r>
            <a:r>
              <a:rPr lang="en-IN" sz="1600" dirty="0"/>
              <a:t> in the Notifications that they produce</a:t>
            </a:r>
          </a:p>
          <a:p>
            <a:pPr lvl="1"/>
            <a:r>
              <a:rPr lang="en-IN" sz="1600" dirty="0"/>
              <a:t>The group hosting CSE aggregates and transmits the aggregated Notification based on this </a:t>
            </a:r>
            <a:r>
              <a:rPr lang="en-IN" sz="1600" i="1" dirty="0" err="1"/>
              <a:t>notificationForwardingURI</a:t>
            </a:r>
            <a:endParaRPr lang="en-IN" sz="1600" i="1" dirty="0"/>
          </a:p>
          <a:p>
            <a:pPr lvl="1"/>
            <a:r>
              <a:rPr lang="en-IN" sz="1600" i="1" dirty="0"/>
              <a:t>NB With this approach the Group-Hosting CSE only needs to remember the aggregations that are actually in-flight (i.e. that contain one more notifications). It can forget about the recipients as soon as it transmits each </a:t>
            </a:r>
            <a:r>
              <a:rPr lang="en-IN" sz="1600" i="1" dirty="0" err="1"/>
              <a:t>aggregatedNotification</a:t>
            </a:r>
            <a:endParaRPr lang="en-IN" sz="1600" dirty="0"/>
          </a:p>
        </p:txBody>
      </p:sp>
    </p:spTree>
    <p:extLst>
      <p:ext uri="{BB962C8B-B14F-4D97-AF65-F5344CB8AC3E}">
        <p14:creationId xmlns:p14="http://schemas.microsoft.com/office/powerpoint/2010/main" val="2323405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60469-354D-4A80-A7C5-1A9A1C6FF63E}"/>
              </a:ext>
            </a:extLst>
          </p:cNvPr>
          <p:cNvSpPr>
            <a:spLocks noGrp="1"/>
          </p:cNvSpPr>
          <p:nvPr>
            <p:ph type="title"/>
          </p:nvPr>
        </p:nvSpPr>
        <p:spPr/>
        <p:txBody>
          <a:bodyPr/>
          <a:lstStyle/>
          <a:p>
            <a:r>
              <a:rPr lang="en-IN" sz="3600" b="1" dirty="0"/>
              <a:t>Drawbacks of these two approaches</a:t>
            </a:r>
            <a:endParaRPr lang="en-IN" sz="3600" dirty="0"/>
          </a:p>
        </p:txBody>
      </p:sp>
      <p:sp>
        <p:nvSpPr>
          <p:cNvPr id="3" name="Content Placeholder 2">
            <a:extLst>
              <a:ext uri="{FF2B5EF4-FFF2-40B4-BE49-F238E27FC236}">
                <a16:creationId xmlns:a16="http://schemas.microsoft.com/office/drawing/2014/main" id="{FAC7221F-F927-4309-B170-EA7D033F129F}"/>
              </a:ext>
            </a:extLst>
          </p:cNvPr>
          <p:cNvSpPr>
            <a:spLocks noGrp="1"/>
          </p:cNvSpPr>
          <p:nvPr>
            <p:ph idx="1"/>
          </p:nvPr>
        </p:nvSpPr>
        <p:spPr>
          <a:xfrm>
            <a:off x="609600" y="1391480"/>
            <a:ext cx="10972800" cy="4525963"/>
          </a:xfrm>
        </p:spPr>
        <p:txBody>
          <a:bodyPr/>
          <a:lstStyle/>
          <a:p>
            <a:r>
              <a:rPr lang="en-IN" sz="1800" dirty="0"/>
              <a:t>Aggregate by </a:t>
            </a:r>
            <a:r>
              <a:rPr lang="en-IN" sz="1800" i="1" dirty="0" err="1"/>
              <a:t>notificationURI</a:t>
            </a:r>
            <a:endParaRPr lang="en-IN" sz="1800" i="1" dirty="0"/>
          </a:p>
          <a:p>
            <a:pPr lvl="1"/>
            <a:r>
              <a:rPr lang="en-IN" sz="1600" dirty="0"/>
              <a:t>Group-Hosting CSE might not be able to tell when the subscription has expired, and so it might have to keep the unique new </a:t>
            </a:r>
            <a:r>
              <a:rPr lang="en-IN" sz="1600" i="1" dirty="0" err="1"/>
              <a:t>NotificationURI</a:t>
            </a:r>
            <a:r>
              <a:rPr lang="en-IN" sz="1600" dirty="0"/>
              <a:t> and the mapping of new-&gt;old URI for a potentially indefinite time.  It’s not able to reuse new URIs.</a:t>
            </a:r>
          </a:p>
          <a:p>
            <a:pPr lvl="1"/>
            <a:r>
              <a:rPr lang="en-IN" sz="1600" dirty="0"/>
              <a:t>More fragile than the other approach: A group-hosting CSE might forget the mapping of new-&gt;old (either by accident or because it incorrectly surmised that it didn’t need it any more), even though the subscriptions and recipients are all still up and running. If it receives any subsequent Notifications using the new URI it has to discard them</a:t>
            </a:r>
          </a:p>
          <a:p>
            <a:pPr lvl="1"/>
            <a:r>
              <a:rPr lang="en-IN" sz="1600" dirty="0"/>
              <a:t>These issues could be remediated by having an explicit resource to represent the aggregation process</a:t>
            </a:r>
          </a:p>
          <a:p>
            <a:r>
              <a:rPr lang="en-IN" sz="1800" dirty="0"/>
              <a:t>Aggregate by </a:t>
            </a:r>
            <a:r>
              <a:rPr lang="en-IN" sz="1800" i="1" dirty="0" err="1"/>
              <a:t>notificationForwardingURI</a:t>
            </a:r>
            <a:endParaRPr lang="en-IN" sz="1800" i="1" dirty="0"/>
          </a:p>
          <a:p>
            <a:pPr lvl="1"/>
            <a:r>
              <a:rPr lang="en-IN" sz="1600" dirty="0"/>
              <a:t>If two separate subscriptions happen to have the same recipients (i.e. the same </a:t>
            </a:r>
            <a:r>
              <a:rPr lang="en-IN" sz="1600" dirty="0" err="1"/>
              <a:t>notificationForwardingURI</a:t>
            </a:r>
            <a:r>
              <a:rPr lang="en-IN" sz="1600" dirty="0"/>
              <a:t>) then their notifications get aggregated together. This might not be what people want</a:t>
            </a:r>
          </a:p>
          <a:p>
            <a:pPr lvl="2"/>
            <a:r>
              <a:rPr lang="en-IN" sz="1200" dirty="0"/>
              <a:t>We could fix this by stating that the </a:t>
            </a:r>
            <a:r>
              <a:rPr lang="en-IN" sz="1200" dirty="0" err="1"/>
              <a:t>subscriptionReference</a:t>
            </a:r>
            <a:r>
              <a:rPr lang="en-IN" sz="1200" dirty="0"/>
              <a:t> is taken into consideration when aggregating</a:t>
            </a:r>
            <a:endParaRPr lang="en-IN" sz="1600" dirty="0"/>
          </a:p>
          <a:p>
            <a:pPr marL="800100" lvl="1"/>
            <a:r>
              <a:rPr lang="en-IN" sz="1600" dirty="0"/>
              <a:t>A compromised remote CSE could insert a </a:t>
            </a:r>
            <a:r>
              <a:rPr lang="en-IN" sz="1600" dirty="0" err="1"/>
              <a:t>notificationForwardingURI</a:t>
            </a:r>
            <a:r>
              <a:rPr lang="en-IN" sz="1600" dirty="0"/>
              <a:t> containing URIs of resources that it is not authorised to send notifications to and trick the group hosting CSE to send them on its behalf.</a:t>
            </a:r>
          </a:p>
          <a:p>
            <a:pPr marL="1200150" lvl="2"/>
            <a:r>
              <a:rPr lang="en-IN" sz="1200" dirty="0"/>
              <a:t>Can we require the group hosting CSE to run authorisation checks?</a:t>
            </a:r>
          </a:p>
          <a:p>
            <a:pPr marL="800100" lvl="1"/>
            <a:r>
              <a:rPr lang="en-IN" sz="1600" dirty="0"/>
              <a:t>Duplicate info is required on the initial Create Subscription request</a:t>
            </a:r>
          </a:p>
          <a:p>
            <a:pPr marL="1200150" lvl="2"/>
            <a:r>
              <a:rPr lang="en-IN" sz="1200" dirty="0"/>
              <a:t>Could be fixed by saying that one of the attributes can be blank</a:t>
            </a:r>
          </a:p>
          <a:p>
            <a:pPr marL="800100" lvl="1"/>
            <a:r>
              <a:rPr lang="en-IN" sz="1600" dirty="0"/>
              <a:t>More complicated to explain (and understand) than the other approach</a:t>
            </a:r>
          </a:p>
        </p:txBody>
      </p:sp>
    </p:spTree>
    <p:extLst>
      <p:ext uri="{BB962C8B-B14F-4D97-AF65-F5344CB8AC3E}">
        <p14:creationId xmlns:p14="http://schemas.microsoft.com/office/powerpoint/2010/main" val="3582131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EFEDF-2821-4908-B5A4-E5DF2660F84A}"/>
              </a:ext>
            </a:extLst>
          </p:cNvPr>
          <p:cNvSpPr>
            <a:spLocks noGrp="1"/>
          </p:cNvSpPr>
          <p:nvPr>
            <p:ph type="title"/>
          </p:nvPr>
        </p:nvSpPr>
        <p:spPr/>
        <p:txBody>
          <a:bodyPr/>
          <a:lstStyle/>
          <a:p>
            <a:r>
              <a:rPr lang="en-IN" b="1" dirty="0"/>
              <a:t>What to do?</a:t>
            </a:r>
            <a:endParaRPr lang="en-IN" dirty="0"/>
          </a:p>
        </p:txBody>
      </p:sp>
      <p:sp>
        <p:nvSpPr>
          <p:cNvPr id="3" name="Content Placeholder 2">
            <a:extLst>
              <a:ext uri="{FF2B5EF4-FFF2-40B4-BE49-F238E27FC236}">
                <a16:creationId xmlns:a16="http://schemas.microsoft.com/office/drawing/2014/main" id="{2BC0F541-94E8-446F-B931-23D1F1A7E1DA}"/>
              </a:ext>
            </a:extLst>
          </p:cNvPr>
          <p:cNvSpPr>
            <a:spLocks noGrp="1"/>
          </p:cNvSpPr>
          <p:nvPr>
            <p:ph idx="1"/>
          </p:nvPr>
        </p:nvSpPr>
        <p:spPr>
          <a:xfrm>
            <a:off x="609600" y="1480931"/>
            <a:ext cx="10972800" cy="4525963"/>
          </a:xfrm>
        </p:spPr>
        <p:txBody>
          <a:bodyPr/>
          <a:lstStyle/>
          <a:p>
            <a:pPr marL="0" indent="0">
              <a:buNone/>
            </a:pPr>
            <a:r>
              <a:rPr lang="en-IN" sz="2400" dirty="0"/>
              <a:t>Intent of the current TSs is that Group Hosting CSE uses approach 1 initially (it maintains the new-&gt;old mapping) but falls back to approach 2 if it has ”forgotten” the mapping.  </a:t>
            </a:r>
          </a:p>
          <a:p>
            <a:pPr marL="0" indent="0">
              <a:buNone/>
            </a:pPr>
            <a:r>
              <a:rPr lang="en-IN" sz="2400" dirty="0"/>
              <a:t>Do we want to:</a:t>
            </a:r>
          </a:p>
          <a:p>
            <a:r>
              <a:rPr lang="en-IN" sz="2400" dirty="0"/>
              <a:t>Keep this dual-strategy, clarifying the text to explain it better and addressing the issues with it on the previous slide?</a:t>
            </a:r>
          </a:p>
          <a:p>
            <a:r>
              <a:rPr lang="en-IN" sz="2400" dirty="0"/>
              <a:t>Pick just one approach (if so which one)?</a:t>
            </a:r>
          </a:p>
          <a:p>
            <a:r>
              <a:rPr lang="en-IN" sz="2400" dirty="0"/>
              <a:t>Remove </a:t>
            </a:r>
            <a:r>
              <a:rPr lang="en-IN" sz="2400" dirty="0" err="1"/>
              <a:t>Aggregrated</a:t>
            </a:r>
            <a:r>
              <a:rPr lang="en-IN" sz="2400" dirty="0"/>
              <a:t> Notification altogether?</a:t>
            </a:r>
          </a:p>
          <a:p>
            <a:pPr marL="0" indent="0">
              <a:buNone/>
            </a:pPr>
            <a:r>
              <a:rPr lang="en-IN" sz="2400" dirty="0"/>
              <a:t>Should we tackle the other issues listed on slide 3?</a:t>
            </a:r>
          </a:p>
          <a:p>
            <a:r>
              <a:rPr lang="en-IN" sz="2400" dirty="0"/>
              <a:t>For example add a resource on the group-hosting CSE that represents the aggregation process.</a:t>
            </a:r>
          </a:p>
          <a:p>
            <a:endParaRPr lang="en-IN" sz="2000" dirty="0"/>
          </a:p>
          <a:p>
            <a:endParaRPr lang="en-IN" sz="2000" dirty="0"/>
          </a:p>
        </p:txBody>
      </p:sp>
    </p:spTree>
    <p:extLst>
      <p:ext uri="{BB962C8B-B14F-4D97-AF65-F5344CB8AC3E}">
        <p14:creationId xmlns:p14="http://schemas.microsoft.com/office/powerpoint/2010/main" val="1108029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5022</TotalTime>
  <Words>1017</Words>
  <Application>Microsoft Macintosh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Notification Aggregation</vt:lpstr>
      <vt:lpstr>Background – fanned out subscriptions</vt:lpstr>
      <vt:lpstr>Issues with Aggregated Notification</vt:lpstr>
      <vt:lpstr>Mechanisms to remember the original recipients</vt:lpstr>
      <vt:lpstr>Drawbacks of these two approaches</vt:lpstr>
      <vt:lpstr>What to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kapil badwal</dc:creator>
  <cp:lastModifiedBy>Peter Niblett</cp:lastModifiedBy>
  <cp:revision>54</cp:revision>
  <dcterms:created xsi:type="dcterms:W3CDTF">2019-09-05T06:22:54Z</dcterms:created>
  <dcterms:modified xsi:type="dcterms:W3CDTF">2019-09-26T10:50:57Z</dcterms:modified>
</cp:coreProperties>
</file>