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77" r:id="rId3"/>
    <p:sldId id="279" r:id="rId4"/>
    <p:sldId id="276" r:id="rId5"/>
    <p:sldId id="28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631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1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96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8E301-3DFA-4C73-9BFF-EDACBE8CE9B5}" type="datetimeFigureOut">
              <a:rPr lang="en-IN" smtClean="0"/>
              <a:t>25-11-2019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A05934-9E10-4F0A-88EF-5F62E8EA335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509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4285397"/>
            <a:ext cx="12192000" cy="2572603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19675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148782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341434"/>
            <a:ext cx="12192000" cy="1516566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1444" y="1122363"/>
            <a:ext cx="11296184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525860" y="194184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847556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0945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21744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9780" y="1233866"/>
            <a:ext cx="1129618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1444" y="305687"/>
            <a:ext cx="2722432" cy="18563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9780" y="3837899"/>
            <a:ext cx="9144000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  <a:latin typeface="Myriad Pro" panose="020B0503030403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940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761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45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867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219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C0F6329-576D-4C21-8FF7-61FA27709438}" type="datetimeFigureOut">
              <a:rPr lang="en-US" smtClean="0"/>
              <a:t>11/25/2019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594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596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34696" y="0"/>
            <a:ext cx="7850299" cy="1173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696" y="149391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97628" y="6492875"/>
            <a:ext cx="4943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F5A94-8458-4F17-AD3C-1A083E2022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1155282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48241" y="105845"/>
            <a:ext cx="1325890" cy="904091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497638"/>
            <a:ext cx="12192000" cy="18288"/>
          </a:xfrm>
          <a:prstGeom prst="rect">
            <a:avLst/>
          </a:prstGeom>
          <a:solidFill>
            <a:srgbClr val="A7A9A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 userDrawn="1"/>
        </p:nvSpPr>
        <p:spPr>
          <a:xfrm>
            <a:off x="5592496" y="6592129"/>
            <a:ext cx="10054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75000"/>
                  </a:schemeClr>
                </a:solidFill>
                <a:latin typeface="Myriad Pro Light" panose="020B0603030403020204" pitchFamily="34" charset="0"/>
              </a:rPr>
              <a:t>© 2019 oneM2M</a:t>
            </a:r>
          </a:p>
          <a:p>
            <a:endParaRPr lang="en-US" sz="900" dirty="0">
              <a:solidFill>
                <a:schemeClr val="bg1">
                  <a:lumMod val="50000"/>
                </a:schemeClr>
              </a:solidFill>
              <a:latin typeface="Myriad Pro Light" panose="020B06030304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18945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63133"/>
          </a:solidFill>
          <a:latin typeface="Myriad Pro" panose="020B05030304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ko-KR" dirty="0"/>
              <a:t>Discussion on group notification aggregation simplification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oneM2M </a:t>
            </a:r>
            <a:r>
              <a:rPr lang="en-US" altLang="ko-KR" dirty="0"/>
              <a:t>SDS</a:t>
            </a:r>
            <a:r>
              <a:rPr lang="en-US" dirty="0"/>
              <a:t>#4</a:t>
            </a:r>
            <a:r>
              <a:rPr lang="en-US" altLang="ko-KR" dirty="0"/>
              <a:t>3</a:t>
            </a:r>
            <a:endParaRPr lang="en-US" dirty="0"/>
          </a:p>
          <a:p>
            <a:r>
              <a:rPr lang="en-US" dirty="0" err="1"/>
              <a:t>SeungMyeong</a:t>
            </a:r>
            <a:r>
              <a:rPr lang="en-US" dirty="0"/>
              <a:t> </a:t>
            </a:r>
            <a:r>
              <a:rPr lang="en-US" dirty="0" err="1"/>
              <a:t>Jeong</a:t>
            </a:r>
            <a:endParaRPr lang="en-US" dirty="0"/>
          </a:p>
          <a:p>
            <a:r>
              <a:rPr lang="en-US" dirty="0"/>
              <a:t>KETI</a:t>
            </a:r>
          </a:p>
        </p:txBody>
      </p:sp>
    </p:spTree>
    <p:extLst>
      <p:ext uri="{BB962C8B-B14F-4D97-AF65-F5344CB8AC3E}">
        <p14:creationId xmlns:p14="http://schemas.microsoft.com/office/powerpoint/2010/main" val="176544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Motivation and problems</a:t>
            </a:r>
            <a:endParaRPr lang="fr-F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696" y="1493919"/>
            <a:ext cx="7129440" cy="535459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Subscription creation over </a:t>
            </a:r>
            <a:r>
              <a:rPr lang="en-US" altLang="ko-KR" sz="2400" dirty="0" err="1"/>
              <a:t>fanOutPoint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2</a:t>
            </a:fld>
            <a:endParaRPr lang="en-US"/>
          </a:p>
        </p:txBody>
      </p:sp>
      <p:sp>
        <p:nvSpPr>
          <p:cNvPr id="5" name="Rectangle 31">
            <a:extLst>
              <a:ext uri="{FF2B5EF4-FFF2-40B4-BE49-F238E27FC236}">
                <a16:creationId xmlns:a16="http://schemas.microsoft.com/office/drawing/2014/main" id="{4D5C25F0-297E-4E4A-8E49-2AC72B95FC50}"/>
              </a:ext>
            </a:extLst>
          </p:cNvPr>
          <p:cNvSpPr/>
          <p:nvPr/>
        </p:nvSpPr>
        <p:spPr>
          <a:xfrm>
            <a:off x="6291291" y="2663902"/>
            <a:ext cx="2339612" cy="12269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3421BA5-D6D6-4309-95FF-88F23477CC7A}"/>
              </a:ext>
            </a:extLst>
          </p:cNvPr>
          <p:cNvSpPr/>
          <p:nvPr/>
        </p:nvSpPr>
        <p:spPr>
          <a:xfrm>
            <a:off x="2165483" y="2653136"/>
            <a:ext cx="3397275" cy="1914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BD2F13A-BB64-4AAA-B5D1-B5801A946FD5}"/>
              </a:ext>
            </a:extLst>
          </p:cNvPr>
          <p:cNvSpPr/>
          <p:nvPr/>
        </p:nvSpPr>
        <p:spPr>
          <a:xfrm>
            <a:off x="3252811" y="3453771"/>
            <a:ext cx="1138765" cy="3600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group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5920A5B-A7F1-4E51-8DB9-C63DFC78258D}"/>
              </a:ext>
            </a:extLst>
          </p:cNvPr>
          <p:cNvSpPr/>
          <p:nvPr/>
        </p:nvSpPr>
        <p:spPr>
          <a:xfrm>
            <a:off x="2338410" y="2877618"/>
            <a:ext cx="1138765" cy="3600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CSEBase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Elbow Connector 9">
            <a:extLst>
              <a:ext uri="{FF2B5EF4-FFF2-40B4-BE49-F238E27FC236}">
                <a16:creationId xmlns:a16="http://schemas.microsoft.com/office/drawing/2014/main" id="{24AFE6AB-43DF-4F1A-BAA3-9F510E2CEE80}"/>
              </a:ext>
            </a:extLst>
          </p:cNvPr>
          <p:cNvCxnSpPr>
            <a:cxnSpLocks/>
            <a:stCxn id="9" idx="2"/>
            <a:endCxn id="8" idx="1"/>
          </p:cNvCxnSpPr>
          <p:nvPr/>
        </p:nvCxnSpPr>
        <p:spPr>
          <a:xfrm rot="16200000" flipH="1">
            <a:off x="2882237" y="3263221"/>
            <a:ext cx="396130" cy="345018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ounded Rectangle 13">
            <a:extLst>
              <a:ext uri="{FF2B5EF4-FFF2-40B4-BE49-F238E27FC236}">
                <a16:creationId xmlns:a16="http://schemas.microsoft.com/office/drawing/2014/main" id="{228D2F0F-737C-4FA8-867A-F1ACD0E80694}"/>
              </a:ext>
            </a:extLst>
          </p:cNvPr>
          <p:cNvSpPr/>
          <p:nvPr/>
        </p:nvSpPr>
        <p:spPr>
          <a:xfrm>
            <a:off x="1363427" y="5219264"/>
            <a:ext cx="905933" cy="419313"/>
          </a:xfrm>
          <a:prstGeom prst="roundRect">
            <a:avLst>
              <a:gd name="adj" fmla="val 4291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app1</a:t>
            </a:r>
          </a:p>
        </p:txBody>
      </p:sp>
      <p:cxnSp>
        <p:nvCxnSpPr>
          <p:cNvPr id="12" name="Straight Arrow Connector 14">
            <a:extLst>
              <a:ext uri="{FF2B5EF4-FFF2-40B4-BE49-F238E27FC236}">
                <a16:creationId xmlns:a16="http://schemas.microsoft.com/office/drawing/2014/main" id="{282F6CD0-17F6-4633-B264-22E7DC8CAEF0}"/>
              </a:ext>
            </a:extLst>
          </p:cNvPr>
          <p:cNvCxnSpPr>
            <a:cxnSpLocks/>
            <a:stCxn id="11" idx="3"/>
            <a:endCxn id="15" idx="1"/>
          </p:cNvCxnSpPr>
          <p:nvPr/>
        </p:nvCxnSpPr>
        <p:spPr>
          <a:xfrm flipV="1">
            <a:off x="2269360" y="4245315"/>
            <a:ext cx="1810746" cy="118360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9">
            <a:extLst>
              <a:ext uri="{FF2B5EF4-FFF2-40B4-BE49-F238E27FC236}">
                <a16:creationId xmlns:a16="http://schemas.microsoft.com/office/drawing/2014/main" id="{220BBE32-B180-4E80-943D-C5127299963B}"/>
              </a:ext>
            </a:extLst>
          </p:cNvPr>
          <p:cNvSpPr/>
          <p:nvPr/>
        </p:nvSpPr>
        <p:spPr>
          <a:xfrm>
            <a:off x="3114587" y="2303712"/>
            <a:ext cx="14990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dk1"/>
                </a:solidFill>
              </a:rPr>
              <a:t>group hosting CSE</a:t>
            </a:r>
            <a:endParaRPr lang="en-US" sz="1400" dirty="0"/>
          </a:p>
        </p:txBody>
      </p:sp>
      <p:sp>
        <p:nvSpPr>
          <p:cNvPr id="14" name="Rectangle 21">
            <a:extLst>
              <a:ext uri="{FF2B5EF4-FFF2-40B4-BE49-F238E27FC236}">
                <a16:creationId xmlns:a16="http://schemas.microsoft.com/office/drawing/2014/main" id="{8685204B-C1EA-4A72-8190-F2C85B678643}"/>
              </a:ext>
            </a:extLst>
          </p:cNvPr>
          <p:cNvSpPr/>
          <p:nvPr/>
        </p:nvSpPr>
        <p:spPr>
          <a:xfrm>
            <a:off x="6328742" y="2329990"/>
            <a:ext cx="22647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dk1"/>
                </a:solidFill>
              </a:rPr>
              <a:t>member hosting CSE 1</a:t>
            </a:r>
          </a:p>
        </p:txBody>
      </p:sp>
      <p:sp>
        <p:nvSpPr>
          <p:cNvPr id="15" name="Rectangle 20">
            <a:extLst>
              <a:ext uri="{FF2B5EF4-FFF2-40B4-BE49-F238E27FC236}">
                <a16:creationId xmlns:a16="http://schemas.microsoft.com/office/drawing/2014/main" id="{7D3F4D43-D3CC-4AB0-B67F-5D1E4053A638}"/>
              </a:ext>
            </a:extLst>
          </p:cNvPr>
          <p:cNvSpPr/>
          <p:nvPr/>
        </p:nvSpPr>
        <p:spPr>
          <a:xfrm>
            <a:off x="4080106" y="4065291"/>
            <a:ext cx="1362635" cy="3600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fanOutPoint</a:t>
            </a:r>
          </a:p>
        </p:txBody>
      </p:sp>
      <p:cxnSp>
        <p:nvCxnSpPr>
          <p:cNvPr id="16" name="Elbow Connector 22">
            <a:extLst>
              <a:ext uri="{FF2B5EF4-FFF2-40B4-BE49-F238E27FC236}">
                <a16:creationId xmlns:a16="http://schemas.microsoft.com/office/drawing/2014/main" id="{D93EE9C1-91EB-45FF-A452-9D4A7A22CE8A}"/>
              </a:ext>
            </a:extLst>
          </p:cNvPr>
          <p:cNvCxnSpPr>
            <a:cxnSpLocks/>
            <a:stCxn id="8" idx="2"/>
            <a:endCxn id="15" idx="1"/>
          </p:cNvCxnSpPr>
          <p:nvPr/>
        </p:nvCxnSpPr>
        <p:spPr>
          <a:xfrm rot="16200000" flipH="1">
            <a:off x="3735402" y="3900610"/>
            <a:ext cx="431497" cy="257912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28">
            <a:extLst>
              <a:ext uri="{FF2B5EF4-FFF2-40B4-BE49-F238E27FC236}">
                <a16:creationId xmlns:a16="http://schemas.microsoft.com/office/drawing/2014/main" id="{7459B5E8-B9EE-4C7E-98F2-48A0B9A8EEA1}"/>
              </a:ext>
            </a:extLst>
          </p:cNvPr>
          <p:cNvSpPr/>
          <p:nvPr/>
        </p:nvSpPr>
        <p:spPr>
          <a:xfrm>
            <a:off x="7351724" y="3392820"/>
            <a:ext cx="1138765" cy="360047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sub</a:t>
            </a:r>
          </a:p>
        </p:txBody>
      </p:sp>
      <p:sp>
        <p:nvSpPr>
          <p:cNvPr id="18" name="Rectangle 29">
            <a:extLst>
              <a:ext uri="{FF2B5EF4-FFF2-40B4-BE49-F238E27FC236}">
                <a16:creationId xmlns:a16="http://schemas.microsoft.com/office/drawing/2014/main" id="{A8F9988E-5F6F-40C2-B133-0B40568E8EED}"/>
              </a:ext>
            </a:extLst>
          </p:cNvPr>
          <p:cNvSpPr/>
          <p:nvPr/>
        </p:nvSpPr>
        <p:spPr>
          <a:xfrm>
            <a:off x="6437323" y="2816667"/>
            <a:ext cx="1138765" cy="3600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member1</a:t>
            </a:r>
          </a:p>
        </p:txBody>
      </p:sp>
      <p:cxnSp>
        <p:nvCxnSpPr>
          <p:cNvPr id="19" name="Elbow Connector 30">
            <a:extLst>
              <a:ext uri="{FF2B5EF4-FFF2-40B4-BE49-F238E27FC236}">
                <a16:creationId xmlns:a16="http://schemas.microsoft.com/office/drawing/2014/main" id="{5369C2B2-FC01-4167-9FBE-83233A764E10}"/>
              </a:ext>
            </a:extLst>
          </p:cNvPr>
          <p:cNvCxnSpPr>
            <a:cxnSpLocks/>
            <a:stCxn id="18" idx="2"/>
            <a:endCxn id="17" idx="1"/>
          </p:cNvCxnSpPr>
          <p:nvPr/>
        </p:nvCxnSpPr>
        <p:spPr>
          <a:xfrm rot="16200000" flipH="1">
            <a:off x="6981150" y="3202270"/>
            <a:ext cx="396130" cy="345018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32">
            <a:extLst>
              <a:ext uri="{FF2B5EF4-FFF2-40B4-BE49-F238E27FC236}">
                <a16:creationId xmlns:a16="http://schemas.microsoft.com/office/drawing/2014/main" id="{F899DAC6-257D-448B-8D3E-A2C018CAC6B9}"/>
              </a:ext>
            </a:extLst>
          </p:cNvPr>
          <p:cNvSpPr/>
          <p:nvPr/>
        </p:nvSpPr>
        <p:spPr>
          <a:xfrm>
            <a:off x="6291291" y="4815431"/>
            <a:ext cx="2339612" cy="12269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33">
            <a:extLst>
              <a:ext uri="{FF2B5EF4-FFF2-40B4-BE49-F238E27FC236}">
                <a16:creationId xmlns:a16="http://schemas.microsoft.com/office/drawing/2014/main" id="{65E7DD8F-C6D8-4AA2-87F7-2C90F1AF006E}"/>
              </a:ext>
            </a:extLst>
          </p:cNvPr>
          <p:cNvSpPr/>
          <p:nvPr/>
        </p:nvSpPr>
        <p:spPr>
          <a:xfrm>
            <a:off x="6328742" y="6038313"/>
            <a:ext cx="22647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dk1"/>
                </a:solidFill>
              </a:rPr>
              <a:t>member hosting CSE 2</a:t>
            </a:r>
          </a:p>
        </p:txBody>
      </p:sp>
      <p:sp>
        <p:nvSpPr>
          <p:cNvPr id="22" name="Rectangle 34">
            <a:extLst>
              <a:ext uri="{FF2B5EF4-FFF2-40B4-BE49-F238E27FC236}">
                <a16:creationId xmlns:a16="http://schemas.microsoft.com/office/drawing/2014/main" id="{BBCEEA14-70BB-4953-B82E-CD0AC0F917DB}"/>
              </a:ext>
            </a:extLst>
          </p:cNvPr>
          <p:cNvSpPr/>
          <p:nvPr/>
        </p:nvSpPr>
        <p:spPr>
          <a:xfrm>
            <a:off x="7351724" y="5544349"/>
            <a:ext cx="1138765" cy="360047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sub</a:t>
            </a:r>
          </a:p>
        </p:txBody>
      </p:sp>
      <p:sp>
        <p:nvSpPr>
          <p:cNvPr id="23" name="Rectangle 35">
            <a:extLst>
              <a:ext uri="{FF2B5EF4-FFF2-40B4-BE49-F238E27FC236}">
                <a16:creationId xmlns:a16="http://schemas.microsoft.com/office/drawing/2014/main" id="{AF5EE29B-CCF1-48D5-8F9C-3671F67A7D30}"/>
              </a:ext>
            </a:extLst>
          </p:cNvPr>
          <p:cNvSpPr/>
          <p:nvPr/>
        </p:nvSpPr>
        <p:spPr>
          <a:xfrm>
            <a:off x="6437323" y="4968196"/>
            <a:ext cx="1138765" cy="3600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member2</a:t>
            </a:r>
          </a:p>
        </p:txBody>
      </p:sp>
      <p:cxnSp>
        <p:nvCxnSpPr>
          <p:cNvPr id="24" name="Elbow Connector 36">
            <a:extLst>
              <a:ext uri="{FF2B5EF4-FFF2-40B4-BE49-F238E27FC236}">
                <a16:creationId xmlns:a16="http://schemas.microsoft.com/office/drawing/2014/main" id="{48F2CD51-3DEF-49F6-A999-3715823CAD3E}"/>
              </a:ext>
            </a:extLst>
          </p:cNvPr>
          <p:cNvCxnSpPr>
            <a:cxnSpLocks/>
            <a:stCxn id="23" idx="2"/>
            <a:endCxn id="22" idx="1"/>
          </p:cNvCxnSpPr>
          <p:nvPr/>
        </p:nvCxnSpPr>
        <p:spPr>
          <a:xfrm rot="16200000" flipH="1">
            <a:off x="6981150" y="5353799"/>
            <a:ext cx="396130" cy="345018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37">
            <a:extLst>
              <a:ext uri="{FF2B5EF4-FFF2-40B4-BE49-F238E27FC236}">
                <a16:creationId xmlns:a16="http://schemas.microsoft.com/office/drawing/2014/main" id="{CD40F5E3-87F5-432A-90F5-32EC17C03044}"/>
              </a:ext>
            </a:extLst>
          </p:cNvPr>
          <p:cNvSpPr/>
          <p:nvPr/>
        </p:nvSpPr>
        <p:spPr>
          <a:xfrm>
            <a:off x="2334030" y="4747490"/>
            <a:ext cx="265200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dirty="0">
                <a:solidFill>
                  <a:schemeClr val="dk1"/>
                </a:solidFill>
              </a:rPr>
              <a:t>1. create subscription </a:t>
            </a:r>
          </a:p>
          <a:p>
            <a:pPr algn="r"/>
            <a:r>
              <a:rPr lang="en-US" sz="1400" dirty="0">
                <a:solidFill>
                  <a:schemeClr val="dk1"/>
                </a:solidFill>
              </a:rPr>
              <a:t>through group fanout and </a:t>
            </a:r>
          </a:p>
          <a:p>
            <a:pPr algn="r"/>
            <a:r>
              <a:rPr lang="en-US" sz="1400" dirty="0">
                <a:solidFill>
                  <a:schemeClr val="dk1"/>
                </a:solidFill>
              </a:rPr>
              <a:t>want aggregated notifications</a:t>
            </a:r>
          </a:p>
          <a:p>
            <a:pPr algn="r"/>
            <a:r>
              <a:rPr lang="en-US" sz="1400" dirty="0">
                <a:solidFill>
                  <a:schemeClr val="dk1"/>
                </a:solidFill>
              </a:rPr>
              <a:t>to my ‘</a:t>
            </a:r>
            <a:r>
              <a:rPr lang="en-US" sz="1400" dirty="0" err="1">
                <a:solidFill>
                  <a:schemeClr val="dk1"/>
                </a:solidFill>
              </a:rPr>
              <a:t>notificationForwardingURI</a:t>
            </a:r>
            <a:r>
              <a:rPr lang="en-US" sz="1400" dirty="0">
                <a:solidFill>
                  <a:schemeClr val="dk1"/>
                </a:solidFill>
              </a:rPr>
              <a:t>’</a:t>
            </a:r>
            <a:endParaRPr lang="en-US" sz="1400" dirty="0"/>
          </a:p>
        </p:txBody>
      </p:sp>
      <p:cxnSp>
        <p:nvCxnSpPr>
          <p:cNvPr id="26" name="Straight Arrow Connector 40">
            <a:extLst>
              <a:ext uri="{FF2B5EF4-FFF2-40B4-BE49-F238E27FC236}">
                <a16:creationId xmlns:a16="http://schemas.microsoft.com/office/drawing/2014/main" id="{B5CC39D4-4587-4D12-AB41-E33DD96DBB50}"/>
              </a:ext>
            </a:extLst>
          </p:cNvPr>
          <p:cNvCxnSpPr>
            <a:cxnSpLocks/>
            <a:stCxn id="15" idx="3"/>
            <a:endCxn id="18" idx="1"/>
          </p:cNvCxnSpPr>
          <p:nvPr/>
        </p:nvCxnSpPr>
        <p:spPr>
          <a:xfrm flipV="1">
            <a:off x="5442741" y="2996691"/>
            <a:ext cx="994582" cy="1248624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43">
            <a:extLst>
              <a:ext uri="{FF2B5EF4-FFF2-40B4-BE49-F238E27FC236}">
                <a16:creationId xmlns:a16="http://schemas.microsoft.com/office/drawing/2014/main" id="{FB4B4A47-80FF-48F6-85B3-B6B644E0A16D}"/>
              </a:ext>
            </a:extLst>
          </p:cNvPr>
          <p:cNvCxnSpPr>
            <a:cxnSpLocks/>
            <a:stCxn id="15" idx="3"/>
            <a:endCxn id="23" idx="1"/>
          </p:cNvCxnSpPr>
          <p:nvPr/>
        </p:nvCxnSpPr>
        <p:spPr>
          <a:xfrm>
            <a:off x="5442741" y="4245315"/>
            <a:ext cx="994582" cy="902905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47">
            <a:extLst>
              <a:ext uri="{FF2B5EF4-FFF2-40B4-BE49-F238E27FC236}">
                <a16:creationId xmlns:a16="http://schemas.microsoft.com/office/drawing/2014/main" id="{E3A3695D-4266-481C-B969-0190C7261586}"/>
              </a:ext>
            </a:extLst>
          </p:cNvPr>
          <p:cNvSpPr/>
          <p:nvPr/>
        </p:nvSpPr>
        <p:spPr>
          <a:xfrm>
            <a:off x="5765601" y="4080517"/>
            <a:ext cx="337839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dk1"/>
                </a:solidFill>
              </a:rPr>
              <a:t>2. fanout subscription creation while setting the </a:t>
            </a:r>
            <a:r>
              <a:rPr lang="en-US" sz="1400" dirty="0" err="1">
                <a:solidFill>
                  <a:schemeClr val="dk1"/>
                </a:solidFill>
              </a:rPr>
              <a:t>notificationURI</a:t>
            </a:r>
            <a:r>
              <a:rPr lang="en-US" sz="1400" dirty="0">
                <a:solidFill>
                  <a:schemeClr val="dk1"/>
                </a:solidFill>
              </a:rPr>
              <a:t> as group host’s endpoint</a:t>
            </a:r>
            <a:endParaRPr lang="en-US" sz="1400" dirty="0"/>
          </a:p>
        </p:txBody>
      </p:sp>
      <p:sp>
        <p:nvSpPr>
          <p:cNvPr id="29" name="말풍선: 모서리가 둥근 사각형 28">
            <a:extLst>
              <a:ext uri="{FF2B5EF4-FFF2-40B4-BE49-F238E27FC236}">
                <a16:creationId xmlns:a16="http://schemas.microsoft.com/office/drawing/2014/main" id="{3DB3D4A0-0B6B-4A90-9E67-E134EE579DD8}"/>
              </a:ext>
            </a:extLst>
          </p:cNvPr>
          <p:cNvSpPr/>
          <p:nvPr/>
        </p:nvSpPr>
        <p:spPr>
          <a:xfrm>
            <a:off x="4223939" y="2063663"/>
            <a:ext cx="2104804" cy="522062"/>
          </a:xfrm>
          <a:prstGeom prst="wedgeRoundRectCallout">
            <a:avLst>
              <a:gd name="adj1" fmla="val -31627"/>
              <a:gd name="adj2" fmla="val 32692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/>
              <a:t>Nothing around here regarding aggregation policy per subscription creation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77734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Motivation and problems</a:t>
            </a:r>
            <a:endParaRPr lang="fr-F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696" y="1493919"/>
            <a:ext cx="7129440" cy="535459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Notification aggregation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3</a:t>
            </a:fld>
            <a:endParaRPr lang="en-US"/>
          </a:p>
        </p:txBody>
      </p:sp>
      <p:sp>
        <p:nvSpPr>
          <p:cNvPr id="29" name="Rectangle 31">
            <a:extLst>
              <a:ext uri="{FF2B5EF4-FFF2-40B4-BE49-F238E27FC236}">
                <a16:creationId xmlns:a16="http://schemas.microsoft.com/office/drawing/2014/main" id="{EFADDE85-240E-40C7-B120-BE15B79D864F}"/>
              </a:ext>
            </a:extLst>
          </p:cNvPr>
          <p:cNvSpPr/>
          <p:nvPr/>
        </p:nvSpPr>
        <p:spPr>
          <a:xfrm>
            <a:off x="6291291" y="2663902"/>
            <a:ext cx="2339612" cy="12269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6">
            <a:extLst>
              <a:ext uri="{FF2B5EF4-FFF2-40B4-BE49-F238E27FC236}">
                <a16:creationId xmlns:a16="http://schemas.microsoft.com/office/drawing/2014/main" id="{A687CC4B-52BA-4D70-ADCD-65C5B8D1B5A1}"/>
              </a:ext>
            </a:extLst>
          </p:cNvPr>
          <p:cNvSpPr/>
          <p:nvPr/>
        </p:nvSpPr>
        <p:spPr>
          <a:xfrm>
            <a:off x="2165483" y="2653136"/>
            <a:ext cx="3397275" cy="19143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2">
            <a:extLst>
              <a:ext uri="{FF2B5EF4-FFF2-40B4-BE49-F238E27FC236}">
                <a16:creationId xmlns:a16="http://schemas.microsoft.com/office/drawing/2014/main" id="{32E4796B-49AA-44D5-B671-E5589004165C}"/>
              </a:ext>
            </a:extLst>
          </p:cNvPr>
          <p:cNvSpPr/>
          <p:nvPr/>
        </p:nvSpPr>
        <p:spPr>
          <a:xfrm>
            <a:off x="3252811" y="3453771"/>
            <a:ext cx="1138765" cy="3600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group</a:t>
            </a:r>
          </a:p>
        </p:txBody>
      </p:sp>
      <p:sp>
        <p:nvSpPr>
          <p:cNvPr id="32" name="Rectangle 8">
            <a:extLst>
              <a:ext uri="{FF2B5EF4-FFF2-40B4-BE49-F238E27FC236}">
                <a16:creationId xmlns:a16="http://schemas.microsoft.com/office/drawing/2014/main" id="{B98BC88F-B585-4250-AEF9-8D07D2B92B0E}"/>
              </a:ext>
            </a:extLst>
          </p:cNvPr>
          <p:cNvSpPr/>
          <p:nvPr/>
        </p:nvSpPr>
        <p:spPr>
          <a:xfrm>
            <a:off x="2338410" y="2877618"/>
            <a:ext cx="1138765" cy="3600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CSEBase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3" name="Elbow Connector 9">
            <a:extLst>
              <a:ext uri="{FF2B5EF4-FFF2-40B4-BE49-F238E27FC236}">
                <a16:creationId xmlns:a16="http://schemas.microsoft.com/office/drawing/2014/main" id="{8E37509B-355F-4FE9-B093-789AD274B349}"/>
              </a:ext>
            </a:extLst>
          </p:cNvPr>
          <p:cNvCxnSpPr>
            <a:cxnSpLocks/>
            <a:stCxn id="32" idx="2"/>
            <a:endCxn id="31" idx="1"/>
          </p:cNvCxnSpPr>
          <p:nvPr/>
        </p:nvCxnSpPr>
        <p:spPr>
          <a:xfrm rot="16200000" flipH="1">
            <a:off x="2882237" y="3263221"/>
            <a:ext cx="396130" cy="345018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13">
            <a:extLst>
              <a:ext uri="{FF2B5EF4-FFF2-40B4-BE49-F238E27FC236}">
                <a16:creationId xmlns:a16="http://schemas.microsoft.com/office/drawing/2014/main" id="{10380950-92A9-47F9-8A11-C3F73B01344F}"/>
              </a:ext>
            </a:extLst>
          </p:cNvPr>
          <p:cNvSpPr/>
          <p:nvPr/>
        </p:nvSpPr>
        <p:spPr>
          <a:xfrm>
            <a:off x="1363427" y="5219264"/>
            <a:ext cx="905933" cy="419313"/>
          </a:xfrm>
          <a:prstGeom prst="roundRect">
            <a:avLst>
              <a:gd name="adj" fmla="val 4291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app1</a:t>
            </a:r>
          </a:p>
        </p:txBody>
      </p:sp>
      <p:cxnSp>
        <p:nvCxnSpPr>
          <p:cNvPr id="35" name="Straight Arrow Connector 14">
            <a:extLst>
              <a:ext uri="{FF2B5EF4-FFF2-40B4-BE49-F238E27FC236}">
                <a16:creationId xmlns:a16="http://schemas.microsoft.com/office/drawing/2014/main" id="{A6C15BDF-9192-4023-AA67-B2FB10CDE0F1}"/>
              </a:ext>
            </a:extLst>
          </p:cNvPr>
          <p:cNvCxnSpPr>
            <a:cxnSpLocks/>
            <a:stCxn id="30" idx="2"/>
            <a:endCxn id="34" idx="3"/>
          </p:cNvCxnSpPr>
          <p:nvPr/>
        </p:nvCxnSpPr>
        <p:spPr>
          <a:xfrm flipH="1">
            <a:off x="2269360" y="4567466"/>
            <a:ext cx="1594761" cy="861455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19">
            <a:extLst>
              <a:ext uri="{FF2B5EF4-FFF2-40B4-BE49-F238E27FC236}">
                <a16:creationId xmlns:a16="http://schemas.microsoft.com/office/drawing/2014/main" id="{13E77F5F-2F39-4957-B003-018C0B146680}"/>
              </a:ext>
            </a:extLst>
          </p:cNvPr>
          <p:cNvSpPr/>
          <p:nvPr/>
        </p:nvSpPr>
        <p:spPr>
          <a:xfrm>
            <a:off x="3114587" y="2303712"/>
            <a:ext cx="14990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dk1"/>
                </a:solidFill>
              </a:rPr>
              <a:t>group hosting CSE</a:t>
            </a:r>
            <a:endParaRPr lang="en-US" sz="1400" dirty="0"/>
          </a:p>
        </p:txBody>
      </p:sp>
      <p:sp>
        <p:nvSpPr>
          <p:cNvPr id="37" name="Rectangle 21">
            <a:extLst>
              <a:ext uri="{FF2B5EF4-FFF2-40B4-BE49-F238E27FC236}">
                <a16:creationId xmlns:a16="http://schemas.microsoft.com/office/drawing/2014/main" id="{FA6E6080-0771-4817-8D0D-AF94576F25A4}"/>
              </a:ext>
            </a:extLst>
          </p:cNvPr>
          <p:cNvSpPr/>
          <p:nvPr/>
        </p:nvSpPr>
        <p:spPr>
          <a:xfrm>
            <a:off x="6328742" y="2329990"/>
            <a:ext cx="22647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dk1"/>
                </a:solidFill>
              </a:rPr>
              <a:t>member hosting CSE 1</a:t>
            </a:r>
          </a:p>
        </p:txBody>
      </p:sp>
      <p:sp>
        <p:nvSpPr>
          <p:cNvPr id="38" name="Rectangle 20">
            <a:extLst>
              <a:ext uri="{FF2B5EF4-FFF2-40B4-BE49-F238E27FC236}">
                <a16:creationId xmlns:a16="http://schemas.microsoft.com/office/drawing/2014/main" id="{9BCD2E27-748A-4BFE-8F20-0B4F951233E4}"/>
              </a:ext>
            </a:extLst>
          </p:cNvPr>
          <p:cNvSpPr/>
          <p:nvPr/>
        </p:nvSpPr>
        <p:spPr>
          <a:xfrm>
            <a:off x="4080106" y="4065291"/>
            <a:ext cx="1362635" cy="3600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fanOutPoint</a:t>
            </a:r>
          </a:p>
        </p:txBody>
      </p:sp>
      <p:cxnSp>
        <p:nvCxnSpPr>
          <p:cNvPr id="39" name="Elbow Connector 22">
            <a:extLst>
              <a:ext uri="{FF2B5EF4-FFF2-40B4-BE49-F238E27FC236}">
                <a16:creationId xmlns:a16="http://schemas.microsoft.com/office/drawing/2014/main" id="{C75CDF97-1874-42B3-9D0D-A72426F755FF}"/>
              </a:ext>
            </a:extLst>
          </p:cNvPr>
          <p:cNvCxnSpPr>
            <a:cxnSpLocks/>
            <a:stCxn id="31" idx="2"/>
            <a:endCxn id="38" idx="1"/>
          </p:cNvCxnSpPr>
          <p:nvPr/>
        </p:nvCxnSpPr>
        <p:spPr>
          <a:xfrm rot="16200000" flipH="1">
            <a:off x="3735402" y="3900610"/>
            <a:ext cx="431497" cy="257912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28">
            <a:extLst>
              <a:ext uri="{FF2B5EF4-FFF2-40B4-BE49-F238E27FC236}">
                <a16:creationId xmlns:a16="http://schemas.microsoft.com/office/drawing/2014/main" id="{AB5EC797-CF63-4BFB-9145-F89F0C26AEB7}"/>
              </a:ext>
            </a:extLst>
          </p:cNvPr>
          <p:cNvSpPr/>
          <p:nvPr/>
        </p:nvSpPr>
        <p:spPr>
          <a:xfrm>
            <a:off x="7351724" y="3392820"/>
            <a:ext cx="1138765" cy="360047"/>
          </a:xfrm>
          <a:prstGeom prst="rect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sub</a:t>
            </a:r>
          </a:p>
        </p:txBody>
      </p:sp>
      <p:sp>
        <p:nvSpPr>
          <p:cNvPr id="41" name="Rectangle 29">
            <a:extLst>
              <a:ext uri="{FF2B5EF4-FFF2-40B4-BE49-F238E27FC236}">
                <a16:creationId xmlns:a16="http://schemas.microsoft.com/office/drawing/2014/main" id="{E1913826-0BBE-45B1-A12D-B6412D28F68F}"/>
              </a:ext>
            </a:extLst>
          </p:cNvPr>
          <p:cNvSpPr/>
          <p:nvPr/>
        </p:nvSpPr>
        <p:spPr>
          <a:xfrm>
            <a:off x="6437323" y="2816667"/>
            <a:ext cx="1138765" cy="3600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member1</a:t>
            </a:r>
          </a:p>
        </p:txBody>
      </p:sp>
      <p:cxnSp>
        <p:nvCxnSpPr>
          <p:cNvPr id="42" name="Elbow Connector 30">
            <a:extLst>
              <a:ext uri="{FF2B5EF4-FFF2-40B4-BE49-F238E27FC236}">
                <a16:creationId xmlns:a16="http://schemas.microsoft.com/office/drawing/2014/main" id="{EE3204DE-EAAE-4021-9A81-DC8EF52538A3}"/>
              </a:ext>
            </a:extLst>
          </p:cNvPr>
          <p:cNvCxnSpPr>
            <a:cxnSpLocks/>
            <a:stCxn id="41" idx="2"/>
            <a:endCxn id="40" idx="1"/>
          </p:cNvCxnSpPr>
          <p:nvPr/>
        </p:nvCxnSpPr>
        <p:spPr>
          <a:xfrm rot="16200000" flipH="1">
            <a:off x="6981150" y="3202270"/>
            <a:ext cx="396130" cy="345018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32">
            <a:extLst>
              <a:ext uri="{FF2B5EF4-FFF2-40B4-BE49-F238E27FC236}">
                <a16:creationId xmlns:a16="http://schemas.microsoft.com/office/drawing/2014/main" id="{E286ADA7-75E6-48B7-9905-ED0DB45A9D57}"/>
              </a:ext>
            </a:extLst>
          </p:cNvPr>
          <p:cNvSpPr/>
          <p:nvPr/>
        </p:nvSpPr>
        <p:spPr>
          <a:xfrm>
            <a:off x="6291291" y="4815431"/>
            <a:ext cx="2339612" cy="12269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Rectangle 33">
            <a:extLst>
              <a:ext uri="{FF2B5EF4-FFF2-40B4-BE49-F238E27FC236}">
                <a16:creationId xmlns:a16="http://schemas.microsoft.com/office/drawing/2014/main" id="{82958175-5874-4430-82C8-64EE8D5F62E2}"/>
              </a:ext>
            </a:extLst>
          </p:cNvPr>
          <p:cNvSpPr/>
          <p:nvPr/>
        </p:nvSpPr>
        <p:spPr>
          <a:xfrm>
            <a:off x="6328742" y="6064447"/>
            <a:ext cx="22647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dk1"/>
                </a:solidFill>
              </a:rPr>
              <a:t>member hosting CSE 2</a:t>
            </a:r>
          </a:p>
        </p:txBody>
      </p:sp>
      <p:sp>
        <p:nvSpPr>
          <p:cNvPr id="45" name="Rectangle 34">
            <a:extLst>
              <a:ext uri="{FF2B5EF4-FFF2-40B4-BE49-F238E27FC236}">
                <a16:creationId xmlns:a16="http://schemas.microsoft.com/office/drawing/2014/main" id="{3CD0AD36-0129-4B9C-A97D-879FF11D15EE}"/>
              </a:ext>
            </a:extLst>
          </p:cNvPr>
          <p:cNvSpPr/>
          <p:nvPr/>
        </p:nvSpPr>
        <p:spPr>
          <a:xfrm>
            <a:off x="7351724" y="5544349"/>
            <a:ext cx="1138765" cy="360047"/>
          </a:xfrm>
          <a:prstGeom prst="rect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sub</a:t>
            </a:r>
          </a:p>
        </p:txBody>
      </p:sp>
      <p:sp>
        <p:nvSpPr>
          <p:cNvPr id="46" name="Rectangle 35">
            <a:extLst>
              <a:ext uri="{FF2B5EF4-FFF2-40B4-BE49-F238E27FC236}">
                <a16:creationId xmlns:a16="http://schemas.microsoft.com/office/drawing/2014/main" id="{3DEE57B0-0B41-4FA9-91F9-8A619FD08DC4}"/>
              </a:ext>
            </a:extLst>
          </p:cNvPr>
          <p:cNvSpPr/>
          <p:nvPr/>
        </p:nvSpPr>
        <p:spPr>
          <a:xfrm>
            <a:off x="6437323" y="4968196"/>
            <a:ext cx="1138765" cy="3600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member2</a:t>
            </a:r>
          </a:p>
        </p:txBody>
      </p:sp>
      <p:cxnSp>
        <p:nvCxnSpPr>
          <p:cNvPr id="47" name="Elbow Connector 36">
            <a:extLst>
              <a:ext uri="{FF2B5EF4-FFF2-40B4-BE49-F238E27FC236}">
                <a16:creationId xmlns:a16="http://schemas.microsoft.com/office/drawing/2014/main" id="{AC3D3829-925B-4B65-965E-9795C817B1FF}"/>
              </a:ext>
            </a:extLst>
          </p:cNvPr>
          <p:cNvCxnSpPr>
            <a:cxnSpLocks/>
            <a:stCxn id="46" idx="2"/>
            <a:endCxn id="45" idx="1"/>
          </p:cNvCxnSpPr>
          <p:nvPr/>
        </p:nvCxnSpPr>
        <p:spPr>
          <a:xfrm rot="16200000" flipH="1">
            <a:off x="6981150" y="5353799"/>
            <a:ext cx="396130" cy="345018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37">
            <a:extLst>
              <a:ext uri="{FF2B5EF4-FFF2-40B4-BE49-F238E27FC236}">
                <a16:creationId xmlns:a16="http://schemas.microsoft.com/office/drawing/2014/main" id="{6300719E-484B-4A17-9A06-0F0AED53B6EA}"/>
              </a:ext>
            </a:extLst>
          </p:cNvPr>
          <p:cNvSpPr/>
          <p:nvPr/>
        </p:nvSpPr>
        <p:spPr>
          <a:xfrm>
            <a:off x="2804426" y="4998193"/>
            <a:ext cx="267618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dirty="0">
                <a:solidFill>
                  <a:schemeClr val="dk1"/>
                </a:solidFill>
              </a:rPr>
              <a:t>4. send aggregated notifications </a:t>
            </a:r>
          </a:p>
          <a:p>
            <a:pPr algn="r"/>
            <a:r>
              <a:rPr lang="en-US" sz="1400" dirty="0">
                <a:solidFill>
                  <a:schemeClr val="dk1"/>
                </a:solidFill>
              </a:rPr>
              <a:t>to the ‘</a:t>
            </a:r>
            <a:r>
              <a:rPr lang="en-US" sz="1400" dirty="0" err="1">
                <a:solidFill>
                  <a:schemeClr val="dk1"/>
                </a:solidFill>
              </a:rPr>
              <a:t>notificationForwardingURI</a:t>
            </a:r>
            <a:r>
              <a:rPr lang="en-US" sz="1400" dirty="0">
                <a:solidFill>
                  <a:schemeClr val="dk1"/>
                </a:solidFill>
              </a:rPr>
              <a:t>’</a:t>
            </a:r>
            <a:endParaRPr lang="en-US" sz="1400" dirty="0"/>
          </a:p>
        </p:txBody>
      </p:sp>
      <p:cxnSp>
        <p:nvCxnSpPr>
          <p:cNvPr id="49" name="Straight Arrow Connector 40">
            <a:extLst>
              <a:ext uri="{FF2B5EF4-FFF2-40B4-BE49-F238E27FC236}">
                <a16:creationId xmlns:a16="http://schemas.microsoft.com/office/drawing/2014/main" id="{8098DF74-E70F-4042-BCDA-169724BC2E82}"/>
              </a:ext>
            </a:extLst>
          </p:cNvPr>
          <p:cNvCxnSpPr>
            <a:cxnSpLocks/>
            <a:stCxn id="30" idx="3"/>
            <a:endCxn id="29" idx="1"/>
          </p:cNvCxnSpPr>
          <p:nvPr/>
        </p:nvCxnSpPr>
        <p:spPr>
          <a:xfrm flipV="1">
            <a:off x="5562758" y="3277392"/>
            <a:ext cx="728533" cy="332909"/>
          </a:xfrm>
          <a:prstGeom prst="straightConnector1">
            <a:avLst/>
          </a:prstGeom>
          <a:ln w="127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3">
            <a:extLst>
              <a:ext uri="{FF2B5EF4-FFF2-40B4-BE49-F238E27FC236}">
                <a16:creationId xmlns:a16="http://schemas.microsoft.com/office/drawing/2014/main" id="{2971AA95-5382-4ECA-BFFD-4719C3D131D0}"/>
              </a:ext>
            </a:extLst>
          </p:cNvPr>
          <p:cNvCxnSpPr>
            <a:cxnSpLocks/>
            <a:stCxn id="30" idx="3"/>
            <a:endCxn id="43" idx="1"/>
          </p:cNvCxnSpPr>
          <p:nvPr/>
        </p:nvCxnSpPr>
        <p:spPr>
          <a:xfrm>
            <a:off x="5562758" y="3610301"/>
            <a:ext cx="728533" cy="1818620"/>
          </a:xfrm>
          <a:prstGeom prst="straightConnector1">
            <a:avLst/>
          </a:prstGeom>
          <a:ln w="12700">
            <a:solidFill>
              <a:srgbClr val="FF0000"/>
            </a:solidFill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38">
            <a:extLst>
              <a:ext uri="{FF2B5EF4-FFF2-40B4-BE49-F238E27FC236}">
                <a16:creationId xmlns:a16="http://schemas.microsoft.com/office/drawing/2014/main" id="{4FA12673-29C0-4C07-B3CA-C20193200D1F}"/>
              </a:ext>
            </a:extLst>
          </p:cNvPr>
          <p:cNvSpPr/>
          <p:nvPr/>
        </p:nvSpPr>
        <p:spPr>
          <a:xfrm>
            <a:off x="5889148" y="4034283"/>
            <a:ext cx="21787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dirty="0">
                <a:solidFill>
                  <a:schemeClr val="dk1"/>
                </a:solidFill>
              </a:rPr>
              <a:t>3. send notifications to the </a:t>
            </a:r>
          </a:p>
          <a:p>
            <a:pPr algn="r"/>
            <a:r>
              <a:rPr lang="en-US" sz="1400" dirty="0">
                <a:solidFill>
                  <a:schemeClr val="dk1"/>
                </a:solidFill>
              </a:rPr>
              <a:t>group host’s end-point</a:t>
            </a:r>
            <a:r>
              <a:rPr lang="ko-KR" altLang="en-US" sz="1400" dirty="0">
                <a:solidFill>
                  <a:schemeClr val="dk1"/>
                </a:solidFill>
              </a:rPr>
              <a:t> </a:t>
            </a:r>
            <a:r>
              <a:rPr lang="en-US" sz="1400" dirty="0">
                <a:solidFill>
                  <a:schemeClr val="dk1"/>
                </a:solidFill>
              </a:rPr>
              <a:t>URI</a:t>
            </a:r>
            <a:endParaRPr lang="en-US" sz="1400" dirty="0"/>
          </a:p>
        </p:txBody>
      </p:sp>
      <p:sp>
        <p:nvSpPr>
          <p:cNvPr id="4" name="말풍선: 모서리가 둥근 사각형 3">
            <a:extLst>
              <a:ext uri="{FF2B5EF4-FFF2-40B4-BE49-F238E27FC236}">
                <a16:creationId xmlns:a16="http://schemas.microsoft.com/office/drawing/2014/main" id="{15CA6678-AE28-4645-894E-4F017FDF5B97}"/>
              </a:ext>
            </a:extLst>
          </p:cNvPr>
          <p:cNvSpPr/>
          <p:nvPr/>
        </p:nvSpPr>
        <p:spPr>
          <a:xfrm>
            <a:off x="6036988" y="1647353"/>
            <a:ext cx="1714765" cy="534790"/>
          </a:xfrm>
          <a:prstGeom prst="wedgeRoundRectCallout">
            <a:avLst>
              <a:gd name="adj1" fmla="val -71147"/>
              <a:gd name="adj2" fmla="val 2941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 err="1"/>
              <a:t>notificationURI</a:t>
            </a:r>
            <a:r>
              <a:rPr lang="en-US" altLang="ko-KR" sz="1200" dirty="0"/>
              <a:t> given by group host</a:t>
            </a:r>
          </a:p>
          <a:p>
            <a:pPr algn="ctr"/>
            <a:r>
              <a:rPr lang="en-US" altLang="ko-KR" sz="1100" dirty="0"/>
              <a:t>(unique per subscription?) </a:t>
            </a:r>
            <a:endParaRPr lang="ko-KR" altLang="en-US" dirty="0"/>
          </a:p>
        </p:txBody>
      </p:sp>
      <p:sp>
        <p:nvSpPr>
          <p:cNvPr id="52" name="말풍선: 모서리가 둥근 사각형 51">
            <a:extLst>
              <a:ext uri="{FF2B5EF4-FFF2-40B4-BE49-F238E27FC236}">
                <a16:creationId xmlns:a16="http://schemas.microsoft.com/office/drawing/2014/main" id="{C229C0E9-9E60-411B-8821-3D1D60EE7ABF}"/>
              </a:ext>
            </a:extLst>
          </p:cNvPr>
          <p:cNvSpPr/>
          <p:nvPr/>
        </p:nvSpPr>
        <p:spPr>
          <a:xfrm>
            <a:off x="3710694" y="1643186"/>
            <a:ext cx="1976481" cy="534790"/>
          </a:xfrm>
          <a:prstGeom prst="wedgeRoundRectCallout">
            <a:avLst>
              <a:gd name="adj1" fmla="val 45205"/>
              <a:gd name="adj2" fmla="val 29966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Upon reception, match with aggregation policy, kept in the &lt;group&gt; resource</a:t>
            </a:r>
            <a:endParaRPr lang="ko-KR" altLang="en-US" dirty="0"/>
          </a:p>
        </p:txBody>
      </p:sp>
      <p:sp>
        <p:nvSpPr>
          <p:cNvPr id="53" name="말풍선: 모서리가 둥근 사각형 52">
            <a:extLst>
              <a:ext uri="{FF2B5EF4-FFF2-40B4-BE49-F238E27FC236}">
                <a16:creationId xmlns:a16="http://schemas.microsoft.com/office/drawing/2014/main" id="{94BD745F-4E16-4E1D-B357-CB78111E5D29}"/>
              </a:ext>
            </a:extLst>
          </p:cNvPr>
          <p:cNvSpPr/>
          <p:nvPr/>
        </p:nvSpPr>
        <p:spPr>
          <a:xfrm>
            <a:off x="1436950" y="2284324"/>
            <a:ext cx="1976481" cy="534790"/>
          </a:xfrm>
          <a:prstGeom prst="wedgeRoundRectCallout">
            <a:avLst>
              <a:gd name="adj1" fmla="val 95051"/>
              <a:gd name="adj2" fmla="val -6877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May have multiple grouped subscriptions, that have just one aggregation policy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6834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2" grpId="0" animBg="1"/>
      <p:bldP spid="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Proposal (1/2)</a:t>
            </a:r>
            <a:endParaRPr lang="fr-F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695" y="1493919"/>
            <a:ext cx="11210341" cy="1182738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Subscription creation over </a:t>
            </a:r>
            <a:r>
              <a:rPr lang="en-US" altLang="ko-KR" sz="2400" dirty="0" err="1"/>
              <a:t>fanOutPoint</a:t>
            </a:r>
            <a:r>
              <a:rPr lang="en-US" altLang="ko-KR" sz="2400" dirty="0"/>
              <a:t> generates aggregation policies under the group</a:t>
            </a:r>
          </a:p>
          <a:p>
            <a:r>
              <a:rPr lang="en-US" altLang="ko-KR" sz="2400" dirty="0"/>
              <a:t>‘</a:t>
            </a:r>
            <a:r>
              <a:rPr lang="en-US" altLang="ko-KR" sz="2400" dirty="0" err="1"/>
              <a:t>notificationURI</a:t>
            </a:r>
            <a:r>
              <a:rPr lang="en-US" altLang="ko-KR" sz="2400" dirty="0"/>
              <a:t>’ of each subscription refers the &lt;</a:t>
            </a:r>
            <a:r>
              <a:rPr lang="en-US" altLang="ko-KR" sz="2400" dirty="0" err="1"/>
              <a:t>aggregationPolicy</a:t>
            </a:r>
            <a:r>
              <a:rPr lang="en-US" altLang="ko-KR" sz="2400" dirty="0"/>
              <a:t>&gt; resource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4</a:t>
            </a:fld>
            <a:endParaRPr 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FA584B4-746B-41F7-B7FD-B538BBBD6B8C}"/>
              </a:ext>
            </a:extLst>
          </p:cNvPr>
          <p:cNvSpPr/>
          <p:nvPr/>
        </p:nvSpPr>
        <p:spPr>
          <a:xfrm>
            <a:off x="6291291" y="2663902"/>
            <a:ext cx="2339612" cy="12269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28BF343-7FD7-4667-A659-019C66E60E6C}"/>
              </a:ext>
            </a:extLst>
          </p:cNvPr>
          <p:cNvSpPr/>
          <p:nvPr/>
        </p:nvSpPr>
        <p:spPr>
          <a:xfrm>
            <a:off x="2165483" y="2653136"/>
            <a:ext cx="3397275" cy="2429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1602BC0-5D7A-4039-9914-370858378DA3}"/>
              </a:ext>
            </a:extLst>
          </p:cNvPr>
          <p:cNvSpPr/>
          <p:nvPr/>
        </p:nvSpPr>
        <p:spPr>
          <a:xfrm>
            <a:off x="3252811" y="3453771"/>
            <a:ext cx="1138765" cy="3600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group</a:t>
            </a:r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27F7110F-E1F9-48EC-A91B-E496C745512A}"/>
              </a:ext>
            </a:extLst>
          </p:cNvPr>
          <p:cNvSpPr/>
          <p:nvPr/>
        </p:nvSpPr>
        <p:spPr>
          <a:xfrm>
            <a:off x="2338410" y="2877618"/>
            <a:ext cx="1138765" cy="3600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CSEBase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Elbow Connector 8">
            <a:extLst>
              <a:ext uri="{FF2B5EF4-FFF2-40B4-BE49-F238E27FC236}">
                <a16:creationId xmlns:a16="http://schemas.microsoft.com/office/drawing/2014/main" id="{6671EBFB-ACE6-486C-AD31-E0A09FEA6D0B}"/>
              </a:ext>
            </a:extLst>
          </p:cNvPr>
          <p:cNvCxnSpPr>
            <a:cxnSpLocks/>
            <a:stCxn id="10" idx="2"/>
            <a:endCxn id="9" idx="1"/>
          </p:cNvCxnSpPr>
          <p:nvPr/>
        </p:nvCxnSpPr>
        <p:spPr>
          <a:xfrm rot="16200000" flipH="1">
            <a:off x="2882237" y="3263221"/>
            <a:ext cx="396130" cy="345018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9">
            <a:extLst>
              <a:ext uri="{FF2B5EF4-FFF2-40B4-BE49-F238E27FC236}">
                <a16:creationId xmlns:a16="http://schemas.microsoft.com/office/drawing/2014/main" id="{7594F4DD-E0BE-460D-B664-760E3DC68678}"/>
              </a:ext>
            </a:extLst>
          </p:cNvPr>
          <p:cNvSpPr/>
          <p:nvPr/>
        </p:nvSpPr>
        <p:spPr>
          <a:xfrm>
            <a:off x="1363427" y="5219264"/>
            <a:ext cx="905933" cy="419313"/>
          </a:xfrm>
          <a:prstGeom prst="roundRect">
            <a:avLst>
              <a:gd name="adj" fmla="val 4291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app1</a:t>
            </a:r>
          </a:p>
        </p:txBody>
      </p:sp>
      <p:cxnSp>
        <p:nvCxnSpPr>
          <p:cNvPr id="13" name="Straight Arrow Connector 10">
            <a:extLst>
              <a:ext uri="{FF2B5EF4-FFF2-40B4-BE49-F238E27FC236}">
                <a16:creationId xmlns:a16="http://schemas.microsoft.com/office/drawing/2014/main" id="{BCD92774-0AAE-46C1-AE4B-80ED3DBAD8B7}"/>
              </a:ext>
            </a:extLst>
          </p:cNvPr>
          <p:cNvCxnSpPr>
            <a:cxnSpLocks/>
            <a:stCxn id="12" idx="3"/>
            <a:endCxn id="16" idx="1"/>
          </p:cNvCxnSpPr>
          <p:nvPr/>
        </p:nvCxnSpPr>
        <p:spPr>
          <a:xfrm flipV="1">
            <a:off x="2269360" y="4245315"/>
            <a:ext cx="1810746" cy="118360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1">
            <a:extLst>
              <a:ext uri="{FF2B5EF4-FFF2-40B4-BE49-F238E27FC236}">
                <a16:creationId xmlns:a16="http://schemas.microsoft.com/office/drawing/2014/main" id="{B8EDD8C7-FE35-4BDB-8239-7CF4E1613409}"/>
              </a:ext>
            </a:extLst>
          </p:cNvPr>
          <p:cNvSpPr/>
          <p:nvPr/>
        </p:nvSpPr>
        <p:spPr>
          <a:xfrm>
            <a:off x="3114587" y="2303712"/>
            <a:ext cx="14990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dk1"/>
                </a:solidFill>
              </a:rPr>
              <a:t>group hosting CSE</a:t>
            </a:r>
            <a:endParaRPr lang="en-US" sz="1400" dirty="0"/>
          </a:p>
        </p:txBody>
      </p:sp>
      <p:sp>
        <p:nvSpPr>
          <p:cNvPr id="15" name="Rectangle 12">
            <a:extLst>
              <a:ext uri="{FF2B5EF4-FFF2-40B4-BE49-F238E27FC236}">
                <a16:creationId xmlns:a16="http://schemas.microsoft.com/office/drawing/2014/main" id="{D5C8FE14-AA54-45AB-8AF4-D8A567F78905}"/>
              </a:ext>
            </a:extLst>
          </p:cNvPr>
          <p:cNvSpPr/>
          <p:nvPr/>
        </p:nvSpPr>
        <p:spPr>
          <a:xfrm>
            <a:off x="6328742" y="2329990"/>
            <a:ext cx="22647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dk1"/>
                </a:solidFill>
              </a:rPr>
              <a:t>member hosting CSE 1</a:t>
            </a:r>
          </a:p>
        </p:txBody>
      </p:sp>
      <p:sp>
        <p:nvSpPr>
          <p:cNvPr id="16" name="Rectangle 13">
            <a:extLst>
              <a:ext uri="{FF2B5EF4-FFF2-40B4-BE49-F238E27FC236}">
                <a16:creationId xmlns:a16="http://schemas.microsoft.com/office/drawing/2014/main" id="{1972A5E5-6CFF-4977-A90A-15E2CC2C1CFE}"/>
              </a:ext>
            </a:extLst>
          </p:cNvPr>
          <p:cNvSpPr/>
          <p:nvPr/>
        </p:nvSpPr>
        <p:spPr>
          <a:xfrm>
            <a:off x="4080106" y="4065291"/>
            <a:ext cx="1362635" cy="3600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fanOutPoint</a:t>
            </a:r>
          </a:p>
        </p:txBody>
      </p:sp>
      <p:cxnSp>
        <p:nvCxnSpPr>
          <p:cNvPr id="17" name="Elbow Connector 14">
            <a:extLst>
              <a:ext uri="{FF2B5EF4-FFF2-40B4-BE49-F238E27FC236}">
                <a16:creationId xmlns:a16="http://schemas.microsoft.com/office/drawing/2014/main" id="{5363A00F-8DA5-42C3-8453-7A2DB1BDE544}"/>
              </a:ext>
            </a:extLst>
          </p:cNvPr>
          <p:cNvCxnSpPr>
            <a:cxnSpLocks/>
            <a:stCxn id="9" idx="2"/>
            <a:endCxn id="16" idx="1"/>
          </p:cNvCxnSpPr>
          <p:nvPr/>
        </p:nvCxnSpPr>
        <p:spPr>
          <a:xfrm rot="16200000" flipH="1">
            <a:off x="3735402" y="3900610"/>
            <a:ext cx="431497" cy="257912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5">
            <a:extLst>
              <a:ext uri="{FF2B5EF4-FFF2-40B4-BE49-F238E27FC236}">
                <a16:creationId xmlns:a16="http://schemas.microsoft.com/office/drawing/2014/main" id="{1137BE66-8A57-4809-92AE-25E3EC716AF6}"/>
              </a:ext>
            </a:extLst>
          </p:cNvPr>
          <p:cNvSpPr/>
          <p:nvPr/>
        </p:nvSpPr>
        <p:spPr>
          <a:xfrm>
            <a:off x="7351724" y="3392820"/>
            <a:ext cx="1138765" cy="360047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sub</a:t>
            </a:r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6">
            <a:extLst>
              <a:ext uri="{FF2B5EF4-FFF2-40B4-BE49-F238E27FC236}">
                <a16:creationId xmlns:a16="http://schemas.microsoft.com/office/drawing/2014/main" id="{7725E4B1-E07E-4037-8434-89C268F93DDF}"/>
              </a:ext>
            </a:extLst>
          </p:cNvPr>
          <p:cNvSpPr/>
          <p:nvPr/>
        </p:nvSpPr>
        <p:spPr>
          <a:xfrm>
            <a:off x="6437323" y="2816667"/>
            <a:ext cx="1138765" cy="3600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member1</a:t>
            </a:r>
          </a:p>
        </p:txBody>
      </p:sp>
      <p:cxnSp>
        <p:nvCxnSpPr>
          <p:cNvPr id="20" name="Elbow Connector 17">
            <a:extLst>
              <a:ext uri="{FF2B5EF4-FFF2-40B4-BE49-F238E27FC236}">
                <a16:creationId xmlns:a16="http://schemas.microsoft.com/office/drawing/2014/main" id="{76C3AA18-6BB5-4C51-A9D4-378C1D314BA4}"/>
              </a:ext>
            </a:extLst>
          </p:cNvPr>
          <p:cNvCxnSpPr>
            <a:cxnSpLocks/>
            <a:stCxn id="19" idx="2"/>
            <a:endCxn id="18" idx="1"/>
          </p:cNvCxnSpPr>
          <p:nvPr/>
        </p:nvCxnSpPr>
        <p:spPr>
          <a:xfrm rot="16200000" flipH="1">
            <a:off x="6981150" y="3202270"/>
            <a:ext cx="396130" cy="345018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18">
            <a:extLst>
              <a:ext uri="{FF2B5EF4-FFF2-40B4-BE49-F238E27FC236}">
                <a16:creationId xmlns:a16="http://schemas.microsoft.com/office/drawing/2014/main" id="{ED31DB54-E10B-4CD4-82CE-5F5B51329BFD}"/>
              </a:ext>
            </a:extLst>
          </p:cNvPr>
          <p:cNvSpPr/>
          <p:nvPr/>
        </p:nvSpPr>
        <p:spPr>
          <a:xfrm>
            <a:off x="6291291" y="4815431"/>
            <a:ext cx="2339612" cy="12269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19">
            <a:extLst>
              <a:ext uri="{FF2B5EF4-FFF2-40B4-BE49-F238E27FC236}">
                <a16:creationId xmlns:a16="http://schemas.microsoft.com/office/drawing/2014/main" id="{DD92E4C4-D2C2-4D5B-AE24-FA7E243B01E4}"/>
              </a:ext>
            </a:extLst>
          </p:cNvPr>
          <p:cNvSpPr/>
          <p:nvPr/>
        </p:nvSpPr>
        <p:spPr>
          <a:xfrm>
            <a:off x="6328742" y="6038313"/>
            <a:ext cx="22647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dk1"/>
                </a:solidFill>
              </a:rPr>
              <a:t>member hosting CSE 2</a:t>
            </a:r>
          </a:p>
        </p:txBody>
      </p:sp>
      <p:sp>
        <p:nvSpPr>
          <p:cNvPr id="23" name="Rectangle 20">
            <a:extLst>
              <a:ext uri="{FF2B5EF4-FFF2-40B4-BE49-F238E27FC236}">
                <a16:creationId xmlns:a16="http://schemas.microsoft.com/office/drawing/2014/main" id="{7E41AA79-5AB4-4606-B4FD-F00FD82F90E9}"/>
              </a:ext>
            </a:extLst>
          </p:cNvPr>
          <p:cNvSpPr/>
          <p:nvPr/>
        </p:nvSpPr>
        <p:spPr>
          <a:xfrm>
            <a:off x="7351724" y="5544349"/>
            <a:ext cx="1138765" cy="360047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sub</a:t>
            </a:r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1">
            <a:extLst>
              <a:ext uri="{FF2B5EF4-FFF2-40B4-BE49-F238E27FC236}">
                <a16:creationId xmlns:a16="http://schemas.microsoft.com/office/drawing/2014/main" id="{380A12BA-C0FD-4E42-BF2D-A932A1929978}"/>
              </a:ext>
            </a:extLst>
          </p:cNvPr>
          <p:cNvSpPr/>
          <p:nvPr/>
        </p:nvSpPr>
        <p:spPr>
          <a:xfrm>
            <a:off x="6437323" y="4968196"/>
            <a:ext cx="1138765" cy="3600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member2</a:t>
            </a:r>
          </a:p>
        </p:txBody>
      </p:sp>
      <p:cxnSp>
        <p:nvCxnSpPr>
          <p:cNvPr id="25" name="Elbow Connector 22">
            <a:extLst>
              <a:ext uri="{FF2B5EF4-FFF2-40B4-BE49-F238E27FC236}">
                <a16:creationId xmlns:a16="http://schemas.microsoft.com/office/drawing/2014/main" id="{0ADA4AF9-0490-4ED4-B9A9-CB56F337DA65}"/>
              </a:ext>
            </a:extLst>
          </p:cNvPr>
          <p:cNvCxnSpPr>
            <a:cxnSpLocks/>
            <a:stCxn id="24" idx="2"/>
            <a:endCxn id="23" idx="1"/>
          </p:cNvCxnSpPr>
          <p:nvPr/>
        </p:nvCxnSpPr>
        <p:spPr>
          <a:xfrm rot="16200000" flipH="1">
            <a:off x="6981150" y="5353799"/>
            <a:ext cx="396130" cy="345018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3">
            <a:extLst>
              <a:ext uri="{FF2B5EF4-FFF2-40B4-BE49-F238E27FC236}">
                <a16:creationId xmlns:a16="http://schemas.microsoft.com/office/drawing/2014/main" id="{BB1B5E19-BE66-4254-853A-145C947E833D}"/>
              </a:ext>
            </a:extLst>
          </p:cNvPr>
          <p:cNvSpPr/>
          <p:nvPr/>
        </p:nvSpPr>
        <p:spPr>
          <a:xfrm>
            <a:off x="2140769" y="5190977"/>
            <a:ext cx="2652009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dirty="0">
                <a:solidFill>
                  <a:schemeClr val="dk1"/>
                </a:solidFill>
              </a:rPr>
              <a:t>1. create subscription </a:t>
            </a:r>
          </a:p>
          <a:p>
            <a:pPr algn="r"/>
            <a:r>
              <a:rPr lang="en-US" sz="1400" dirty="0">
                <a:solidFill>
                  <a:schemeClr val="dk1"/>
                </a:solidFill>
              </a:rPr>
              <a:t>through group fanout and </a:t>
            </a:r>
          </a:p>
          <a:p>
            <a:pPr algn="r"/>
            <a:r>
              <a:rPr lang="en-US" sz="1400" dirty="0">
                <a:solidFill>
                  <a:schemeClr val="dk1"/>
                </a:solidFill>
              </a:rPr>
              <a:t>want aggregated notifications</a:t>
            </a:r>
          </a:p>
          <a:p>
            <a:pPr algn="r"/>
            <a:r>
              <a:rPr lang="en-US" sz="1400" dirty="0">
                <a:solidFill>
                  <a:schemeClr val="dk1"/>
                </a:solidFill>
              </a:rPr>
              <a:t>to my ‘</a:t>
            </a:r>
            <a:r>
              <a:rPr lang="en-US" sz="1400" dirty="0" err="1">
                <a:solidFill>
                  <a:schemeClr val="dk1"/>
                </a:solidFill>
              </a:rPr>
              <a:t>notificationForwardingURI</a:t>
            </a:r>
            <a:r>
              <a:rPr lang="en-US" sz="1400" dirty="0">
                <a:solidFill>
                  <a:schemeClr val="dk1"/>
                </a:solidFill>
              </a:rPr>
              <a:t>’</a:t>
            </a:r>
            <a:endParaRPr lang="en-US" sz="1400" dirty="0"/>
          </a:p>
        </p:txBody>
      </p:sp>
      <p:cxnSp>
        <p:nvCxnSpPr>
          <p:cNvPr id="27" name="Straight Arrow Connector 24">
            <a:extLst>
              <a:ext uri="{FF2B5EF4-FFF2-40B4-BE49-F238E27FC236}">
                <a16:creationId xmlns:a16="http://schemas.microsoft.com/office/drawing/2014/main" id="{407482E1-FEDB-4C88-9DCC-914242BFC32B}"/>
              </a:ext>
            </a:extLst>
          </p:cNvPr>
          <p:cNvCxnSpPr>
            <a:cxnSpLocks/>
            <a:stCxn id="16" idx="3"/>
            <a:endCxn id="19" idx="1"/>
          </p:cNvCxnSpPr>
          <p:nvPr/>
        </p:nvCxnSpPr>
        <p:spPr>
          <a:xfrm flipV="1">
            <a:off x="5442741" y="2996691"/>
            <a:ext cx="994582" cy="1248624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5">
            <a:extLst>
              <a:ext uri="{FF2B5EF4-FFF2-40B4-BE49-F238E27FC236}">
                <a16:creationId xmlns:a16="http://schemas.microsoft.com/office/drawing/2014/main" id="{BF177C5E-EA49-4192-BE8A-AB21F63FE157}"/>
              </a:ext>
            </a:extLst>
          </p:cNvPr>
          <p:cNvCxnSpPr>
            <a:cxnSpLocks/>
            <a:stCxn id="16" idx="3"/>
            <a:endCxn id="24" idx="1"/>
          </p:cNvCxnSpPr>
          <p:nvPr/>
        </p:nvCxnSpPr>
        <p:spPr>
          <a:xfrm>
            <a:off x="5442741" y="4245315"/>
            <a:ext cx="994582" cy="902905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6">
            <a:extLst>
              <a:ext uri="{FF2B5EF4-FFF2-40B4-BE49-F238E27FC236}">
                <a16:creationId xmlns:a16="http://schemas.microsoft.com/office/drawing/2014/main" id="{1E692BFF-F7D4-48C5-B19C-AAAC3658D7DA}"/>
              </a:ext>
            </a:extLst>
          </p:cNvPr>
          <p:cNvSpPr/>
          <p:nvPr/>
        </p:nvSpPr>
        <p:spPr>
          <a:xfrm>
            <a:off x="5765602" y="4080517"/>
            <a:ext cx="337839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dk1"/>
                </a:solidFill>
              </a:rPr>
              <a:t>2. fanout subscription creation while setting the </a:t>
            </a:r>
            <a:r>
              <a:rPr lang="en-US" sz="1400" dirty="0" err="1">
                <a:solidFill>
                  <a:schemeClr val="dk1"/>
                </a:solidFill>
              </a:rPr>
              <a:t>notificationURI</a:t>
            </a:r>
            <a:r>
              <a:rPr lang="en-US" sz="1400" dirty="0">
                <a:solidFill>
                  <a:schemeClr val="dk1"/>
                </a:solidFill>
              </a:rPr>
              <a:t> as the new ‘</a:t>
            </a:r>
            <a:r>
              <a:rPr lang="en-US" sz="1400" dirty="0" err="1">
                <a:solidFill>
                  <a:schemeClr val="dk1"/>
                </a:solidFill>
              </a:rPr>
              <a:t>aggrePolicy</a:t>
            </a:r>
            <a:r>
              <a:rPr lang="en-US" sz="1400" dirty="0">
                <a:solidFill>
                  <a:schemeClr val="dk1"/>
                </a:solidFill>
              </a:rPr>
              <a:t>’</a:t>
            </a:r>
            <a:endParaRPr lang="en-US" sz="1400" dirty="0"/>
          </a:p>
        </p:txBody>
      </p:sp>
      <p:sp>
        <p:nvSpPr>
          <p:cNvPr id="30" name="Rectangle 30">
            <a:extLst>
              <a:ext uri="{FF2B5EF4-FFF2-40B4-BE49-F238E27FC236}">
                <a16:creationId xmlns:a16="http://schemas.microsoft.com/office/drawing/2014/main" id="{B63AFD47-6526-4BD4-AB9B-FD30E338A011}"/>
              </a:ext>
            </a:extLst>
          </p:cNvPr>
          <p:cNvSpPr/>
          <p:nvPr/>
        </p:nvSpPr>
        <p:spPr>
          <a:xfrm>
            <a:off x="4080106" y="4600750"/>
            <a:ext cx="1362635" cy="360047"/>
          </a:xfrm>
          <a:prstGeom prst="rect">
            <a:avLst/>
          </a:prstGeom>
          <a:solidFill>
            <a:srgbClr val="92D050"/>
          </a:solidFill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aggrePolicy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1" name="Elbow Connector 31">
            <a:extLst>
              <a:ext uri="{FF2B5EF4-FFF2-40B4-BE49-F238E27FC236}">
                <a16:creationId xmlns:a16="http://schemas.microsoft.com/office/drawing/2014/main" id="{929E03B3-3E18-46D4-9DEB-95096416995B}"/>
              </a:ext>
            </a:extLst>
          </p:cNvPr>
          <p:cNvCxnSpPr>
            <a:cxnSpLocks/>
            <a:stCxn id="9" idx="2"/>
            <a:endCxn id="30" idx="1"/>
          </p:cNvCxnSpPr>
          <p:nvPr/>
        </p:nvCxnSpPr>
        <p:spPr>
          <a:xfrm rot="16200000" flipH="1">
            <a:off x="3467672" y="4168340"/>
            <a:ext cx="966956" cy="257912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105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696" y="0"/>
            <a:ext cx="9204159" cy="1173570"/>
          </a:xfrm>
        </p:spPr>
        <p:txBody>
          <a:bodyPr>
            <a:normAutofit/>
          </a:bodyPr>
          <a:lstStyle/>
          <a:p>
            <a:r>
              <a:rPr lang="en-US" altLang="ko-KR" sz="4000" dirty="0"/>
              <a:t>Proposal (2/2)</a:t>
            </a:r>
            <a:endParaRPr lang="fr-FR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4695" y="1493919"/>
            <a:ext cx="11210341" cy="918510"/>
          </a:xfrm>
        </p:spPr>
        <p:txBody>
          <a:bodyPr>
            <a:normAutofit/>
          </a:bodyPr>
          <a:lstStyle/>
          <a:p>
            <a:r>
              <a:rPr lang="en-US" altLang="ko-KR" sz="2400" dirty="0"/>
              <a:t>Member’s notification is sent to the &lt;</a:t>
            </a:r>
            <a:r>
              <a:rPr lang="en-US" altLang="ko-KR" sz="2400" dirty="0" err="1"/>
              <a:t>aggregationPolicy</a:t>
            </a:r>
            <a:r>
              <a:rPr lang="en-US" altLang="ko-KR" sz="2400" dirty="0"/>
              <a:t>&gt;, then the group hosting CSE aggregates per aggregation policies in the resource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1B550-7CF2-4283-9092-C0AEF1549117}" type="slidenum">
              <a:rPr lang="en-US" smtClean="0"/>
              <a:t>5</a:t>
            </a:fld>
            <a:endParaRPr lang="en-US"/>
          </a:p>
        </p:txBody>
      </p:sp>
      <p:sp>
        <p:nvSpPr>
          <p:cNvPr id="32" name="Rectangle 4">
            <a:extLst>
              <a:ext uri="{FF2B5EF4-FFF2-40B4-BE49-F238E27FC236}">
                <a16:creationId xmlns:a16="http://schemas.microsoft.com/office/drawing/2014/main" id="{E306FDE7-15E6-42C4-BFF6-C39F84CE3C58}"/>
              </a:ext>
            </a:extLst>
          </p:cNvPr>
          <p:cNvSpPr/>
          <p:nvPr/>
        </p:nvSpPr>
        <p:spPr>
          <a:xfrm>
            <a:off x="6291291" y="2663902"/>
            <a:ext cx="2339612" cy="12269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5">
            <a:extLst>
              <a:ext uri="{FF2B5EF4-FFF2-40B4-BE49-F238E27FC236}">
                <a16:creationId xmlns:a16="http://schemas.microsoft.com/office/drawing/2014/main" id="{CA485031-BBA8-4303-A4CC-F1A5A88B76C8}"/>
              </a:ext>
            </a:extLst>
          </p:cNvPr>
          <p:cNvSpPr/>
          <p:nvPr/>
        </p:nvSpPr>
        <p:spPr>
          <a:xfrm>
            <a:off x="2165483" y="2653136"/>
            <a:ext cx="3397275" cy="24296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Rectangle 6">
            <a:extLst>
              <a:ext uri="{FF2B5EF4-FFF2-40B4-BE49-F238E27FC236}">
                <a16:creationId xmlns:a16="http://schemas.microsoft.com/office/drawing/2014/main" id="{8FBD5E82-540C-4C34-87BB-7E580F4E1116}"/>
              </a:ext>
            </a:extLst>
          </p:cNvPr>
          <p:cNvSpPr/>
          <p:nvPr/>
        </p:nvSpPr>
        <p:spPr>
          <a:xfrm>
            <a:off x="3252811" y="3453771"/>
            <a:ext cx="1138765" cy="3600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group</a:t>
            </a:r>
          </a:p>
        </p:txBody>
      </p:sp>
      <p:sp>
        <p:nvSpPr>
          <p:cNvPr id="35" name="Rectangle 7">
            <a:extLst>
              <a:ext uri="{FF2B5EF4-FFF2-40B4-BE49-F238E27FC236}">
                <a16:creationId xmlns:a16="http://schemas.microsoft.com/office/drawing/2014/main" id="{E6544743-4456-4165-BC16-14A9646A1B3B}"/>
              </a:ext>
            </a:extLst>
          </p:cNvPr>
          <p:cNvSpPr/>
          <p:nvPr/>
        </p:nvSpPr>
        <p:spPr>
          <a:xfrm>
            <a:off x="2338410" y="2877618"/>
            <a:ext cx="1138765" cy="3600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CSEBase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6" name="Elbow Connector 8">
            <a:extLst>
              <a:ext uri="{FF2B5EF4-FFF2-40B4-BE49-F238E27FC236}">
                <a16:creationId xmlns:a16="http://schemas.microsoft.com/office/drawing/2014/main" id="{CFFB3A8B-820F-4258-984E-C0DBBE764F54}"/>
              </a:ext>
            </a:extLst>
          </p:cNvPr>
          <p:cNvCxnSpPr>
            <a:cxnSpLocks/>
            <a:stCxn id="35" idx="2"/>
            <a:endCxn id="34" idx="1"/>
          </p:cNvCxnSpPr>
          <p:nvPr/>
        </p:nvCxnSpPr>
        <p:spPr>
          <a:xfrm rot="16200000" flipH="1">
            <a:off x="2882237" y="3263221"/>
            <a:ext cx="396130" cy="345018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9">
            <a:extLst>
              <a:ext uri="{FF2B5EF4-FFF2-40B4-BE49-F238E27FC236}">
                <a16:creationId xmlns:a16="http://schemas.microsoft.com/office/drawing/2014/main" id="{2702014C-C8AD-425A-B89C-D36BF09A2E3B}"/>
              </a:ext>
            </a:extLst>
          </p:cNvPr>
          <p:cNvSpPr/>
          <p:nvPr/>
        </p:nvSpPr>
        <p:spPr>
          <a:xfrm>
            <a:off x="1531702" y="5384718"/>
            <a:ext cx="905933" cy="419313"/>
          </a:xfrm>
          <a:prstGeom prst="roundRect">
            <a:avLst>
              <a:gd name="adj" fmla="val 42916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dk1"/>
                </a:solidFill>
              </a:rPr>
              <a:t>app1</a:t>
            </a:r>
          </a:p>
        </p:txBody>
      </p:sp>
      <p:cxnSp>
        <p:nvCxnSpPr>
          <p:cNvPr id="38" name="Straight Arrow Connector 10">
            <a:extLst>
              <a:ext uri="{FF2B5EF4-FFF2-40B4-BE49-F238E27FC236}">
                <a16:creationId xmlns:a16="http://schemas.microsoft.com/office/drawing/2014/main" id="{31BE8934-BFC8-4932-85FE-89889341F348}"/>
              </a:ext>
            </a:extLst>
          </p:cNvPr>
          <p:cNvCxnSpPr>
            <a:cxnSpLocks/>
            <a:stCxn id="33" idx="2"/>
            <a:endCxn id="37" idx="3"/>
          </p:cNvCxnSpPr>
          <p:nvPr/>
        </p:nvCxnSpPr>
        <p:spPr>
          <a:xfrm flipH="1">
            <a:off x="2437635" y="5082746"/>
            <a:ext cx="1426486" cy="511629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11">
            <a:extLst>
              <a:ext uri="{FF2B5EF4-FFF2-40B4-BE49-F238E27FC236}">
                <a16:creationId xmlns:a16="http://schemas.microsoft.com/office/drawing/2014/main" id="{0C5E903C-98E6-4750-A470-2CB011D0E892}"/>
              </a:ext>
            </a:extLst>
          </p:cNvPr>
          <p:cNvSpPr/>
          <p:nvPr/>
        </p:nvSpPr>
        <p:spPr>
          <a:xfrm>
            <a:off x="3114587" y="2303712"/>
            <a:ext cx="149906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solidFill>
                  <a:schemeClr val="dk1"/>
                </a:solidFill>
              </a:rPr>
              <a:t>group hosting CSE</a:t>
            </a:r>
            <a:endParaRPr lang="en-US" sz="1400" dirty="0"/>
          </a:p>
        </p:txBody>
      </p:sp>
      <p:sp>
        <p:nvSpPr>
          <p:cNvPr id="40" name="Rectangle 12">
            <a:extLst>
              <a:ext uri="{FF2B5EF4-FFF2-40B4-BE49-F238E27FC236}">
                <a16:creationId xmlns:a16="http://schemas.microsoft.com/office/drawing/2014/main" id="{BFEE5100-72E3-48D1-86DE-9122BFC2FECC}"/>
              </a:ext>
            </a:extLst>
          </p:cNvPr>
          <p:cNvSpPr/>
          <p:nvPr/>
        </p:nvSpPr>
        <p:spPr>
          <a:xfrm>
            <a:off x="6328742" y="2329990"/>
            <a:ext cx="22647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dk1"/>
                </a:solidFill>
              </a:rPr>
              <a:t>member hosting CSE 1</a:t>
            </a:r>
          </a:p>
        </p:txBody>
      </p:sp>
      <p:sp>
        <p:nvSpPr>
          <p:cNvPr id="41" name="Rectangle 13">
            <a:extLst>
              <a:ext uri="{FF2B5EF4-FFF2-40B4-BE49-F238E27FC236}">
                <a16:creationId xmlns:a16="http://schemas.microsoft.com/office/drawing/2014/main" id="{6C4493FB-D6EA-432D-AD7B-8A2F388A6AA8}"/>
              </a:ext>
            </a:extLst>
          </p:cNvPr>
          <p:cNvSpPr/>
          <p:nvPr/>
        </p:nvSpPr>
        <p:spPr>
          <a:xfrm>
            <a:off x="4080106" y="4065291"/>
            <a:ext cx="1362635" cy="3600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fanOutPoint</a:t>
            </a:r>
          </a:p>
        </p:txBody>
      </p:sp>
      <p:cxnSp>
        <p:nvCxnSpPr>
          <p:cNvPr id="42" name="Elbow Connector 14">
            <a:extLst>
              <a:ext uri="{FF2B5EF4-FFF2-40B4-BE49-F238E27FC236}">
                <a16:creationId xmlns:a16="http://schemas.microsoft.com/office/drawing/2014/main" id="{7FE5A1ED-77E6-4EC1-B054-7573AD98902F}"/>
              </a:ext>
            </a:extLst>
          </p:cNvPr>
          <p:cNvCxnSpPr>
            <a:cxnSpLocks/>
            <a:stCxn id="34" idx="2"/>
            <a:endCxn id="41" idx="1"/>
          </p:cNvCxnSpPr>
          <p:nvPr/>
        </p:nvCxnSpPr>
        <p:spPr>
          <a:xfrm rot="16200000" flipH="1">
            <a:off x="3735402" y="3900610"/>
            <a:ext cx="431497" cy="257912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15">
            <a:extLst>
              <a:ext uri="{FF2B5EF4-FFF2-40B4-BE49-F238E27FC236}">
                <a16:creationId xmlns:a16="http://schemas.microsoft.com/office/drawing/2014/main" id="{5101FA01-3A79-4CBF-9D7A-F99BEEE52A03}"/>
              </a:ext>
            </a:extLst>
          </p:cNvPr>
          <p:cNvSpPr/>
          <p:nvPr/>
        </p:nvSpPr>
        <p:spPr>
          <a:xfrm>
            <a:off x="7351724" y="3392820"/>
            <a:ext cx="1138765" cy="360047"/>
          </a:xfrm>
          <a:prstGeom prst="rect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sub</a:t>
            </a:r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4" name="Rectangle 16">
            <a:extLst>
              <a:ext uri="{FF2B5EF4-FFF2-40B4-BE49-F238E27FC236}">
                <a16:creationId xmlns:a16="http://schemas.microsoft.com/office/drawing/2014/main" id="{054F510A-211B-4F7A-8EB1-0023EB0289AB}"/>
              </a:ext>
            </a:extLst>
          </p:cNvPr>
          <p:cNvSpPr/>
          <p:nvPr/>
        </p:nvSpPr>
        <p:spPr>
          <a:xfrm>
            <a:off x="6437323" y="2816667"/>
            <a:ext cx="1138765" cy="3600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member1</a:t>
            </a:r>
          </a:p>
        </p:txBody>
      </p:sp>
      <p:cxnSp>
        <p:nvCxnSpPr>
          <p:cNvPr id="45" name="Elbow Connector 17">
            <a:extLst>
              <a:ext uri="{FF2B5EF4-FFF2-40B4-BE49-F238E27FC236}">
                <a16:creationId xmlns:a16="http://schemas.microsoft.com/office/drawing/2014/main" id="{0742C3E2-DC51-436A-846B-C49BEE9E5086}"/>
              </a:ext>
            </a:extLst>
          </p:cNvPr>
          <p:cNvCxnSpPr>
            <a:cxnSpLocks/>
            <a:stCxn id="44" idx="2"/>
            <a:endCxn id="43" idx="1"/>
          </p:cNvCxnSpPr>
          <p:nvPr/>
        </p:nvCxnSpPr>
        <p:spPr>
          <a:xfrm rot="16200000" flipH="1">
            <a:off x="6981150" y="3202270"/>
            <a:ext cx="396130" cy="345018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18">
            <a:extLst>
              <a:ext uri="{FF2B5EF4-FFF2-40B4-BE49-F238E27FC236}">
                <a16:creationId xmlns:a16="http://schemas.microsoft.com/office/drawing/2014/main" id="{F3A44ED0-C5E6-4845-9A39-62C7F756AD1F}"/>
              </a:ext>
            </a:extLst>
          </p:cNvPr>
          <p:cNvSpPr/>
          <p:nvPr/>
        </p:nvSpPr>
        <p:spPr>
          <a:xfrm>
            <a:off x="6291291" y="4815431"/>
            <a:ext cx="2339612" cy="12269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19">
            <a:extLst>
              <a:ext uri="{FF2B5EF4-FFF2-40B4-BE49-F238E27FC236}">
                <a16:creationId xmlns:a16="http://schemas.microsoft.com/office/drawing/2014/main" id="{156FA9A2-618F-4E82-A29A-687DFE2BE0B3}"/>
              </a:ext>
            </a:extLst>
          </p:cNvPr>
          <p:cNvSpPr/>
          <p:nvPr/>
        </p:nvSpPr>
        <p:spPr>
          <a:xfrm>
            <a:off x="6328742" y="6038313"/>
            <a:ext cx="226470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dk1"/>
                </a:solidFill>
              </a:rPr>
              <a:t>member hosting CSE 2</a:t>
            </a:r>
          </a:p>
        </p:txBody>
      </p:sp>
      <p:sp>
        <p:nvSpPr>
          <p:cNvPr id="48" name="Rectangle 20">
            <a:extLst>
              <a:ext uri="{FF2B5EF4-FFF2-40B4-BE49-F238E27FC236}">
                <a16:creationId xmlns:a16="http://schemas.microsoft.com/office/drawing/2014/main" id="{5BB46713-14F1-44F0-9765-DDA416DEC8C1}"/>
              </a:ext>
            </a:extLst>
          </p:cNvPr>
          <p:cNvSpPr/>
          <p:nvPr/>
        </p:nvSpPr>
        <p:spPr>
          <a:xfrm>
            <a:off x="7351724" y="5544349"/>
            <a:ext cx="1138765" cy="360047"/>
          </a:xfrm>
          <a:prstGeom prst="rect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sub</a:t>
            </a:r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Rectangle 21">
            <a:extLst>
              <a:ext uri="{FF2B5EF4-FFF2-40B4-BE49-F238E27FC236}">
                <a16:creationId xmlns:a16="http://schemas.microsoft.com/office/drawing/2014/main" id="{248AF7C3-6FA7-40F3-890E-3AD2DE1B842E}"/>
              </a:ext>
            </a:extLst>
          </p:cNvPr>
          <p:cNvSpPr/>
          <p:nvPr/>
        </p:nvSpPr>
        <p:spPr>
          <a:xfrm>
            <a:off x="6437323" y="4968196"/>
            <a:ext cx="1138765" cy="3600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member2</a:t>
            </a:r>
          </a:p>
        </p:txBody>
      </p:sp>
      <p:cxnSp>
        <p:nvCxnSpPr>
          <p:cNvPr id="50" name="Elbow Connector 22">
            <a:extLst>
              <a:ext uri="{FF2B5EF4-FFF2-40B4-BE49-F238E27FC236}">
                <a16:creationId xmlns:a16="http://schemas.microsoft.com/office/drawing/2014/main" id="{916308A4-5187-4AB1-ADFF-11C630352B79}"/>
              </a:ext>
            </a:extLst>
          </p:cNvPr>
          <p:cNvCxnSpPr>
            <a:cxnSpLocks/>
            <a:stCxn id="49" idx="2"/>
            <a:endCxn id="48" idx="1"/>
          </p:cNvCxnSpPr>
          <p:nvPr/>
        </p:nvCxnSpPr>
        <p:spPr>
          <a:xfrm rot="16200000" flipH="1">
            <a:off x="6981150" y="5353799"/>
            <a:ext cx="396130" cy="345018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23">
            <a:extLst>
              <a:ext uri="{FF2B5EF4-FFF2-40B4-BE49-F238E27FC236}">
                <a16:creationId xmlns:a16="http://schemas.microsoft.com/office/drawing/2014/main" id="{28A5F67D-F169-4EE5-BA13-25EF55186C09}"/>
              </a:ext>
            </a:extLst>
          </p:cNvPr>
          <p:cNvSpPr/>
          <p:nvPr/>
        </p:nvSpPr>
        <p:spPr>
          <a:xfrm>
            <a:off x="3074973" y="5271643"/>
            <a:ext cx="222358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latinLnBrk="0"/>
            <a:r>
              <a:rPr lang="en-US" sz="1400" dirty="0">
                <a:solidFill>
                  <a:schemeClr val="dk1"/>
                </a:solidFill>
              </a:rPr>
              <a:t>2. aggregate notifications with the aggregation policy  and send it to ‘</a:t>
            </a:r>
            <a:r>
              <a:rPr lang="en-US" sz="1400" dirty="0" err="1">
                <a:solidFill>
                  <a:schemeClr val="dk1"/>
                </a:solidFill>
              </a:rPr>
              <a:t>notificationForwardingURI</a:t>
            </a:r>
            <a:r>
              <a:rPr lang="en-US" sz="1400" dirty="0">
                <a:solidFill>
                  <a:schemeClr val="dk1"/>
                </a:solidFill>
              </a:rPr>
              <a:t>’</a:t>
            </a:r>
            <a:endParaRPr lang="en-US" sz="1400" dirty="0"/>
          </a:p>
        </p:txBody>
      </p:sp>
      <p:cxnSp>
        <p:nvCxnSpPr>
          <p:cNvPr id="52" name="Straight Arrow Connector 24">
            <a:extLst>
              <a:ext uri="{FF2B5EF4-FFF2-40B4-BE49-F238E27FC236}">
                <a16:creationId xmlns:a16="http://schemas.microsoft.com/office/drawing/2014/main" id="{D65D21BB-51D4-4FD5-892E-374F716602BA}"/>
              </a:ext>
            </a:extLst>
          </p:cNvPr>
          <p:cNvCxnSpPr>
            <a:cxnSpLocks/>
            <a:stCxn id="32" idx="1"/>
            <a:endCxn id="55" idx="3"/>
          </p:cNvCxnSpPr>
          <p:nvPr/>
        </p:nvCxnSpPr>
        <p:spPr>
          <a:xfrm flipH="1">
            <a:off x="5442741" y="3277392"/>
            <a:ext cx="848550" cy="1503382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25">
            <a:extLst>
              <a:ext uri="{FF2B5EF4-FFF2-40B4-BE49-F238E27FC236}">
                <a16:creationId xmlns:a16="http://schemas.microsoft.com/office/drawing/2014/main" id="{66F9743A-CB03-446A-BE3D-912FB5439A11}"/>
              </a:ext>
            </a:extLst>
          </p:cNvPr>
          <p:cNvCxnSpPr>
            <a:cxnSpLocks/>
            <a:stCxn id="49" idx="1"/>
            <a:endCxn id="55" idx="3"/>
          </p:cNvCxnSpPr>
          <p:nvPr/>
        </p:nvCxnSpPr>
        <p:spPr>
          <a:xfrm flipH="1" flipV="1">
            <a:off x="5442741" y="4780774"/>
            <a:ext cx="994582" cy="367446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angle 26">
            <a:extLst>
              <a:ext uri="{FF2B5EF4-FFF2-40B4-BE49-F238E27FC236}">
                <a16:creationId xmlns:a16="http://schemas.microsoft.com/office/drawing/2014/main" id="{9CAB6FCB-EF34-4824-90A2-A26FBCBC80CE}"/>
              </a:ext>
            </a:extLst>
          </p:cNvPr>
          <p:cNvSpPr/>
          <p:nvPr/>
        </p:nvSpPr>
        <p:spPr>
          <a:xfrm>
            <a:off x="5765602" y="4080517"/>
            <a:ext cx="337839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/>
            <a:r>
              <a:rPr lang="en-US" sz="1400" dirty="0">
                <a:solidFill>
                  <a:schemeClr val="dk1"/>
                </a:solidFill>
              </a:rPr>
              <a:t>1. send notifications to ‘</a:t>
            </a:r>
            <a:r>
              <a:rPr lang="en-US" sz="1400" dirty="0" err="1">
                <a:solidFill>
                  <a:schemeClr val="dk1"/>
                </a:solidFill>
              </a:rPr>
              <a:t>notificationURI</a:t>
            </a:r>
            <a:r>
              <a:rPr lang="en-US" sz="1400" dirty="0">
                <a:solidFill>
                  <a:schemeClr val="dk1"/>
                </a:solidFill>
              </a:rPr>
              <a:t>’, which is set as ID of &lt;</a:t>
            </a:r>
            <a:r>
              <a:rPr lang="en-US" sz="1400" dirty="0" err="1">
                <a:solidFill>
                  <a:schemeClr val="dk1"/>
                </a:solidFill>
              </a:rPr>
              <a:t>aggregationPolicy</a:t>
            </a:r>
            <a:r>
              <a:rPr lang="en-US" sz="1400" dirty="0">
                <a:solidFill>
                  <a:schemeClr val="dk1"/>
                </a:solidFill>
              </a:rPr>
              <a:t>&gt; resource</a:t>
            </a:r>
            <a:endParaRPr lang="en-US" sz="1400" dirty="0"/>
          </a:p>
        </p:txBody>
      </p:sp>
      <p:sp>
        <p:nvSpPr>
          <p:cNvPr id="55" name="Rectangle 30">
            <a:extLst>
              <a:ext uri="{FF2B5EF4-FFF2-40B4-BE49-F238E27FC236}">
                <a16:creationId xmlns:a16="http://schemas.microsoft.com/office/drawing/2014/main" id="{59C47DA4-E3CE-4464-BB1D-EF7FDBD5CE9B}"/>
              </a:ext>
            </a:extLst>
          </p:cNvPr>
          <p:cNvSpPr/>
          <p:nvPr/>
        </p:nvSpPr>
        <p:spPr>
          <a:xfrm>
            <a:off x="4080106" y="4600750"/>
            <a:ext cx="1362635" cy="360047"/>
          </a:xfrm>
          <a:prstGeom prst="rect">
            <a:avLst/>
          </a:prstGeom>
          <a:solidFill>
            <a:srgbClr val="92D050"/>
          </a:solidFill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aggrePolicy</a:t>
            </a:r>
            <a:r>
              <a:rPr lang="en-US" altLang="ko-KR" dirty="0">
                <a:solidFill>
                  <a:schemeClr val="tx1"/>
                </a:solidFill>
              </a:rPr>
              <a:t>1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6" name="Elbow Connector 31">
            <a:extLst>
              <a:ext uri="{FF2B5EF4-FFF2-40B4-BE49-F238E27FC236}">
                <a16:creationId xmlns:a16="http://schemas.microsoft.com/office/drawing/2014/main" id="{9E5BE70F-C3F8-4CAA-A6B4-F37CE55910FB}"/>
              </a:ext>
            </a:extLst>
          </p:cNvPr>
          <p:cNvCxnSpPr>
            <a:cxnSpLocks/>
            <a:stCxn id="34" idx="2"/>
            <a:endCxn id="55" idx="1"/>
          </p:cNvCxnSpPr>
          <p:nvPr/>
        </p:nvCxnSpPr>
        <p:spPr>
          <a:xfrm rot="16200000" flipH="1">
            <a:off x="3467672" y="4168340"/>
            <a:ext cx="966956" cy="257912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말풍선: 모서리가 둥근 사각형 56">
            <a:extLst>
              <a:ext uri="{FF2B5EF4-FFF2-40B4-BE49-F238E27FC236}">
                <a16:creationId xmlns:a16="http://schemas.microsoft.com/office/drawing/2014/main" id="{8D5D327D-858A-4945-B0AA-A1EE0AAD482E}"/>
              </a:ext>
            </a:extLst>
          </p:cNvPr>
          <p:cNvSpPr/>
          <p:nvPr/>
        </p:nvSpPr>
        <p:spPr>
          <a:xfrm>
            <a:off x="4759081" y="2821100"/>
            <a:ext cx="1714765" cy="534790"/>
          </a:xfrm>
          <a:prstGeom prst="wedgeRoundRectCallout">
            <a:avLst>
              <a:gd name="adj1" fmla="val -71147"/>
              <a:gd name="adj2" fmla="val 29415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dirty="0"/>
              <a:t>Created per group-ed subscription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45479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ne2m">
      <a:dk1>
        <a:srgbClr val="545054"/>
      </a:dk1>
      <a:lt1>
        <a:sysClr val="window" lastClr="FFFFFF"/>
      </a:lt1>
      <a:dk2>
        <a:srgbClr val="000000"/>
      </a:dk2>
      <a:lt2>
        <a:srgbClr val="E7E6E6"/>
      </a:lt2>
      <a:accent1>
        <a:srgbClr val="C00000"/>
      </a:accent1>
      <a:accent2>
        <a:srgbClr val="545054"/>
      </a:accent2>
      <a:accent3>
        <a:srgbClr val="A5A5A5"/>
      </a:accent3>
      <a:accent4>
        <a:srgbClr val="F6921E"/>
      </a:accent4>
      <a:accent5>
        <a:srgbClr val="716896"/>
      </a:accent5>
      <a:accent6>
        <a:srgbClr val="005480"/>
      </a:accent6>
      <a:hlink>
        <a:srgbClr val="668C97"/>
      </a:hlink>
      <a:folHlink>
        <a:srgbClr val="44546A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321</Words>
  <Application>Microsoft Office PowerPoint</Application>
  <PresentationFormat>와이드스크린</PresentationFormat>
  <Paragraphs>85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11" baseType="lpstr">
      <vt:lpstr>Myriad Pro</vt:lpstr>
      <vt:lpstr>Myriad Pro Light</vt:lpstr>
      <vt:lpstr>맑은 고딕</vt:lpstr>
      <vt:lpstr>Arial</vt:lpstr>
      <vt:lpstr>Calibri</vt:lpstr>
      <vt:lpstr>Office Theme</vt:lpstr>
      <vt:lpstr>Discussion on group notification aggregation simplification</vt:lpstr>
      <vt:lpstr>Motivation and problems</vt:lpstr>
      <vt:lpstr>Motivation and problems</vt:lpstr>
      <vt:lpstr>Proposal (1/2)</vt:lpstr>
      <vt:lpstr>Proposal (2/2)</vt:lpstr>
    </vt:vector>
  </TitlesOfParts>
  <Company>iconectiv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Swedlund, Nils</dc:creator>
  <cp:lastModifiedBy>SM</cp:lastModifiedBy>
  <cp:revision>49</cp:revision>
  <dcterms:created xsi:type="dcterms:W3CDTF">2017-09-21T15:46:31Z</dcterms:created>
  <dcterms:modified xsi:type="dcterms:W3CDTF">2019-11-25T14:36:16Z</dcterms:modified>
</cp:coreProperties>
</file>