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83" r:id="rId3"/>
    <p:sldId id="279" r:id="rId4"/>
    <p:sldId id="280" r:id="rId5"/>
    <p:sldId id="282" r:id="rId6"/>
    <p:sldId id="2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20" autoAdjust="0"/>
    <p:restoredTop sz="94660"/>
  </p:normalViewPr>
  <p:slideViewPr>
    <p:cSldViewPr snapToGrid="0">
      <p:cViewPr>
        <p:scale>
          <a:sx n="113" d="100"/>
          <a:sy n="113" d="100"/>
        </p:scale>
        <p:origin x="568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04/12/19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4" y="305687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41" y="105845"/>
            <a:ext cx="1325890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2019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>
            <a:normAutofit/>
          </a:bodyPr>
          <a:lstStyle/>
          <a:p>
            <a:r>
              <a:rPr lang="en-US" altLang="ko-KR" dirty="0"/>
              <a:t>System implementation </a:t>
            </a:r>
            <a:br>
              <a:rPr lang="en-US" altLang="ko-KR" dirty="0"/>
            </a:br>
            <a:r>
              <a:rPr lang="en-US" altLang="ko-KR"/>
              <a:t>on Edge X </a:t>
            </a:r>
            <a:r>
              <a:rPr lang="en-US" altLang="ko-KR" dirty="0"/>
              <a:t>with oneM2M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oneM2M </a:t>
            </a:r>
            <a:r>
              <a:rPr lang="en-US" altLang="ko-KR" dirty="0"/>
              <a:t>SDS</a:t>
            </a:r>
            <a:r>
              <a:rPr lang="en-US" dirty="0"/>
              <a:t>#4</a:t>
            </a:r>
            <a:r>
              <a:rPr lang="en-US" altLang="ko-KR" dirty="0"/>
              <a:t>3</a:t>
            </a:r>
            <a:endParaRPr lang="en-US" dirty="0"/>
          </a:p>
          <a:p>
            <a:r>
              <a:rPr lang="en-US" dirty="0" err="1"/>
              <a:t>SeungMyeong</a:t>
            </a:r>
            <a:r>
              <a:rPr lang="en-US" dirty="0"/>
              <a:t> </a:t>
            </a:r>
            <a:r>
              <a:rPr lang="en-US" dirty="0" err="1"/>
              <a:t>Jeong</a:t>
            </a:r>
            <a:endParaRPr lang="en-US" dirty="0"/>
          </a:p>
          <a:p>
            <a:r>
              <a:rPr lang="en-US" dirty="0"/>
              <a:t>KETI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Harmony of Edge and Cloud </a:t>
            </a:r>
            <a:endParaRPr lang="fr-FR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DF846-007B-CA4E-927D-5FFEBAEC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71" y="3031875"/>
            <a:ext cx="5701552" cy="3428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415C4-B956-294D-A94E-1CF3C288B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529" y="1671014"/>
            <a:ext cx="1325890" cy="90409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4276A24B-9CC4-E34E-A90C-08F826FF1B89}"/>
              </a:ext>
            </a:extLst>
          </p:cNvPr>
          <p:cNvSpPr/>
          <p:nvPr/>
        </p:nvSpPr>
        <p:spPr>
          <a:xfrm>
            <a:off x="9053145" y="2626069"/>
            <a:ext cx="351692" cy="5727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01ECA-4DBB-2048-A3C4-57997016450F}"/>
              </a:ext>
            </a:extLst>
          </p:cNvPr>
          <p:cNvSpPr/>
          <p:nvPr/>
        </p:nvSpPr>
        <p:spPr>
          <a:xfrm>
            <a:off x="9852929" y="220612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8"/>
            <a:ext cx="6487445" cy="4431753"/>
          </a:xfrm>
        </p:spPr>
        <p:txBody>
          <a:bodyPr>
            <a:normAutofit/>
          </a:bodyPr>
          <a:lstStyle/>
          <a:p>
            <a:r>
              <a:rPr lang="en-US" altLang="ko-KR" sz="2400" dirty="0" err="1"/>
              <a:t>EdgeX</a:t>
            </a:r>
            <a:r>
              <a:rPr lang="en-US" altLang="ko-KR" sz="2400" dirty="0"/>
              <a:t> provides Edge G/W, while oneM2M provides Cloud</a:t>
            </a:r>
          </a:p>
          <a:p>
            <a:r>
              <a:rPr lang="en-US" altLang="ko-KR" sz="2400" dirty="0" err="1"/>
              <a:t>EdgeX</a:t>
            </a:r>
            <a:r>
              <a:rPr lang="en-US" altLang="ko-KR" sz="2400" dirty="0"/>
              <a:t> is open source implementation based on MSA</a:t>
            </a:r>
          </a:p>
          <a:p>
            <a:pPr lvl="1"/>
            <a:r>
              <a:rPr lang="en-US" altLang="ko-KR" sz="2000" dirty="0"/>
              <a:t>Microservices talks each other using REST</a:t>
            </a:r>
          </a:p>
          <a:p>
            <a:r>
              <a:rPr lang="en-US" altLang="ko-KR" sz="2400" dirty="0" err="1"/>
              <a:t>EdgeX</a:t>
            </a:r>
            <a:r>
              <a:rPr lang="en-US" altLang="ko-KR" sz="2400" dirty="0"/>
              <a:t> – device services (layer) supports heterogeneous protocols/devices</a:t>
            </a:r>
          </a:p>
          <a:p>
            <a:r>
              <a:rPr lang="en-US" altLang="ko-KR" sz="2400" dirty="0"/>
              <a:t>Collected data can be used in the edge (e.g. analysis by supporting services</a:t>
            </a:r>
          </a:p>
          <a:p>
            <a:r>
              <a:rPr lang="en-US" altLang="ko-KR" sz="2400" dirty="0"/>
              <a:t>Also can be exported to the cloud</a:t>
            </a:r>
          </a:p>
          <a:p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408833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Edge gateway architecture</a:t>
            </a:r>
            <a:endParaRPr lang="fr-F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4147657" cy="2246808"/>
          </a:xfrm>
        </p:spPr>
        <p:txBody>
          <a:bodyPr>
            <a:normAutofit lnSpcReduction="10000"/>
          </a:bodyPr>
          <a:lstStyle/>
          <a:p>
            <a:r>
              <a:rPr lang="en-US" altLang="ko-KR" sz="2400" dirty="0"/>
              <a:t>G/W architecture based on </a:t>
            </a:r>
            <a:r>
              <a:rPr lang="en-US" altLang="ko-KR" sz="2400" dirty="0" err="1"/>
              <a:t>EdgeX</a:t>
            </a:r>
            <a:endParaRPr lang="en-US" altLang="ko-KR" sz="2400" dirty="0"/>
          </a:p>
          <a:p>
            <a:pPr lvl="1"/>
            <a:r>
              <a:rPr lang="en-US" sz="2000" dirty="0"/>
              <a:t>IPEs on northbound and southbound</a:t>
            </a:r>
          </a:p>
          <a:p>
            <a:pPr lvl="1"/>
            <a:r>
              <a:rPr lang="en-US" sz="2000" dirty="0"/>
              <a:t>Edge applications rules (e.g. Drools rule engine)</a:t>
            </a:r>
          </a:p>
          <a:p>
            <a:pPr lvl="1"/>
            <a:r>
              <a:rPr lang="en-US" sz="2000" dirty="0"/>
              <a:t>Machine learning modules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1A12C-963B-1445-9CF9-1F811ABF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69" y="1493919"/>
            <a:ext cx="7983631" cy="491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Implementations (1/2)</a:t>
            </a:r>
            <a:endParaRPr lang="fr-F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7129440" cy="3321921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Edge G/W based on Edge X is served as AE</a:t>
            </a:r>
          </a:p>
          <a:p>
            <a:pPr lvl="1"/>
            <a:r>
              <a:rPr lang="en-US" sz="2000" dirty="0"/>
              <a:t>manages devices and collect/process data</a:t>
            </a:r>
          </a:p>
          <a:p>
            <a:pPr lvl="1"/>
            <a:r>
              <a:rPr lang="en-US" sz="2000" dirty="0"/>
              <a:t>communicates with CSE with the export services</a:t>
            </a:r>
          </a:p>
          <a:p>
            <a:pPr lvl="1"/>
            <a:r>
              <a:rPr lang="en-US" sz="2000" dirty="0"/>
              <a:t>uses MQTT binding as MQTT can be used as well for communications for Edge X micro services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9EA9E-01C9-A442-BC7A-A5707A96A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492" y="2029378"/>
            <a:ext cx="4494861" cy="35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9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Implementations (2/2)</a:t>
            </a:r>
            <a:endParaRPr lang="fr-F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5203955" cy="4680458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Device management done by Edge G/W (possibly with ML) is exposed to oneM2M cloud</a:t>
            </a:r>
          </a:p>
          <a:p>
            <a:r>
              <a:rPr lang="en-US" sz="2400" dirty="0"/>
              <a:t>Devices list and/or hierarchy gets instantiated as oneM2M resources</a:t>
            </a:r>
          </a:p>
          <a:p>
            <a:pPr lvl="1"/>
            <a:r>
              <a:rPr lang="en-US" sz="2000" dirty="0"/>
              <a:t>Edge G/W maintains local DB and synchronize this to the oneM2M platform</a:t>
            </a:r>
          </a:p>
          <a:p>
            <a:pPr lvl="1"/>
            <a:r>
              <a:rPr lang="en-US" sz="2000" dirty="0"/>
              <a:t>Data measurements also gets populated in oneM2M platform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8F041-5D17-6544-B8C6-00EDB46F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650" y="2218017"/>
            <a:ext cx="6563701" cy="36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sz="4000" dirty="0" err="1"/>
              <a:t>PoC</a:t>
            </a:r>
            <a:r>
              <a:rPr lang="en-US" sz="4000" dirty="0"/>
              <a:t> Service</a:t>
            </a:r>
            <a:endParaRPr lang="fr-FR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296BB-F3A0-3240-A492-FD464ACC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3522908"/>
            <a:ext cx="7213666" cy="2856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C8E8FC-8969-AB44-B06B-6FFC660A3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75" y="4605694"/>
            <a:ext cx="1149291" cy="69118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E25E5-20A1-7D40-A29F-4621B2192D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872" y="1447774"/>
            <a:ext cx="1325890" cy="90409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10" name="Up-Down Arrow 9">
            <a:extLst>
              <a:ext uri="{FF2B5EF4-FFF2-40B4-BE49-F238E27FC236}">
                <a16:creationId xmlns:a16="http://schemas.microsoft.com/office/drawing/2014/main" id="{31968526-4ECE-6744-9650-50F118DCBDD8}"/>
              </a:ext>
            </a:extLst>
          </p:cNvPr>
          <p:cNvSpPr/>
          <p:nvPr/>
        </p:nvSpPr>
        <p:spPr>
          <a:xfrm>
            <a:off x="7838971" y="2400648"/>
            <a:ext cx="351692" cy="21054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2DCE3069-9218-A843-A1F1-F885037F3E03}"/>
              </a:ext>
            </a:extLst>
          </p:cNvPr>
          <p:cNvSpPr/>
          <p:nvPr/>
        </p:nvSpPr>
        <p:spPr>
          <a:xfrm rot="2700000">
            <a:off x="7256344" y="5015568"/>
            <a:ext cx="191058" cy="497781"/>
          </a:xfrm>
          <a:prstGeom prst="up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D701D8C1-246D-5F44-AAC9-FFA669335AA5}"/>
              </a:ext>
            </a:extLst>
          </p:cNvPr>
          <p:cNvSpPr/>
          <p:nvPr/>
        </p:nvSpPr>
        <p:spPr>
          <a:xfrm rot="18900000">
            <a:off x="9011186" y="5047985"/>
            <a:ext cx="191058" cy="497781"/>
          </a:xfrm>
          <a:prstGeom prst="up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7129440" cy="4319859"/>
          </a:xfrm>
        </p:spPr>
        <p:txBody>
          <a:bodyPr>
            <a:normAutofit/>
          </a:bodyPr>
          <a:lstStyle/>
          <a:p>
            <a:r>
              <a:rPr lang="en-US" sz="2400" dirty="0"/>
              <a:t>Wildfire alerting service</a:t>
            </a:r>
          </a:p>
          <a:p>
            <a:pPr lvl="1"/>
            <a:r>
              <a:rPr lang="en-US" sz="2000" dirty="0"/>
              <a:t>Disposable IoT sensors deployed in wide area</a:t>
            </a:r>
          </a:p>
          <a:p>
            <a:pPr lvl="1"/>
            <a:r>
              <a:rPr lang="en-US" sz="2000" dirty="0"/>
              <a:t>Sensors get registered to the Edge G/W</a:t>
            </a:r>
          </a:p>
          <a:p>
            <a:pPr lvl="1"/>
            <a:r>
              <a:rPr lang="en-US" sz="2000" dirty="0"/>
              <a:t>Edge G/W manages sensor registration as well as sensor readings</a:t>
            </a:r>
          </a:p>
          <a:p>
            <a:pPr lvl="1"/>
            <a:r>
              <a:rPr lang="en-US" sz="2000" dirty="0"/>
              <a:t>Collected data is processed (e.g. statistics, inference) and posted to the oneM2M platform with raw data</a:t>
            </a:r>
          </a:p>
          <a:p>
            <a:pPr lvl="1"/>
            <a:r>
              <a:rPr lang="en-US" sz="2000" dirty="0"/>
              <a:t>Task orchestration can also be performed via Edge G/W</a:t>
            </a:r>
          </a:p>
        </p:txBody>
      </p:sp>
    </p:spTree>
    <p:extLst>
      <p:ext uri="{BB962C8B-B14F-4D97-AF65-F5344CB8AC3E}">
        <p14:creationId xmlns:p14="http://schemas.microsoft.com/office/powerpoint/2010/main" val="215984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285</Words>
  <Application>Microsoft Macintosh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Myriad Pro</vt:lpstr>
      <vt:lpstr>Myriad Pro Light</vt:lpstr>
      <vt:lpstr>Arial</vt:lpstr>
      <vt:lpstr>Calibri</vt:lpstr>
      <vt:lpstr>Office Theme</vt:lpstr>
      <vt:lpstr>System implementation  on Edge X with oneM2M</vt:lpstr>
      <vt:lpstr>Harmony of Edge and Cloud </vt:lpstr>
      <vt:lpstr>Edge gateway architecture</vt:lpstr>
      <vt:lpstr>Implementations (1/2)</vt:lpstr>
      <vt:lpstr>Implementations (2/2)</vt:lpstr>
      <vt:lpstr>PoC Service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SM SM</cp:lastModifiedBy>
  <cp:revision>67</cp:revision>
  <dcterms:created xsi:type="dcterms:W3CDTF">2017-09-21T15:46:31Z</dcterms:created>
  <dcterms:modified xsi:type="dcterms:W3CDTF">2019-12-04T20:19:04Z</dcterms:modified>
</cp:coreProperties>
</file>