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99" r:id="rId3"/>
    <p:sldId id="301" r:id="rId4"/>
    <p:sldId id="30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, Andreas" initials="KA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  <a:srgbClr val="D9D9D9"/>
    <a:srgbClr val="E7E6E6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8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0254D-5613-44FF-9259-FDC7F75D1DAC}" type="datetimeFigureOut">
              <a:rPr lang="de-DE" smtClean="0"/>
              <a:t>05.02.2020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60F4-66CC-4911-AF3C-563E2420F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32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2D477-F452-4B7E-BECA-79032AFDBF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2020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yrille.bareau@orange.com" TargetMode="External"/><Relationship Id="rId2" Type="http://schemas.openxmlformats.org/officeDocument/2006/relationships/hyperlink" Target="mailto:Andreas.Kraft@t-systems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Andreas.Neubacher@magenta.at" TargetMode="External"/><Relationship Id="rId4" Type="http://schemas.openxmlformats.org/officeDocument/2006/relationships/hyperlink" Target="mailto:Bob.Flynn@chordant.io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792923"/>
            <a:ext cx="11296184" cy="2387600"/>
          </a:xfrm>
        </p:spPr>
        <p:txBody>
          <a:bodyPr anchor="ctr">
            <a:normAutofit fontScale="90000"/>
          </a:bodyPr>
          <a:lstStyle/>
          <a:p>
            <a:r>
              <a:rPr lang="de-DE" dirty="0" err="1"/>
              <a:t>Synchronized</a:t>
            </a:r>
            <a:r>
              <a:rPr lang="de-DE"/>
              <a:t> Links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Node</a:t>
            </a:r>
            <a:r>
              <a:rPr lang="de-DE" dirty="0"/>
              <a:t>, AE, </a:t>
            </a:r>
            <a:r>
              <a:rPr lang="de-DE" dirty="0" err="1"/>
              <a:t>CSEBase</a:t>
            </a:r>
            <a:r>
              <a:rPr lang="de-DE" dirty="0"/>
              <a:t>, and </a:t>
            </a:r>
            <a:r>
              <a:rPr lang="de-DE" dirty="0" err="1"/>
              <a:t>flexContainer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0" y="5019675"/>
            <a:ext cx="12192000" cy="1655762"/>
          </a:xfrm>
        </p:spPr>
        <p:txBody>
          <a:bodyPr>
            <a:normAutofit lnSpcReduction="10000"/>
          </a:bodyPr>
          <a:lstStyle/>
          <a:p>
            <a:r>
              <a:rPr lang="de-DE" dirty="0"/>
              <a:t>Andreas Kraft, Deutsche Telekom, </a:t>
            </a:r>
            <a:r>
              <a:rPr lang="de-DE" dirty="0">
                <a:hlinkClick r:id="rId2"/>
              </a:rPr>
              <a:t>Andreas.Kraft@t-systems.com</a:t>
            </a:r>
            <a:r>
              <a:rPr lang="de-DE" dirty="0"/>
              <a:t> </a:t>
            </a:r>
            <a:endParaRPr lang="en-US" dirty="0">
              <a:latin typeface="+mn-lt"/>
            </a:endParaRPr>
          </a:p>
          <a:p>
            <a:r>
              <a:rPr lang="fr-FR" dirty="0"/>
              <a:t>Cyrille </a:t>
            </a:r>
            <a:r>
              <a:rPr lang="fr-FR" dirty="0" err="1"/>
              <a:t>Bareau</a:t>
            </a:r>
            <a:r>
              <a:rPr lang="fr-FR" dirty="0"/>
              <a:t>, Orange, </a:t>
            </a:r>
            <a:r>
              <a:rPr lang="fr-FR" u="sng" dirty="0">
                <a:hlinkClick r:id="rId3"/>
              </a:rPr>
              <a:t>cyrille.bareau@orange.com</a:t>
            </a:r>
            <a:r>
              <a:rPr lang="en-US" dirty="0"/>
              <a:t> </a:t>
            </a:r>
            <a:endParaRPr lang="de-DE" dirty="0"/>
          </a:p>
          <a:p>
            <a:r>
              <a:rPr lang="fr-FR" dirty="0"/>
              <a:t>Bob Flynn, </a:t>
            </a:r>
            <a:r>
              <a:rPr lang="fr-FR" dirty="0" err="1"/>
              <a:t>Chordant</a:t>
            </a:r>
            <a:r>
              <a:rPr lang="fr-FR" dirty="0"/>
              <a:t>, </a:t>
            </a:r>
            <a:r>
              <a:rPr lang="fr-FR" u="sng" dirty="0">
                <a:hlinkClick r:id="rId4"/>
              </a:rPr>
              <a:t>Bob.Flynn@chordant.io</a:t>
            </a:r>
            <a:r>
              <a:rPr lang="fr-FR" dirty="0"/>
              <a:t> </a:t>
            </a:r>
            <a:r>
              <a:rPr lang="pt-BR" dirty="0">
                <a:latin typeface="+mn-lt"/>
              </a:rPr>
              <a:t> </a:t>
            </a:r>
          </a:p>
          <a:p>
            <a:r>
              <a:rPr lang="fr-FR" dirty="0"/>
              <a:t>Andreas Neubacher, Deutsche Telekom, </a:t>
            </a:r>
            <a:r>
              <a:rPr lang="fr-FR" u="sng" dirty="0">
                <a:hlinkClick r:id="rId5"/>
              </a:rPr>
              <a:t>Andreas.Neubacher@magenta.at</a:t>
            </a:r>
            <a:r>
              <a:rPr lang="fr-FR" dirty="0"/>
              <a:t> </a:t>
            </a:r>
            <a:endParaRPr lang="de-DE" dirty="0"/>
          </a:p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6FA59F30-8F9C-459D-9C82-6CEE1D982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Problem Description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9DBE73D-1AB1-4BF5-9419-606C997EA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9"/>
            <a:ext cx="916520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The </a:t>
            </a:r>
            <a:r>
              <a:rPr lang="de-DE" b="1" dirty="0" err="1"/>
              <a:t>synchronization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link </a:t>
            </a:r>
            <a:r>
              <a:rPr lang="de-DE" b="1" dirty="0" err="1"/>
              <a:t>relationships</a:t>
            </a:r>
            <a:r>
              <a:rPr lang="de-DE" b="1" dirty="0"/>
              <a:t> </a:t>
            </a:r>
            <a:r>
              <a:rPr lang="de-DE" b="1" dirty="0" err="1"/>
              <a:t>between</a:t>
            </a:r>
            <a:r>
              <a:rPr lang="de-DE" b="1" dirty="0"/>
              <a:t> &lt;</a:t>
            </a:r>
            <a:r>
              <a:rPr lang="de-DE" b="1" dirty="0" err="1"/>
              <a:t>node</a:t>
            </a:r>
            <a:r>
              <a:rPr lang="de-DE" b="1" dirty="0"/>
              <a:t>&gt; and </a:t>
            </a:r>
            <a:r>
              <a:rPr lang="de-DE" b="1" dirty="0" err="1"/>
              <a:t>hosted</a:t>
            </a:r>
            <a:r>
              <a:rPr lang="de-DE" b="1" dirty="0"/>
              <a:t> &lt;AE&gt;, &lt;</a:t>
            </a:r>
            <a:r>
              <a:rPr lang="de-DE" b="1" dirty="0" err="1"/>
              <a:t>remoteCSE</a:t>
            </a:r>
            <a:r>
              <a:rPr lang="de-DE" b="1" dirty="0"/>
              <a:t>&gt; and &lt;</a:t>
            </a:r>
            <a:r>
              <a:rPr lang="de-DE" b="1" dirty="0" err="1"/>
              <a:t>flexContainer</a:t>
            </a:r>
            <a:r>
              <a:rPr lang="de-DE" b="1" dirty="0"/>
              <a:t>&gt; </a:t>
            </a:r>
            <a:r>
              <a:rPr lang="de-DE" b="1" dirty="0" err="1"/>
              <a:t>resources</a:t>
            </a:r>
            <a:r>
              <a:rPr lang="de-DE" b="1" dirty="0"/>
              <a:t> </a:t>
            </a:r>
            <a:r>
              <a:rPr lang="de-DE" b="1" dirty="0" err="1"/>
              <a:t>is</a:t>
            </a:r>
            <a:r>
              <a:rPr lang="de-DE" b="1" dirty="0"/>
              <a:t> not </a:t>
            </a:r>
            <a:r>
              <a:rPr lang="de-DE" b="1" dirty="0" err="1"/>
              <a:t>clearly</a:t>
            </a:r>
            <a:r>
              <a:rPr lang="de-DE" b="1" dirty="0"/>
              <a:t> </a:t>
            </a:r>
            <a:r>
              <a:rPr lang="de-DE" b="1" dirty="0" err="1"/>
              <a:t>defined</a:t>
            </a:r>
            <a:r>
              <a:rPr lang="de-DE" b="1" dirty="0"/>
              <a:t>.</a:t>
            </a:r>
          </a:p>
          <a:p>
            <a:r>
              <a:rPr lang="en-US" dirty="0"/>
              <a:t>Both directions (</a:t>
            </a:r>
            <a:r>
              <a:rPr lang="en-US" i="1" dirty="0" err="1"/>
              <a:t>nodeLink</a:t>
            </a:r>
            <a:r>
              <a:rPr lang="en-US" dirty="0"/>
              <a:t> vs </a:t>
            </a:r>
            <a:r>
              <a:rPr lang="en-US" i="1" dirty="0" err="1"/>
              <a:t>hostedAELink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 are RW. This could lead to synchronization problems between linked resources and wrong implementations.</a:t>
            </a:r>
          </a:p>
          <a:p>
            <a:r>
              <a:rPr lang="en-US" i="1" dirty="0" err="1"/>
              <a:t>nodeLink</a:t>
            </a:r>
            <a:r>
              <a:rPr lang="en-US" dirty="0"/>
              <a:t> in &lt;</a:t>
            </a:r>
            <a:r>
              <a:rPr lang="en-US" dirty="0" err="1"/>
              <a:t>CSEBase</a:t>
            </a:r>
            <a:r>
              <a:rPr lang="en-US" dirty="0"/>
              <a:t>&gt; is RO, though.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0AC9AC3F-FEC3-480B-9B56-F080DD34E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9901" y="1493919"/>
            <a:ext cx="2357403" cy="4762163"/>
          </a:xfrm>
          <a:prstGeom prst="rect">
            <a:avLst/>
          </a:prstGeom>
        </p:spPr>
      </p:pic>
      <p:graphicFrame>
        <p:nvGraphicFramePr>
          <p:cNvPr id="6" name="Tabelle 5">
            <a:extLst>
              <a:ext uri="{FF2B5EF4-FFF2-40B4-BE49-F238E27FC236}">
                <a16:creationId xmlns:a16="http://schemas.microsoft.com/office/drawing/2014/main" id="{3DDBED31-0752-4F94-8779-D59621061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43125"/>
              </p:ext>
            </p:extLst>
          </p:nvPr>
        </p:nvGraphicFramePr>
        <p:xfrm>
          <a:off x="1517665" y="4840737"/>
          <a:ext cx="2787015" cy="4114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63040">
                  <a:extLst>
                    <a:ext uri="{9D8B030D-6E8A-4147-A177-3AD203B41FA5}">
                      <a16:colId xmlns:a16="http://schemas.microsoft.com/office/drawing/2014/main" val="366822321"/>
                    </a:ext>
                  </a:extLst>
                </a:gridCol>
                <a:gridCol w="683895">
                  <a:extLst>
                    <a:ext uri="{9D8B030D-6E8A-4147-A177-3AD203B41FA5}">
                      <a16:colId xmlns:a16="http://schemas.microsoft.com/office/drawing/2014/main" val="4078499678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5644381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900" i="1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hostedCSELink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0..1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RW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8491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900" i="1" dirty="0" err="1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hostedAELinks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0..1(L)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RW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781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900" i="1" dirty="0" err="1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hostedServiceLinks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0..1(L)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RW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500898"/>
                  </a:ext>
                </a:extLst>
              </a:tr>
            </a:tbl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AEE78B02-176F-46DB-9090-2E410BDABF4B}"/>
              </a:ext>
            </a:extLst>
          </p:cNvPr>
          <p:cNvSpPr txBox="1"/>
          <p:nvPr/>
        </p:nvSpPr>
        <p:spPr>
          <a:xfrm>
            <a:off x="1517665" y="5252217"/>
            <a:ext cx="27870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&lt;</a:t>
            </a:r>
            <a:r>
              <a:rPr lang="de-DE" sz="1000" dirty="0" err="1"/>
              <a:t>node</a:t>
            </a:r>
            <a:r>
              <a:rPr lang="de-DE" sz="1000" dirty="0"/>
              <a:t>&gt;</a:t>
            </a:r>
          </a:p>
        </p:txBody>
      </p: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8F3024A7-48A7-467D-BDA3-F62F7C6C7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43183"/>
              </p:ext>
            </p:extLst>
          </p:nvPr>
        </p:nvGraphicFramePr>
        <p:xfrm>
          <a:off x="4702493" y="4840737"/>
          <a:ext cx="2787015" cy="137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63040">
                  <a:extLst>
                    <a:ext uri="{9D8B030D-6E8A-4147-A177-3AD203B41FA5}">
                      <a16:colId xmlns:a16="http://schemas.microsoft.com/office/drawing/2014/main" val="20539055"/>
                    </a:ext>
                  </a:extLst>
                </a:gridCol>
                <a:gridCol w="683895">
                  <a:extLst>
                    <a:ext uri="{9D8B030D-6E8A-4147-A177-3AD203B41FA5}">
                      <a16:colId xmlns:a16="http://schemas.microsoft.com/office/drawing/2014/main" val="164258978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0196109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900" i="1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nodeLink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0..1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RW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403522"/>
                  </a:ext>
                </a:extLst>
              </a:tr>
            </a:tbl>
          </a:graphicData>
        </a:graphic>
      </p:graphicFrame>
      <p:sp>
        <p:nvSpPr>
          <p:cNvPr id="11" name="Textfeld 10">
            <a:extLst>
              <a:ext uri="{FF2B5EF4-FFF2-40B4-BE49-F238E27FC236}">
                <a16:creationId xmlns:a16="http://schemas.microsoft.com/office/drawing/2014/main" id="{A03BCDF6-DCF8-475F-8D40-B978F741166B}"/>
              </a:ext>
            </a:extLst>
          </p:cNvPr>
          <p:cNvSpPr txBox="1"/>
          <p:nvPr/>
        </p:nvSpPr>
        <p:spPr>
          <a:xfrm>
            <a:off x="4702493" y="4977897"/>
            <a:ext cx="27870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&lt;</a:t>
            </a:r>
            <a:r>
              <a:rPr lang="de-DE" sz="1000" dirty="0" err="1"/>
              <a:t>remoteCSE</a:t>
            </a:r>
            <a:r>
              <a:rPr lang="de-DE" sz="1000" dirty="0"/>
              <a:t>&gt;</a:t>
            </a:r>
          </a:p>
        </p:txBody>
      </p:sp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DB199CF7-55DB-48F5-B964-8C6B3E94E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79807"/>
              </p:ext>
            </p:extLst>
          </p:nvPr>
        </p:nvGraphicFramePr>
        <p:xfrm>
          <a:off x="4702492" y="6052722"/>
          <a:ext cx="2787015" cy="137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67923">
                  <a:extLst>
                    <a:ext uri="{9D8B030D-6E8A-4147-A177-3AD203B41FA5}">
                      <a16:colId xmlns:a16="http://schemas.microsoft.com/office/drawing/2014/main" val="49081609"/>
                    </a:ext>
                  </a:extLst>
                </a:gridCol>
                <a:gridCol w="731923">
                  <a:extLst>
                    <a:ext uri="{9D8B030D-6E8A-4147-A177-3AD203B41FA5}">
                      <a16:colId xmlns:a16="http://schemas.microsoft.com/office/drawing/2014/main" val="1694903884"/>
                    </a:ext>
                  </a:extLst>
                </a:gridCol>
                <a:gridCol w="587169">
                  <a:extLst>
                    <a:ext uri="{9D8B030D-6E8A-4147-A177-3AD203B41FA5}">
                      <a16:colId xmlns:a16="http://schemas.microsoft.com/office/drawing/2014/main" val="21962866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900" i="1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nodeLink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0..1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RO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9790357"/>
                  </a:ext>
                </a:extLst>
              </a:tr>
            </a:tbl>
          </a:graphicData>
        </a:graphic>
      </p:graphicFrame>
      <p:sp>
        <p:nvSpPr>
          <p:cNvPr id="14" name="Textfeld 13">
            <a:extLst>
              <a:ext uri="{FF2B5EF4-FFF2-40B4-BE49-F238E27FC236}">
                <a16:creationId xmlns:a16="http://schemas.microsoft.com/office/drawing/2014/main" id="{04197BC9-80B8-4E21-88CE-87BEFCAD0928}"/>
              </a:ext>
            </a:extLst>
          </p:cNvPr>
          <p:cNvSpPr txBox="1"/>
          <p:nvPr/>
        </p:nvSpPr>
        <p:spPr>
          <a:xfrm>
            <a:off x="4702492" y="6213464"/>
            <a:ext cx="27870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&lt;</a:t>
            </a:r>
            <a:r>
              <a:rPr lang="de-DE" sz="1000" dirty="0" err="1"/>
              <a:t>CSEBase</a:t>
            </a:r>
            <a:r>
              <a:rPr lang="de-DE" sz="1000" dirty="0"/>
              <a:t>&gt;</a:t>
            </a:r>
          </a:p>
        </p:txBody>
      </p:sp>
      <p:graphicFrame>
        <p:nvGraphicFramePr>
          <p:cNvPr id="16" name="Tabelle 15">
            <a:extLst>
              <a:ext uri="{FF2B5EF4-FFF2-40B4-BE49-F238E27FC236}">
                <a16:creationId xmlns:a16="http://schemas.microsoft.com/office/drawing/2014/main" id="{2F3C3DC4-2997-43AC-B303-A8C35810E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302015"/>
              </p:ext>
            </p:extLst>
          </p:nvPr>
        </p:nvGraphicFramePr>
        <p:xfrm>
          <a:off x="4702492" y="5434106"/>
          <a:ext cx="2787015" cy="137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63040">
                  <a:extLst>
                    <a:ext uri="{9D8B030D-6E8A-4147-A177-3AD203B41FA5}">
                      <a16:colId xmlns:a16="http://schemas.microsoft.com/office/drawing/2014/main" val="4125243541"/>
                    </a:ext>
                  </a:extLst>
                </a:gridCol>
                <a:gridCol w="683895">
                  <a:extLst>
                    <a:ext uri="{9D8B030D-6E8A-4147-A177-3AD203B41FA5}">
                      <a16:colId xmlns:a16="http://schemas.microsoft.com/office/drawing/2014/main" val="3173936705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9593632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900" i="1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nodeLink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0..1</a:t>
                      </a:r>
                      <a:endParaRPr lang="de-DE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RW</a:t>
                      </a:r>
                      <a:endParaRPr lang="de-DE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264758"/>
                  </a:ext>
                </a:extLst>
              </a:tr>
            </a:tbl>
          </a:graphicData>
        </a:graphic>
      </p:graphicFrame>
      <p:sp>
        <p:nvSpPr>
          <p:cNvPr id="17" name="Textfeld 16">
            <a:extLst>
              <a:ext uri="{FF2B5EF4-FFF2-40B4-BE49-F238E27FC236}">
                <a16:creationId xmlns:a16="http://schemas.microsoft.com/office/drawing/2014/main" id="{CC242C72-88F5-4E96-B3F4-C90A45452A33}"/>
              </a:ext>
            </a:extLst>
          </p:cNvPr>
          <p:cNvSpPr txBox="1"/>
          <p:nvPr/>
        </p:nvSpPr>
        <p:spPr>
          <a:xfrm>
            <a:off x="4702492" y="5579083"/>
            <a:ext cx="27870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&lt;</a:t>
            </a:r>
            <a:r>
              <a:rPr lang="de-DE" sz="1000" dirty="0" err="1"/>
              <a:t>flexContainer</a:t>
            </a:r>
            <a:r>
              <a:rPr lang="de-DE" sz="1000" dirty="0"/>
              <a:t>&gt;</a:t>
            </a: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31D62D1A-D480-4491-B533-DB70F72CCC5F}"/>
              </a:ext>
            </a:extLst>
          </p:cNvPr>
          <p:cNvSpPr/>
          <p:nvPr/>
        </p:nvSpPr>
        <p:spPr>
          <a:xfrm>
            <a:off x="6959150" y="5955738"/>
            <a:ext cx="436970" cy="3214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083D5F1-6344-453D-80B2-5908626167E7}"/>
              </a:ext>
            </a:extLst>
          </p:cNvPr>
          <p:cNvSpPr/>
          <p:nvPr/>
        </p:nvSpPr>
        <p:spPr>
          <a:xfrm>
            <a:off x="75751" y="6256082"/>
            <a:ext cx="163859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50" dirty="0"/>
              <a:t>Source: TS-0001-V4.1.0</a:t>
            </a:r>
          </a:p>
        </p:txBody>
      </p:sp>
      <p:graphicFrame>
        <p:nvGraphicFramePr>
          <p:cNvPr id="22" name="Tabelle 21">
            <a:extLst>
              <a:ext uri="{FF2B5EF4-FFF2-40B4-BE49-F238E27FC236}">
                <a16:creationId xmlns:a16="http://schemas.microsoft.com/office/drawing/2014/main" id="{DF136186-00BC-4FF4-ABCA-90E3AD82C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1762096"/>
              </p:ext>
            </p:extLst>
          </p:nvPr>
        </p:nvGraphicFramePr>
        <p:xfrm>
          <a:off x="1517665" y="5691858"/>
          <a:ext cx="2787015" cy="137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463040">
                  <a:extLst>
                    <a:ext uri="{9D8B030D-6E8A-4147-A177-3AD203B41FA5}">
                      <a16:colId xmlns:a16="http://schemas.microsoft.com/office/drawing/2014/main" val="979007294"/>
                    </a:ext>
                  </a:extLst>
                </a:gridCol>
                <a:gridCol w="683895">
                  <a:extLst>
                    <a:ext uri="{9D8B030D-6E8A-4147-A177-3AD203B41FA5}">
                      <a16:colId xmlns:a16="http://schemas.microsoft.com/office/drawing/2014/main" val="1869482827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2809639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hangingPunct="0">
                        <a:spcAft>
                          <a:spcPts val="0"/>
                        </a:spcAft>
                      </a:pPr>
                      <a:r>
                        <a:rPr lang="en-GB" sz="900" i="1" dirty="0" err="1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nodeLink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0..1</a:t>
                      </a:r>
                      <a:endParaRPr lang="de-DE" sz="9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Arial" panose="020B0604020202020204" pitchFamily="34" charset="0"/>
                          <a:ea typeface="Arial Unicode MS" panose="020B0604020202020204" pitchFamily="34" charset="-128"/>
                          <a:cs typeface="Arial" panose="020B0604020202020204" pitchFamily="34" charset="0"/>
                        </a:rPr>
                        <a:t>RW</a:t>
                      </a:r>
                      <a:endParaRPr lang="de-DE" sz="9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669365"/>
                  </a:ext>
                </a:extLst>
              </a:tr>
            </a:tbl>
          </a:graphicData>
        </a:graphic>
      </p:graphicFrame>
      <p:sp>
        <p:nvSpPr>
          <p:cNvPr id="23" name="Textfeld 22">
            <a:extLst>
              <a:ext uri="{FF2B5EF4-FFF2-40B4-BE49-F238E27FC236}">
                <a16:creationId xmlns:a16="http://schemas.microsoft.com/office/drawing/2014/main" id="{B6BD4729-7B32-457F-BCD1-36FF4F3549A4}"/>
              </a:ext>
            </a:extLst>
          </p:cNvPr>
          <p:cNvSpPr txBox="1"/>
          <p:nvPr/>
        </p:nvSpPr>
        <p:spPr>
          <a:xfrm>
            <a:off x="1517665" y="5813741"/>
            <a:ext cx="278701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&lt;AE&gt;</a:t>
            </a:r>
          </a:p>
        </p:txBody>
      </p:sp>
    </p:spTree>
    <p:extLst>
      <p:ext uri="{BB962C8B-B14F-4D97-AF65-F5344CB8AC3E}">
        <p14:creationId xmlns:p14="http://schemas.microsoft.com/office/powerpoint/2010/main" val="3047964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A3D5D9-3526-4ADD-BE2C-B8C293A1E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Proposal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04BBE3-43B4-4720-903C-C3F90287C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696" y="1493918"/>
            <a:ext cx="10515600" cy="491497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link </a:t>
            </a:r>
            <a:r>
              <a:rPr lang="de-DE" dirty="0" err="1"/>
              <a:t>attributes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side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relation</a:t>
            </a:r>
            <a:r>
              <a:rPr lang="de-DE" dirty="0"/>
              <a:t> RO and </a:t>
            </a:r>
            <a:r>
              <a:rPr lang="de-DE" dirty="0" err="1"/>
              <a:t>let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CSE </a:t>
            </a:r>
            <a:r>
              <a:rPr lang="de-DE" dirty="0" err="1"/>
              <a:t>calculate</a:t>
            </a:r>
            <a:r>
              <a:rPr lang="de-DE" dirty="0"/>
              <a:t>/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those</a:t>
            </a:r>
            <a:r>
              <a:rPr lang="de-DE" dirty="0"/>
              <a:t> </a:t>
            </a:r>
            <a:r>
              <a:rPr lang="de-DE" dirty="0" err="1"/>
              <a:t>attributes</a:t>
            </a:r>
            <a:r>
              <a:rPr lang="de-DE" dirty="0"/>
              <a:t>: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 err="1"/>
              <a:t>Either</a:t>
            </a:r>
            <a:r>
              <a:rPr lang="de-DE" dirty="0"/>
              <a:t>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i="1" dirty="0" err="1"/>
              <a:t>hostedXYZLinks</a:t>
            </a:r>
            <a:r>
              <a:rPr lang="de-DE" dirty="0"/>
              <a:t> RO,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i="1" dirty="0" err="1"/>
              <a:t>nodeLink</a:t>
            </a:r>
            <a:r>
              <a:rPr lang="de-DE" dirty="0"/>
              <a:t> </a:t>
            </a:r>
            <a:r>
              <a:rPr lang="de-DE" dirty="0" err="1"/>
              <a:t>attributes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resources</a:t>
            </a:r>
            <a:r>
              <a:rPr lang="de-DE" dirty="0"/>
              <a:t> RW, and </a:t>
            </a:r>
            <a:r>
              <a:rPr lang="de-DE" dirty="0" err="1"/>
              <a:t>let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CSE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respective</a:t>
            </a:r>
            <a:r>
              <a:rPr lang="de-DE" dirty="0"/>
              <a:t> </a:t>
            </a:r>
            <a:r>
              <a:rPr lang="de-DE" i="1" dirty="0" err="1"/>
              <a:t>hostedXYZLink</a:t>
            </a:r>
            <a:r>
              <a:rPr lang="de-DE" i="1" dirty="0"/>
              <a:t> </a:t>
            </a:r>
            <a:r>
              <a:rPr lang="de-DE" dirty="0" err="1"/>
              <a:t>attributes</a:t>
            </a:r>
            <a:r>
              <a:rPr lang="de-DE" dirty="0"/>
              <a:t>, </a:t>
            </a:r>
            <a:r>
              <a:rPr lang="de-DE" dirty="0" err="1"/>
              <a:t>or</a:t>
            </a:r>
            <a:endParaRPr lang="de-DE" dirty="0"/>
          </a:p>
          <a:p>
            <a:pPr marL="914400" lvl="1" indent="-457200">
              <a:buFont typeface="+mj-lt"/>
              <a:buAutoNum type="arabicPeriod"/>
            </a:pP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i="1" dirty="0" err="1"/>
              <a:t>nodeLink</a:t>
            </a:r>
            <a:r>
              <a:rPr lang="de-DE" dirty="0"/>
              <a:t> </a:t>
            </a:r>
            <a:r>
              <a:rPr lang="de-DE" dirty="0" err="1"/>
              <a:t>attributes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resource</a:t>
            </a:r>
            <a:r>
              <a:rPr lang="de-DE" dirty="0"/>
              <a:t> RO,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i="1" dirty="0" err="1"/>
              <a:t>hostedXYZLink</a:t>
            </a:r>
            <a:r>
              <a:rPr lang="de-DE" dirty="0"/>
              <a:t> </a:t>
            </a:r>
            <a:r>
              <a:rPr lang="de-DE" dirty="0" err="1"/>
              <a:t>attributes</a:t>
            </a:r>
            <a:r>
              <a:rPr lang="de-DE" dirty="0"/>
              <a:t> RW, and </a:t>
            </a:r>
            <a:r>
              <a:rPr lang="de-DE" dirty="0" err="1"/>
              <a:t>let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CSE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respective</a:t>
            </a:r>
            <a:r>
              <a:rPr lang="de-DE" dirty="0"/>
              <a:t> </a:t>
            </a:r>
            <a:r>
              <a:rPr lang="de-DE" i="1" dirty="0" err="1"/>
              <a:t>nodeLink</a:t>
            </a:r>
            <a:r>
              <a:rPr lang="de-DE" dirty="0"/>
              <a:t> </a:t>
            </a:r>
            <a:r>
              <a:rPr lang="de-DE" dirty="0" err="1"/>
              <a:t>attributes</a:t>
            </a:r>
            <a:r>
              <a:rPr lang="de-DE" dirty="0"/>
              <a:t>.</a:t>
            </a:r>
          </a:p>
          <a:p>
            <a:pPr marL="914400" lvl="1" indent="-457200">
              <a:buFont typeface="+mj-lt"/>
              <a:buAutoNum type="arabicPeriod"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Opinion</a:t>
            </a:r>
          </a:p>
          <a:p>
            <a:pPr marL="0" indent="0">
              <a:buNone/>
            </a:pPr>
            <a:r>
              <a:rPr lang="de-DE" dirty="0" err="1"/>
              <a:t>Proposal</a:t>
            </a:r>
            <a:r>
              <a:rPr lang="de-DE" dirty="0"/>
              <a:t> 1)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.</a:t>
            </a:r>
            <a:br>
              <a:rPr lang="de-DE" dirty="0"/>
            </a:br>
            <a:r>
              <a:rPr lang="de-DE" dirty="0"/>
              <a:t>One </a:t>
            </a:r>
            <a:r>
              <a:rPr lang="de-DE" dirty="0" err="1"/>
              <a:t>reason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that</a:t>
            </a:r>
            <a:r>
              <a:rPr lang="de-DE" dirty="0"/>
              <a:t>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example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managing</a:t>
            </a:r>
            <a:r>
              <a:rPr lang="de-DE" dirty="0"/>
              <a:t> </a:t>
            </a:r>
            <a:r>
              <a:rPr lang="de-DE" dirty="0" err="1"/>
              <a:t>entity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an &lt;AE&gt; </a:t>
            </a:r>
            <a:r>
              <a:rPr lang="de-DE" dirty="0" err="1"/>
              <a:t>resource</a:t>
            </a:r>
            <a:r>
              <a:rPr lang="de-DE" dirty="0"/>
              <a:t> </a:t>
            </a:r>
            <a:r>
              <a:rPr lang="de-DE" dirty="0" err="1"/>
              <a:t>doesn‘t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write</a:t>
            </a:r>
            <a:r>
              <a:rPr lang="de-DE" dirty="0"/>
              <a:t> </a:t>
            </a:r>
            <a:r>
              <a:rPr lang="de-DE" dirty="0" err="1"/>
              <a:t>access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resp</a:t>
            </a:r>
            <a:r>
              <a:rPr lang="de-DE"/>
              <a:t> &lt;</a:t>
            </a:r>
            <a:r>
              <a:rPr lang="de-DE" dirty="0" err="1"/>
              <a:t>node</a:t>
            </a:r>
            <a:r>
              <a:rPr lang="de-DE" dirty="0"/>
              <a:t>&gt; </a:t>
            </a:r>
            <a:r>
              <a:rPr lang="de-DE" dirty="0" err="1"/>
              <a:t>resource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588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FE9F30E7-C8F5-4484-B7F9-F4505D92B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1644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Breitbild</PresentationFormat>
  <Paragraphs>45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Myriad Pro</vt:lpstr>
      <vt:lpstr>Myriad Pro Light</vt:lpstr>
      <vt:lpstr>Times New Roman</vt:lpstr>
      <vt:lpstr>Office Theme</vt:lpstr>
      <vt:lpstr>Synchronized Links between Node, AE, CSEBase, and flexContainer</vt:lpstr>
      <vt:lpstr>Problem Description</vt:lpstr>
      <vt:lpstr>Proposal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Kraft, Andreas</cp:lastModifiedBy>
  <cp:revision>156</cp:revision>
  <dcterms:created xsi:type="dcterms:W3CDTF">2017-09-21T15:46:31Z</dcterms:created>
  <dcterms:modified xsi:type="dcterms:W3CDTF">2020-02-05T12:33:53Z</dcterms:modified>
</cp:coreProperties>
</file>