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59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CACA"/>
          </a:solidFill>
        </a:fill>
      </a:tcStyle>
    </a:wholeTbl>
    <a:band2H>
      <a:tcTxStyle/>
      <a:tcStyle>
        <a:tcBdr/>
        <a:fill>
          <a:solidFill>
            <a:srgbClr val="F4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FD7"/>
          </a:solidFill>
        </a:fill>
      </a:tcStyle>
    </a:wholeTbl>
    <a:band2H>
      <a:tcTxStyle/>
      <a:tcStyle>
        <a:tcBdr/>
        <a:fill>
          <a:solidFill>
            <a:srgbClr val="E6E9EC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8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9E8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2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2">
              <a:alpha val="20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8240" y="105845"/>
            <a:ext cx="1325891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r>
              <a:t>© 2020 oneM2M</a:t>
            </a:r>
          </a:p>
        </p:txBody>
      </p:sp>
      <p:sp>
        <p:nvSpPr>
          <p:cNvPr id="19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Rectangle 6"/>
          <p:cNvSpPr/>
          <p:nvPr/>
        </p:nvSpPr>
        <p:spPr>
          <a:xfrm>
            <a:off x="0" y="4285396"/>
            <a:ext cx="12192000" cy="2572604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01444" y="1122362"/>
            <a:ext cx="11296185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pic>
        <p:nvPicPr>
          <p:cNvPr id="22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860" y="194184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501967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Rectangle 6"/>
          <p:cNvSpPr/>
          <p:nvPr/>
        </p:nvSpPr>
        <p:spPr>
          <a:xfrm>
            <a:off x="0" y="5341434"/>
            <a:ext cx="12192000" cy="1516567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401444" y="1122362"/>
            <a:ext cx="11296185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pic>
        <p:nvPicPr>
          <p:cNvPr id="34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860" y="194184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5847555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Title Text"/>
          <p:cNvSpPr txBox="1">
            <a:spLocks noGrp="1"/>
          </p:cNvSpPr>
          <p:nvPr>
            <p:ph type="title"/>
          </p:nvPr>
        </p:nvSpPr>
        <p:spPr>
          <a:xfrm>
            <a:off x="659779" y="1233865"/>
            <a:ext cx="11296186" cy="2387601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45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444" y="305687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59779" y="3837899"/>
            <a:ext cx="9144001" cy="165576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xfrm>
            <a:off x="334695" y="0"/>
            <a:ext cx="7850301" cy="117357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400" b="1"/>
            </a:lvl1pPr>
            <a:lvl2pPr marL="0" indent="457200">
              <a:buClrTx/>
              <a:buSzTx/>
              <a:buFontTx/>
              <a:buNone/>
              <a:defRPr sz="2400" b="1"/>
            </a:lvl2pPr>
            <a:lvl3pPr marL="0" indent="914400">
              <a:buClrTx/>
              <a:buSzTx/>
              <a:buFontTx/>
              <a:buNone/>
              <a:defRPr sz="2400" b="1"/>
            </a:lvl3pPr>
            <a:lvl4pPr marL="0" indent="1371600">
              <a:buClrTx/>
              <a:buSzTx/>
              <a:buFontTx/>
              <a:buNone/>
              <a:defRPr sz="2400" b="1"/>
            </a:lvl4pPr>
            <a:lvl5pPr marL="0" indent="1828800">
              <a:buClrTx/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400" b="1"/>
            </a:pPr>
            <a:endParaRPr/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334695" y="0"/>
            <a:ext cx="7850301" cy="117357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" name="Picture 7" descr="Picture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48240" y="105845"/>
            <a:ext cx="1325891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r>
              <a:t>© 2020 oneM2M</a:t>
            </a:r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18343" y="6543310"/>
            <a:ext cx="273656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979597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as.Kraft@t-systems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>
            <a:spLocks noGrp="1"/>
          </p:cNvSpPr>
          <p:nvPr>
            <p:ph type="ctrTitle"/>
          </p:nvPr>
        </p:nvSpPr>
        <p:spPr>
          <a:xfrm>
            <a:off x="401443" y="1792922"/>
            <a:ext cx="11296186" cy="2387601"/>
          </a:xfrm>
          <a:prstGeom prst="rect">
            <a:avLst/>
          </a:prstGeom>
        </p:spPr>
        <p:txBody>
          <a:bodyPr anchor="ctr"/>
          <a:lstStyle/>
          <a:p>
            <a:pPr>
              <a:defRPr sz="5400"/>
            </a:pPr>
            <a:r>
              <a:rPr lang="de-DE" dirty="0" err="1"/>
              <a:t>Wrong</a:t>
            </a:r>
            <a:r>
              <a:rPr lang="de-DE" dirty="0"/>
              <a:t> Definition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resourceName</a:t>
            </a:r>
            <a:r>
              <a:rPr lang="de-DE" dirty="0"/>
              <a:t> in TS-0014 LwM2M </a:t>
            </a:r>
            <a:r>
              <a:rPr lang="de-DE" dirty="0" err="1"/>
              <a:t>Interworking</a:t>
            </a:r>
            <a:endParaRPr dirty="0"/>
          </a:p>
        </p:txBody>
      </p:sp>
      <p:sp>
        <p:nvSpPr>
          <p:cNvPr id="113" name="Text Placeholder 2"/>
          <p:cNvSpPr txBox="1">
            <a:spLocks noGrp="1"/>
          </p:cNvSpPr>
          <p:nvPr>
            <p:ph type="subTitle" sz="half" idx="1"/>
          </p:nvPr>
        </p:nvSpPr>
        <p:spPr>
          <a:xfrm>
            <a:off x="0" y="5019675"/>
            <a:ext cx="12192000" cy="165576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</a:pPr>
            <a:r>
              <a:t>Andreas Kraft, Deutsche Telekom, </a:t>
            </a:r>
            <a:r>
              <a:rPr u="sng">
                <a:solidFill>
                  <a:srgbClr val="668C97"/>
                </a:solidFill>
                <a:uFill>
                  <a:solidFill>
                    <a:srgbClr val="668C97"/>
                  </a:solidFill>
                </a:uFill>
                <a:hlinkClick r:id="rId2"/>
              </a:rPr>
              <a:t>Andreas.Kraft@t-systems.com</a:t>
            </a:r>
          </a:p>
        </p:txBody>
      </p:sp>
      <p:sp>
        <p:nvSpPr>
          <p:cNvPr id="114" name="Slide Number Placeholder 3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102" y="6543310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D79A79C-A3E1-46AA-B090-9D8E95E59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 Description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C97C3E2-66B6-4C3E-B517-4BB511C7537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10756392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At the end of TS-0014, v3.1.1, section 6.3.2.2 it is specified:</a:t>
            </a:r>
            <a:endParaRPr lang="de-DE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 </a:t>
            </a:r>
            <a:endParaRPr lang="de-DE" dirty="0"/>
          </a:p>
          <a:p>
            <a:pPr marL="495300" lvl="1" indent="0">
              <a:lnSpc>
                <a:spcPct val="120000"/>
              </a:lnSpc>
              <a:buNone/>
            </a:pPr>
            <a:r>
              <a:rPr lang="en-US" dirty="0"/>
              <a:t>In addition, oneM2M resources that represents the LWM2M Object or LWM2M Object Instance uses the Hierarchical and Non-Hierarchical mechanisms for Resource Addressing as defined in clause 9.3.1 of oneM2M TS 0001 [2] where the </a:t>
            </a:r>
            <a:r>
              <a:rPr lang="en-US" dirty="0" err="1"/>
              <a:t>resourceName</a:t>
            </a:r>
            <a:r>
              <a:rPr lang="en-US" dirty="0"/>
              <a:t> attribute of the Content Sharing or oneM2M resource shall be the value of the LWM2MURI.</a:t>
            </a:r>
          </a:p>
          <a:p>
            <a:pPr marL="495300" lvl="1" indent="0">
              <a:lnSpc>
                <a:spcPct val="120000"/>
              </a:lnSpc>
              <a:buNone/>
            </a:pPr>
            <a:r>
              <a:rPr lang="en-US" dirty="0"/>
              <a:t>For example if the LWM2MURI is "/1/0 and the LWM2MPTH is "/" then the </a:t>
            </a:r>
            <a:r>
              <a:rPr lang="en-US" dirty="0" err="1"/>
              <a:t>resourceName</a:t>
            </a:r>
            <a:r>
              <a:rPr lang="en-US" dirty="0"/>
              <a:t> attribute of the oneM2M resource could be </a:t>
            </a:r>
            <a:r>
              <a:rPr lang="en-US" dirty="0">
                <a:solidFill>
                  <a:schemeClr val="accent1"/>
                </a:solidFill>
              </a:rPr>
              <a:t>"/1/0"</a:t>
            </a:r>
            <a:r>
              <a:rPr lang="en-US" dirty="0"/>
              <a:t>.</a:t>
            </a:r>
          </a:p>
          <a:p>
            <a:pPr marL="495300" lvl="1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“/” is not in the list of unreserved characters (the allowed char set for resource names). Instead “/” is used as a separator in the structured as well as unstructured path.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68807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9E570B-08C5-4D3A-AD88-9A6E5DD7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Discussion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8AFAA8C-5815-4A0D-8B22-B3F43363BF4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1058265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 assuming this is an error in the spec, how do we solve this? </a:t>
            </a:r>
          </a:p>
          <a:p>
            <a:r>
              <a:rPr lang="en-US" dirty="0"/>
              <a:t>By specifying that “/” characters need to be encoded as %2F or another character?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Error prone</a:t>
            </a:r>
          </a:p>
          <a:p>
            <a:r>
              <a:rPr lang="en-US" dirty="0">
                <a:sym typeface="Wingdings" panose="05000000000000000000" pitchFamily="2" charset="2"/>
              </a:rPr>
              <a:t>Changing the spec so that the hierarchy implied by L2M2M is remodeled via &lt;Container&gt; resources?</a:t>
            </a:r>
          </a:p>
          <a:p>
            <a:r>
              <a:rPr lang="en-US" dirty="0">
                <a:sym typeface="Wingdings" panose="05000000000000000000" pitchFamily="2" charset="2"/>
              </a:rPr>
              <a:t>…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339763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t>Thank you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545054"/>
      </a:dk1>
      <a:lt1>
        <a:srgbClr val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Breitbild</PresentationFormat>
  <Paragraphs>17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Myriad Pro</vt:lpstr>
      <vt:lpstr>Myriad Pro Light</vt:lpstr>
      <vt:lpstr>Office Theme</vt:lpstr>
      <vt:lpstr>Wrong Definition for resourceName in TS-0014 LwM2M Interworking</vt:lpstr>
      <vt:lpstr>Problem Description</vt:lpstr>
      <vt:lpstr>Discussion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TS-0014 LwM2M Interworking Wrong Definition for resourceName Attribute</dc:title>
  <cp:lastModifiedBy>Kraft, Andreas</cp:lastModifiedBy>
  <cp:revision>3</cp:revision>
  <dcterms:modified xsi:type="dcterms:W3CDTF">2020-06-18T11:43:19Z</dcterms:modified>
</cp:coreProperties>
</file>