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61" r:id="rId4"/>
    <p:sldId id="259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2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2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2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2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2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2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2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2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2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chemeClr val="accent2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8CACA"/>
          </a:solidFill>
        </a:fill>
      </a:tcStyle>
    </a:wholeTbl>
    <a:band2H>
      <a:tcTxStyle/>
      <a:tcStyle>
        <a:tcBdr/>
        <a:fill>
          <a:solidFill>
            <a:srgbClr val="F4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chemeClr val="accent2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chemeClr val="accent2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FD7"/>
          </a:solidFill>
        </a:fill>
      </a:tcStyle>
    </a:wholeTbl>
    <a:band2H>
      <a:tcTxStyle/>
      <a:tcStyle>
        <a:tcBdr/>
        <a:fill>
          <a:solidFill>
            <a:srgbClr val="E6E9EC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8E9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2"/>
              </a:solidFill>
              <a:prstDash val="solid"/>
              <a:round/>
            </a:ln>
          </a:top>
          <a:bottom>
            <a:ln w="254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2"/>
              </a:solidFill>
              <a:prstDash val="solid"/>
              <a:round/>
            </a:ln>
          </a:top>
          <a:bottom>
            <a:ln w="254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chemeClr val="accent2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CFCF"/>
          </a:solidFill>
        </a:fill>
      </a:tcStyle>
    </a:wholeTbl>
    <a:band2H>
      <a:tcTxStyle/>
      <a:tcStyle>
        <a:tcBdr/>
        <a:fill>
          <a:solidFill>
            <a:srgbClr val="E9E8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2">
              <a:alpha val="20000"/>
            </a:scheme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2">
              <a:alpha val="20000"/>
            </a:scheme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508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254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/>
          <p:nvPr/>
        </p:nvSpPr>
        <p:spPr>
          <a:xfrm>
            <a:off x="0" y="1155282"/>
            <a:ext cx="12192000" cy="18289"/>
          </a:xfrm>
          <a:prstGeom prst="rect">
            <a:avLst/>
          </a:prstGeom>
          <a:solidFill>
            <a:srgbClr val="A7A9A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6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8240" y="105845"/>
            <a:ext cx="1325891" cy="904092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Rectangle 8"/>
          <p:cNvSpPr/>
          <p:nvPr/>
        </p:nvSpPr>
        <p:spPr>
          <a:xfrm>
            <a:off x="0" y="6497637"/>
            <a:ext cx="12192000" cy="18289"/>
          </a:xfrm>
          <a:prstGeom prst="rect">
            <a:avLst/>
          </a:prstGeom>
          <a:solidFill>
            <a:srgbClr val="A7A9A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" name="TextBox 9"/>
          <p:cNvSpPr txBox="1"/>
          <p:nvPr/>
        </p:nvSpPr>
        <p:spPr>
          <a:xfrm>
            <a:off x="5638215" y="6592128"/>
            <a:ext cx="950843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900">
                <a:solidFill>
                  <a:srgbClr val="BFBFBF"/>
                </a:solidFill>
                <a:latin typeface="Myriad Pro Light"/>
                <a:ea typeface="Myriad Pro Light"/>
                <a:cs typeface="Myriad Pro Light"/>
                <a:sym typeface="Myriad Pro Light"/>
              </a:defRPr>
            </a:lvl1pPr>
          </a:lstStyle>
          <a:p>
            <a:r>
              <a:t>© 2020 oneM2M</a:t>
            </a:r>
          </a:p>
        </p:txBody>
      </p:sp>
      <p:sp>
        <p:nvSpPr>
          <p:cNvPr id="19" name="Rectangle 8"/>
          <p:cNvSpPr/>
          <p:nvPr/>
        </p:nvSpPr>
        <p:spPr>
          <a:xfrm>
            <a:off x="0" y="-1"/>
            <a:ext cx="12192000" cy="217449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Rectangle 6"/>
          <p:cNvSpPr/>
          <p:nvPr/>
        </p:nvSpPr>
        <p:spPr>
          <a:xfrm>
            <a:off x="0" y="4285396"/>
            <a:ext cx="12192000" cy="2572604"/>
          </a:xfrm>
          <a:prstGeom prst="rect">
            <a:avLst/>
          </a:prstGeom>
          <a:solidFill>
            <a:srgbClr val="A7A9A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401444" y="1122362"/>
            <a:ext cx="11296185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pic>
        <p:nvPicPr>
          <p:cNvPr id="22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5860" y="194184"/>
            <a:ext cx="2722433" cy="1856359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5019675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2400">
                <a:solidFill>
                  <a:srgbClr val="FFFFFF"/>
                </a:solidFill>
                <a:latin typeface="Myriad Pro"/>
                <a:ea typeface="Myriad Pro"/>
                <a:cs typeface="Myriad Pro"/>
                <a:sym typeface="Myriad Pro"/>
              </a:defRPr>
            </a:lvl1pPr>
            <a:lvl2pPr marL="0" indent="457200" algn="ctr">
              <a:buClrTx/>
              <a:buSzTx/>
              <a:buFontTx/>
              <a:buNone/>
              <a:defRPr sz="2400">
                <a:solidFill>
                  <a:srgbClr val="FFFFFF"/>
                </a:solidFill>
                <a:latin typeface="Myriad Pro"/>
                <a:ea typeface="Myriad Pro"/>
                <a:cs typeface="Myriad Pro"/>
                <a:sym typeface="Myriad Pro"/>
              </a:defRPr>
            </a:lvl2pPr>
            <a:lvl3pPr marL="0" indent="914400" algn="ctr">
              <a:buClrTx/>
              <a:buSzTx/>
              <a:buFontTx/>
              <a:buNone/>
              <a:defRPr sz="2400">
                <a:solidFill>
                  <a:srgbClr val="FFFFFF"/>
                </a:solidFill>
                <a:latin typeface="Myriad Pro"/>
                <a:ea typeface="Myriad Pro"/>
                <a:cs typeface="Myriad Pro"/>
                <a:sym typeface="Myriad Pro"/>
              </a:defRPr>
            </a:lvl3pPr>
            <a:lvl4pPr marL="0" indent="1371600" algn="ctr">
              <a:buClrTx/>
              <a:buSzTx/>
              <a:buFontTx/>
              <a:buNone/>
              <a:defRPr sz="2400">
                <a:solidFill>
                  <a:srgbClr val="FFFFFF"/>
                </a:solidFill>
                <a:latin typeface="Myriad Pro"/>
                <a:ea typeface="Myriad Pro"/>
                <a:cs typeface="Myriad Pro"/>
                <a:sym typeface="Myriad Pro"/>
              </a:defRPr>
            </a:lvl4pPr>
            <a:lvl5pPr marL="0" indent="1828800" algn="ctr">
              <a:buClrTx/>
              <a:buSzTx/>
              <a:buFontTx/>
              <a:buNone/>
              <a:defRPr sz="2400">
                <a:solidFill>
                  <a:srgbClr val="FFFFFF"/>
                </a:solidFill>
                <a:latin typeface="Myriad Pro"/>
                <a:ea typeface="Myriad Pro"/>
                <a:cs typeface="Myriad Pro"/>
                <a:sym typeface="Myriad Pr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8"/>
          <p:cNvSpPr/>
          <p:nvPr/>
        </p:nvSpPr>
        <p:spPr>
          <a:xfrm>
            <a:off x="0" y="-1"/>
            <a:ext cx="12192000" cy="217449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2" name="Rectangle 6"/>
          <p:cNvSpPr/>
          <p:nvPr/>
        </p:nvSpPr>
        <p:spPr>
          <a:xfrm>
            <a:off x="0" y="5341434"/>
            <a:ext cx="12192000" cy="1516567"/>
          </a:xfrm>
          <a:prstGeom prst="rect">
            <a:avLst/>
          </a:prstGeom>
          <a:solidFill>
            <a:srgbClr val="A7A9A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401444" y="1122362"/>
            <a:ext cx="11296185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pic>
        <p:nvPicPr>
          <p:cNvPr id="34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5860" y="194184"/>
            <a:ext cx="2722433" cy="1856359"/>
          </a:xfrm>
          <a:prstGeom prst="rect">
            <a:avLst/>
          </a:prstGeom>
          <a:ln w="12700">
            <a:miter lim="400000"/>
          </a:ln>
        </p:spPr>
      </p:pic>
      <p:sp>
        <p:nvSpPr>
          <p:cNvPr id="3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5847555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2400">
                <a:solidFill>
                  <a:srgbClr val="FFFFFF"/>
                </a:solidFill>
                <a:latin typeface="Myriad Pro"/>
                <a:ea typeface="Myriad Pro"/>
                <a:cs typeface="Myriad Pro"/>
                <a:sym typeface="Myriad Pro"/>
              </a:defRPr>
            </a:lvl1pPr>
            <a:lvl2pPr marL="0" indent="457200" algn="ctr">
              <a:buClrTx/>
              <a:buSzTx/>
              <a:buFontTx/>
              <a:buNone/>
              <a:defRPr sz="2400">
                <a:solidFill>
                  <a:srgbClr val="FFFFFF"/>
                </a:solidFill>
                <a:latin typeface="Myriad Pro"/>
                <a:ea typeface="Myriad Pro"/>
                <a:cs typeface="Myriad Pro"/>
                <a:sym typeface="Myriad Pro"/>
              </a:defRPr>
            </a:lvl2pPr>
            <a:lvl3pPr marL="0" indent="914400" algn="ctr">
              <a:buClrTx/>
              <a:buSzTx/>
              <a:buFontTx/>
              <a:buNone/>
              <a:defRPr sz="2400">
                <a:solidFill>
                  <a:srgbClr val="FFFFFF"/>
                </a:solidFill>
                <a:latin typeface="Myriad Pro"/>
                <a:ea typeface="Myriad Pro"/>
                <a:cs typeface="Myriad Pro"/>
                <a:sym typeface="Myriad Pro"/>
              </a:defRPr>
            </a:lvl3pPr>
            <a:lvl4pPr marL="0" indent="1371600" algn="ctr">
              <a:buClrTx/>
              <a:buSzTx/>
              <a:buFontTx/>
              <a:buNone/>
              <a:defRPr sz="2400">
                <a:solidFill>
                  <a:srgbClr val="FFFFFF"/>
                </a:solidFill>
                <a:latin typeface="Myriad Pro"/>
                <a:ea typeface="Myriad Pro"/>
                <a:cs typeface="Myriad Pro"/>
                <a:sym typeface="Myriad Pro"/>
              </a:defRPr>
            </a:lvl4pPr>
            <a:lvl5pPr marL="0" indent="1828800" algn="ctr">
              <a:buClrTx/>
              <a:buSzTx/>
              <a:buFontTx/>
              <a:buNone/>
              <a:defRPr sz="2400">
                <a:solidFill>
                  <a:srgbClr val="FFFFFF"/>
                </a:solidFill>
                <a:latin typeface="Myriad Pro"/>
                <a:ea typeface="Myriad Pro"/>
                <a:cs typeface="Myriad Pro"/>
                <a:sym typeface="Myriad Pr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8"/>
          <p:cNvSpPr/>
          <p:nvPr/>
        </p:nvSpPr>
        <p:spPr>
          <a:xfrm>
            <a:off x="0" y="-1"/>
            <a:ext cx="12192000" cy="217449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" name="Title Text"/>
          <p:cNvSpPr txBox="1">
            <a:spLocks noGrp="1"/>
          </p:cNvSpPr>
          <p:nvPr>
            <p:ph type="title"/>
          </p:nvPr>
        </p:nvSpPr>
        <p:spPr>
          <a:xfrm>
            <a:off x="659779" y="1233865"/>
            <a:ext cx="11296186" cy="2387601"/>
          </a:xfrm>
          <a:prstGeom prst="rect">
            <a:avLst/>
          </a:prstGeom>
        </p:spPr>
        <p:txBody>
          <a:bodyPr anchor="b"/>
          <a:lstStyle>
            <a:lvl1pPr>
              <a:defRPr sz="4800">
                <a:solidFill>
                  <a:schemeClr val="accent2"/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45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444" y="305687"/>
            <a:ext cx="2722433" cy="1856359"/>
          </a:xfrm>
          <a:prstGeom prst="rect">
            <a:avLst/>
          </a:prstGeom>
          <a:ln w="12700">
            <a:miter lim="400000"/>
          </a:ln>
        </p:spPr>
      </p:pic>
      <p:sp>
        <p:nvSpPr>
          <p:cNvPr id="4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59779" y="3837899"/>
            <a:ext cx="9144001" cy="1655762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400">
                <a:solidFill>
                  <a:srgbClr val="ABA6AB"/>
                </a:solidFill>
                <a:latin typeface="Myriad Pro"/>
                <a:ea typeface="Myriad Pro"/>
                <a:cs typeface="Myriad Pro"/>
                <a:sym typeface="Myriad Pro"/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ABA6AB"/>
                </a:solidFill>
                <a:latin typeface="Myriad Pro"/>
                <a:ea typeface="Myriad Pro"/>
                <a:cs typeface="Myriad Pro"/>
                <a:sym typeface="Myriad Pro"/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ABA6AB"/>
                </a:solidFill>
                <a:latin typeface="Myriad Pro"/>
                <a:ea typeface="Myriad Pro"/>
                <a:cs typeface="Myriad Pro"/>
                <a:sym typeface="Myriad Pro"/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ABA6AB"/>
                </a:solidFill>
                <a:latin typeface="Myriad Pro"/>
                <a:ea typeface="Myriad Pro"/>
                <a:cs typeface="Myriad Pro"/>
                <a:sym typeface="Myriad Pro"/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ABA6AB"/>
                </a:solidFill>
                <a:latin typeface="Myriad Pro"/>
                <a:ea typeface="Myriad Pro"/>
                <a:cs typeface="Myriad Pro"/>
                <a:sym typeface="Myriad Pr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6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400">
                <a:solidFill>
                  <a:srgbClr val="979597"/>
                </a:solidFill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979597"/>
                </a:solidFill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979597"/>
                </a:solidFill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979597"/>
                </a:solidFill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97959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le Text"/>
          <p:cNvSpPr txBox="1">
            <a:spLocks noGrp="1"/>
          </p:cNvSpPr>
          <p:nvPr>
            <p:ph type="title"/>
          </p:nvPr>
        </p:nvSpPr>
        <p:spPr>
          <a:xfrm>
            <a:off x="334695" y="0"/>
            <a:ext cx="7850301" cy="117357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sz="2400" b="1"/>
            </a:lvl1pPr>
            <a:lvl2pPr marL="0" indent="457200">
              <a:buClrTx/>
              <a:buSzTx/>
              <a:buFontTx/>
              <a:buNone/>
              <a:defRPr sz="2400" b="1"/>
            </a:lvl2pPr>
            <a:lvl3pPr marL="0" indent="914400">
              <a:buClrTx/>
              <a:buSzTx/>
              <a:buFontTx/>
              <a:buNone/>
              <a:defRPr sz="2400" b="1"/>
            </a:lvl3pPr>
            <a:lvl4pPr marL="0" indent="1371600">
              <a:buClrTx/>
              <a:buSzTx/>
              <a:buFontTx/>
              <a:buNone/>
              <a:defRPr sz="2400" b="1"/>
            </a:lvl4pPr>
            <a:lvl5pPr marL="0" indent="1828800">
              <a:buClrTx/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ClrTx/>
              <a:buSzTx/>
              <a:buFontTx/>
              <a:buNone/>
              <a:defRPr sz="2400" b="1"/>
            </a:pPr>
            <a:endParaRPr/>
          </a:p>
        </p:txBody>
      </p:sp>
      <p:sp>
        <p:nvSpPr>
          <p:cNvPr id="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le Text"/>
          <p:cNvSpPr txBox="1">
            <a:spLocks noGrp="1"/>
          </p:cNvSpPr>
          <p:nvPr>
            <p:ph type="title"/>
          </p:nvPr>
        </p:nvSpPr>
        <p:spPr>
          <a:xfrm>
            <a:off x="334695" y="0"/>
            <a:ext cx="7850301" cy="117357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1155282"/>
            <a:ext cx="12192000" cy="18289"/>
          </a:xfrm>
          <a:prstGeom prst="rect">
            <a:avLst/>
          </a:prstGeom>
          <a:solidFill>
            <a:srgbClr val="A7A9A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" name="Picture 7" descr="Picture 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748240" y="105845"/>
            <a:ext cx="1325891" cy="904092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Rectangle 8"/>
          <p:cNvSpPr/>
          <p:nvPr/>
        </p:nvSpPr>
        <p:spPr>
          <a:xfrm>
            <a:off x="0" y="6497637"/>
            <a:ext cx="12192000" cy="18289"/>
          </a:xfrm>
          <a:prstGeom prst="rect">
            <a:avLst/>
          </a:prstGeom>
          <a:solidFill>
            <a:srgbClr val="A7A9A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TextBox 9"/>
          <p:cNvSpPr txBox="1"/>
          <p:nvPr/>
        </p:nvSpPr>
        <p:spPr>
          <a:xfrm>
            <a:off x="5638215" y="6592128"/>
            <a:ext cx="950843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900">
                <a:solidFill>
                  <a:srgbClr val="BFBFBF"/>
                </a:solidFill>
                <a:latin typeface="Myriad Pro Light"/>
                <a:ea typeface="Myriad Pro Light"/>
                <a:cs typeface="Myriad Pro Light"/>
                <a:sym typeface="Myriad Pro Light"/>
              </a:defRPr>
            </a:lvl1pPr>
          </a:lstStyle>
          <a:p>
            <a:r>
              <a:t>© 2020 oneM2M</a:t>
            </a:r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18343" y="6543310"/>
            <a:ext cx="273656" cy="26425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979597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C63133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C63133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C63133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C63133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C63133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C63133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C63133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C63133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C63133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800" b="0" i="0" u="none" strike="noStrike" cap="none" spc="0" baseline="0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800" b="0" i="0" u="none" strike="noStrike" cap="none" spc="0" baseline="0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800" b="0" i="0" u="none" strike="noStrike" cap="none" spc="0" baseline="0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800" b="0" i="0" u="none" strike="noStrike" cap="none" spc="0" baseline="0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800" b="0" i="0" u="none" strike="noStrike" cap="none" spc="0" baseline="0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800" b="0" i="0" u="none" strike="noStrike" cap="none" spc="0" baseline="0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800" b="0" i="0" u="none" strike="noStrike" cap="none" spc="0" baseline="0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800" b="0" i="0" u="none" strike="noStrike" cap="none" spc="0" baseline="0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800" b="0" i="0" u="none" strike="noStrike" cap="none" spc="0" baseline="0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ndreas.Kraft@t-systems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1"/>
          <p:cNvSpPr txBox="1">
            <a:spLocks noGrp="1"/>
          </p:cNvSpPr>
          <p:nvPr>
            <p:ph type="ctrTitle"/>
          </p:nvPr>
        </p:nvSpPr>
        <p:spPr>
          <a:xfrm>
            <a:off x="401443" y="1792922"/>
            <a:ext cx="11296186" cy="2387601"/>
          </a:xfrm>
          <a:prstGeom prst="rect">
            <a:avLst/>
          </a:prstGeom>
        </p:spPr>
        <p:txBody>
          <a:bodyPr anchor="ctr"/>
          <a:lstStyle/>
          <a:p>
            <a:pPr>
              <a:defRPr sz="5400"/>
            </a:pPr>
            <a:r>
              <a:rPr lang="de-DE" dirty="0"/>
              <a:t>Different </a:t>
            </a:r>
            <a:r>
              <a:rPr lang="de-DE" dirty="0" err="1"/>
              <a:t>Definitions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en-US" sz="5400" i="1" dirty="0"/>
              <a:t>m2m:filterOperation</a:t>
            </a:r>
            <a:r>
              <a:rPr lang="en-US" sz="5400" dirty="0"/>
              <a:t> in TS-0004 and XSD</a:t>
            </a:r>
            <a:endParaRPr dirty="0"/>
          </a:p>
        </p:txBody>
      </p:sp>
      <p:sp>
        <p:nvSpPr>
          <p:cNvPr id="113" name="Text Placeholder 2"/>
          <p:cNvSpPr txBox="1">
            <a:spLocks noGrp="1"/>
          </p:cNvSpPr>
          <p:nvPr>
            <p:ph type="subTitle" sz="half" idx="1"/>
          </p:nvPr>
        </p:nvSpPr>
        <p:spPr>
          <a:xfrm>
            <a:off x="0" y="5019675"/>
            <a:ext cx="12192000" cy="165576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1000"/>
              </a:lnSpc>
            </a:pPr>
            <a:r>
              <a:t>Andreas Kraft, Deutsche Telekom, </a:t>
            </a:r>
            <a:r>
              <a:rPr u="sng">
                <a:solidFill>
                  <a:srgbClr val="668C97"/>
                </a:solidFill>
                <a:uFill>
                  <a:solidFill>
                    <a:srgbClr val="668C97"/>
                  </a:solidFill>
                </a:uFill>
                <a:hlinkClick r:id="rId2"/>
              </a:rPr>
              <a:t>Andreas.Kraft@t-systems.com</a:t>
            </a:r>
          </a:p>
        </p:txBody>
      </p:sp>
      <p:sp>
        <p:nvSpPr>
          <p:cNvPr id="114" name="Slide Number Placeholder 3"/>
          <p:cNvSpPr txBox="1">
            <a:spLocks noGrp="1"/>
          </p:cNvSpPr>
          <p:nvPr>
            <p:ph type="sldNum" sz="quarter" idx="4294967295"/>
          </p:nvPr>
        </p:nvSpPr>
        <p:spPr>
          <a:xfrm>
            <a:off x="12003102" y="6543310"/>
            <a:ext cx="188898" cy="26425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D79A79C-A3E1-46AA-B090-9D8E95E59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Problem Description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C97C3E2-66B6-4C3E-B517-4BB511C7537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566928" y="1825625"/>
            <a:ext cx="11027664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In TS-0004 </a:t>
            </a:r>
            <a:r>
              <a:rPr lang="en-US" i="1" dirty="0"/>
              <a:t>m2m:filterOperation </a:t>
            </a:r>
            <a:r>
              <a:rPr lang="en-US" dirty="0"/>
              <a:t>is defined as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In the XSD </a:t>
            </a:r>
            <a:r>
              <a:rPr lang="en-US" i="1" dirty="0"/>
              <a:t>CDT-commonTypes-v3_9_0.xsd </a:t>
            </a:r>
            <a:r>
              <a:rPr lang="en-US" dirty="0"/>
              <a:t>(also in previous versions), in </a:t>
            </a:r>
            <a:r>
              <a:rPr lang="en-US" i="1" dirty="0" err="1"/>
              <a:t>filterCriteria</a:t>
            </a:r>
            <a:r>
              <a:rPr lang="en-US" i="1" dirty="0"/>
              <a:t>, </a:t>
            </a:r>
            <a:r>
              <a:rPr lang="en-US" dirty="0"/>
              <a:t>as</a:t>
            </a:r>
            <a:r>
              <a:rPr lang="en-US" i="1" dirty="0"/>
              <a:t>:</a:t>
            </a:r>
          </a:p>
          <a:p>
            <a:pPr marL="495300" lvl="1" indent="0">
              <a:lnSpc>
                <a:spcPct val="120000"/>
              </a:lnSpc>
              <a:buNone/>
            </a:pPr>
            <a:r>
              <a:rPr lang="de-DE" altLang="de-D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de-DE" altLang="de-DE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xs:element</a:t>
            </a:r>
            <a:r>
              <a:rPr lang="de-DE" altLang="de-D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e-DE" altLang="de-D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de-DE" altLang="de-DE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filterOperation</a:t>
            </a:r>
            <a:r>
              <a:rPr lang="de-DE" altLang="de-D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type="</a:t>
            </a:r>
            <a:r>
              <a:rPr lang="de-DE" altLang="de-DE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xs:boolean</a:t>
            </a:r>
            <a:r>
              <a:rPr lang="de-DE" altLang="de-D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de-DE" altLang="de-DE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minOccurs</a:t>
            </a:r>
            <a:r>
              <a:rPr lang="de-DE" altLang="de-D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 /&gt; </a:t>
            </a:r>
            <a:endParaRPr lang="de-DE" altLang="de-DE" sz="36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i="1" dirty="0"/>
          </a:p>
          <a:p>
            <a:pPr marL="0" indent="0">
              <a:lnSpc>
                <a:spcPct val="120000"/>
              </a:lnSpc>
              <a:buNone/>
            </a:pPr>
            <a:endParaRPr lang="en-US" i="1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de-DE" dirty="0"/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077AEA2B-4212-40EE-8FF4-AD717E7456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257341"/>
              </p:ext>
            </p:extLst>
          </p:nvPr>
        </p:nvGraphicFramePr>
        <p:xfrm>
          <a:off x="2341372" y="2528316"/>
          <a:ext cx="6009640" cy="822960"/>
        </p:xfrm>
        <a:graphic>
          <a:graphicData uri="http://schemas.openxmlformats.org/drawingml/2006/table">
            <a:tbl>
              <a:tblPr firstRow="1" firstCol="1" bandRow="1"/>
              <a:tblGrid>
                <a:gridCol w="1815465">
                  <a:extLst>
                    <a:ext uri="{9D8B030D-6E8A-4147-A177-3AD203B41FA5}">
                      <a16:colId xmlns:a16="http://schemas.microsoft.com/office/drawing/2014/main" val="1592515977"/>
                    </a:ext>
                  </a:extLst>
                </a:gridCol>
                <a:gridCol w="2045970">
                  <a:extLst>
                    <a:ext uri="{9D8B030D-6E8A-4147-A177-3AD203B41FA5}">
                      <a16:colId xmlns:a16="http://schemas.microsoft.com/office/drawing/2014/main" val="949391266"/>
                    </a:ext>
                  </a:extLst>
                </a:gridCol>
                <a:gridCol w="2148205">
                  <a:extLst>
                    <a:ext uri="{9D8B030D-6E8A-4147-A177-3AD203B41FA5}">
                      <a16:colId xmlns:a16="http://schemas.microsoft.com/office/drawing/2014/main" val="10784918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Value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Interpretation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Note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67054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1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Logical AND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This is the default value when the </a:t>
                      </a:r>
                      <a:r>
                        <a:rPr lang="en-GB" sz="900" b="1" i="1" dirty="0" err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filterOperation</a:t>
                      </a: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condition is not present in </a:t>
                      </a:r>
                      <a:r>
                        <a:rPr lang="en-GB" sz="9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filterCriteria</a:t>
                      </a: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.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83726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Logical OR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 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78919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3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Logical </a:t>
                      </a: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XOR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 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443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8807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9E570B-08C5-4D3A-AD88-9A6E5DD7F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Proposal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8AFAA8C-5815-4A0D-8B22-B3F43363BF40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10582656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Change </a:t>
            </a:r>
            <a:r>
              <a:rPr lang="de-DE" dirty="0" err="1"/>
              <a:t>the</a:t>
            </a:r>
            <a:r>
              <a:rPr lang="de-DE" dirty="0"/>
              <a:t> XSD </a:t>
            </a:r>
            <a:r>
              <a:rPr lang="de-DE" dirty="0" err="1"/>
              <a:t>to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495300" lvl="1" indent="0">
              <a:lnSpc>
                <a:spcPct val="120000"/>
              </a:lnSpc>
              <a:buNone/>
            </a:pPr>
            <a:r>
              <a:rPr lang="de-DE" altLang="de-D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de-DE" altLang="de-DE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xs:element</a:t>
            </a:r>
            <a:r>
              <a:rPr lang="de-DE" altLang="de-D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e-DE" altLang="de-D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de-DE" altLang="de-DE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filterOperation</a:t>
            </a:r>
            <a:r>
              <a:rPr lang="de-DE" altLang="de-D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type="</a:t>
            </a:r>
            <a:r>
              <a:rPr lang="de-DE" altLang="de-DE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xs:nonNegativeInteger</a:t>
            </a:r>
            <a:r>
              <a:rPr lang="de-DE" altLang="de-D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de-DE" altLang="de-DE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minOccurs</a:t>
            </a:r>
            <a:r>
              <a:rPr lang="de-DE" altLang="de-D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 /&gt; 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339763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itel 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8"/>
          </a:xfrm>
          <a:prstGeom prst="rect">
            <a:avLst/>
          </a:prstGeom>
        </p:spPr>
        <p:txBody>
          <a:bodyPr/>
          <a:lstStyle/>
          <a:p>
            <a:r>
              <a:t>Thank you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545054"/>
      </a:dk1>
      <a:lt1>
        <a:srgbClr val="FFFFFF"/>
      </a:lt1>
      <a:dk2>
        <a:srgbClr val="A7A7A7"/>
      </a:dk2>
      <a:lt2>
        <a:srgbClr val="535353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2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2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2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2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Breitbild</PresentationFormat>
  <Paragraphs>28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Arial</vt:lpstr>
      <vt:lpstr>Calibri</vt:lpstr>
      <vt:lpstr>Courier New</vt:lpstr>
      <vt:lpstr>Myriad Pro</vt:lpstr>
      <vt:lpstr>Myriad Pro Light</vt:lpstr>
      <vt:lpstr>Times New Roman</vt:lpstr>
      <vt:lpstr>Office Theme</vt:lpstr>
      <vt:lpstr>Different Definitions for m2m:filterOperation in TS-0004 and XSD</vt:lpstr>
      <vt:lpstr>Problem Description</vt:lpstr>
      <vt:lpstr>Proposal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TS-0014 LwM2M Interworking Wrong Definition for resourceName Attribute</dc:title>
  <cp:lastModifiedBy>Kraft, Andreas</cp:lastModifiedBy>
  <cp:revision>5</cp:revision>
  <dcterms:modified xsi:type="dcterms:W3CDTF">2020-06-18T11:59:42Z</dcterms:modified>
</cp:coreProperties>
</file>