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35" r:id="rId3"/>
    <p:sldId id="476" r:id="rId4"/>
    <p:sldId id="475" r:id="rId5"/>
    <p:sldId id="477" r:id="rId6"/>
    <p:sldId id="439" r:id="rId7"/>
    <p:sldId id="457" r:id="rId8"/>
    <p:sldId id="473" r:id="rId9"/>
    <p:sldId id="449" r:id="rId10"/>
    <p:sldId id="455" r:id="rId11"/>
    <p:sldId id="441" r:id="rId12"/>
    <p:sldId id="442" r:id="rId13"/>
    <p:sldId id="451" r:id="rId14"/>
    <p:sldId id="445" r:id="rId15"/>
    <p:sldId id="447" r:id="rId16"/>
    <p:sldId id="458"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14" d="100"/>
          <a:sy n="114" d="100"/>
        </p:scale>
        <p:origin x="18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userId="664729f4-1250-46a5-879d-3bdcd89d87bc" providerId="ADAL" clId="{9563E27A-EE3B-491D-86F8-BE3058B1481F}"/>
    <pc:docChg chg="modSld">
      <pc:chgData name="Bob" userId="664729f4-1250-46a5-879d-3bdcd89d87bc" providerId="ADAL" clId="{9563E27A-EE3B-491D-86F8-BE3058B1481F}" dt="2021-02-04T12:58:36.894" v="0" actId="1076"/>
      <pc:docMkLst>
        <pc:docMk/>
      </pc:docMkLst>
      <pc:sldChg chg="modSp mod">
        <pc:chgData name="Bob" userId="664729f4-1250-46a5-879d-3bdcd89d87bc" providerId="ADAL" clId="{9563E27A-EE3B-491D-86F8-BE3058B1481F}" dt="2021-02-04T12:58:36.894" v="0" actId="1076"/>
        <pc:sldMkLst>
          <pc:docMk/>
          <pc:sldMk cId="2433788787" sldId="458"/>
        </pc:sldMkLst>
        <pc:spChg chg="mod">
          <ac:chgData name="Bob" userId="664729f4-1250-46a5-879d-3bdcd89d87bc" providerId="ADAL" clId="{9563E27A-EE3B-491D-86F8-BE3058B1481F}" dt="2021-02-04T12:58:36.894" v="0" actId="1076"/>
          <ac:spMkLst>
            <pc:docMk/>
            <pc:sldMk cId="2433788787" sldId="458"/>
            <ac:spMk id="32" creationId="{E3C848A3-B12E-4E2F-8097-6290ED45B1F6}"/>
          </ac:spMkLst>
        </pc:spChg>
      </pc:sldChg>
    </pc:docChg>
  </pc:docChgLst>
  <pc:docChgLst>
    <pc:chgData name="Bob" userId="664729f4-1250-46a5-879d-3bdcd89d87bc" providerId="ADAL" clId="{B3753280-65C4-4820-8461-380253EBFC1B}"/>
    <pc:docChg chg="modSld">
      <pc:chgData name="Bob" userId="664729f4-1250-46a5-879d-3bdcd89d87bc" providerId="ADAL" clId="{B3753280-65C4-4820-8461-380253EBFC1B}" dt="2021-02-08T12:12:13.473" v="0"/>
      <pc:docMkLst>
        <pc:docMk/>
      </pc:docMkLst>
      <pc:sldChg chg="modSp mod">
        <pc:chgData name="Bob" userId="664729f4-1250-46a5-879d-3bdcd89d87bc" providerId="ADAL" clId="{B3753280-65C4-4820-8461-380253EBFC1B}" dt="2021-02-08T12:12:13.473" v="0"/>
        <pc:sldMkLst>
          <pc:docMk/>
          <pc:sldMk cId="0" sldId="256"/>
        </pc:sldMkLst>
        <pc:spChg chg="mod">
          <ac:chgData name="Bob" userId="664729f4-1250-46a5-879d-3bdcd89d87bc" providerId="ADAL" clId="{B3753280-65C4-4820-8461-380253EBFC1B}" dt="2021-02-08T12:12:13.473" v="0"/>
          <ac:spMkLst>
            <pc:docMk/>
            <pc:sldMk cId="0" sldId="256"/>
            <ac:spMk id="12291" creationId="{11E7E566-A4DD-4165-A6E0-623F69C5B4FA}"/>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EC16A-C11D-4B26-B3C9-4BF7F095186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7F90315-7C00-43F4-BD93-3662004DA0BF}">
      <dgm:prSet/>
      <dgm:spPr/>
      <dgm:t>
        <a:bodyPr/>
        <a:lstStyle/>
        <a:p>
          <a:r>
            <a:rPr lang="en-US" b="0" i="0"/>
            <a:t>9 Accesses to the database just to figure out parameters of a request when CMDH is supported.  This is before we handle the request.</a:t>
          </a:r>
        </a:p>
      </dgm:t>
    </dgm:pt>
    <dgm:pt modelId="{971EDAEB-6950-4B5A-A733-E02B9338F6C2}" type="parTrans" cxnId="{29F57F87-B8DD-4B39-9AF4-AC1D44103329}">
      <dgm:prSet/>
      <dgm:spPr/>
      <dgm:t>
        <a:bodyPr/>
        <a:lstStyle/>
        <a:p>
          <a:endParaRPr lang="en-US"/>
        </a:p>
      </dgm:t>
    </dgm:pt>
    <dgm:pt modelId="{B8A15854-5371-4467-8176-6CB768BF52E8}" type="sibTrans" cxnId="{29F57F87-B8DD-4B39-9AF4-AC1D44103329}">
      <dgm:prSet/>
      <dgm:spPr/>
      <dgm:t>
        <a:bodyPr/>
        <a:lstStyle/>
        <a:p>
          <a:endParaRPr lang="en-US"/>
        </a:p>
      </dgm:t>
    </dgm:pt>
    <dgm:pt modelId="{C37DC27E-C6F5-4406-BBB3-BF1DFF32702B}">
      <dgm:prSet/>
      <dgm:spPr/>
      <dgm:t>
        <a:bodyPr/>
        <a:lstStyle/>
        <a:p>
          <a:r>
            <a:rPr lang="en-US" b="0" i="0"/>
            <a:t>Generally speaking, this is for “retargeted” requests.</a:t>
          </a:r>
        </a:p>
      </dgm:t>
    </dgm:pt>
    <dgm:pt modelId="{01F84283-AA6E-449B-88E2-A51E2451EDB6}" type="parTrans" cxnId="{07E66842-3001-4D16-875E-5757E1C5BDAC}">
      <dgm:prSet/>
      <dgm:spPr/>
      <dgm:t>
        <a:bodyPr/>
        <a:lstStyle/>
        <a:p>
          <a:endParaRPr lang="en-US"/>
        </a:p>
      </dgm:t>
    </dgm:pt>
    <dgm:pt modelId="{A9771ED3-ECE8-46C1-ACB4-98B003FC97EF}" type="sibTrans" cxnId="{07E66842-3001-4D16-875E-5757E1C5BDAC}">
      <dgm:prSet/>
      <dgm:spPr/>
      <dgm:t>
        <a:bodyPr/>
        <a:lstStyle/>
        <a:p>
          <a:endParaRPr lang="en-US"/>
        </a:p>
      </dgm:t>
    </dgm:pt>
    <dgm:pt modelId="{B21699FE-788D-4C0C-9C42-82B754511B04}" type="pres">
      <dgm:prSet presAssocID="{4C3EC16A-C11D-4B26-B3C9-4BF7F095186B}" presName="root" presStyleCnt="0">
        <dgm:presLayoutVars>
          <dgm:dir/>
          <dgm:resizeHandles val="exact"/>
        </dgm:presLayoutVars>
      </dgm:prSet>
      <dgm:spPr/>
    </dgm:pt>
    <dgm:pt modelId="{AF3E2450-17B3-4864-B874-ED0B056FED28}" type="pres">
      <dgm:prSet presAssocID="{27F90315-7C00-43F4-BD93-3662004DA0BF}" presName="compNode" presStyleCnt="0"/>
      <dgm:spPr/>
    </dgm:pt>
    <dgm:pt modelId="{056D7DDB-0A39-4C92-8A74-F906A6667CB0}" type="pres">
      <dgm:prSet presAssocID="{27F90315-7C00-43F4-BD93-3662004DA0BF}" presName="bgRect" presStyleLbl="bgShp" presStyleIdx="0" presStyleCnt="2"/>
      <dgm:spPr/>
    </dgm:pt>
    <dgm:pt modelId="{F9332F7F-C846-461D-BC11-0D9CE1720BA7}" type="pres">
      <dgm:prSet presAssocID="{27F90315-7C00-43F4-BD93-3662004DA0B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902E3FE5-F0DB-4572-A5A4-9F1081F9F9C4}" type="pres">
      <dgm:prSet presAssocID="{27F90315-7C00-43F4-BD93-3662004DA0BF}" presName="spaceRect" presStyleCnt="0"/>
      <dgm:spPr/>
    </dgm:pt>
    <dgm:pt modelId="{5D4A6E0B-B3F6-4FE9-A613-A2D79FD64EBE}" type="pres">
      <dgm:prSet presAssocID="{27F90315-7C00-43F4-BD93-3662004DA0BF}" presName="parTx" presStyleLbl="revTx" presStyleIdx="0" presStyleCnt="2">
        <dgm:presLayoutVars>
          <dgm:chMax val="0"/>
          <dgm:chPref val="0"/>
        </dgm:presLayoutVars>
      </dgm:prSet>
      <dgm:spPr/>
    </dgm:pt>
    <dgm:pt modelId="{EDEC9C3A-0A69-4555-91DA-02DE6877C063}" type="pres">
      <dgm:prSet presAssocID="{B8A15854-5371-4467-8176-6CB768BF52E8}" presName="sibTrans" presStyleCnt="0"/>
      <dgm:spPr/>
    </dgm:pt>
    <dgm:pt modelId="{5BE05ADE-A80E-4870-959A-EC1AA652A2BE}" type="pres">
      <dgm:prSet presAssocID="{C37DC27E-C6F5-4406-BBB3-BF1DFF32702B}" presName="compNode" presStyleCnt="0"/>
      <dgm:spPr/>
    </dgm:pt>
    <dgm:pt modelId="{97ECE12C-0257-4913-AE5E-639BF9A7B6ED}" type="pres">
      <dgm:prSet presAssocID="{C37DC27E-C6F5-4406-BBB3-BF1DFF32702B}" presName="bgRect" presStyleLbl="bgShp" presStyleIdx="1" presStyleCnt="2"/>
      <dgm:spPr/>
    </dgm:pt>
    <dgm:pt modelId="{DB30EC6D-80B5-407F-B9A8-8EE076E7DA8A}" type="pres">
      <dgm:prSet presAssocID="{C37DC27E-C6F5-4406-BBB3-BF1DFF3270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8A9804CE-A999-4A70-952A-D871590410F2}" type="pres">
      <dgm:prSet presAssocID="{C37DC27E-C6F5-4406-BBB3-BF1DFF32702B}" presName="spaceRect" presStyleCnt="0"/>
      <dgm:spPr/>
    </dgm:pt>
    <dgm:pt modelId="{AEC462CC-FC46-421F-A81D-54E509803EA5}" type="pres">
      <dgm:prSet presAssocID="{C37DC27E-C6F5-4406-BBB3-BF1DFF32702B}" presName="parTx" presStyleLbl="revTx" presStyleIdx="1" presStyleCnt="2">
        <dgm:presLayoutVars>
          <dgm:chMax val="0"/>
          <dgm:chPref val="0"/>
        </dgm:presLayoutVars>
      </dgm:prSet>
      <dgm:spPr/>
    </dgm:pt>
  </dgm:ptLst>
  <dgm:cxnLst>
    <dgm:cxn modelId="{8AEF7829-179E-4292-9BB5-3B2FB4BF39BE}" type="presOf" srcId="{27F90315-7C00-43F4-BD93-3662004DA0BF}" destId="{5D4A6E0B-B3F6-4FE9-A613-A2D79FD64EBE}" srcOrd="0" destOrd="0" presId="urn:microsoft.com/office/officeart/2018/2/layout/IconVerticalSolidList"/>
    <dgm:cxn modelId="{07E66842-3001-4D16-875E-5757E1C5BDAC}" srcId="{4C3EC16A-C11D-4B26-B3C9-4BF7F095186B}" destId="{C37DC27E-C6F5-4406-BBB3-BF1DFF32702B}" srcOrd="1" destOrd="0" parTransId="{01F84283-AA6E-449B-88E2-A51E2451EDB6}" sibTransId="{A9771ED3-ECE8-46C1-ACB4-98B003FC97EF}"/>
    <dgm:cxn modelId="{8C12B742-93C2-492C-80FF-91CECA0EF516}" type="presOf" srcId="{C37DC27E-C6F5-4406-BBB3-BF1DFF32702B}" destId="{AEC462CC-FC46-421F-A81D-54E509803EA5}" srcOrd="0" destOrd="0" presId="urn:microsoft.com/office/officeart/2018/2/layout/IconVerticalSolidList"/>
    <dgm:cxn modelId="{EC703B45-DC6C-41C5-8C91-20B7F4D99F03}" type="presOf" srcId="{4C3EC16A-C11D-4B26-B3C9-4BF7F095186B}" destId="{B21699FE-788D-4C0C-9C42-82B754511B04}" srcOrd="0" destOrd="0" presId="urn:microsoft.com/office/officeart/2018/2/layout/IconVerticalSolidList"/>
    <dgm:cxn modelId="{29F57F87-B8DD-4B39-9AF4-AC1D44103329}" srcId="{4C3EC16A-C11D-4B26-B3C9-4BF7F095186B}" destId="{27F90315-7C00-43F4-BD93-3662004DA0BF}" srcOrd="0" destOrd="0" parTransId="{971EDAEB-6950-4B5A-A733-E02B9338F6C2}" sibTransId="{B8A15854-5371-4467-8176-6CB768BF52E8}"/>
    <dgm:cxn modelId="{55AEF91F-7383-4762-9C01-DABCEF4511C5}" type="presParOf" srcId="{B21699FE-788D-4C0C-9C42-82B754511B04}" destId="{AF3E2450-17B3-4864-B874-ED0B056FED28}" srcOrd="0" destOrd="0" presId="urn:microsoft.com/office/officeart/2018/2/layout/IconVerticalSolidList"/>
    <dgm:cxn modelId="{7809EEC2-CADF-48F7-916F-810F8EB1796A}" type="presParOf" srcId="{AF3E2450-17B3-4864-B874-ED0B056FED28}" destId="{056D7DDB-0A39-4C92-8A74-F906A6667CB0}" srcOrd="0" destOrd="0" presId="urn:microsoft.com/office/officeart/2018/2/layout/IconVerticalSolidList"/>
    <dgm:cxn modelId="{8652291C-C28F-4835-AB28-132A49744C05}" type="presParOf" srcId="{AF3E2450-17B3-4864-B874-ED0B056FED28}" destId="{F9332F7F-C846-461D-BC11-0D9CE1720BA7}" srcOrd="1" destOrd="0" presId="urn:microsoft.com/office/officeart/2018/2/layout/IconVerticalSolidList"/>
    <dgm:cxn modelId="{BD367BA2-56BF-41AE-AA98-ED0C3581A5A8}" type="presParOf" srcId="{AF3E2450-17B3-4864-B874-ED0B056FED28}" destId="{902E3FE5-F0DB-4572-A5A4-9F1081F9F9C4}" srcOrd="2" destOrd="0" presId="urn:microsoft.com/office/officeart/2018/2/layout/IconVerticalSolidList"/>
    <dgm:cxn modelId="{A2251127-9371-41EB-814B-4F2879D4F543}" type="presParOf" srcId="{AF3E2450-17B3-4864-B874-ED0B056FED28}" destId="{5D4A6E0B-B3F6-4FE9-A613-A2D79FD64EBE}" srcOrd="3" destOrd="0" presId="urn:microsoft.com/office/officeart/2018/2/layout/IconVerticalSolidList"/>
    <dgm:cxn modelId="{F5BD92F4-896B-4E8E-A01D-5D1F5E83DF9F}" type="presParOf" srcId="{B21699FE-788D-4C0C-9C42-82B754511B04}" destId="{EDEC9C3A-0A69-4555-91DA-02DE6877C063}" srcOrd="1" destOrd="0" presId="urn:microsoft.com/office/officeart/2018/2/layout/IconVerticalSolidList"/>
    <dgm:cxn modelId="{D526E163-2A59-4586-A0F8-EEA5C9922488}" type="presParOf" srcId="{B21699FE-788D-4C0C-9C42-82B754511B04}" destId="{5BE05ADE-A80E-4870-959A-EC1AA652A2BE}" srcOrd="2" destOrd="0" presId="urn:microsoft.com/office/officeart/2018/2/layout/IconVerticalSolidList"/>
    <dgm:cxn modelId="{B252D027-E197-4FF5-AC03-12622A49EC68}" type="presParOf" srcId="{5BE05ADE-A80E-4870-959A-EC1AA652A2BE}" destId="{97ECE12C-0257-4913-AE5E-639BF9A7B6ED}" srcOrd="0" destOrd="0" presId="urn:microsoft.com/office/officeart/2018/2/layout/IconVerticalSolidList"/>
    <dgm:cxn modelId="{859B2E34-45A6-462B-9216-E251F3A6CD52}" type="presParOf" srcId="{5BE05ADE-A80E-4870-959A-EC1AA652A2BE}" destId="{DB30EC6D-80B5-407F-B9A8-8EE076E7DA8A}" srcOrd="1" destOrd="0" presId="urn:microsoft.com/office/officeart/2018/2/layout/IconVerticalSolidList"/>
    <dgm:cxn modelId="{24295BAD-9C6D-4AB9-A9D1-7F30613F8AE0}" type="presParOf" srcId="{5BE05ADE-A80E-4870-959A-EC1AA652A2BE}" destId="{8A9804CE-A999-4A70-952A-D871590410F2}" srcOrd="2" destOrd="0" presId="urn:microsoft.com/office/officeart/2018/2/layout/IconVerticalSolidList"/>
    <dgm:cxn modelId="{4067E6D7-F2E4-4681-971F-4358AB0223B2}" type="presParOf" srcId="{5BE05ADE-A80E-4870-959A-EC1AA652A2BE}" destId="{AEC462CC-FC46-421F-A81D-54E509803E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D7DDB-0A39-4C92-8A74-F906A6667CB0}">
      <dsp:nvSpPr>
        <dsp:cNvPr id="0" name=""/>
        <dsp:cNvSpPr/>
      </dsp:nvSpPr>
      <dsp:spPr>
        <a:xfrm>
          <a:off x="0" y="742949"/>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32F7F-C846-461D-BC11-0D9CE1720BA7}">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4A6E0B-B3F6-4FE9-A613-A2D79FD64EBE}">
      <dsp:nvSpPr>
        <dsp:cNvPr id="0" name=""/>
        <dsp:cNvSpPr/>
      </dsp:nvSpPr>
      <dsp:spPr>
        <a:xfrm>
          <a:off x="1584198" y="742949"/>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9 Accesses to the database just to figure out parameters of a request when CMDH is supported.  This is before we handle the request.</a:t>
          </a:r>
        </a:p>
      </dsp:txBody>
      <dsp:txXfrm>
        <a:off x="1584198" y="742949"/>
        <a:ext cx="3605338" cy="1371600"/>
      </dsp:txXfrm>
    </dsp:sp>
    <dsp:sp modelId="{97ECE12C-0257-4913-AE5E-639BF9A7B6ED}">
      <dsp:nvSpPr>
        <dsp:cNvPr id="0" name=""/>
        <dsp:cNvSpPr/>
      </dsp:nvSpPr>
      <dsp:spPr>
        <a:xfrm>
          <a:off x="0" y="2457450"/>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0EC6D-80B5-407F-B9A8-8EE076E7DA8A}">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C462CC-FC46-421F-A81D-54E509803EA5}">
      <dsp:nvSpPr>
        <dsp:cNvPr id="0" name=""/>
        <dsp:cNvSpPr/>
      </dsp:nvSpPr>
      <dsp:spPr>
        <a:xfrm>
          <a:off x="1584198" y="2457450"/>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Generally speaking, this is for “retargeted” requests.</a:t>
          </a:r>
        </a:p>
      </dsp:txBody>
      <dsp:txXfrm>
        <a:off x="1584198" y="2457450"/>
        <a:ext cx="3605338" cy="1371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EA841F-1930-4E8D-BB14-71FCDE4E1B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id="{DD701D39-36EA-499A-8A91-CD35A36DD1A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9D250AD-E9E2-44E5-BD58-AB7EE9490540}" type="datetimeFigureOut">
              <a:rPr lang="en-IN"/>
              <a:pPr>
                <a:defRPr/>
              </a:pPr>
              <a:t>08-02-2021</a:t>
            </a:fld>
            <a:endParaRPr lang="en-IN"/>
          </a:p>
        </p:txBody>
      </p:sp>
      <p:sp>
        <p:nvSpPr>
          <p:cNvPr id="4" name="Slide Image Placeholder 3">
            <a:extLst>
              <a:ext uri="{FF2B5EF4-FFF2-40B4-BE49-F238E27FC236}">
                <a16:creationId xmlns:a16="http://schemas.microsoft.com/office/drawing/2014/main" id="{78E8B0EF-F103-41C8-82FD-7E43F4A37B5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C65D29D1-3540-43D8-9B30-F6B5AA356C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F55A4757-A220-45CA-8A13-6B013663F1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id="{04F50D09-2BD9-4CF1-BDCB-DE6C2C4385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B3E0A73-DE7C-4222-A676-9D9217229BA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F197A-EF2B-48D5-A0D4-17C727E3F2A6}"/>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D99399B-C8B5-404B-8860-A86C198D0F69}"/>
              </a:ext>
            </a:extLst>
          </p:cNvPr>
          <p:cNvSpPr/>
          <p:nvPr/>
        </p:nvSpPr>
        <p:spPr>
          <a:xfrm>
            <a:off x="0" y="4284663"/>
            <a:ext cx="12192000" cy="2573337"/>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D56055DF-E488-4491-9FD7-85FABD5D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8BE153C5-A637-47DC-8410-025A5F41FDEE}"/>
              </a:ext>
            </a:extLst>
          </p:cNvPr>
          <p:cNvSpPr>
            <a:spLocks noGrp="1"/>
          </p:cNvSpPr>
          <p:nvPr>
            <p:ph type="sldNum" sz="quarter" idx="10"/>
          </p:nvPr>
        </p:nvSpPr>
        <p:spPr/>
        <p:txBody>
          <a:bodyPr/>
          <a:lstStyle>
            <a:lvl1pPr>
              <a:defRPr/>
            </a:lvl1pPr>
          </a:lstStyle>
          <a:p>
            <a:pPr>
              <a:defRPr/>
            </a:pPr>
            <a:fld id="{D6A6B8D6-7A51-444D-BF2E-D9961B7ED167}" type="slidenum">
              <a:rPr lang="en-US"/>
              <a:pPr>
                <a:defRPr/>
              </a:pPr>
              <a:t>‹#›</a:t>
            </a:fld>
            <a:endParaRPr lang="en-US"/>
          </a:p>
        </p:txBody>
      </p:sp>
    </p:spTree>
    <p:extLst>
      <p:ext uri="{BB962C8B-B14F-4D97-AF65-F5344CB8AC3E}">
        <p14:creationId xmlns:p14="http://schemas.microsoft.com/office/powerpoint/2010/main" val="6366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A1BFB26-34D8-4FD0-8E33-67F820B515AE}"/>
              </a:ext>
            </a:extLst>
          </p:cNvPr>
          <p:cNvSpPr/>
          <p:nvPr userDrawn="1"/>
        </p:nvSpPr>
        <p:spPr>
          <a:xfrm>
            <a:off x="0" y="-8464"/>
            <a:ext cx="12191999" cy="6858000"/>
          </a:xfrm>
          <a:prstGeom prst="rect">
            <a:avLst/>
          </a:prstGeom>
          <a:gradFill flip="none" rotWithShape="1">
            <a:gsLst>
              <a:gs pos="0">
                <a:srgbClr val="2AACE2"/>
              </a:gs>
              <a:gs pos="67000">
                <a:srgbClr val="2B399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B265DB-395A-4673-8357-2DB18DAE81AB}" type="datetime1">
              <a:rPr lang="en-US" smtClean="0"/>
              <a:t>2/8/2021</a:t>
            </a:fld>
            <a:endParaRPr lang="en-US" dirty="0"/>
          </a:p>
        </p:txBody>
      </p:sp>
      <p:sp>
        <p:nvSpPr>
          <p:cNvPr id="25" name="Rectangle 24">
            <a:extLst>
              <a:ext uri="{FF2B5EF4-FFF2-40B4-BE49-F238E27FC236}">
                <a16:creationId xmlns:a16="http://schemas.microsoft.com/office/drawing/2014/main" id="{FF91B703-8EB0-4A65-8ACD-8D0177656538}"/>
              </a:ext>
            </a:extLst>
          </p:cNvPr>
          <p:cNvSpPr/>
          <p:nvPr userDrawn="1"/>
        </p:nvSpPr>
        <p:spPr>
          <a:xfrm>
            <a:off x="10437812" y="0"/>
            <a:ext cx="685800" cy="648393"/>
          </a:xfrm>
          <a:prstGeom prst="rect">
            <a:avLst/>
          </a:prstGeom>
          <a:solidFill>
            <a:srgbClr val="2AACE2"/>
          </a:solidFill>
          <a:ln>
            <a:noFill/>
          </a:ln>
        </p:spPr>
        <p:style>
          <a:lnRef idx="1">
            <a:schemeClr val="accent1"/>
          </a:lnRef>
          <a:fillRef idx="3">
            <a:schemeClr val="accent1"/>
          </a:fillRef>
          <a:effectRef idx="2">
            <a:schemeClr val="accent1"/>
          </a:effectRef>
          <a:fontRef idx="minor">
            <a:schemeClr val="lt1"/>
          </a:fontRef>
        </p:style>
      </p:sp>
      <p:pic>
        <p:nvPicPr>
          <p:cNvPr id="24" name="Picture 23" descr="A picture containing text&#10;&#10;Description automatically generated">
            <a:extLst>
              <a:ext uri="{FF2B5EF4-FFF2-40B4-BE49-F238E27FC236}">
                <a16:creationId xmlns:a16="http://schemas.microsoft.com/office/drawing/2014/main" id="{30CF818C-E2B9-4B38-9DF2-D04D08B39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0139" y="5905500"/>
            <a:ext cx="3333750" cy="952500"/>
          </a:xfrm>
          <a:prstGeom prst="rect">
            <a:avLst/>
          </a:prstGeom>
        </p:spPr>
      </p:pic>
      <p:sp>
        <p:nvSpPr>
          <p:cNvPr id="26" name="TextBox 25">
            <a:extLst>
              <a:ext uri="{FF2B5EF4-FFF2-40B4-BE49-F238E27FC236}">
                <a16:creationId xmlns:a16="http://schemas.microsoft.com/office/drawing/2014/main" id="{715D3B2E-F4E1-4F1E-9277-3C7982056703}"/>
              </a:ext>
            </a:extLst>
          </p:cNvPr>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Tree>
    <p:extLst>
      <p:ext uri="{BB962C8B-B14F-4D97-AF65-F5344CB8AC3E}">
        <p14:creationId xmlns:p14="http://schemas.microsoft.com/office/powerpoint/2010/main" val="200804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with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9485" y="2019993"/>
            <a:ext cx="11495089" cy="4245340"/>
          </a:xfrm>
        </p:spPr>
        <p:txBody>
          <a:bodyPr/>
          <a:lstStyle>
            <a:lvl1pPr>
              <a:spcAft>
                <a:spcPts val="300"/>
              </a:spcAft>
              <a:buClr>
                <a:schemeClr val="accent6"/>
              </a:buClr>
              <a:defRPr sz="2400">
                <a:solidFill>
                  <a:schemeClr val="tx1"/>
                </a:solidFill>
              </a:defRPr>
            </a:lvl1pPr>
            <a:lvl2pPr>
              <a:spcAft>
                <a:spcPts val="300"/>
              </a:spcAft>
              <a:buClr>
                <a:schemeClr val="accent6"/>
              </a:buClr>
              <a:defRPr>
                <a:solidFill>
                  <a:schemeClr val="tx1"/>
                </a:solidFill>
              </a:defRPr>
            </a:lvl2pPr>
            <a:lvl3pPr>
              <a:spcAft>
                <a:spcPts val="300"/>
              </a:spcAft>
              <a:buClr>
                <a:schemeClr val="accent6"/>
              </a:buClr>
              <a:defRPr>
                <a:solidFill>
                  <a:schemeClr val="tx1"/>
                </a:solidFill>
              </a:defRPr>
            </a:lvl3pPr>
            <a:lvl4pPr>
              <a:spcAft>
                <a:spcPts val="300"/>
              </a:spcAft>
              <a:buClr>
                <a:schemeClr val="accent6"/>
              </a:buClr>
              <a:defRPr>
                <a:solidFill>
                  <a:schemeClr val="tx1"/>
                </a:solidFill>
              </a:defRPr>
            </a:lvl4pPr>
            <a:lvl5pPr>
              <a:spcAft>
                <a:spcPts val="300"/>
              </a:spcAft>
              <a:buClr>
                <a:schemeClr val="accent6"/>
              </a:buClr>
              <a:defRPr>
                <a:solidFill>
                  <a:schemeClr val="tx1"/>
                </a:solidFill>
              </a:defRPr>
            </a:lvl5pPr>
          </a:lstStyle>
          <a:p>
            <a:pPr lvl="0"/>
            <a:r>
              <a:rPr lang="en-US" dirty="0"/>
              <a:t>Click to add 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
        <p:nvSpPr>
          <p:cNvPr id="9" name="Title 1">
            <a:extLst>
              <a:ext uri="{FF2B5EF4-FFF2-40B4-BE49-F238E27FC236}">
                <a16:creationId xmlns:a16="http://schemas.microsoft.com/office/drawing/2014/main" id="{7CF9439B-502D-45FB-82FB-A1CA3313D05C}"/>
              </a:ext>
            </a:extLst>
          </p:cNvPr>
          <p:cNvSpPr>
            <a:spLocks noGrp="1"/>
          </p:cNvSpPr>
          <p:nvPr>
            <p:ph type="title"/>
          </p:nvPr>
        </p:nvSpPr>
        <p:spPr>
          <a:xfrm>
            <a:off x="1257299" y="465668"/>
            <a:ext cx="8761413" cy="706964"/>
          </a:xfrm>
        </p:spPr>
        <p:txBody>
          <a:bodyPr/>
          <a:lstStyle/>
          <a:p>
            <a:r>
              <a:rPr lang="en-US"/>
              <a:t>Click to edit Master title style</a:t>
            </a:r>
            <a:endParaRPr lang="en-US" dirty="0"/>
          </a:p>
        </p:txBody>
      </p:sp>
    </p:spTree>
    <p:extLst>
      <p:ext uri="{BB962C8B-B14F-4D97-AF65-F5344CB8AC3E}">
        <p14:creationId xmlns:p14="http://schemas.microsoft.com/office/powerpoint/2010/main" val="18812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E1F768-B09A-4C7F-AFEB-2AAE69A220C3}"/>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DAB70EB-C224-42EB-83D9-CC0B06A64FBF}"/>
              </a:ext>
            </a:extLst>
          </p:cNvPr>
          <p:cNvSpPr/>
          <p:nvPr/>
        </p:nvSpPr>
        <p:spPr>
          <a:xfrm>
            <a:off x="0" y="5341938"/>
            <a:ext cx="12192000" cy="151606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F4564607-5C61-482B-8713-BFB4AB0DB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E87C8E44-4A60-409A-9A09-9E6F0C1FD9A6}"/>
              </a:ext>
            </a:extLst>
          </p:cNvPr>
          <p:cNvSpPr>
            <a:spLocks noGrp="1"/>
          </p:cNvSpPr>
          <p:nvPr>
            <p:ph type="sldNum" sz="quarter" idx="10"/>
          </p:nvPr>
        </p:nvSpPr>
        <p:spPr/>
        <p:txBody>
          <a:bodyPr/>
          <a:lstStyle>
            <a:lvl1pPr>
              <a:defRPr/>
            </a:lvl1pPr>
          </a:lstStyle>
          <a:p>
            <a:pPr>
              <a:defRPr/>
            </a:pPr>
            <a:fld id="{170B6B63-6F6D-47EC-8F1C-3F232B80706B}" type="slidenum">
              <a:rPr lang="en-US"/>
              <a:pPr>
                <a:defRPr/>
              </a:pPr>
              <a:t>‹#›</a:t>
            </a:fld>
            <a:endParaRPr lang="en-US"/>
          </a:p>
        </p:txBody>
      </p:sp>
    </p:spTree>
    <p:extLst>
      <p:ext uri="{BB962C8B-B14F-4D97-AF65-F5344CB8AC3E}">
        <p14:creationId xmlns:p14="http://schemas.microsoft.com/office/powerpoint/2010/main" val="331753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80180-78BB-45B0-8AD0-7C8B409AB34F}"/>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11">
            <a:extLst>
              <a:ext uri="{FF2B5EF4-FFF2-40B4-BE49-F238E27FC236}">
                <a16:creationId xmlns:a16="http://schemas.microsoft.com/office/drawing/2014/main" id="{ED4CC2D0-C9E5-400C-9FEC-FE8A0589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306388"/>
            <a:ext cx="2722562"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8F5D43B4-152E-4720-BB57-5E5DE2FF99E3}"/>
              </a:ext>
            </a:extLst>
          </p:cNvPr>
          <p:cNvSpPr>
            <a:spLocks noGrp="1"/>
          </p:cNvSpPr>
          <p:nvPr>
            <p:ph type="sldNum" sz="quarter" idx="10"/>
          </p:nvPr>
        </p:nvSpPr>
        <p:spPr/>
        <p:txBody>
          <a:bodyPr/>
          <a:lstStyle>
            <a:lvl1pPr>
              <a:defRPr/>
            </a:lvl1pPr>
          </a:lstStyle>
          <a:p>
            <a:pPr>
              <a:defRPr/>
            </a:pPr>
            <a:fld id="{DF8E1268-4F06-43DC-BF26-7C21CC3BF643}" type="slidenum">
              <a:rPr lang="en-US"/>
              <a:pPr>
                <a:defRPr/>
              </a:pPr>
              <a:t>‹#›</a:t>
            </a:fld>
            <a:endParaRPr lang="en-US"/>
          </a:p>
        </p:txBody>
      </p:sp>
    </p:spTree>
    <p:extLst>
      <p:ext uri="{BB962C8B-B14F-4D97-AF65-F5344CB8AC3E}">
        <p14:creationId xmlns:p14="http://schemas.microsoft.com/office/powerpoint/2010/main" val="3844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A4F5-EAE2-4F78-A89D-CB476CDDBED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BF54931-AA90-472A-8C3A-43269E47DF1F}" type="datetimeFigureOut">
              <a:rPr lang="en-US"/>
              <a:pPr>
                <a:defRPr/>
              </a:pPr>
              <a:t>2/8/2021</a:t>
            </a:fld>
            <a:endParaRPr lang="en-US"/>
          </a:p>
        </p:txBody>
      </p:sp>
      <p:sp>
        <p:nvSpPr>
          <p:cNvPr id="5" name="Footer Placeholder 4">
            <a:extLst>
              <a:ext uri="{FF2B5EF4-FFF2-40B4-BE49-F238E27FC236}">
                <a16:creationId xmlns:a16="http://schemas.microsoft.com/office/drawing/2014/main" id="{EECADE98-72D4-44BC-A8B9-F9A717F7C7F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C184210-6137-4CCA-AD28-D096F6F40F8A}"/>
              </a:ext>
            </a:extLst>
          </p:cNvPr>
          <p:cNvSpPr>
            <a:spLocks noGrp="1"/>
          </p:cNvSpPr>
          <p:nvPr>
            <p:ph type="sldNum" sz="quarter" idx="12"/>
          </p:nvPr>
        </p:nvSpPr>
        <p:spPr/>
        <p:txBody>
          <a:bodyPr/>
          <a:lstStyle>
            <a:lvl1pPr>
              <a:defRPr/>
            </a:lvl1pPr>
          </a:lstStyle>
          <a:p>
            <a:pPr>
              <a:defRPr/>
            </a:pPr>
            <a:fld id="{8474191F-4EEC-466C-9DEE-8A20A2813AF8}" type="slidenum">
              <a:rPr lang="en-US"/>
              <a:pPr>
                <a:defRPr/>
              </a:pPr>
              <a:t>‹#›</a:t>
            </a:fld>
            <a:endParaRPr lang="en-US"/>
          </a:p>
        </p:txBody>
      </p:sp>
    </p:spTree>
    <p:extLst>
      <p:ext uri="{BB962C8B-B14F-4D97-AF65-F5344CB8AC3E}">
        <p14:creationId xmlns:p14="http://schemas.microsoft.com/office/powerpoint/2010/main" val="30091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E464B-2570-41D2-AC25-9913E8B59D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D47923-2629-4C2B-9D98-38C956DEA670}" type="datetimeFigureOut">
              <a:rPr lang="en-US"/>
              <a:pPr>
                <a:defRPr/>
              </a:pPr>
              <a:t>2/8/2021</a:t>
            </a:fld>
            <a:endParaRPr lang="en-US"/>
          </a:p>
        </p:txBody>
      </p:sp>
      <p:sp>
        <p:nvSpPr>
          <p:cNvPr id="5" name="Footer Placeholder 4">
            <a:extLst>
              <a:ext uri="{FF2B5EF4-FFF2-40B4-BE49-F238E27FC236}">
                <a16:creationId xmlns:a16="http://schemas.microsoft.com/office/drawing/2014/main" id="{302F1BDE-4500-4C43-BAB6-DCCF45F36B0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D0B0FA2-CCFB-4852-B471-AB4B130F587B}"/>
              </a:ext>
            </a:extLst>
          </p:cNvPr>
          <p:cNvSpPr>
            <a:spLocks noGrp="1"/>
          </p:cNvSpPr>
          <p:nvPr>
            <p:ph type="sldNum" sz="quarter" idx="12"/>
          </p:nvPr>
        </p:nvSpPr>
        <p:spPr/>
        <p:txBody>
          <a:bodyPr/>
          <a:lstStyle>
            <a:lvl1pPr>
              <a:defRPr/>
            </a:lvl1pPr>
          </a:lstStyle>
          <a:p>
            <a:pPr>
              <a:defRPr/>
            </a:pPr>
            <a:fld id="{901BBD44-3803-4DCD-8040-3D56EB83F554}" type="slidenum">
              <a:rPr lang="en-US"/>
              <a:pPr>
                <a:defRPr/>
              </a:pPr>
              <a:t>‹#›</a:t>
            </a:fld>
            <a:endParaRPr lang="en-US"/>
          </a:p>
        </p:txBody>
      </p:sp>
    </p:spTree>
    <p:extLst>
      <p:ext uri="{BB962C8B-B14F-4D97-AF65-F5344CB8AC3E}">
        <p14:creationId xmlns:p14="http://schemas.microsoft.com/office/powerpoint/2010/main" val="62049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214BFB-FB69-4D58-95BF-7A70D644A12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0473CA0-48D2-4AFA-839D-2FBB43BB14AA}" type="datetimeFigureOut">
              <a:rPr lang="en-US"/>
              <a:pPr>
                <a:defRPr/>
              </a:pPr>
              <a:t>2/8/2021</a:t>
            </a:fld>
            <a:endParaRPr lang="en-US"/>
          </a:p>
        </p:txBody>
      </p:sp>
      <p:sp>
        <p:nvSpPr>
          <p:cNvPr id="6" name="Footer Placeholder 5">
            <a:extLst>
              <a:ext uri="{FF2B5EF4-FFF2-40B4-BE49-F238E27FC236}">
                <a16:creationId xmlns:a16="http://schemas.microsoft.com/office/drawing/2014/main" id="{C7460F21-7B43-4978-8DCA-F1E0082C58B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84D33AB5-9EA2-4E02-915A-7FA4A9CBEEF1}"/>
              </a:ext>
            </a:extLst>
          </p:cNvPr>
          <p:cNvSpPr>
            <a:spLocks noGrp="1"/>
          </p:cNvSpPr>
          <p:nvPr>
            <p:ph type="sldNum" sz="quarter" idx="12"/>
          </p:nvPr>
        </p:nvSpPr>
        <p:spPr/>
        <p:txBody>
          <a:bodyPr/>
          <a:lstStyle>
            <a:lvl1pPr>
              <a:defRPr/>
            </a:lvl1pPr>
          </a:lstStyle>
          <a:p>
            <a:pPr>
              <a:defRPr/>
            </a:pPr>
            <a:fld id="{0E0E1603-DFD0-4282-8DC4-9958A6EE98A4}" type="slidenum">
              <a:rPr lang="en-US"/>
              <a:pPr>
                <a:defRPr/>
              </a:pPr>
              <a:t>‹#›</a:t>
            </a:fld>
            <a:endParaRPr lang="en-US"/>
          </a:p>
        </p:txBody>
      </p:sp>
    </p:spTree>
    <p:extLst>
      <p:ext uri="{BB962C8B-B14F-4D97-AF65-F5344CB8AC3E}">
        <p14:creationId xmlns:p14="http://schemas.microsoft.com/office/powerpoint/2010/main" val="346169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C02F8-CF2A-4279-9E61-931CE845FE3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3224184-492F-4C02-BC37-926C544294BE}" type="datetimeFigureOut">
              <a:rPr lang="en-US"/>
              <a:pPr>
                <a:defRPr/>
              </a:pPr>
              <a:t>2/8/2021</a:t>
            </a:fld>
            <a:endParaRPr lang="en-US"/>
          </a:p>
        </p:txBody>
      </p:sp>
      <p:sp>
        <p:nvSpPr>
          <p:cNvPr id="8" name="Footer Placeholder 7">
            <a:extLst>
              <a:ext uri="{FF2B5EF4-FFF2-40B4-BE49-F238E27FC236}">
                <a16:creationId xmlns:a16="http://schemas.microsoft.com/office/drawing/2014/main" id="{7E46ED45-70C9-4A14-A252-65B7549ECA5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7F3563DB-4BA3-4421-A0B9-2FAC2C5FF69C}"/>
              </a:ext>
            </a:extLst>
          </p:cNvPr>
          <p:cNvSpPr>
            <a:spLocks noGrp="1"/>
          </p:cNvSpPr>
          <p:nvPr>
            <p:ph type="sldNum" sz="quarter" idx="12"/>
          </p:nvPr>
        </p:nvSpPr>
        <p:spPr/>
        <p:txBody>
          <a:bodyPr/>
          <a:lstStyle>
            <a:lvl1pPr>
              <a:defRPr/>
            </a:lvl1pPr>
          </a:lstStyle>
          <a:p>
            <a:pPr>
              <a:defRPr/>
            </a:pPr>
            <a:fld id="{B614F3A5-6D14-441B-AADB-12DE878A29EF}" type="slidenum">
              <a:rPr lang="en-US"/>
              <a:pPr>
                <a:defRPr/>
              </a:pPr>
              <a:t>‹#›</a:t>
            </a:fld>
            <a:endParaRPr lang="en-US"/>
          </a:p>
        </p:txBody>
      </p:sp>
    </p:spTree>
    <p:extLst>
      <p:ext uri="{BB962C8B-B14F-4D97-AF65-F5344CB8AC3E}">
        <p14:creationId xmlns:p14="http://schemas.microsoft.com/office/powerpoint/2010/main" val="9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E9B3D6-D28C-4EBB-B864-D8B229A9BF4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6DAC1-D65B-4AB2-91FE-388011B1EE8E}" type="datetimeFigureOut">
              <a:rPr lang="en-US"/>
              <a:pPr>
                <a:defRPr/>
              </a:pPr>
              <a:t>2/8/2021</a:t>
            </a:fld>
            <a:endParaRPr lang="en-US"/>
          </a:p>
        </p:txBody>
      </p:sp>
      <p:sp>
        <p:nvSpPr>
          <p:cNvPr id="4" name="Footer Placeholder 3">
            <a:extLst>
              <a:ext uri="{FF2B5EF4-FFF2-40B4-BE49-F238E27FC236}">
                <a16:creationId xmlns:a16="http://schemas.microsoft.com/office/drawing/2014/main" id="{666C3D83-F45B-4B85-8968-9227FF6BA35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980A0A59-021C-46AE-AB1E-306E44209EC7}"/>
              </a:ext>
            </a:extLst>
          </p:cNvPr>
          <p:cNvSpPr>
            <a:spLocks noGrp="1"/>
          </p:cNvSpPr>
          <p:nvPr>
            <p:ph type="sldNum" sz="quarter" idx="12"/>
          </p:nvPr>
        </p:nvSpPr>
        <p:spPr/>
        <p:txBody>
          <a:bodyPr/>
          <a:lstStyle>
            <a:lvl1pPr>
              <a:defRPr/>
            </a:lvl1pPr>
          </a:lstStyle>
          <a:p>
            <a:pPr>
              <a:defRPr/>
            </a:pPr>
            <a:fld id="{5E64ACD6-F19B-4218-A895-EEC3FB7B68CA}" type="slidenum">
              <a:rPr lang="en-US"/>
              <a:pPr>
                <a:defRPr/>
              </a:pPr>
              <a:t>‹#›</a:t>
            </a:fld>
            <a:endParaRPr lang="en-US"/>
          </a:p>
        </p:txBody>
      </p:sp>
    </p:spTree>
    <p:extLst>
      <p:ext uri="{BB962C8B-B14F-4D97-AF65-F5344CB8AC3E}">
        <p14:creationId xmlns:p14="http://schemas.microsoft.com/office/powerpoint/2010/main" val="13846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D3C3332-67E5-4ACC-B26B-6851E10D43CF}"/>
              </a:ext>
            </a:extLst>
          </p:cNvPr>
          <p:cNvSpPr>
            <a:spLocks noGrp="1"/>
          </p:cNvSpPr>
          <p:nvPr>
            <p:ph type="sldNum" sz="quarter" idx="10"/>
          </p:nvPr>
        </p:nvSpPr>
        <p:spPr/>
        <p:txBody>
          <a:bodyPr/>
          <a:lstStyle>
            <a:lvl1pPr>
              <a:defRPr/>
            </a:lvl1pPr>
          </a:lstStyle>
          <a:p>
            <a:pPr>
              <a:defRPr/>
            </a:pPr>
            <a:fld id="{6EDB921F-6EAA-4151-8AD8-5C9361B30C08}" type="slidenum">
              <a:rPr lang="en-US"/>
              <a:pPr>
                <a:defRPr/>
              </a:pPr>
              <a:t>‹#›</a:t>
            </a:fld>
            <a:endParaRPr lang="en-US"/>
          </a:p>
        </p:txBody>
      </p:sp>
    </p:spTree>
    <p:extLst>
      <p:ext uri="{BB962C8B-B14F-4D97-AF65-F5344CB8AC3E}">
        <p14:creationId xmlns:p14="http://schemas.microsoft.com/office/powerpoint/2010/main" val="33321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EC3BD5-3A6A-47DE-9A6B-0E34E285E40C}"/>
              </a:ext>
            </a:extLst>
          </p:cNvPr>
          <p:cNvSpPr>
            <a:spLocks noGrp="1" noChangeArrowheads="1"/>
          </p:cNvSpPr>
          <p:nvPr>
            <p:ph type="title"/>
          </p:nvPr>
        </p:nvSpPr>
        <p:spPr bwMode="auto">
          <a:xfrm>
            <a:off x="334963" y="0"/>
            <a:ext cx="7850187"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DD25EE-B6F9-4E08-BB57-55B74B8490F5}"/>
              </a:ext>
            </a:extLst>
          </p:cNvPr>
          <p:cNvSpPr>
            <a:spLocks noGrp="1" noChangeArrowheads="1"/>
          </p:cNvSpPr>
          <p:nvPr>
            <p:ph type="body" idx="1"/>
          </p:nvPr>
        </p:nvSpPr>
        <p:spPr bwMode="auto">
          <a:xfrm>
            <a:off x="334963" y="14938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EDBA9DA-3673-4853-8DBC-04D5DCB1DCE9}"/>
              </a:ext>
            </a:extLst>
          </p:cNvPr>
          <p:cNvSpPr>
            <a:spLocks noGrp="1"/>
          </p:cNvSpPr>
          <p:nvPr>
            <p:ph type="sldNum" sz="quarter" idx="4"/>
          </p:nvPr>
        </p:nvSpPr>
        <p:spPr>
          <a:xfrm>
            <a:off x="11698288" y="6492875"/>
            <a:ext cx="493712"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94BC5F5-92CC-4E2C-B08C-AED12C04EEE4}" type="slidenum">
              <a:rPr lang="en-US"/>
              <a:pPr>
                <a:defRPr/>
              </a:pPr>
              <a:t>‹#›</a:t>
            </a:fld>
            <a:endParaRPr lang="en-US"/>
          </a:p>
        </p:txBody>
      </p:sp>
      <p:sp>
        <p:nvSpPr>
          <p:cNvPr id="7" name="Rectangle 6">
            <a:extLst>
              <a:ext uri="{FF2B5EF4-FFF2-40B4-BE49-F238E27FC236}">
                <a16:creationId xmlns:a16="http://schemas.microsoft.com/office/drawing/2014/main" id="{6041D981-4C82-4C37-818F-6DA97FF62512}"/>
              </a:ext>
            </a:extLst>
          </p:cNvPr>
          <p:cNvSpPr/>
          <p:nvPr/>
        </p:nvSpPr>
        <p:spPr>
          <a:xfrm>
            <a:off x="0" y="1155700"/>
            <a:ext cx="12192000" cy="1746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0" name="Picture 7">
            <a:extLst>
              <a:ext uri="{FF2B5EF4-FFF2-40B4-BE49-F238E27FC236}">
                <a16:creationId xmlns:a16="http://schemas.microsoft.com/office/drawing/2014/main" id="{3D8975CB-736F-4E91-ABF2-A606468326F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48963" y="106363"/>
            <a:ext cx="132556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802B3AE-FE93-4099-8BB5-C97DB4D00F9F}"/>
              </a:ext>
            </a:extLst>
          </p:cNvPr>
          <p:cNvSpPr/>
          <p:nvPr/>
        </p:nvSpPr>
        <p:spPr>
          <a:xfrm>
            <a:off x="0" y="6497638"/>
            <a:ext cx="12192000" cy="1905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2" name="TextBox 9">
            <a:extLst>
              <a:ext uri="{FF2B5EF4-FFF2-40B4-BE49-F238E27FC236}">
                <a16:creationId xmlns:a16="http://schemas.microsoft.com/office/drawing/2014/main" id="{17061E2C-72A7-41DA-BF03-2BE8C55653B9}"/>
              </a:ext>
            </a:extLst>
          </p:cNvPr>
          <p:cNvSpPr txBox="1">
            <a:spLocks noChangeArrowheads="1"/>
          </p:cNvSpPr>
          <p:nvPr/>
        </p:nvSpPr>
        <p:spPr bwMode="auto">
          <a:xfrm>
            <a:off x="5592763" y="6592888"/>
            <a:ext cx="102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BFBFBF"/>
                </a:solidFill>
                <a:latin typeface="Myriad Pro Light"/>
              </a:rPr>
              <a:t>© 2020 oneM2M</a:t>
            </a:r>
          </a:p>
          <a:p>
            <a:pPr eaLnBrk="1" hangingPunct="1"/>
            <a:endParaRPr lang="en-US" altLang="en-US" sz="900">
              <a:solidFill>
                <a:srgbClr val="7F7F7F"/>
              </a:solidFill>
              <a:latin typeface="Myriad Pro Light"/>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0" r:id="rId9"/>
    <p:sldLayoutId id="2147483679" r:id="rId10"/>
    <p:sldLayoutId id="2147483680" r:id="rId11"/>
  </p:sldLayoutIdLst>
  <p:txStyles>
    <p:titleStyle>
      <a:lvl1pPr algn="l" rtl="0" eaLnBrk="1" fontAlgn="base" hangingPunct="1">
        <a:lnSpc>
          <a:spcPct val="90000"/>
        </a:lnSpc>
        <a:spcBef>
          <a:spcPct val="0"/>
        </a:spcBef>
        <a:spcAft>
          <a:spcPct val="0"/>
        </a:spcAft>
        <a:defRPr sz="4400" b="1" kern="1200">
          <a:solidFill>
            <a:srgbClr val="C63133"/>
          </a:solidFill>
          <a:latin typeface="Myriad Pro" panose="020B0503030403020204" pitchFamily="34" charset="0"/>
          <a:ea typeface="+mj-ea"/>
          <a:cs typeface="+mj-cs"/>
        </a:defRPr>
      </a:lvl1pPr>
      <a:lvl2pPr algn="l" rtl="0" eaLnBrk="1" fontAlgn="base" hangingPunct="1">
        <a:lnSpc>
          <a:spcPct val="90000"/>
        </a:lnSpc>
        <a:spcBef>
          <a:spcPct val="0"/>
        </a:spcBef>
        <a:spcAft>
          <a:spcPct val="0"/>
        </a:spcAft>
        <a:defRPr sz="4400" b="1">
          <a:solidFill>
            <a:srgbClr val="C63133"/>
          </a:solidFill>
          <a:latin typeface="Myriad Pro"/>
        </a:defRPr>
      </a:lvl2pPr>
      <a:lvl3pPr algn="l" rtl="0" eaLnBrk="1" fontAlgn="base" hangingPunct="1">
        <a:lnSpc>
          <a:spcPct val="90000"/>
        </a:lnSpc>
        <a:spcBef>
          <a:spcPct val="0"/>
        </a:spcBef>
        <a:spcAft>
          <a:spcPct val="0"/>
        </a:spcAft>
        <a:defRPr sz="4400" b="1">
          <a:solidFill>
            <a:srgbClr val="C63133"/>
          </a:solidFill>
          <a:latin typeface="Myriad Pro"/>
        </a:defRPr>
      </a:lvl3pPr>
      <a:lvl4pPr algn="l" rtl="0" eaLnBrk="1" fontAlgn="base" hangingPunct="1">
        <a:lnSpc>
          <a:spcPct val="90000"/>
        </a:lnSpc>
        <a:spcBef>
          <a:spcPct val="0"/>
        </a:spcBef>
        <a:spcAft>
          <a:spcPct val="0"/>
        </a:spcAft>
        <a:defRPr sz="4400" b="1">
          <a:solidFill>
            <a:srgbClr val="C63133"/>
          </a:solidFill>
          <a:latin typeface="Myriad Pro"/>
        </a:defRPr>
      </a:lvl4pPr>
      <a:lvl5pPr algn="l" rtl="0" eaLnBrk="1" fontAlgn="base" hangingPunct="1">
        <a:lnSpc>
          <a:spcPct val="90000"/>
        </a:lnSpc>
        <a:spcBef>
          <a:spcPct val="0"/>
        </a:spcBef>
        <a:spcAft>
          <a:spcPct val="0"/>
        </a:spcAft>
        <a:defRPr sz="4400" b="1">
          <a:solidFill>
            <a:srgbClr val="C63133"/>
          </a:solidFill>
          <a:latin typeface="Myriad Pro"/>
        </a:defRPr>
      </a:lvl5pPr>
      <a:lvl6pPr marL="457200" algn="l" rtl="0" eaLnBrk="1" fontAlgn="base" hangingPunct="1">
        <a:lnSpc>
          <a:spcPct val="90000"/>
        </a:lnSpc>
        <a:spcBef>
          <a:spcPct val="0"/>
        </a:spcBef>
        <a:spcAft>
          <a:spcPct val="0"/>
        </a:spcAft>
        <a:defRPr sz="4400" b="1">
          <a:solidFill>
            <a:srgbClr val="C63133"/>
          </a:solidFill>
          <a:latin typeface="Myriad Pro"/>
        </a:defRPr>
      </a:lvl6pPr>
      <a:lvl7pPr marL="914400" algn="l" rtl="0" eaLnBrk="1" fontAlgn="base" hangingPunct="1">
        <a:lnSpc>
          <a:spcPct val="90000"/>
        </a:lnSpc>
        <a:spcBef>
          <a:spcPct val="0"/>
        </a:spcBef>
        <a:spcAft>
          <a:spcPct val="0"/>
        </a:spcAft>
        <a:defRPr sz="4400" b="1">
          <a:solidFill>
            <a:srgbClr val="C63133"/>
          </a:solidFill>
          <a:latin typeface="Myriad Pro"/>
        </a:defRPr>
      </a:lvl7pPr>
      <a:lvl8pPr marL="1371600" algn="l" rtl="0" eaLnBrk="1" fontAlgn="base" hangingPunct="1">
        <a:lnSpc>
          <a:spcPct val="90000"/>
        </a:lnSpc>
        <a:spcBef>
          <a:spcPct val="0"/>
        </a:spcBef>
        <a:spcAft>
          <a:spcPct val="0"/>
        </a:spcAft>
        <a:defRPr sz="4400" b="1">
          <a:solidFill>
            <a:srgbClr val="C63133"/>
          </a:solidFill>
          <a:latin typeface="Myriad Pro"/>
        </a:defRPr>
      </a:lvl8pPr>
      <a:lvl9pPr marL="1828800" algn="l" rtl="0" eaLnBrk="1" fontAlgn="base" hangingPunct="1">
        <a:lnSpc>
          <a:spcPct val="90000"/>
        </a:lnSpc>
        <a:spcBef>
          <a:spcPct val="0"/>
        </a:spcBef>
        <a:spcAft>
          <a:spcPct val="0"/>
        </a:spcAft>
        <a:defRPr sz="4400" b="1">
          <a:solidFill>
            <a:srgbClr val="C63133"/>
          </a:solidFill>
          <a:latin typeface="Myriad Pro"/>
        </a:defRPr>
      </a:lvl9pPr>
    </p:titleStyle>
    <p:bodyStyle>
      <a:lvl1pPr marL="228600" indent="-228600" algn="l" rtl="0" eaLnBrk="1" fontAlgn="base" hangingPunct="1">
        <a:lnSpc>
          <a:spcPct val="90000"/>
        </a:lnSpc>
        <a:spcBef>
          <a:spcPts val="1000"/>
        </a:spcBef>
        <a:spcAft>
          <a:spcPct val="0"/>
        </a:spcAft>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Flynn@exactag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10BE3F-68CA-40A8-83B1-716A912A281E}"/>
              </a:ext>
            </a:extLst>
          </p:cNvPr>
          <p:cNvSpPr>
            <a:spLocks noGrp="1" noChangeArrowheads="1"/>
          </p:cNvSpPr>
          <p:nvPr>
            <p:ph type="ctrTitle"/>
          </p:nvPr>
        </p:nvSpPr>
        <p:spPr>
          <a:xfrm>
            <a:off x="401638" y="1122363"/>
            <a:ext cx="11296650" cy="2387600"/>
          </a:xfrm>
        </p:spPr>
        <p:txBody>
          <a:bodyPr/>
          <a:lstStyle/>
          <a:p>
            <a:r>
              <a:rPr lang="en-US" altLang="en-US" dirty="0">
                <a:latin typeface="Myriad Pro"/>
              </a:rPr>
              <a:t>CMDH Complexity</a:t>
            </a:r>
          </a:p>
        </p:txBody>
      </p:sp>
      <p:sp>
        <p:nvSpPr>
          <p:cNvPr id="12291" name="Subtitle 2">
            <a:extLst>
              <a:ext uri="{FF2B5EF4-FFF2-40B4-BE49-F238E27FC236}">
                <a16:creationId xmlns:a16="http://schemas.microsoft.com/office/drawing/2014/main" id="{11E7E566-A4DD-4165-A6E0-623F69C5B4FA}"/>
              </a:ext>
            </a:extLst>
          </p:cNvPr>
          <p:cNvSpPr>
            <a:spLocks noGrp="1" noChangeArrowheads="1"/>
          </p:cNvSpPr>
          <p:nvPr>
            <p:ph type="subTitle" idx="1"/>
          </p:nvPr>
        </p:nvSpPr>
        <p:spPr>
          <a:xfrm>
            <a:off x="1524000" y="5019675"/>
            <a:ext cx="9144000" cy="1655763"/>
          </a:xfrm>
        </p:spPr>
        <p:txBody>
          <a:bodyPr/>
          <a:lstStyle/>
          <a:p>
            <a:r>
              <a:rPr lang="en-US" altLang="en-US" dirty="0">
                <a:latin typeface="Myriad Pro"/>
              </a:rPr>
              <a:t>Bob Flynn, </a:t>
            </a:r>
            <a:r>
              <a:rPr lang="en-US" altLang="en-US" dirty="0">
                <a:latin typeface="Myriad Pro"/>
                <a:hlinkClick r:id="rId2"/>
              </a:rPr>
              <a:t>bob.Flynn@exactagss.com</a:t>
            </a:r>
            <a:endParaRPr lang="en-US" altLang="en-US" dirty="0">
              <a:latin typeface="Myriad Pro"/>
            </a:endParaRPr>
          </a:p>
          <a:p>
            <a:r>
              <a:rPr lang="en-US" altLang="en-US" dirty="0">
                <a:latin typeface="Myriad Pro"/>
              </a:rPr>
              <a:t>SDS-2021-0054-CMDH_Complexity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3575050" cy="4246563"/>
          </a:xfrm>
        </p:spPr>
        <p:txBody>
          <a:bodyPr>
            <a:normAutofit fontScale="55000" lnSpcReduction="20000"/>
          </a:bodyPr>
          <a:lstStyle/>
          <a:p>
            <a:r>
              <a:rPr lang="en-US" dirty="0"/>
              <a:t>Changes required to existing </a:t>
            </a:r>
            <a:r>
              <a:rPr lang="en-US" dirty="0" err="1"/>
              <a:t>cmdhNwAccessRule</a:t>
            </a:r>
            <a:r>
              <a:rPr lang="en-US" dirty="0"/>
              <a:t> resource</a:t>
            </a:r>
          </a:p>
          <a:p>
            <a:r>
              <a:rPr lang="en-US" dirty="0" err="1"/>
              <a:t>cmdhNwAccessRule</a:t>
            </a:r>
            <a:r>
              <a:rPr lang="en-US" dirty="0"/>
              <a:t> resource will be a specialization of </a:t>
            </a:r>
            <a:r>
              <a:rPr lang="en-US" dirty="0" err="1"/>
              <a:t>flexContainer</a:t>
            </a:r>
            <a:r>
              <a:rPr lang="en-US" dirty="0"/>
              <a:t> resource.</a:t>
            </a:r>
          </a:p>
          <a:p>
            <a:r>
              <a:rPr lang="en-GB" dirty="0"/>
              <a:t>The set of CMDH policies associated with a node shall contain at most one [</a:t>
            </a:r>
            <a:r>
              <a:rPr lang="en-GB" dirty="0" err="1"/>
              <a:t>cmdhNwAccessRule</a:t>
            </a:r>
            <a:r>
              <a:rPr lang="en-GB" dirty="0"/>
              <a:t>] resource with distinct </a:t>
            </a:r>
            <a:r>
              <a:rPr lang="en-GB" dirty="0" err="1"/>
              <a:t>targetNetwork</a:t>
            </a:r>
            <a:r>
              <a:rPr lang="en-GB" dirty="0"/>
              <a:t>. </a:t>
            </a:r>
          </a:p>
          <a:p>
            <a:r>
              <a:rPr lang="en-US" dirty="0"/>
              <a:t>Add a new custom attribute “</a:t>
            </a:r>
            <a:r>
              <a:rPr lang="en-US" dirty="0" err="1"/>
              <a:t>allowedScheduleLink</a:t>
            </a:r>
            <a:r>
              <a:rPr lang="en-US" dirty="0"/>
              <a:t>” which represents the schedule resource id of the schedule resource associated with the target entity. </a:t>
            </a:r>
          </a:p>
          <a:p>
            <a:r>
              <a:rPr lang="en-US" dirty="0"/>
              <a:t>There should be at least one </a:t>
            </a:r>
            <a:r>
              <a:rPr lang="en-US" dirty="0" err="1"/>
              <a:t>cmdhNwAccessRule</a:t>
            </a:r>
            <a:r>
              <a:rPr lang="en-US" dirty="0"/>
              <a:t> to apply for when entity is the source and when entity is the target.</a:t>
            </a:r>
          </a:p>
          <a:p>
            <a:endParaRPr lang="en-US" dirty="0"/>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3892492" y="1646746"/>
          <a:ext cx="8028264" cy="4172190"/>
        </p:xfrm>
        <a:graphic>
          <a:graphicData uri="http://schemas.openxmlformats.org/drawingml/2006/table">
            <a:tbl>
              <a:tblPr firstRow="1" bandRow="1">
                <a:tableStyleId>{5C22544A-7EE6-4342-B048-85BDC9FD1C3A}</a:tableStyleId>
              </a:tblPr>
              <a:tblGrid>
                <a:gridCol w="1686848">
                  <a:extLst>
                    <a:ext uri="{9D8B030D-6E8A-4147-A177-3AD203B41FA5}">
                      <a16:colId xmlns:a16="http://schemas.microsoft.com/office/drawing/2014/main" val="2131812470"/>
                    </a:ext>
                  </a:extLst>
                </a:gridCol>
                <a:gridCol w="992054">
                  <a:extLst>
                    <a:ext uri="{9D8B030D-6E8A-4147-A177-3AD203B41FA5}">
                      <a16:colId xmlns:a16="http://schemas.microsoft.com/office/drawing/2014/main" val="967886256"/>
                    </a:ext>
                  </a:extLst>
                </a:gridCol>
                <a:gridCol w="932531">
                  <a:extLst>
                    <a:ext uri="{9D8B030D-6E8A-4147-A177-3AD203B41FA5}">
                      <a16:colId xmlns:a16="http://schemas.microsoft.com/office/drawing/2014/main" val="610306090"/>
                    </a:ext>
                  </a:extLst>
                </a:gridCol>
                <a:gridCol w="4416831">
                  <a:extLst>
                    <a:ext uri="{9D8B030D-6E8A-4147-A177-3AD203B41FA5}">
                      <a16:colId xmlns:a16="http://schemas.microsoft.com/office/drawing/2014/main" val="953510496"/>
                    </a:ext>
                  </a:extLst>
                </a:gridCol>
              </a:tblGrid>
              <a:tr h="290386">
                <a:tc>
                  <a:txBody>
                    <a:bodyPr/>
                    <a:lstStyle/>
                    <a:p>
                      <a:r>
                        <a:rPr lang="en-US" sz="1400" dirty="0"/>
                        <a:t>Attributes</a:t>
                      </a:r>
                    </a:p>
                  </a:txBody>
                  <a:tcPr/>
                </a:tc>
                <a:tc>
                  <a:txBody>
                    <a:bodyPr/>
                    <a:lstStyle/>
                    <a:p>
                      <a:r>
                        <a:rPr lang="en-US" sz="1400"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tc>
                <a:extLst>
                  <a:ext uri="{0D108BD9-81ED-4DB2-BD59-A6C34878D82A}">
                    <a16:rowId xmlns:a16="http://schemas.microsoft.com/office/drawing/2014/main" val="1258458132"/>
                  </a:ext>
                </a:extLst>
              </a:tr>
              <a:tr h="411381">
                <a:tc>
                  <a:txBody>
                    <a:bodyPr/>
                    <a:lstStyle/>
                    <a:p>
                      <a:r>
                        <a:rPr lang="en-US" sz="1100" dirty="0" err="1">
                          <a:solidFill>
                            <a:schemeClr val="tx2"/>
                          </a:solidFill>
                        </a:rPr>
                        <a:t>allowedScheduleLink</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Resource Id of the schedule resource associated with the target entity</a:t>
                      </a:r>
                    </a:p>
                  </a:txBody>
                  <a:tcPr/>
                </a:tc>
                <a:extLst>
                  <a:ext uri="{0D108BD9-81ED-4DB2-BD59-A6C34878D82A}">
                    <a16:rowId xmlns:a16="http://schemas.microsoft.com/office/drawing/2014/main" val="2178800942"/>
                  </a:ext>
                </a:extLst>
              </a:tr>
              <a:tr h="919557">
                <a:tc>
                  <a:txBody>
                    <a:bodyPr/>
                    <a:lstStyle/>
                    <a:p>
                      <a:r>
                        <a:rPr lang="en-US" sz="1100" dirty="0">
                          <a:solidFill>
                            <a:schemeClr val="tx2"/>
                          </a:solidFill>
                        </a:rPr>
                        <a:t>maxWaitingTime</a:t>
                      </a: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Maximum amount of time for which request needs to wait before forwarding if the schedule is available. If minReqVolume is not satisfied within this time period, the request will be forwarded at the end of the waiting time</a:t>
                      </a:r>
                    </a:p>
                  </a:txBody>
                  <a:tcPr/>
                </a:tc>
                <a:extLst>
                  <a:ext uri="{0D108BD9-81ED-4DB2-BD59-A6C34878D82A}">
                    <a16:rowId xmlns:a16="http://schemas.microsoft.com/office/drawing/2014/main" val="1008448443"/>
                  </a:ext>
                </a:extLst>
              </a:tr>
              <a:tr h="750165">
                <a:tc>
                  <a:txBody>
                    <a:bodyPr/>
                    <a:lstStyle/>
                    <a:p>
                      <a:r>
                        <a:rPr lang="en-US" sz="1100" dirty="0" err="1">
                          <a:solidFill>
                            <a:schemeClr val="tx2"/>
                          </a:solidFill>
                        </a:rPr>
                        <a:t>minWaitingTime</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Minimum amount of time for which requests needs to wait before forwarding even if </a:t>
                      </a:r>
                      <a:r>
                        <a:rPr lang="en-US" sz="1100" dirty="0" err="1">
                          <a:solidFill>
                            <a:schemeClr val="tx2"/>
                          </a:solidFill>
                        </a:rPr>
                        <a:t>minReqVolume</a:t>
                      </a:r>
                      <a:r>
                        <a:rPr lang="en-US" sz="1100" dirty="0">
                          <a:solidFill>
                            <a:schemeClr val="tx2"/>
                          </a:solidFill>
                        </a:rPr>
                        <a:t> is satisfied. The requests will be forwarded at the end of the waiting time.</a:t>
                      </a:r>
                    </a:p>
                  </a:txBody>
                  <a:tcPr/>
                </a:tc>
                <a:extLst>
                  <a:ext uri="{0D108BD9-81ED-4DB2-BD59-A6C34878D82A}">
                    <a16:rowId xmlns:a16="http://schemas.microsoft.com/office/drawing/2014/main" val="3375371709"/>
                  </a:ext>
                </a:extLst>
              </a:tr>
              <a:tr h="411381">
                <a:tc>
                  <a:txBody>
                    <a:bodyPr/>
                    <a:lstStyle/>
                    <a:p>
                      <a:r>
                        <a:rPr lang="en-US" sz="1100" dirty="0" err="1">
                          <a:solidFill>
                            <a:schemeClr val="tx2"/>
                          </a:solidFill>
                        </a:rPr>
                        <a:t>poa</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a:t>
                      </a:r>
                      <a:r>
                        <a:rPr lang="en-US" sz="1100" dirty="0" err="1">
                          <a:solidFill>
                            <a:schemeClr val="tx2"/>
                          </a:solidFill>
                        </a:rPr>
                        <a:t>pointOfAccess</a:t>
                      </a:r>
                      <a:r>
                        <a:rPr lang="en-US" sz="1100" dirty="0">
                          <a:solidFill>
                            <a:schemeClr val="tx2"/>
                          </a:solidFill>
                        </a:rPr>
                        <a:t> of the target on this particular </a:t>
                      </a:r>
                      <a:r>
                        <a:rPr lang="en-US" sz="1100" dirty="0" err="1">
                          <a:solidFill>
                            <a:schemeClr val="tx2"/>
                          </a:solidFill>
                        </a:rPr>
                        <a:t>targetNetwork</a:t>
                      </a:r>
                      <a:r>
                        <a:rPr lang="en-US" sz="1100" dirty="0">
                          <a:solidFill>
                            <a:schemeClr val="tx2"/>
                          </a:solidFill>
                        </a:rPr>
                        <a:t>.</a:t>
                      </a:r>
                    </a:p>
                  </a:txBody>
                  <a:tcPr/>
                </a:tc>
                <a:extLst>
                  <a:ext uri="{0D108BD9-81ED-4DB2-BD59-A6C34878D82A}">
                    <a16:rowId xmlns:a16="http://schemas.microsoft.com/office/drawing/2014/main" val="2374933751"/>
                  </a:ext>
                </a:extLst>
              </a:tr>
              <a:tr h="580773">
                <a:tc>
                  <a:txBody>
                    <a:bodyPr/>
                    <a:lstStyle/>
                    <a:p>
                      <a:r>
                        <a:rPr lang="en-US" sz="1100" dirty="0" err="1">
                          <a:solidFill>
                            <a:schemeClr val="tx2"/>
                          </a:solidFill>
                        </a:rPr>
                        <a:t>sendingPriority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priority of network access rule resource. The resource with </a:t>
                      </a:r>
                      <a:r>
                        <a:rPr lang="en-US" sz="1100" dirty="0" err="1">
                          <a:solidFill>
                            <a:schemeClr val="tx2"/>
                          </a:solidFill>
                        </a:rPr>
                        <a:t>allowedSchedule</a:t>
                      </a:r>
                      <a:r>
                        <a:rPr lang="en-US" sz="1100" dirty="0">
                          <a:solidFill>
                            <a:schemeClr val="tx2"/>
                          </a:solidFill>
                        </a:rPr>
                        <a:t> and highest priority will be selected.</a:t>
                      </a:r>
                    </a:p>
                  </a:txBody>
                  <a:tcPr/>
                </a:tc>
                <a:extLst>
                  <a:ext uri="{0D108BD9-81ED-4DB2-BD59-A6C34878D82A}">
                    <a16:rowId xmlns:a16="http://schemas.microsoft.com/office/drawing/2014/main" val="1491279080"/>
                  </a:ext>
                </a:extLst>
              </a:tr>
              <a:tr h="580773">
                <a:tc>
                  <a:txBody>
                    <a:bodyPr/>
                    <a:lstStyle/>
                    <a:p>
                      <a:r>
                        <a:rPr lang="en-US" sz="1100" dirty="0" err="1">
                          <a:solidFill>
                            <a:schemeClr val="tx2"/>
                          </a:solidFill>
                        </a:rPr>
                        <a:t>applicableEntity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It determines whether to apply these rules on uplink or downlink data. Values can be “Source” or “Destination”.</a:t>
                      </a:r>
                    </a:p>
                  </a:txBody>
                  <a:tcPr/>
                </a:tc>
                <a:extLst>
                  <a:ext uri="{0D108BD9-81ED-4DB2-BD59-A6C34878D82A}">
                    <a16:rowId xmlns:a16="http://schemas.microsoft.com/office/drawing/2014/main" val="651526161"/>
                  </a:ext>
                </a:extLst>
              </a:tr>
            </a:tbl>
          </a:graphicData>
        </a:graphic>
      </p:graphicFrame>
    </p:spTree>
    <p:extLst>
      <p:ext uri="{BB962C8B-B14F-4D97-AF65-F5344CB8AC3E}">
        <p14:creationId xmlns:p14="http://schemas.microsoft.com/office/powerpoint/2010/main" val="41060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a:t>
            </a:r>
          </a:p>
        </p:txBody>
      </p:sp>
      <p:sp>
        <p:nvSpPr>
          <p:cNvPr id="2" name="Content Placeholder 1"/>
          <p:cNvSpPr>
            <a:spLocks noGrp="1"/>
          </p:cNvSpPr>
          <p:nvPr>
            <p:ph idx="4294967295"/>
          </p:nvPr>
        </p:nvSpPr>
        <p:spPr>
          <a:xfrm>
            <a:off x="0" y="2019300"/>
            <a:ext cx="5016500" cy="4246563"/>
          </a:xfrm>
        </p:spPr>
        <p:txBody>
          <a:bodyPr>
            <a:normAutofit/>
          </a:bodyPr>
          <a:lstStyle/>
          <a:p>
            <a:r>
              <a:rPr lang="en-US" dirty="0" err="1"/>
              <a:t>cmdhEcLimits</a:t>
            </a:r>
            <a:r>
              <a:rPr lang="en-US" dirty="0"/>
              <a:t> : is specialization of a flex container resource. </a:t>
            </a:r>
          </a:p>
          <a:p>
            <a:r>
              <a:rPr lang="en-US" dirty="0"/>
              <a:t>It is used to define a value for the Event Category parameter if not set and limits for other </a:t>
            </a:r>
            <a:r>
              <a:rPr lang="en-US" dirty="0" err="1"/>
              <a:t>cmdh</a:t>
            </a:r>
            <a:r>
              <a:rPr lang="en-US" dirty="0"/>
              <a:t> related parameters based on the requester. </a:t>
            </a:r>
          </a:p>
          <a:p>
            <a:r>
              <a:rPr lang="en-US" dirty="0"/>
              <a:t>It also contains storage priority for the request/response based on the requester.</a:t>
            </a:r>
          </a:p>
          <a:p>
            <a:endParaRPr lang="en-US" dirty="0"/>
          </a:p>
          <a:p>
            <a:endParaRPr lang="en-US" dirty="0"/>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402511" y="1686590"/>
          <a:ext cx="6462939" cy="3914864"/>
        </p:xfrm>
        <a:graphic>
          <a:graphicData uri="http://schemas.openxmlformats.org/drawingml/2006/table">
            <a:tbl>
              <a:tblPr firstRow="1" bandRow="1">
                <a:tableStyleId>{5C22544A-7EE6-4342-B048-85BDC9FD1C3A}</a:tableStyleId>
              </a:tblPr>
              <a:tblGrid>
                <a:gridCol w="1761687">
                  <a:extLst>
                    <a:ext uri="{9D8B030D-6E8A-4147-A177-3AD203B41FA5}">
                      <a16:colId xmlns:a16="http://schemas.microsoft.com/office/drawing/2014/main" val="3883438983"/>
                    </a:ext>
                  </a:extLst>
                </a:gridCol>
                <a:gridCol w="712299">
                  <a:extLst>
                    <a:ext uri="{9D8B030D-6E8A-4147-A177-3AD203B41FA5}">
                      <a16:colId xmlns:a16="http://schemas.microsoft.com/office/drawing/2014/main" val="2049968066"/>
                    </a:ext>
                  </a:extLst>
                </a:gridCol>
                <a:gridCol w="943083">
                  <a:extLst>
                    <a:ext uri="{9D8B030D-6E8A-4147-A177-3AD203B41FA5}">
                      <a16:colId xmlns:a16="http://schemas.microsoft.com/office/drawing/2014/main" val="1982897980"/>
                    </a:ext>
                  </a:extLst>
                </a:gridCol>
                <a:gridCol w="3045870">
                  <a:extLst>
                    <a:ext uri="{9D8B030D-6E8A-4147-A177-3AD203B41FA5}">
                      <a16:colId xmlns:a16="http://schemas.microsoft.com/office/drawing/2014/main" val="160400383"/>
                    </a:ext>
                  </a:extLst>
                </a:gridCol>
              </a:tblGrid>
              <a:tr h="360095">
                <a:tc>
                  <a:txBody>
                    <a:bodyPr/>
                    <a:lstStyle/>
                    <a:p>
                      <a:pPr algn="l"/>
                      <a:r>
                        <a:rPr lang="en-US" sz="1200" dirty="0"/>
                        <a:t>Attributes</a:t>
                      </a:r>
                    </a:p>
                  </a:txBody>
                  <a:tcPr/>
                </a:tc>
                <a:tc>
                  <a:txBody>
                    <a:bodyPr/>
                    <a:lstStyle/>
                    <a:p>
                      <a:pPr algn="l"/>
                      <a:r>
                        <a:rPr lang="en-US" sz="1200" dirty="0"/>
                        <a:t>Multiplicity</a:t>
                      </a:r>
                    </a:p>
                  </a:txBody>
                  <a:tcPr/>
                </a:tc>
                <a:tc>
                  <a:txBody>
                    <a:bodyPr/>
                    <a:lstStyle/>
                    <a:p>
                      <a:pPr algn="l"/>
                      <a:r>
                        <a:rPr lang="en-US" sz="1200" dirty="0"/>
                        <a:t>RW/RO/WO</a:t>
                      </a:r>
                    </a:p>
                  </a:txBody>
                  <a:tcPr/>
                </a:tc>
                <a:tc>
                  <a:txBody>
                    <a:bodyPr/>
                    <a:lstStyle/>
                    <a:p>
                      <a:pPr algn="l"/>
                      <a:r>
                        <a:rPr lang="en-US" sz="1200" dirty="0"/>
                        <a:t>Description</a:t>
                      </a:r>
                    </a:p>
                  </a:txBody>
                  <a:tcPr/>
                </a:tc>
                <a:extLst>
                  <a:ext uri="{0D108BD9-81ED-4DB2-BD59-A6C34878D82A}">
                    <a16:rowId xmlns:a16="http://schemas.microsoft.com/office/drawing/2014/main" val="3054164923"/>
                  </a:ext>
                </a:extLst>
              </a:tr>
              <a:tr h="351456">
                <a:tc>
                  <a:txBody>
                    <a:bodyPr/>
                    <a:lstStyle/>
                    <a:p>
                      <a:pPr algn="l"/>
                      <a:r>
                        <a:rPr lang="en-US" sz="1100" i="1" dirty="0" err="1">
                          <a:solidFill>
                            <a:schemeClr val="tx2"/>
                          </a:solidFill>
                        </a:rPr>
                        <a:t>defEcValue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algn="l"/>
                      <a:r>
                        <a:rPr lang="en-US" sz="1100" dirty="0">
                          <a:solidFill>
                            <a:schemeClr val="tx2"/>
                          </a:solidFill>
                        </a:rPr>
                        <a:t>The value to use for Event Category parameter.</a:t>
                      </a:r>
                    </a:p>
                  </a:txBody>
                  <a:tcPr/>
                </a:tc>
                <a:extLst>
                  <a:ext uri="{0D108BD9-81ED-4DB2-BD59-A6C34878D82A}">
                    <a16:rowId xmlns:a16="http://schemas.microsoft.com/office/drawing/2014/main" val="4251755147"/>
                  </a:ext>
                </a:extLst>
              </a:tr>
              <a:tr h="887905">
                <a:tc>
                  <a:txBody>
                    <a:bodyPr/>
                    <a:lstStyle/>
                    <a:p>
                      <a:pPr algn="l"/>
                      <a:r>
                        <a:rPr lang="en-US" sz="1100" i="1" dirty="0" err="1">
                          <a:solidFill>
                            <a:schemeClr val="tx2"/>
                          </a:solidFill>
                        </a:rPr>
                        <a:t>requestOrigin</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latin typeface="+mn-lt"/>
                          <a:ea typeface="+mn-ea"/>
                          <a:cs typeface="+mn-cs"/>
                        </a:rPr>
                        <a:t>The </a:t>
                      </a:r>
                      <a:r>
                        <a:rPr lang="en-GB" sz="1100" i="1"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is a list of zero or more local </a:t>
                      </a:r>
                      <a:r>
                        <a:rPr lang="en-GB" sz="1100" i="1" kern="1200" dirty="0">
                          <a:solidFill>
                            <a:schemeClr val="tx2"/>
                          </a:solidFill>
                          <a:effectLst/>
                          <a:latin typeface="+mn-lt"/>
                          <a:ea typeface="+mn-ea"/>
                          <a:cs typeface="+mn-cs"/>
                        </a:rPr>
                        <a:t>AE-IDs</a:t>
                      </a:r>
                      <a:r>
                        <a:rPr lang="en-GB" sz="1100" kern="1200" dirty="0">
                          <a:solidFill>
                            <a:schemeClr val="tx2"/>
                          </a:solidFill>
                          <a:effectLst/>
                          <a:latin typeface="+mn-lt"/>
                          <a:ea typeface="+mn-ea"/>
                          <a:cs typeface="+mn-cs"/>
                        </a:rPr>
                        <a:t> or the strings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or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The set of CMDH policies associated with a particular node shall contain at most one [</a:t>
                      </a:r>
                      <a:r>
                        <a:rPr lang="en-GB" sz="1100" kern="1200" dirty="0" err="1">
                          <a:solidFill>
                            <a:schemeClr val="tx2"/>
                          </a:solidFill>
                          <a:effectLst/>
                          <a:latin typeface="+mn-lt"/>
                          <a:ea typeface="+mn-ea"/>
                          <a:cs typeface="+mn-cs"/>
                        </a:rPr>
                        <a:t>cmdhEcLimits</a:t>
                      </a:r>
                      <a:r>
                        <a:rPr lang="en-GB" sz="1100" kern="1200" dirty="0">
                          <a:solidFill>
                            <a:schemeClr val="tx2"/>
                          </a:solidFill>
                          <a:effectLst/>
                          <a:latin typeface="+mn-lt"/>
                          <a:ea typeface="+mn-ea"/>
                          <a:cs typeface="+mn-cs"/>
                        </a:rPr>
                        <a:t>] resource that contains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or local AE-IDs in the </a:t>
                      </a:r>
                      <a:r>
                        <a:rPr lang="en-GB" sz="1100"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a:t>
                      </a:r>
                      <a:endParaRPr lang="en-US" sz="11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541771">
                <a:tc>
                  <a:txBody>
                    <a:bodyPr/>
                    <a:lstStyle/>
                    <a:p>
                      <a:pPr algn="l"/>
                      <a:r>
                        <a:rPr lang="en-US" sz="1100" i="1" dirty="0" err="1">
                          <a:solidFill>
                            <a:schemeClr val="tx2"/>
                          </a:solidFill>
                        </a:rPr>
                        <a:t>minReqSize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2"/>
                          </a:solidFill>
                          <a:effectLst/>
                          <a:latin typeface="+mn-lt"/>
                          <a:ea typeface="+mn-ea"/>
                          <a:cs typeface="+mn-cs"/>
                        </a:rPr>
                        <a:t>Minimum amount of data from this requestor that needs to be aggregated before forwarding.</a:t>
                      </a:r>
                    </a:p>
                  </a:txBody>
                  <a:tcPr/>
                </a:tc>
                <a:extLst>
                  <a:ext uri="{0D108BD9-81ED-4DB2-BD59-A6C34878D82A}">
                    <a16:rowId xmlns:a16="http://schemas.microsoft.com/office/drawing/2014/main" val="1589912047"/>
                  </a:ext>
                </a:extLst>
              </a:tr>
              <a:tr h="621534">
                <a:tc>
                  <a:txBody>
                    <a:bodyPr/>
                    <a:lstStyle/>
                    <a:p>
                      <a:pPr algn="l"/>
                      <a:r>
                        <a:rPr lang="en-GB" sz="1100" i="1" kern="1200" dirty="0" err="1">
                          <a:solidFill>
                            <a:schemeClr val="tx2"/>
                          </a:solidFill>
                          <a:effectLst/>
                          <a:latin typeface="+mn-lt"/>
                          <a:ea typeface="+mn-ea"/>
                          <a:cs typeface="+mn-cs"/>
                        </a:rPr>
                        <a:t>limitsEventCategory</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Allowed values for the </a:t>
                      </a:r>
                      <a:r>
                        <a:rPr lang="en-GB" sz="1100" b="1" i="1" kern="1200" dirty="0">
                          <a:solidFill>
                            <a:schemeClr val="tx2"/>
                          </a:solidFill>
                          <a:effectLst/>
                          <a:latin typeface="+mn-lt"/>
                          <a:ea typeface="+mn-ea"/>
                          <a:cs typeface="+mn-cs"/>
                        </a:rPr>
                        <a:t>Event Category</a:t>
                      </a:r>
                      <a:r>
                        <a:rPr lang="en-GB" sz="1100" kern="1200" dirty="0">
                          <a:solidFill>
                            <a:schemeClr val="tx2"/>
                          </a:solidFill>
                          <a:effectLst/>
                          <a:latin typeface="+mn-lt"/>
                          <a:ea typeface="+mn-ea"/>
                          <a:cs typeface="+mn-cs"/>
                        </a:rPr>
                        <a:t> parameter) in a request or response. </a:t>
                      </a:r>
                      <a:endParaRPr lang="en-US" sz="1100" dirty="0">
                        <a:solidFill>
                          <a:schemeClr val="tx2"/>
                        </a:solidFill>
                      </a:endParaRPr>
                    </a:p>
                  </a:txBody>
                  <a:tcPr/>
                </a:tc>
                <a:extLst>
                  <a:ext uri="{0D108BD9-81ED-4DB2-BD59-A6C34878D82A}">
                    <a16:rowId xmlns:a16="http://schemas.microsoft.com/office/drawing/2014/main" val="2560008789"/>
                  </a:ext>
                </a:extLst>
              </a:tr>
              <a:tr h="677983">
                <a:tc>
                  <a:txBody>
                    <a:bodyPr/>
                    <a:lstStyle/>
                    <a:p>
                      <a:pPr algn="l"/>
                      <a:r>
                        <a:rPr lang="en-GB" sz="1100" i="1" kern="1200" dirty="0" err="1">
                          <a:solidFill>
                            <a:schemeClr val="tx2"/>
                          </a:solidFill>
                          <a:effectLst/>
                          <a:latin typeface="+mn-lt"/>
                          <a:ea typeface="+mn-ea"/>
                          <a:cs typeface="+mn-cs"/>
                        </a:rPr>
                        <a:t>limitsRequestExpTime</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Range of allowed values for the </a:t>
                      </a:r>
                      <a:r>
                        <a:rPr lang="en-GB" sz="1100" b="1" i="1" kern="1200" dirty="0">
                          <a:solidFill>
                            <a:schemeClr val="tx2"/>
                          </a:solidFill>
                          <a:effectLst/>
                          <a:latin typeface="+mn-lt"/>
                          <a:ea typeface="+mn-ea"/>
                          <a:cs typeface="+mn-cs"/>
                        </a:rPr>
                        <a:t>Request Expiration Timestamp</a:t>
                      </a:r>
                      <a:r>
                        <a:rPr lang="en-GB" sz="1100" kern="1200" dirty="0">
                          <a:solidFill>
                            <a:schemeClr val="tx2"/>
                          </a:solidFill>
                          <a:effectLst/>
                          <a:latin typeface="+mn-lt"/>
                          <a:ea typeface="+mn-ea"/>
                          <a:cs typeface="+mn-cs"/>
                        </a:rPr>
                        <a:t> parameter in a request</a:t>
                      </a:r>
                      <a:endParaRPr lang="en-US" sz="1100" dirty="0">
                        <a:solidFill>
                          <a:schemeClr val="tx2"/>
                        </a:solidFill>
                      </a:endParaRPr>
                    </a:p>
                  </a:txBody>
                  <a:tcPr/>
                </a:tc>
                <a:extLst>
                  <a:ext uri="{0D108BD9-81ED-4DB2-BD59-A6C34878D82A}">
                    <a16:rowId xmlns:a16="http://schemas.microsoft.com/office/drawing/2014/main" val="106189472"/>
                  </a:ext>
                </a:extLst>
              </a:tr>
            </a:tbl>
          </a:graphicData>
        </a:graphic>
      </p:graphicFrame>
    </p:spTree>
    <p:extLst>
      <p:ext uri="{BB962C8B-B14F-4D97-AF65-F5344CB8AC3E}">
        <p14:creationId xmlns:p14="http://schemas.microsoft.com/office/powerpoint/2010/main" val="1088764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 Contd..</a:t>
            </a:r>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847602" y="1700675"/>
          <a:ext cx="5997653" cy="4052837"/>
        </p:xfrm>
        <a:graphic>
          <a:graphicData uri="http://schemas.openxmlformats.org/drawingml/2006/table">
            <a:tbl>
              <a:tblPr firstRow="1" bandRow="1">
                <a:tableStyleId>{5C22544A-7EE6-4342-B048-85BDC9FD1C3A}</a:tableStyleId>
              </a:tblPr>
              <a:tblGrid>
                <a:gridCol w="1530587">
                  <a:extLst>
                    <a:ext uri="{9D8B030D-6E8A-4147-A177-3AD203B41FA5}">
                      <a16:colId xmlns:a16="http://schemas.microsoft.com/office/drawing/2014/main" val="3883438983"/>
                    </a:ext>
                  </a:extLst>
                </a:gridCol>
                <a:gridCol w="765290">
                  <a:extLst>
                    <a:ext uri="{9D8B030D-6E8A-4147-A177-3AD203B41FA5}">
                      <a16:colId xmlns:a16="http://schemas.microsoft.com/office/drawing/2014/main" val="2049968066"/>
                    </a:ext>
                  </a:extLst>
                </a:gridCol>
                <a:gridCol w="875187">
                  <a:extLst>
                    <a:ext uri="{9D8B030D-6E8A-4147-A177-3AD203B41FA5}">
                      <a16:colId xmlns:a16="http://schemas.microsoft.com/office/drawing/2014/main" val="1982897980"/>
                    </a:ext>
                  </a:extLst>
                </a:gridCol>
                <a:gridCol w="2826589">
                  <a:extLst>
                    <a:ext uri="{9D8B030D-6E8A-4147-A177-3AD203B41FA5}">
                      <a16:colId xmlns:a16="http://schemas.microsoft.com/office/drawing/2014/main" val="160400383"/>
                    </a:ext>
                  </a:extLst>
                </a:gridCol>
              </a:tblGrid>
              <a:tr h="390629">
                <a:tc>
                  <a:txBody>
                    <a:bodyPr/>
                    <a:lstStyle/>
                    <a:p>
                      <a:r>
                        <a:rPr lang="en-US" sz="1050" dirty="0"/>
                        <a:t>Attributes</a:t>
                      </a:r>
                    </a:p>
                  </a:txBody>
                  <a:tcPr/>
                </a:tc>
                <a:tc>
                  <a:txBody>
                    <a:bodyPr/>
                    <a:lstStyle/>
                    <a:p>
                      <a:r>
                        <a:rPr lang="en-US" sz="1050" dirty="0"/>
                        <a:t>Multiplicity</a:t>
                      </a:r>
                    </a:p>
                  </a:txBody>
                  <a:tcPr/>
                </a:tc>
                <a:tc>
                  <a:txBody>
                    <a:bodyPr/>
                    <a:lstStyle/>
                    <a:p>
                      <a:r>
                        <a:rPr lang="en-US" sz="1050" dirty="0"/>
                        <a:t>RW/RO/WO</a:t>
                      </a:r>
                    </a:p>
                  </a:txBody>
                  <a:tcPr/>
                </a:tc>
                <a:tc>
                  <a:txBody>
                    <a:bodyPr/>
                    <a:lstStyle/>
                    <a:p>
                      <a:r>
                        <a:rPr lang="en-US" sz="1050" dirty="0"/>
                        <a:t>Description</a:t>
                      </a:r>
                    </a:p>
                  </a:txBody>
                  <a:tcPr/>
                </a:tc>
                <a:extLst>
                  <a:ext uri="{0D108BD9-81ED-4DB2-BD59-A6C34878D82A}">
                    <a16:rowId xmlns:a16="http://schemas.microsoft.com/office/drawing/2014/main" val="3054164923"/>
                  </a:ext>
                </a:extLst>
              </a:tr>
              <a:tr h="520839">
                <a:tc>
                  <a:txBody>
                    <a:bodyPr/>
                    <a:lstStyle/>
                    <a:p>
                      <a:r>
                        <a:rPr lang="en-GB" sz="1000" i="1" kern="1200" dirty="0" err="1">
                          <a:solidFill>
                            <a:schemeClr val="tx2"/>
                          </a:solidFill>
                          <a:effectLst/>
                          <a:latin typeface="+mn-lt"/>
                          <a:ea typeface="+mn-ea"/>
                          <a:cs typeface="+mn-cs"/>
                        </a:rPr>
                        <a:t>limitsResultExpTime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Expiration Timestamp </a:t>
                      </a:r>
                      <a:r>
                        <a:rPr lang="en-GB" sz="1000" kern="1200" dirty="0">
                          <a:solidFill>
                            <a:schemeClr val="tx2"/>
                          </a:solidFill>
                          <a:effectLst/>
                          <a:latin typeface="+mn-lt"/>
                          <a:ea typeface="+mn-ea"/>
                          <a:cs typeface="+mn-cs"/>
                        </a:rPr>
                        <a:t>parameter in a request or response</a:t>
                      </a:r>
                      <a:endParaRPr lang="en-US" sz="1000" dirty="0">
                        <a:solidFill>
                          <a:schemeClr val="tx2"/>
                        </a:solidFill>
                      </a:endParaRPr>
                    </a:p>
                  </a:txBody>
                  <a:tcPr/>
                </a:tc>
                <a:extLst>
                  <a:ext uri="{0D108BD9-81ED-4DB2-BD59-A6C34878D82A}">
                    <a16:rowId xmlns:a16="http://schemas.microsoft.com/office/drawing/2014/main" val="2335873294"/>
                  </a:ext>
                </a:extLst>
              </a:tr>
              <a:tr h="457637">
                <a:tc>
                  <a:txBody>
                    <a:bodyPr/>
                    <a:lstStyle/>
                    <a:p>
                      <a:r>
                        <a:rPr lang="en-GB" sz="1000" i="1" kern="1200" dirty="0" err="1">
                          <a:solidFill>
                            <a:schemeClr val="tx2"/>
                          </a:solidFill>
                          <a:effectLst/>
                          <a:latin typeface="+mn-lt"/>
                          <a:ea typeface="+mn-ea"/>
                          <a:cs typeface="+mn-cs"/>
                        </a:rPr>
                        <a:t>limitsOpExecTime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Operation Execution Time </a:t>
                      </a:r>
                      <a:r>
                        <a:rPr lang="en-GB" sz="1000" kern="1200" dirty="0">
                          <a:solidFill>
                            <a:schemeClr val="tx2"/>
                          </a:solidFill>
                          <a:effectLst/>
                          <a:latin typeface="+mn-lt"/>
                          <a:ea typeface="+mn-ea"/>
                          <a:cs typeface="+mn-cs"/>
                        </a:rPr>
                        <a:t>parameter in a request </a:t>
                      </a:r>
                      <a:endParaRPr lang="en-US" sz="1000" dirty="0">
                        <a:solidFill>
                          <a:schemeClr val="tx2"/>
                        </a:solidFill>
                      </a:endParaRPr>
                    </a:p>
                  </a:txBody>
                  <a:tcPr/>
                </a:tc>
                <a:extLst>
                  <a:ext uri="{0D108BD9-81ED-4DB2-BD59-A6C34878D82A}">
                    <a16:rowId xmlns:a16="http://schemas.microsoft.com/office/drawing/2014/main" val="4251755147"/>
                  </a:ext>
                </a:extLst>
              </a:tr>
              <a:tr h="457637">
                <a:tc>
                  <a:txBody>
                    <a:bodyPr/>
                    <a:lstStyle/>
                    <a:p>
                      <a:r>
                        <a:rPr lang="en-GB" sz="1000" i="1" kern="1200" dirty="0" err="1">
                          <a:solidFill>
                            <a:schemeClr val="tx2"/>
                          </a:solidFill>
                          <a:effectLst/>
                          <a:latin typeface="+mn-lt"/>
                          <a:ea typeface="+mn-ea"/>
                          <a:cs typeface="+mn-cs"/>
                        </a:rPr>
                        <a:t>limitsRespPersistence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Persistence</a:t>
                      </a:r>
                      <a:r>
                        <a:rPr lang="en-GB" sz="1000" kern="1200" dirty="0">
                          <a:solidFill>
                            <a:schemeClr val="tx2"/>
                          </a:solidFill>
                          <a:effectLst/>
                          <a:latin typeface="+mn-lt"/>
                          <a:ea typeface="+mn-ea"/>
                          <a:cs typeface="+mn-cs"/>
                        </a:rPr>
                        <a:t> 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457637">
                <a:tc>
                  <a:txBody>
                    <a:bodyPr/>
                    <a:lstStyle/>
                    <a:p>
                      <a:r>
                        <a:rPr lang="en-GB" sz="1000" i="1" kern="1200" dirty="0" err="1">
                          <a:solidFill>
                            <a:schemeClr val="tx2"/>
                          </a:solidFill>
                          <a:effectLst/>
                          <a:latin typeface="+mn-lt"/>
                          <a:ea typeface="+mn-ea"/>
                          <a:cs typeface="+mn-cs"/>
                        </a:rPr>
                        <a:t>limitsDelAggregation</a:t>
                      </a:r>
                      <a:endParaRPr lang="en-US" sz="100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List of allowed values for the </a:t>
                      </a:r>
                      <a:r>
                        <a:rPr lang="en-GB" sz="1000" b="1" i="1" kern="1200" dirty="0">
                          <a:solidFill>
                            <a:schemeClr val="tx2"/>
                          </a:solidFill>
                          <a:effectLst/>
                          <a:latin typeface="+mn-lt"/>
                          <a:ea typeface="+mn-ea"/>
                          <a:cs typeface="+mn-cs"/>
                        </a:rPr>
                        <a:t>Delivery Aggregation </a:t>
                      </a:r>
                      <a:r>
                        <a:rPr lang="en-GB" sz="1000" kern="1200" dirty="0">
                          <a:solidFill>
                            <a:schemeClr val="tx2"/>
                          </a:solidFill>
                          <a:effectLst/>
                          <a:latin typeface="+mn-lt"/>
                          <a:ea typeface="+mn-ea"/>
                          <a:cs typeface="+mn-cs"/>
                        </a:rPr>
                        <a:t>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2560008789"/>
                  </a:ext>
                </a:extLst>
              </a:tr>
              <a:tr h="650327">
                <a:tc>
                  <a:txBody>
                    <a:bodyPr/>
                    <a:lstStyle/>
                    <a:p>
                      <a:r>
                        <a:rPr lang="en-GB" sz="1000" b="0" i="1" kern="1200" dirty="0" err="1">
                          <a:solidFill>
                            <a:schemeClr val="tx2"/>
                          </a:solidFill>
                          <a:effectLst/>
                          <a:latin typeface="+mn-lt"/>
                          <a:ea typeface="+mn-ea"/>
                          <a:cs typeface="+mn-cs"/>
                        </a:rPr>
                        <a:t>storagePriority</a:t>
                      </a:r>
                      <a:endParaRPr lang="en-US" sz="1000" b="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Storage priority for data that is stored for buffering request or response messages matching with the </a:t>
                      </a:r>
                      <a:r>
                        <a:rPr lang="en-GB" sz="1000" b="1" i="1" kern="1200" dirty="0" err="1">
                          <a:solidFill>
                            <a:schemeClr val="tx2"/>
                          </a:solidFill>
                          <a:effectLst/>
                          <a:latin typeface="+mn-lt"/>
                          <a:ea typeface="+mn-ea"/>
                          <a:cs typeface="+mn-cs"/>
                        </a:rPr>
                        <a:t>requestOrigin</a:t>
                      </a:r>
                      <a:r>
                        <a:rPr lang="en-GB" sz="1000" kern="1200" dirty="0">
                          <a:solidFill>
                            <a:schemeClr val="tx2"/>
                          </a:solidFill>
                          <a:effectLst/>
                          <a:latin typeface="+mn-lt"/>
                          <a:ea typeface="+mn-ea"/>
                          <a:cs typeface="+mn-cs"/>
                        </a:rPr>
                        <a:t> attribute.</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106189472"/>
                  </a:ext>
                </a:extLst>
              </a:tr>
              <a:tr h="665516">
                <a:tc>
                  <a:txBody>
                    <a:bodyPr/>
                    <a:lstStyle/>
                    <a:p>
                      <a:r>
                        <a:rPr lang="en-US" sz="1000" i="1" dirty="0" err="1">
                          <a:solidFill>
                            <a:schemeClr val="tx2"/>
                          </a:solidFill>
                        </a:rPr>
                        <a:t>latestDefault</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Default value for latest i.e. latest request for particular to, from and operation should be buffered.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784298251"/>
                  </a:ext>
                </a:extLst>
              </a:tr>
              <a:tr h="376161">
                <a:tc>
                  <a:txBody>
                    <a:bodyPr/>
                    <a:lstStyle/>
                    <a:p>
                      <a:r>
                        <a:rPr lang="en-US" sz="1000" i="1" dirty="0" err="1">
                          <a:solidFill>
                            <a:schemeClr val="tx2"/>
                          </a:solidFill>
                        </a:rPr>
                        <a:t>allowedLatest</a:t>
                      </a:r>
                      <a:endParaRPr lang="en-US" sz="1000" i="1" dirty="0">
                        <a:solidFill>
                          <a:schemeClr val="tx2"/>
                        </a:solidFill>
                      </a:endParaRPr>
                    </a:p>
                  </a:txBody>
                  <a:tcPr/>
                </a:tc>
                <a:tc>
                  <a:txBody>
                    <a:bodyPr/>
                    <a:lstStyle/>
                    <a:p>
                      <a:pPr algn="ctr"/>
                      <a:r>
                        <a:rPr lang="en-US" sz="1000" dirty="0">
                          <a:solidFill>
                            <a:schemeClr val="tx2"/>
                          </a:solidFill>
                        </a:rPr>
                        <a:t>0..1(L)</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Allowed values for the latest.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204210455"/>
                  </a:ext>
                </a:extLst>
              </a:tr>
            </a:tbl>
          </a:graphicData>
        </a:graphic>
      </p:graphicFrame>
      <p:sp>
        <p:nvSpPr>
          <p:cNvPr id="5" name="TextBox 4">
            <a:extLst>
              <a:ext uri="{FF2B5EF4-FFF2-40B4-BE49-F238E27FC236}">
                <a16:creationId xmlns:a16="http://schemas.microsoft.com/office/drawing/2014/main" id="{FE9FEAFD-2693-4795-9AEA-3DDDB9F5F373}"/>
              </a:ext>
            </a:extLst>
          </p:cNvPr>
          <p:cNvSpPr txBox="1"/>
          <p:nvPr/>
        </p:nvSpPr>
        <p:spPr>
          <a:xfrm>
            <a:off x="268448" y="1761688"/>
            <a:ext cx="5352176" cy="1815882"/>
          </a:xfrm>
          <a:prstGeom prst="rect">
            <a:avLst/>
          </a:prstGeom>
          <a:noFill/>
        </p:spPr>
        <p:txBody>
          <a:bodyPr wrap="square" rtlCol="0">
            <a:spAutoFit/>
          </a:bodyPr>
          <a:lstStyle/>
          <a:p>
            <a:r>
              <a:rPr lang="en-US" sz="1400" b="1" dirty="0">
                <a:solidFill>
                  <a:schemeClr val="tx2"/>
                </a:solidFill>
              </a:rPr>
              <a:t>Note:</a:t>
            </a:r>
            <a:r>
              <a:rPr lang="en-US" sz="1400" dirty="0">
                <a:solidFill>
                  <a:schemeClr val="tx2"/>
                </a:solidFill>
              </a:rPr>
              <a:t> If any of the optional parameters are not set in the selected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a:t>
            </a:r>
          </a:p>
          <a:p>
            <a:pPr marL="285750" indent="-285750">
              <a:buFont typeface="Arial" panose="020B0604020202020204" pitchFamily="34" charset="0"/>
              <a:buChar char="•"/>
            </a:pPr>
            <a:r>
              <a:rPr lang="en-US" sz="1400" dirty="0">
                <a:solidFill>
                  <a:schemeClr val="tx2"/>
                </a:solidFill>
              </a:rPr>
              <a:t>then values of those parameters of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with </a:t>
            </a:r>
            <a:r>
              <a:rPr lang="en-US" sz="1400" i="1" dirty="0" err="1">
                <a:solidFill>
                  <a:schemeClr val="tx2"/>
                </a:solidFill>
              </a:rPr>
              <a:t>requestOrigin</a:t>
            </a:r>
            <a:r>
              <a:rPr lang="en-US" sz="1400" i="1" dirty="0">
                <a:solidFill>
                  <a:schemeClr val="tx2"/>
                </a:solidFill>
              </a:rPr>
              <a:t> </a:t>
            </a:r>
            <a:r>
              <a:rPr lang="en-US" sz="1400" dirty="0">
                <a:solidFill>
                  <a:schemeClr val="tx2"/>
                </a:solidFill>
              </a:rPr>
              <a:t>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be applied.</a:t>
            </a:r>
          </a:p>
          <a:p>
            <a:pPr marL="285750" indent="-285750">
              <a:buFont typeface="Arial" panose="020B0604020202020204" pitchFamily="34" charset="0"/>
              <a:buChar char="•"/>
            </a:pPr>
            <a:r>
              <a:rPr lang="en-US" sz="1400" dirty="0">
                <a:solidFill>
                  <a:schemeClr val="tx2"/>
                </a:solidFill>
              </a:rPr>
              <a:t>For example, </a:t>
            </a:r>
            <a:r>
              <a:rPr lang="en-US" sz="1400" i="1" dirty="0">
                <a:solidFill>
                  <a:schemeClr val="tx2"/>
                </a:solidFill>
              </a:rPr>
              <a:t>[</a:t>
            </a:r>
            <a:r>
              <a:rPr lang="en-US" sz="1400" i="1" dirty="0" err="1">
                <a:solidFill>
                  <a:schemeClr val="tx2"/>
                </a:solidFill>
              </a:rPr>
              <a:t>cmdhEcLimits</a:t>
            </a:r>
            <a:r>
              <a:rPr lang="en-US" sz="1400" i="1" dirty="0">
                <a:solidFill>
                  <a:schemeClr val="tx2"/>
                </a:solidFill>
              </a:rPr>
              <a:t>]</a:t>
            </a:r>
            <a:r>
              <a:rPr lang="en-US" sz="1400" dirty="0">
                <a:solidFill>
                  <a:schemeClr val="tx2"/>
                </a:solidFill>
              </a:rPr>
              <a:t> resource with </a:t>
            </a:r>
            <a:r>
              <a:rPr lang="en-US" sz="1400" i="1" dirty="0" err="1">
                <a:solidFill>
                  <a:schemeClr val="tx2"/>
                </a:solidFill>
              </a:rPr>
              <a:t>requestOrigin</a:t>
            </a:r>
            <a:r>
              <a:rPr lang="en-US" sz="1400" dirty="0">
                <a:solidFill>
                  <a:schemeClr val="tx2"/>
                </a:solidFill>
              </a:rPr>
              <a:t> 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have all the optional attributes set. </a:t>
            </a:r>
            <a:endParaRPr lang="en-US" sz="1600" dirty="0">
              <a:solidFill>
                <a:schemeClr val="tx2"/>
              </a:solidFill>
            </a:endParaRPr>
          </a:p>
        </p:txBody>
      </p:sp>
    </p:spTree>
    <p:extLst>
      <p:ext uri="{BB962C8B-B14F-4D97-AF65-F5344CB8AC3E}">
        <p14:creationId xmlns:p14="http://schemas.microsoft.com/office/powerpoint/2010/main" val="394665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r>
              <a:rPr lang="en-US" sz="1600" dirty="0"/>
              <a:t>Below is the list of CMDH-related Request parameters :</a:t>
            </a:r>
          </a:p>
          <a:p>
            <a:endParaRPr lang="en-US" sz="1600" dirty="0"/>
          </a:p>
          <a:p>
            <a:pPr lvl="0"/>
            <a:r>
              <a:rPr lang="en-GB" sz="1600" dirty="0"/>
              <a:t>Event Category ('</a:t>
            </a:r>
            <a:r>
              <a:rPr lang="en-GB" sz="1600" dirty="0" err="1"/>
              <a:t>ec</a:t>
            </a:r>
            <a:r>
              <a:rPr lang="en-GB" sz="1600" dirty="0"/>
              <a:t>’) </a:t>
            </a:r>
            <a:endParaRPr lang="en-US" sz="1600" dirty="0"/>
          </a:p>
          <a:p>
            <a:pPr lvl="0"/>
            <a:r>
              <a:rPr lang="en-GB" sz="1600" dirty="0"/>
              <a:t>Request Expiration Timestamp ('</a:t>
            </a:r>
            <a:r>
              <a:rPr lang="en-GB" sz="1600" dirty="0" err="1"/>
              <a:t>rqet</a:t>
            </a:r>
            <a:r>
              <a:rPr lang="en-GB" sz="1600" dirty="0"/>
              <a:t>')</a:t>
            </a:r>
            <a:endParaRPr lang="en-US" sz="1600" dirty="0"/>
          </a:p>
          <a:p>
            <a:pPr lvl="0"/>
            <a:r>
              <a:rPr lang="en-GB" sz="1600" dirty="0"/>
              <a:t>Result Expiration Timestamp ('</a:t>
            </a:r>
            <a:r>
              <a:rPr lang="en-GB" sz="1600" dirty="0" err="1"/>
              <a:t>rset</a:t>
            </a:r>
            <a:r>
              <a:rPr lang="en-GB" sz="1600" dirty="0"/>
              <a:t>')</a:t>
            </a:r>
            <a:endParaRPr lang="en-US" sz="1600" dirty="0"/>
          </a:p>
          <a:p>
            <a:pPr lvl="0"/>
            <a:r>
              <a:rPr lang="en-GB" sz="1600" dirty="0"/>
              <a:t>Operation Execution Time ('</a:t>
            </a:r>
            <a:r>
              <a:rPr lang="en-GB" sz="1600" dirty="0" err="1"/>
              <a:t>oet</a:t>
            </a:r>
            <a:r>
              <a:rPr lang="en-GB" sz="1600" dirty="0"/>
              <a:t>')</a:t>
            </a:r>
            <a:endParaRPr lang="en-US" sz="1600" dirty="0"/>
          </a:p>
          <a:p>
            <a:pPr lvl="0"/>
            <a:r>
              <a:rPr lang="en-GB" sz="1600" dirty="0"/>
              <a:t>Result Persistence ('</a:t>
            </a:r>
            <a:r>
              <a:rPr lang="en-GB" sz="1600" dirty="0" err="1"/>
              <a:t>rp</a:t>
            </a:r>
            <a:r>
              <a:rPr lang="en-GB" sz="1600" dirty="0"/>
              <a:t>')</a:t>
            </a:r>
            <a:endParaRPr lang="en-US" sz="1600" dirty="0"/>
          </a:p>
          <a:p>
            <a:pPr lvl="0"/>
            <a:r>
              <a:rPr lang="en-GB" sz="1600" dirty="0"/>
              <a:t>Originating Timestamp ('</a:t>
            </a:r>
            <a:r>
              <a:rPr lang="en-GB" sz="1600" dirty="0" err="1"/>
              <a:t>ot</a:t>
            </a:r>
            <a:r>
              <a:rPr lang="en-GB" sz="1600" dirty="0"/>
              <a:t>')</a:t>
            </a:r>
            <a:endParaRPr lang="en-US" sz="1600" dirty="0"/>
          </a:p>
          <a:p>
            <a:pPr lvl="0"/>
            <a:r>
              <a:rPr lang="en-GB" sz="1600" dirty="0"/>
              <a:t>Delivery Aggregation ('da’)</a:t>
            </a:r>
          </a:p>
          <a:p>
            <a:pPr lvl="0"/>
            <a:r>
              <a:rPr lang="en-GB" sz="1600" dirty="0"/>
              <a:t>Latest (‘</a:t>
            </a:r>
            <a:r>
              <a:rPr lang="en-GB" sz="1600" dirty="0" err="1"/>
              <a:t>lat</a:t>
            </a:r>
            <a:r>
              <a:rPr lang="en-GB" sz="1600" dirty="0"/>
              <a:t>’) -  New CMDH Parameter which determines if the request/response is latest i.e. always send the latest request/response for particular originator and target.</a:t>
            </a:r>
            <a:endParaRPr lang="en-US" sz="1600" dirty="0"/>
          </a:p>
          <a:p>
            <a:endParaRPr lang="en-US" sz="1600" dirty="0"/>
          </a:p>
          <a:p>
            <a:endParaRPr lang="en-US" sz="1600" dirty="0"/>
          </a:p>
        </p:txBody>
      </p:sp>
      <p:sp>
        <p:nvSpPr>
          <p:cNvPr id="4" name="Title 3"/>
          <p:cNvSpPr>
            <a:spLocks noGrp="1"/>
          </p:cNvSpPr>
          <p:nvPr>
            <p:ph type="title"/>
          </p:nvPr>
        </p:nvSpPr>
        <p:spPr/>
        <p:txBody>
          <a:bodyPr/>
          <a:lstStyle/>
          <a:p>
            <a:r>
              <a:rPr lang="en-US" dirty="0"/>
              <a:t>CMDH Parameters</a:t>
            </a:r>
          </a:p>
        </p:txBody>
      </p:sp>
    </p:spTree>
    <p:extLst>
      <p:ext uri="{BB962C8B-B14F-4D97-AF65-F5344CB8AC3E}">
        <p14:creationId xmlns:p14="http://schemas.microsoft.com/office/powerpoint/2010/main" val="333780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CMDH Processing</a:t>
            </a:r>
          </a:p>
        </p:txBody>
      </p:sp>
      <p:grpSp>
        <p:nvGrpSpPr>
          <p:cNvPr id="2" name="Group 1">
            <a:extLst>
              <a:ext uri="{FF2B5EF4-FFF2-40B4-BE49-F238E27FC236}">
                <a16:creationId xmlns:a16="http://schemas.microsoft.com/office/drawing/2014/main" id="{D4D072FA-9E2F-4759-9C7D-DA15B1567712}"/>
              </a:ext>
            </a:extLst>
          </p:cNvPr>
          <p:cNvGrpSpPr/>
          <p:nvPr/>
        </p:nvGrpSpPr>
        <p:grpSpPr>
          <a:xfrm>
            <a:off x="362157" y="1623670"/>
            <a:ext cx="4477644" cy="3911920"/>
            <a:chOff x="3589037" y="961053"/>
            <a:chExt cx="4776022" cy="4332164"/>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902030" cy="846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7467" y="1807720"/>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548D435-5E61-46E0-BD51-392ED59582FC}"/>
                </a:ext>
              </a:extLst>
            </p:cNvPr>
            <p:cNvSpPr/>
            <p:nvPr/>
          </p:nvSpPr>
          <p:spPr>
            <a:xfrm>
              <a:off x="3589870" y="2231053"/>
              <a:ext cx="4775189" cy="935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the associated [</a:t>
              </a:r>
              <a:r>
                <a:rPr lang="en-US" sz="1400" dirty="0" err="1"/>
                <a:t>cmdhPolicy</a:t>
              </a:r>
              <a:r>
                <a:rPr lang="en-US" sz="1400" dirty="0"/>
                <a:t>] child resource of the node resource</a:t>
              </a:r>
            </a:p>
          </p:txBody>
        </p:sp>
        <p:cxnSp>
          <p:nvCxnSpPr>
            <p:cNvPr id="19" name="Straight Arrow Connector 18">
              <a:extLst>
                <a:ext uri="{FF2B5EF4-FFF2-40B4-BE49-F238E27FC236}">
                  <a16:creationId xmlns:a16="http://schemas.microsoft.com/office/drawing/2014/main" id="{F1C1B24F-406B-4110-A874-B86CD9048D97}"/>
                </a:ext>
              </a:extLst>
            </p:cNvPr>
            <p:cNvCxnSpPr>
              <a:cxnSpLocks/>
            </p:cNvCxnSpPr>
            <p:nvPr/>
          </p:nvCxnSpPr>
          <p:spPr>
            <a:xfrm>
              <a:off x="5989010" y="3145247"/>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60E2E78-D1B2-4CA8-BDFE-34C988B93CB5}"/>
                </a:ext>
              </a:extLst>
            </p:cNvPr>
            <p:cNvSpPr/>
            <p:nvPr/>
          </p:nvSpPr>
          <p:spPr>
            <a:xfrm>
              <a:off x="3589865" y="3562178"/>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Fetch the </a:t>
              </a:r>
              <a:r>
                <a:rPr lang="en-US" sz="1400" dirty="0" err="1"/>
                <a:t>maxBufferSize</a:t>
              </a:r>
              <a:r>
                <a:rPr lang="en-US" sz="1400" dirty="0"/>
                <a:t> attribute from selected [</a:t>
              </a:r>
              <a:r>
                <a:rPr lang="en-US" sz="1400" dirty="0" err="1"/>
                <a:t>cmdhPolicy</a:t>
              </a:r>
              <a:r>
                <a:rPr lang="en-US" sz="1400" dirty="0"/>
                <a:t>] resource</a:t>
              </a:r>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a:off x="5977453" y="4168689"/>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3589037" y="4580121"/>
              <a:ext cx="4775188" cy="71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t>
              </a:r>
              <a:r>
                <a:rPr lang="en-US" sz="1400" dirty="0" err="1"/>
                <a:t>ec</a:t>
              </a:r>
              <a:r>
                <a:rPr lang="en-US" sz="1400" dirty="0"/>
                <a:t>” parameter value from [</a:t>
              </a:r>
              <a:r>
                <a:rPr lang="en-US" sz="1400" dirty="0" err="1"/>
                <a:t>cmdhEcLimits</a:t>
              </a:r>
              <a:r>
                <a:rPr lang="en-US" sz="1400" dirty="0"/>
                <a:t>] resource based on the request originator</a:t>
              </a:r>
            </a:p>
          </p:txBody>
        </p:sp>
      </p:grpSp>
      <p:grpSp>
        <p:nvGrpSpPr>
          <p:cNvPr id="18" name="Group 17">
            <a:extLst>
              <a:ext uri="{FF2B5EF4-FFF2-40B4-BE49-F238E27FC236}">
                <a16:creationId xmlns:a16="http://schemas.microsoft.com/office/drawing/2014/main" id="{D2484455-4A3E-4D61-9710-D26B793890B8}"/>
              </a:ext>
            </a:extLst>
          </p:cNvPr>
          <p:cNvGrpSpPr/>
          <p:nvPr/>
        </p:nvGrpSpPr>
        <p:grpSpPr>
          <a:xfrm>
            <a:off x="5638005" y="2189876"/>
            <a:ext cx="4775712" cy="4323980"/>
            <a:chOff x="3589314" y="1576174"/>
            <a:chExt cx="4775712" cy="4323980"/>
          </a:xfrm>
        </p:grpSpPr>
        <p:sp>
          <p:nvSpPr>
            <p:cNvPr id="20" name="Rectangle 19">
              <a:extLst>
                <a:ext uri="{FF2B5EF4-FFF2-40B4-BE49-F238E27FC236}">
                  <a16:creationId xmlns:a16="http://schemas.microsoft.com/office/drawing/2014/main" id="{317AF787-0BB0-44EB-B444-C4E2445A43EE}"/>
                </a:ext>
              </a:extLst>
            </p:cNvPr>
            <p:cNvSpPr/>
            <p:nvPr/>
          </p:nvSpPr>
          <p:spPr>
            <a:xfrm>
              <a:off x="3589314" y="2599668"/>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Apply network access rules based on  </a:t>
              </a:r>
              <a:r>
                <a:rPr lang="en-US" sz="1400" dirty="0" err="1"/>
                <a:t>targetNetwork</a:t>
              </a:r>
              <a:endParaRPr lang="en-US" sz="1400" dirty="0"/>
            </a:p>
          </p:txBody>
        </p:sp>
        <p:cxnSp>
          <p:nvCxnSpPr>
            <p:cNvPr id="24" name="Straight Arrow Connector 23">
              <a:extLst>
                <a:ext uri="{FF2B5EF4-FFF2-40B4-BE49-F238E27FC236}">
                  <a16:creationId xmlns:a16="http://schemas.microsoft.com/office/drawing/2014/main" id="{6D10D8ED-6539-41C8-97E9-B7A6F726976D}"/>
                </a:ext>
              </a:extLst>
            </p:cNvPr>
            <p:cNvCxnSpPr>
              <a:cxnSpLocks/>
            </p:cNvCxnSpPr>
            <p:nvPr/>
          </p:nvCxnSpPr>
          <p:spPr>
            <a:xfrm>
              <a:off x="5976908" y="3194834"/>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B91A197-7056-4F08-A69A-5F29F5FB6A96}"/>
                </a:ext>
              </a:extLst>
            </p:cNvPr>
            <p:cNvSpPr/>
            <p:nvPr/>
          </p:nvSpPr>
          <p:spPr>
            <a:xfrm>
              <a:off x="3589838" y="3618050"/>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if message is to be buffered and complies with the buffer limits.</a:t>
              </a:r>
            </a:p>
          </p:txBody>
        </p:sp>
        <p:sp>
          <p:nvSpPr>
            <p:cNvPr id="26" name="Rectangle 25">
              <a:extLst>
                <a:ext uri="{FF2B5EF4-FFF2-40B4-BE49-F238E27FC236}">
                  <a16:creationId xmlns:a16="http://schemas.microsoft.com/office/drawing/2014/main" id="{B3256806-C914-46F1-A0FF-DA3BB473074F}"/>
                </a:ext>
              </a:extLst>
            </p:cNvPr>
            <p:cNvSpPr/>
            <p:nvPr/>
          </p:nvSpPr>
          <p:spPr>
            <a:xfrm>
              <a:off x="3589838" y="4617744"/>
              <a:ext cx="4775188"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CMDH Message Validation Successful</a:t>
              </a:r>
            </a:p>
          </p:txBody>
        </p:sp>
        <p:cxnSp>
          <p:nvCxnSpPr>
            <p:cNvPr id="28" name="Straight Arrow Connector 27">
              <a:extLst>
                <a:ext uri="{FF2B5EF4-FFF2-40B4-BE49-F238E27FC236}">
                  <a16:creationId xmlns:a16="http://schemas.microsoft.com/office/drawing/2014/main" id="{CBA0E727-0DEF-4BFC-9CF8-A1010DD05CE6}"/>
                </a:ext>
              </a:extLst>
            </p:cNvPr>
            <p:cNvCxnSpPr>
              <a:cxnSpLocks/>
            </p:cNvCxnSpPr>
            <p:nvPr/>
          </p:nvCxnSpPr>
          <p:spPr>
            <a:xfrm>
              <a:off x="5976908" y="2176335"/>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90B249B-C338-4FA8-AF51-DE95E46FA9BA}"/>
                </a:ext>
              </a:extLst>
            </p:cNvPr>
            <p:cNvCxnSpPr>
              <a:cxnSpLocks/>
            </p:cNvCxnSpPr>
            <p:nvPr/>
          </p:nvCxnSpPr>
          <p:spPr>
            <a:xfrm>
              <a:off x="5977432" y="5040843"/>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273269E-CEEE-4DE9-9FA1-489CB5D23025}"/>
                </a:ext>
              </a:extLst>
            </p:cNvPr>
            <p:cNvSpPr/>
            <p:nvPr/>
          </p:nvSpPr>
          <p:spPr>
            <a:xfrm>
              <a:off x="5245065" y="5464176"/>
              <a:ext cx="1464747" cy="435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End</a:t>
              </a:r>
            </a:p>
          </p:txBody>
        </p:sp>
        <p:sp>
          <p:nvSpPr>
            <p:cNvPr id="31" name="Rectangle 30">
              <a:extLst>
                <a:ext uri="{FF2B5EF4-FFF2-40B4-BE49-F238E27FC236}">
                  <a16:creationId xmlns:a16="http://schemas.microsoft.com/office/drawing/2014/main" id="{15CD3D24-6CDB-4F6E-9E52-C504F12C8344}"/>
                </a:ext>
              </a:extLst>
            </p:cNvPr>
            <p:cNvSpPr/>
            <p:nvPr/>
          </p:nvSpPr>
          <p:spPr>
            <a:xfrm>
              <a:off x="3589314" y="1576174"/>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and apply limits to CMDH Related Parameters retrieved from [</a:t>
              </a:r>
              <a:r>
                <a:rPr lang="en-US" sz="1400" dirty="0" err="1"/>
                <a:t>cmdhEcLimits</a:t>
              </a:r>
              <a:r>
                <a:rPr lang="en-US" sz="1400" dirty="0"/>
                <a:t>] resource</a:t>
              </a:r>
            </a:p>
          </p:txBody>
        </p:sp>
        <p:cxnSp>
          <p:nvCxnSpPr>
            <p:cNvPr id="32" name="Straight Arrow Connector 31">
              <a:extLst>
                <a:ext uri="{FF2B5EF4-FFF2-40B4-BE49-F238E27FC236}">
                  <a16:creationId xmlns:a16="http://schemas.microsoft.com/office/drawing/2014/main" id="{57EF421A-DF4B-47DC-8E43-F3E38E259EC2}"/>
                </a:ext>
              </a:extLst>
            </p:cNvPr>
            <p:cNvCxnSpPr>
              <a:cxnSpLocks/>
            </p:cNvCxnSpPr>
            <p:nvPr/>
          </p:nvCxnSpPr>
          <p:spPr>
            <a:xfrm>
              <a:off x="5976914" y="4215951"/>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15" name="Connector: Elbow 14">
            <a:extLst>
              <a:ext uri="{FF2B5EF4-FFF2-40B4-BE49-F238E27FC236}">
                <a16:creationId xmlns:a16="http://schemas.microsoft.com/office/drawing/2014/main" id="{24B675DE-5B7F-4145-A65A-CE0D3C620CD1}"/>
              </a:ext>
            </a:extLst>
          </p:cNvPr>
          <p:cNvCxnSpPr>
            <a:stCxn id="23" idx="2"/>
            <a:endCxn id="31" idx="0"/>
          </p:cNvCxnSpPr>
          <p:nvPr/>
        </p:nvCxnSpPr>
        <p:spPr>
          <a:xfrm rot="5400000" flipH="1" flipV="1">
            <a:off x="3640236" y="1150227"/>
            <a:ext cx="3345714" cy="5425011"/>
          </a:xfrm>
          <a:prstGeom prst="bentConnector5">
            <a:avLst>
              <a:gd name="adj1" fmla="val -6833"/>
              <a:gd name="adj2" fmla="val 48625"/>
              <a:gd name="adj3" fmla="val 10683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462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IN-CSE</a:t>
            </a:r>
          </a:p>
        </p:txBody>
      </p:sp>
      <p:grpSp>
        <p:nvGrpSpPr>
          <p:cNvPr id="2" name="Group 1">
            <a:extLst>
              <a:ext uri="{FF2B5EF4-FFF2-40B4-BE49-F238E27FC236}">
                <a16:creationId xmlns:a16="http://schemas.microsoft.com/office/drawing/2014/main" id="{D6DE50D3-331A-4B9F-8BF3-758F49EA977B}"/>
              </a:ext>
            </a:extLst>
          </p:cNvPr>
          <p:cNvGrpSpPr/>
          <p:nvPr/>
        </p:nvGrpSpPr>
        <p:grpSpPr>
          <a:xfrm>
            <a:off x="477819" y="1778466"/>
            <a:ext cx="10134255" cy="4868949"/>
            <a:chOff x="326817" y="656113"/>
            <a:chExt cx="11264260" cy="6016469"/>
          </a:xfrm>
        </p:grpSpPr>
        <p:grpSp>
          <p:nvGrpSpPr>
            <p:cNvPr id="76" name="Group 75">
              <a:extLst>
                <a:ext uri="{FF2B5EF4-FFF2-40B4-BE49-F238E27FC236}">
                  <a16:creationId xmlns:a16="http://schemas.microsoft.com/office/drawing/2014/main" id="{6289A9C3-FD71-4D08-8F1F-D6A67D0ED16F}"/>
                </a:ext>
              </a:extLst>
            </p:cNvPr>
            <p:cNvGrpSpPr/>
            <p:nvPr/>
          </p:nvGrpSpPr>
          <p:grpSpPr>
            <a:xfrm>
              <a:off x="4099965" y="656113"/>
              <a:ext cx="3812363" cy="908667"/>
              <a:chOff x="4056629" y="961053"/>
              <a:chExt cx="3812363" cy="908667"/>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5147" y="152899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7548D435-5E61-46E0-BD51-392ED59582FC}"/>
                </a:ext>
              </a:extLst>
            </p:cNvPr>
            <p:cNvSpPr/>
            <p:nvPr/>
          </p:nvSpPr>
          <p:spPr>
            <a:xfrm>
              <a:off x="326817" y="2255917"/>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i="1" dirty="0"/>
                <a:t>“</a:t>
              </a:r>
              <a:r>
                <a:rPr lang="en-US" sz="1050" i="1" dirty="0" err="1"/>
                <a:t>nodeLink</a:t>
              </a:r>
              <a:r>
                <a:rPr lang="en-US" sz="1050" i="1" dirty="0"/>
                <a:t>” </a:t>
              </a:r>
              <a:r>
                <a:rPr lang="en-US" sz="1050" dirty="0"/>
                <a:t>attribute</a:t>
              </a:r>
              <a:br>
                <a:rPr lang="en-US" sz="1050" i="1" dirty="0"/>
              </a:br>
              <a:r>
                <a:rPr lang="en-US" sz="1050" dirty="0"/>
                <a:t> from target resource</a:t>
              </a:r>
              <a:r>
                <a:rPr lang="en-US" sz="1050" i="1" dirty="0"/>
                <a:t> </a:t>
              </a:r>
              <a:r>
                <a:rPr lang="en-US" sz="1050" dirty="0"/>
                <a:t>where resource id = To URI of the request/From URI of the response (DB Call 1)</a:t>
              </a:r>
              <a:endParaRPr lang="en-US" sz="1050" i="1" dirty="0"/>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Fetch the required values from the registry for the target entity</a:t>
              </a:r>
            </a:p>
          </p:txBody>
        </p:sp>
        <p:cxnSp>
          <p:nvCxnSpPr>
            <p:cNvPr id="27" name="Straight Arrow Connector 26">
              <a:extLst>
                <a:ext uri="{FF2B5EF4-FFF2-40B4-BE49-F238E27FC236}">
                  <a16:creationId xmlns:a16="http://schemas.microsoft.com/office/drawing/2014/main" id="{8B0BA8E4-1556-4578-94FB-E1F248E7DADF}"/>
                </a:ext>
              </a:extLst>
            </p:cNvPr>
            <p:cNvCxnSpPr>
              <a:cxnSpLocks/>
            </p:cNvCxnSpPr>
            <p:nvPr/>
          </p:nvCxnSpPr>
          <p:spPr>
            <a:xfrm>
              <a:off x="2666885" y="2854186"/>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26817" y="3947008"/>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Store retrieved values in the registry. Fill key as target </a:t>
              </a:r>
              <a:r>
                <a:rPr lang="en-US" sz="1050" dirty="0" err="1"/>
                <a:t>uri</a:t>
              </a:r>
              <a:r>
                <a:rPr lang="en-US" sz="1050" dirty="0"/>
                <a:t> and value as </a:t>
              </a:r>
              <a:r>
                <a:rPr lang="en-US" sz="1050" dirty="0" err="1"/>
                <a:t>cmdhPolicyId</a:t>
              </a:r>
              <a:r>
                <a:rPr lang="en-US" sz="1050" dirty="0"/>
                <a:t>, </a:t>
              </a:r>
              <a:r>
                <a:rPr lang="en-US" sz="1050" dirty="0" err="1"/>
                <a:t>maxBufferSize</a:t>
              </a:r>
              <a:r>
                <a:rPr lang="en-US" sz="1050" dirty="0"/>
                <a:t> and </a:t>
              </a:r>
              <a:r>
                <a:rPr lang="en-US" sz="1050" dirty="0" err="1"/>
                <a:t>nodeId</a:t>
              </a:r>
              <a:r>
                <a:rPr lang="en-US" sz="1050" dirty="0"/>
                <a:t> in the registry</a:t>
              </a:r>
            </a:p>
          </p:txBody>
        </p: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Is it the first request for target ?</a:t>
              </a:r>
            </a:p>
          </p:txBody>
        </p: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DC94276-CE87-467C-8672-7961D0A79701}"/>
                </a:ext>
              </a:extLst>
            </p:cNvPr>
            <p:cNvSpPr txBox="1"/>
            <p:nvPr/>
          </p:nvSpPr>
          <p:spPr>
            <a:xfrm>
              <a:off x="3539146" y="1770959"/>
              <a:ext cx="460047" cy="323267"/>
            </a:xfrm>
            <a:prstGeom prst="rect">
              <a:avLst/>
            </a:prstGeom>
            <a:noFill/>
          </p:spPr>
          <p:txBody>
            <a:bodyPr wrap="none" rtlCol="0">
              <a:spAutoFit/>
            </a:bodyPr>
            <a:lstStyle/>
            <a:p>
              <a:r>
                <a:rPr lang="en-US" sz="1100" dirty="0">
                  <a:solidFill>
                    <a:schemeClr val="tx2"/>
                  </a:solidFill>
                </a:rPr>
                <a:t>Yes</a:t>
              </a:r>
            </a:p>
          </p:txBody>
        </p:sp>
        <p:sp>
          <p:nvSpPr>
            <p:cNvPr id="33" name="Rectangle 32">
              <a:extLst>
                <a:ext uri="{FF2B5EF4-FFF2-40B4-BE49-F238E27FC236}">
                  <a16:creationId xmlns:a16="http://schemas.microsoft.com/office/drawing/2014/main" id="{88F68A00-4168-4017-8109-4C381A1919E4}"/>
                </a:ext>
              </a:extLst>
            </p:cNvPr>
            <p:cNvSpPr/>
            <p:nvPr/>
          </p:nvSpPr>
          <p:spPr>
            <a:xfrm>
              <a:off x="326817" y="3147784"/>
              <a:ext cx="4680137"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dirty="0" err="1"/>
                <a:t>maxBufferSize</a:t>
              </a:r>
              <a:r>
                <a:rPr lang="en-US" sz="1050" i="1" dirty="0"/>
                <a:t>”  </a:t>
              </a:r>
              <a:r>
                <a:rPr lang="en-US" sz="1050" dirty="0"/>
                <a:t>attribute from </a:t>
              </a:r>
              <a:r>
                <a:rPr lang="en-US" sz="1050" dirty="0" err="1"/>
                <a:t>cmdhPolicy</a:t>
              </a:r>
              <a:r>
                <a:rPr lang="en-US" sz="1050" dirty="0"/>
                <a:t> resource under the selected node resource(DB Call 2)</a:t>
              </a:r>
              <a:endParaRPr lang="en-US" sz="1050" i="1" dirty="0"/>
            </a:p>
          </p:txBody>
        </p: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7BD1A5C8-66C2-4176-87F2-05B3E4F0D73F}"/>
                </a:ext>
              </a:extLst>
            </p:cNvPr>
            <p:cNvSpPr txBox="1"/>
            <p:nvPr/>
          </p:nvSpPr>
          <p:spPr>
            <a:xfrm>
              <a:off x="7912328" y="1770959"/>
              <a:ext cx="424412" cy="323267"/>
            </a:xfrm>
            <a:prstGeom prst="rect">
              <a:avLst/>
            </a:prstGeom>
            <a:noFill/>
          </p:spPr>
          <p:txBody>
            <a:bodyPr wrap="none" rtlCol="0">
              <a:spAutoFit/>
            </a:bodyPr>
            <a:lstStyle/>
            <a:p>
              <a:r>
                <a:rPr lang="en-US" sz="1100" dirty="0">
                  <a:solidFill>
                    <a:schemeClr val="tx2"/>
                  </a:solidFill>
                </a:rPr>
                <a:t>No</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6" y="3660105"/>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2555435" y="5405383"/>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Conditionally retrieve </a:t>
              </a:r>
              <a:r>
                <a:rPr lang="en-US" sz="1050" dirty="0" err="1"/>
                <a:t>cmdhEcLimits</a:t>
              </a:r>
              <a:r>
                <a:rPr lang="en-US" sz="1050" dirty="0"/>
                <a:t> and </a:t>
              </a:r>
              <a:r>
                <a:rPr lang="en-US" sz="1050" dirty="0" err="1"/>
                <a:t>cmdhNwAccessRule</a:t>
              </a:r>
              <a:r>
                <a:rPr lang="en-US" sz="1050" dirty="0"/>
                <a:t> resource by applying condition pi = </a:t>
              </a:r>
              <a:r>
                <a:rPr lang="en-US" sz="1050" dirty="0" err="1"/>
                <a:t>cmdhPolicyId</a:t>
              </a:r>
              <a:r>
                <a:rPr lang="en-US" sz="1050" dirty="0"/>
                <a:t> and (</a:t>
              </a:r>
              <a:r>
                <a:rPr lang="en-US" sz="1050" dirty="0" err="1"/>
                <a:t>cnd</a:t>
              </a:r>
              <a:r>
                <a:rPr lang="en-US" sz="1050" dirty="0"/>
                <a:t>=</a:t>
              </a:r>
              <a:r>
                <a:rPr lang="en-US" sz="1050" dirty="0" err="1"/>
                <a:t>cmdhEcLimits</a:t>
              </a:r>
              <a:r>
                <a:rPr lang="en-US" sz="1050" dirty="0"/>
                <a:t>  and </a:t>
              </a:r>
              <a:r>
                <a:rPr lang="en-US" sz="1050" dirty="0" err="1"/>
                <a:t>requestOrigin</a:t>
              </a:r>
              <a:r>
                <a:rPr lang="en-US" sz="1050" dirty="0"/>
                <a:t> IN (originator, </a:t>
              </a:r>
              <a:r>
                <a:rPr lang="en-US" sz="1050" dirty="0" err="1"/>
                <a:t>localAE</a:t>
              </a:r>
              <a:r>
                <a:rPr lang="en-US" sz="1050" dirty="0"/>
                <a:t>, </a:t>
              </a:r>
              <a:r>
                <a:rPr lang="en-US" sz="1050" dirty="0" err="1"/>
                <a:t>thisCSE</a:t>
              </a:r>
              <a:r>
                <a:rPr lang="en-US" sz="1050" dirty="0"/>
                <a:t>) or (</a:t>
              </a:r>
              <a:r>
                <a:rPr lang="en-US" sz="1050" dirty="0" err="1"/>
                <a:t>cnd</a:t>
              </a:r>
              <a:r>
                <a:rPr lang="en-US" sz="1050" dirty="0"/>
                <a:t> = </a:t>
              </a:r>
              <a:r>
                <a:rPr lang="en-US" sz="1050" dirty="0" err="1"/>
                <a:t>cmdhNwAccessRule</a:t>
              </a:r>
              <a:r>
                <a:rPr lang="en-US" sz="1050" dirty="0"/>
                <a:t> and </a:t>
              </a:r>
              <a:r>
                <a:rPr lang="en-US" sz="1050" dirty="0" err="1"/>
                <a:t>allowedScheduleLink</a:t>
              </a:r>
              <a:r>
                <a:rPr lang="en-US" sz="1050" dirty="0"/>
                <a:t> = </a:t>
              </a:r>
              <a:r>
                <a:rPr lang="en-US" sz="1050" dirty="0" err="1"/>
                <a:t>scheduleId</a:t>
              </a:r>
              <a:r>
                <a:rPr lang="en-US" sz="1050" dirty="0"/>
                <a:t>)(DB Call 3)</a:t>
              </a:r>
            </a:p>
          </p:txBody>
        </p:sp>
        <p:cxnSp>
          <p:nvCxnSpPr>
            <p:cNvPr id="64" name="Straight Arrow Connector 63">
              <a:extLst>
                <a:ext uri="{FF2B5EF4-FFF2-40B4-BE49-F238E27FC236}">
                  <a16:creationId xmlns:a16="http://schemas.microsoft.com/office/drawing/2014/main" id="{3F3AC47A-EDB2-47B0-B8E3-9E3D5560F4E0}"/>
                </a:ext>
              </a:extLst>
            </p:cNvPr>
            <p:cNvCxnSpPr>
              <a:cxnSpLocks/>
            </p:cNvCxnSpPr>
            <p:nvPr/>
          </p:nvCxnSpPr>
          <p:spPr>
            <a:xfrm flipH="1">
              <a:off x="8384444" y="4887160"/>
              <a:ext cx="819039"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BD3BAF9-FF57-42BA-A510-6B0B4C219C02}"/>
                </a:ext>
              </a:extLst>
            </p:cNvPr>
            <p:cNvCxnSpPr>
              <a:cxnSpLocks/>
            </p:cNvCxnSpPr>
            <p:nvPr/>
          </p:nvCxnSpPr>
          <p:spPr>
            <a:xfrm>
              <a:off x="2666885" y="4900039"/>
              <a:ext cx="1047728"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6" name="Oval 85">
              <a:extLst>
                <a:ext uri="{FF2B5EF4-FFF2-40B4-BE49-F238E27FC236}">
                  <a16:creationId xmlns:a16="http://schemas.microsoft.com/office/drawing/2014/main" id="{59E9E183-58FC-4B5F-8B8B-A67519556817}"/>
                </a:ext>
              </a:extLst>
            </p:cNvPr>
            <p:cNvSpPr/>
            <p:nvPr/>
          </p:nvSpPr>
          <p:spPr>
            <a:xfrm>
              <a:off x="5374104" y="6380692"/>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2548084" y="4654884"/>
              <a:ext cx="7029128" cy="54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Check all available schedule resources in the schedule registry under node based on the </a:t>
              </a:r>
              <a:r>
                <a:rPr lang="en-US" sz="1050" dirty="0" err="1"/>
                <a:t>rqet</a:t>
              </a:r>
              <a:r>
                <a:rPr lang="en-US" sz="1050" dirty="0"/>
                <a:t> and </a:t>
              </a:r>
              <a:r>
                <a:rPr lang="en-US" sz="1050" dirty="0" err="1"/>
                <a:t>rset</a:t>
              </a:r>
              <a:r>
                <a:rPr lang="en-US" sz="1050" dirty="0"/>
                <a:t> parameters of request/response. Fetch the </a:t>
              </a:r>
              <a:r>
                <a:rPr lang="en-US" sz="1050" dirty="0" err="1"/>
                <a:t>scheduleId</a:t>
              </a:r>
              <a:r>
                <a:rPr lang="en-US" sz="1050" dirty="0"/>
                <a:t> of matching schedule.</a:t>
              </a:r>
            </a:p>
          </p:txBody>
        </p:sp>
        <p:cxnSp>
          <p:nvCxnSpPr>
            <p:cNvPr id="51" name="Straight Arrow Connector 50">
              <a:extLst>
                <a:ext uri="{FF2B5EF4-FFF2-40B4-BE49-F238E27FC236}">
                  <a16:creationId xmlns:a16="http://schemas.microsoft.com/office/drawing/2014/main" id="{7A32B925-E517-423D-9AB7-816835ECA54E}"/>
                </a:ext>
              </a:extLst>
            </p:cNvPr>
            <p:cNvCxnSpPr>
              <a:cxnSpLocks/>
            </p:cNvCxnSpPr>
            <p:nvPr/>
          </p:nvCxnSpPr>
          <p:spPr>
            <a:xfrm>
              <a:off x="5968019" y="5125314"/>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78577" y="4439938"/>
              <a:ext cx="0" cy="21494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78196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59B1605-9F9D-4634-9641-7DFF94A3CA11}"/>
                </a:ext>
              </a:extLst>
            </p:cNvPr>
            <p:cNvCxnSpPr>
              <a:cxnSpLocks/>
              <a:endCxn id="86" idx="0"/>
            </p:cNvCxnSpPr>
            <p:nvPr/>
          </p:nvCxnSpPr>
          <p:spPr>
            <a:xfrm>
              <a:off x="5968018" y="6170583"/>
              <a:ext cx="1" cy="21010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063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ASN-CSE for PTN</a:t>
            </a:r>
          </a:p>
        </p:txBody>
      </p:sp>
      <p:grpSp>
        <p:nvGrpSpPr>
          <p:cNvPr id="30" name="Group 29">
            <a:extLst>
              <a:ext uri="{FF2B5EF4-FFF2-40B4-BE49-F238E27FC236}">
                <a16:creationId xmlns:a16="http://schemas.microsoft.com/office/drawing/2014/main" id="{B561E3CE-60D5-4C9D-B28C-ECDBE68C9853}"/>
              </a:ext>
            </a:extLst>
          </p:cNvPr>
          <p:cNvGrpSpPr/>
          <p:nvPr/>
        </p:nvGrpSpPr>
        <p:grpSpPr>
          <a:xfrm>
            <a:off x="1979801" y="1803632"/>
            <a:ext cx="9553267" cy="3697333"/>
            <a:chOff x="326815" y="656113"/>
            <a:chExt cx="11264262" cy="4558210"/>
          </a:xfrm>
        </p:grpSpPr>
        <p:sp>
          <p:nvSpPr>
            <p:cNvPr id="52" name="Rectangle 51">
              <a:extLst>
                <a:ext uri="{FF2B5EF4-FFF2-40B4-BE49-F238E27FC236}">
                  <a16:creationId xmlns:a16="http://schemas.microsoft.com/office/drawing/2014/main" id="{9C9588CB-05DB-479A-A461-873E60E6F3BF}"/>
                </a:ext>
              </a:extLst>
            </p:cNvPr>
            <p:cNvSpPr/>
            <p:nvPr/>
          </p:nvSpPr>
          <p:spPr>
            <a:xfrm>
              <a:off x="2495989" y="3876541"/>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Conditionally retrieve </a:t>
              </a:r>
              <a:r>
                <a:rPr lang="en-US" sz="1000" dirty="0" err="1"/>
                <a:t>cmdhEcLimits</a:t>
              </a:r>
              <a:r>
                <a:rPr lang="en-US" sz="1000" dirty="0"/>
                <a:t> and </a:t>
              </a:r>
              <a:r>
                <a:rPr lang="en-US" sz="1000" dirty="0" err="1"/>
                <a:t>cmdhNwAccessRule</a:t>
              </a:r>
              <a:r>
                <a:rPr lang="en-US" sz="1000" dirty="0"/>
                <a:t> resource by applying condition pi = </a:t>
              </a:r>
              <a:r>
                <a:rPr lang="en-US" sz="1000" dirty="0" err="1"/>
                <a:t>cmdhPolicyId</a:t>
              </a:r>
              <a:r>
                <a:rPr lang="en-US" sz="1000" dirty="0"/>
                <a:t> and (</a:t>
              </a:r>
              <a:r>
                <a:rPr lang="en-US" sz="1000" dirty="0" err="1"/>
                <a:t>cnd</a:t>
              </a:r>
              <a:r>
                <a:rPr lang="en-US" sz="1000" dirty="0"/>
                <a:t>=</a:t>
              </a:r>
              <a:r>
                <a:rPr lang="en-US" sz="1000" dirty="0" err="1"/>
                <a:t>cmdhEcLimits</a:t>
              </a:r>
              <a:r>
                <a:rPr lang="en-US" sz="1000" dirty="0"/>
                <a:t>  and </a:t>
              </a:r>
              <a:r>
                <a:rPr lang="en-US" sz="1000" dirty="0" err="1"/>
                <a:t>requestOrigin</a:t>
              </a:r>
              <a:r>
                <a:rPr lang="en-US" sz="1000" dirty="0"/>
                <a:t> IN (originator, </a:t>
              </a:r>
              <a:r>
                <a:rPr lang="en-US" sz="1000" dirty="0" err="1"/>
                <a:t>localAE</a:t>
              </a:r>
              <a:r>
                <a:rPr lang="en-US" sz="1000" dirty="0"/>
                <a:t>, </a:t>
              </a:r>
              <a:r>
                <a:rPr lang="en-US" sz="1000" dirty="0" err="1"/>
                <a:t>thisCSE</a:t>
              </a:r>
              <a:r>
                <a:rPr lang="en-US" sz="1000" dirty="0"/>
                <a:t>) or (</a:t>
              </a:r>
              <a:r>
                <a:rPr lang="en-US" sz="1000" dirty="0" err="1"/>
                <a:t>cnd</a:t>
              </a:r>
              <a:r>
                <a:rPr lang="en-US" sz="1000" dirty="0"/>
                <a:t> = </a:t>
              </a:r>
              <a:r>
                <a:rPr lang="en-US" sz="1000" dirty="0" err="1"/>
                <a:t>cmdhNwAccessRule</a:t>
              </a:r>
              <a:r>
                <a:rPr lang="en-US" sz="1000" dirty="0"/>
                <a:t>)(DB Call 2)</a:t>
              </a:r>
            </a:p>
          </p:txBody>
        </p:sp>
        <p:sp>
          <p:nvSpPr>
            <p:cNvPr id="86" name="Oval 85">
              <a:extLst>
                <a:ext uri="{FF2B5EF4-FFF2-40B4-BE49-F238E27FC236}">
                  <a16:creationId xmlns:a16="http://schemas.microsoft.com/office/drawing/2014/main" id="{59E9E183-58FC-4B5F-8B8B-A67519556817}"/>
                </a:ext>
              </a:extLst>
            </p:cNvPr>
            <p:cNvSpPr/>
            <p:nvPr/>
          </p:nvSpPr>
          <p:spPr>
            <a:xfrm>
              <a:off x="5424568" y="4922433"/>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End</a:t>
              </a:r>
            </a:p>
          </p:txBody>
        </p:sp>
        <p:grpSp>
          <p:nvGrpSpPr>
            <p:cNvPr id="29" name="Group 28">
              <a:extLst>
                <a:ext uri="{FF2B5EF4-FFF2-40B4-BE49-F238E27FC236}">
                  <a16:creationId xmlns:a16="http://schemas.microsoft.com/office/drawing/2014/main" id="{E5E87194-692F-41C3-B841-C5EE3F8CC73E}"/>
                </a:ext>
              </a:extLst>
            </p:cNvPr>
            <p:cNvGrpSpPr/>
            <p:nvPr/>
          </p:nvGrpSpPr>
          <p:grpSpPr>
            <a:xfrm>
              <a:off x="326815" y="656113"/>
              <a:ext cx="11264262" cy="3220428"/>
              <a:chOff x="326815" y="656113"/>
              <a:chExt cx="11264262" cy="3220428"/>
            </a:xfrm>
          </p:grpSpPr>
          <p:grpSp>
            <p:nvGrpSpPr>
              <p:cNvPr id="28" name="Group 27">
                <a:extLst>
                  <a:ext uri="{FF2B5EF4-FFF2-40B4-BE49-F238E27FC236}">
                    <a16:creationId xmlns:a16="http://schemas.microsoft.com/office/drawing/2014/main" id="{2D615F37-5F98-41F0-9BF4-B2FC72176687}"/>
                  </a:ext>
                </a:extLst>
              </p:cNvPr>
              <p:cNvGrpSpPr/>
              <p:nvPr/>
            </p:nvGrpSpPr>
            <p:grpSpPr>
              <a:xfrm>
                <a:off x="326815" y="656113"/>
                <a:ext cx="11264262" cy="2895132"/>
                <a:chOff x="326815" y="656113"/>
                <a:chExt cx="11264262" cy="2895132"/>
              </a:xfrm>
            </p:grpSpPr>
            <p:sp>
              <p:nvSpPr>
                <p:cNvPr id="14" name="Rectangle 13">
                  <a:extLst>
                    <a:ext uri="{FF2B5EF4-FFF2-40B4-BE49-F238E27FC236}">
                      <a16:creationId xmlns:a16="http://schemas.microsoft.com/office/drawing/2014/main" id="{E31C803E-EDEA-46CF-B03B-0E2DE83300E9}"/>
                    </a:ext>
                  </a:extLst>
                </p:cNvPr>
                <p:cNvSpPr/>
                <p:nvPr/>
              </p:nvSpPr>
              <p:spPr>
                <a:xfrm>
                  <a:off x="326815" y="3058315"/>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Store retrieved values in the registry. Fill key as target </a:t>
                  </a:r>
                  <a:r>
                    <a:rPr lang="en-US" sz="1000" dirty="0" err="1"/>
                    <a:t>uri</a:t>
                  </a:r>
                  <a:r>
                    <a:rPr lang="en-US" sz="1000" dirty="0"/>
                    <a:t> and value as </a:t>
                  </a:r>
                  <a:r>
                    <a:rPr lang="en-US" sz="1000" dirty="0" err="1"/>
                    <a:t>cmdhPolicyId</a:t>
                  </a:r>
                  <a:r>
                    <a:rPr lang="en-US" sz="1000" dirty="0"/>
                    <a:t> and </a:t>
                  </a:r>
                  <a:r>
                    <a:rPr lang="en-US" sz="1000" dirty="0" err="1"/>
                    <a:t>maxBufferSize</a:t>
                  </a:r>
                  <a:r>
                    <a:rPr lang="en-US" sz="1000" dirty="0"/>
                    <a:t> in the registry</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5" y="2859556"/>
                  <a:ext cx="0" cy="200572"/>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641AFC36-2AE5-4D79-A7DE-B69CE1CEEBF2}"/>
                    </a:ext>
                  </a:extLst>
                </p:cNvPr>
                <p:cNvGrpSpPr/>
                <p:nvPr/>
              </p:nvGrpSpPr>
              <p:grpSpPr>
                <a:xfrm>
                  <a:off x="326816" y="656113"/>
                  <a:ext cx="11264261" cy="2266954"/>
                  <a:chOff x="326816" y="656113"/>
                  <a:chExt cx="11264261" cy="2266954"/>
                </a:xfrm>
              </p:grpSpPr>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Fetch the required values from the registry for the target entity</a:t>
                    </a:r>
                  </a:p>
                </p:txBody>
              </p:sp>
              <p:sp>
                <p:nvSpPr>
                  <p:cNvPr id="33" name="Rectangle 32">
                    <a:extLst>
                      <a:ext uri="{FF2B5EF4-FFF2-40B4-BE49-F238E27FC236}">
                        <a16:creationId xmlns:a16="http://schemas.microsoft.com/office/drawing/2014/main" id="{88F68A00-4168-4017-8109-4C381A1919E4}"/>
                      </a:ext>
                    </a:extLst>
                  </p:cNvPr>
                  <p:cNvSpPr/>
                  <p:nvPr/>
                </p:nvSpPr>
                <p:spPr>
                  <a:xfrm>
                    <a:off x="326816" y="2255917"/>
                    <a:ext cx="4680137" cy="603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Partially Retrieve “</a:t>
                    </a:r>
                    <a:r>
                      <a:rPr lang="en-US" sz="1000" dirty="0" err="1"/>
                      <a:t>maxBufferSize</a:t>
                    </a:r>
                    <a:r>
                      <a:rPr lang="en-US" sz="1000" i="1" dirty="0"/>
                      <a:t>”  </a:t>
                    </a:r>
                    <a:r>
                      <a:rPr lang="en-US" sz="1000" dirty="0"/>
                      <a:t>attribute from </a:t>
                    </a:r>
                    <a:r>
                      <a:rPr lang="en-US" sz="1000" dirty="0" err="1"/>
                      <a:t>cmdhPolicy</a:t>
                    </a:r>
                    <a:r>
                      <a:rPr lang="en-US" sz="1000" dirty="0"/>
                      <a:t> resource under the target resource where resource id = To URI of the request/From URI of the response (DB Call 1)</a:t>
                    </a:r>
                    <a:endParaRPr lang="en-US" sz="1000" i="1" dirty="0"/>
                  </a:p>
                </p:txBody>
              </p:sp>
              <p:grpSp>
                <p:nvGrpSpPr>
                  <p:cNvPr id="21" name="Group 20">
                    <a:extLst>
                      <a:ext uri="{FF2B5EF4-FFF2-40B4-BE49-F238E27FC236}">
                        <a16:creationId xmlns:a16="http://schemas.microsoft.com/office/drawing/2014/main" id="{7AC6B56C-61BB-4A9E-B13E-7EF6B51E956A}"/>
                      </a:ext>
                    </a:extLst>
                  </p:cNvPr>
                  <p:cNvGrpSpPr/>
                  <p:nvPr/>
                </p:nvGrpSpPr>
                <p:grpSpPr>
                  <a:xfrm>
                    <a:off x="2666885" y="656113"/>
                    <a:ext cx="6484784" cy="1898029"/>
                    <a:chOff x="2666885" y="656113"/>
                    <a:chExt cx="6484784" cy="1898029"/>
                  </a:xfrm>
                </p:grpSpPr>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D3A242EC-303D-4735-AB4A-FB6915EB3D25}"/>
                        </a:ext>
                      </a:extLst>
                    </p:cNvPr>
                    <p:cNvGrpSpPr/>
                    <p:nvPr/>
                  </p:nvGrpSpPr>
                  <p:grpSpPr>
                    <a:xfrm>
                      <a:off x="3539146" y="656113"/>
                      <a:ext cx="4823405" cy="1898029"/>
                      <a:chOff x="3539146" y="656113"/>
                      <a:chExt cx="4823405" cy="1898029"/>
                    </a:xfrm>
                  </p:grpSpPr>
                  <p:grpSp>
                    <p:nvGrpSpPr>
                      <p:cNvPr id="19" name="Group 18">
                        <a:extLst>
                          <a:ext uri="{FF2B5EF4-FFF2-40B4-BE49-F238E27FC236}">
                            <a16:creationId xmlns:a16="http://schemas.microsoft.com/office/drawing/2014/main" id="{2A893AD7-2259-4202-893F-1FA9EF95E1D2}"/>
                          </a:ext>
                        </a:extLst>
                      </p:cNvPr>
                      <p:cNvGrpSpPr/>
                      <p:nvPr/>
                    </p:nvGrpSpPr>
                    <p:grpSpPr>
                      <a:xfrm>
                        <a:off x="4099965" y="656113"/>
                        <a:ext cx="3812363" cy="1898029"/>
                        <a:chOff x="4099965" y="656113"/>
                        <a:chExt cx="3812363" cy="1898029"/>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6018483" y="122405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Is it the first request for target ?</a:t>
                          </a:r>
                        </a:p>
                      </p:txBody>
                    </p:sp>
                  </p:grpSp>
                  <p:sp>
                    <p:nvSpPr>
                      <p:cNvPr id="25" name="TextBox 24">
                        <a:extLst>
                          <a:ext uri="{FF2B5EF4-FFF2-40B4-BE49-F238E27FC236}">
                            <a16:creationId xmlns:a16="http://schemas.microsoft.com/office/drawing/2014/main" id="{FDC94276-CE87-467C-8672-7961D0A79701}"/>
                          </a:ext>
                        </a:extLst>
                      </p:cNvPr>
                      <p:cNvSpPr txBox="1"/>
                      <p:nvPr/>
                    </p:nvSpPr>
                    <p:spPr>
                      <a:xfrm>
                        <a:off x="3539146" y="1770960"/>
                        <a:ext cx="488025" cy="322523"/>
                      </a:xfrm>
                      <a:prstGeom prst="rect">
                        <a:avLst/>
                      </a:prstGeom>
                      <a:noFill/>
                    </p:spPr>
                    <p:txBody>
                      <a:bodyPr wrap="none" rtlCol="0">
                        <a:spAutoFit/>
                      </a:bodyPr>
                      <a:lstStyle/>
                      <a:p>
                        <a:r>
                          <a:rPr lang="en-US" sz="1050" dirty="0">
                            <a:solidFill>
                              <a:schemeClr val="tx2"/>
                            </a:solidFill>
                          </a:rPr>
                          <a:t>Yes</a:t>
                        </a:r>
                      </a:p>
                    </p:txBody>
                  </p:sp>
                  <p:sp>
                    <p:nvSpPr>
                      <p:cNvPr id="41" name="TextBox 40">
                        <a:extLst>
                          <a:ext uri="{FF2B5EF4-FFF2-40B4-BE49-F238E27FC236}">
                            <a16:creationId xmlns:a16="http://schemas.microsoft.com/office/drawing/2014/main" id="{7BD1A5C8-66C2-4176-87F2-05B3E4F0D73F}"/>
                          </a:ext>
                        </a:extLst>
                      </p:cNvPr>
                      <p:cNvSpPr txBox="1"/>
                      <p:nvPr/>
                    </p:nvSpPr>
                    <p:spPr>
                      <a:xfrm>
                        <a:off x="7912328" y="1770960"/>
                        <a:ext cx="450223" cy="322523"/>
                      </a:xfrm>
                      <a:prstGeom prst="rect">
                        <a:avLst/>
                      </a:prstGeom>
                      <a:noFill/>
                    </p:spPr>
                    <p:txBody>
                      <a:bodyPr wrap="none" rtlCol="0">
                        <a:spAutoFit/>
                      </a:bodyPr>
                      <a:lstStyle/>
                      <a:p>
                        <a:r>
                          <a:rPr lang="en-US" sz="1050" dirty="0">
                            <a:solidFill>
                              <a:schemeClr val="tx2"/>
                            </a:solidFill>
                          </a:rPr>
                          <a:t>No</a:t>
                        </a:r>
                      </a:p>
                    </p:txBody>
                  </p:sp>
                </p:grp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grpSp>
          </p:grp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66883" y="3551245"/>
                <a:ext cx="0" cy="32529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00140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a:extLst>
                <a:ext uri="{FF2B5EF4-FFF2-40B4-BE49-F238E27FC236}">
                  <a16:creationId xmlns:a16="http://schemas.microsoft.com/office/drawing/2014/main" id="{259B1605-9F9D-4634-9641-7DFF94A3CA11}"/>
                </a:ext>
              </a:extLst>
            </p:cNvPr>
            <p:cNvCxnSpPr>
              <a:cxnSpLocks/>
              <a:stCxn id="52" idx="2"/>
            </p:cNvCxnSpPr>
            <p:nvPr/>
          </p:nvCxnSpPr>
          <p:spPr>
            <a:xfrm>
              <a:off x="6010553" y="4641741"/>
              <a:ext cx="0" cy="29158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E3C848A3-B12E-4E2F-8097-6290ED45B1F6}"/>
              </a:ext>
            </a:extLst>
          </p:cNvPr>
          <p:cNvSpPr/>
          <p:nvPr/>
        </p:nvSpPr>
        <p:spPr>
          <a:xfrm>
            <a:off x="396338" y="5632454"/>
            <a:ext cx="8398604" cy="953430"/>
          </a:xfrm>
          <a:prstGeom prst="rect">
            <a:avLst/>
          </a:prstGeom>
        </p:spPr>
        <p:txBody>
          <a:bodyPr wrap="square">
            <a:spAutoFit/>
          </a:bodyPr>
          <a:lstStyle/>
          <a:p>
            <a:pPr hangingPunct="0">
              <a:lnSpc>
                <a:spcPct val="120000"/>
              </a:lnSpc>
            </a:pPr>
            <a:r>
              <a:rPr lang="en-US" sz="1600" b="1" dirty="0">
                <a:solidFill>
                  <a:schemeClr val="tx2"/>
                </a:solidFill>
              </a:rPr>
              <a:t>Note</a:t>
            </a:r>
            <a:r>
              <a:rPr lang="en-US" sz="1600" dirty="0">
                <a:solidFill>
                  <a:schemeClr val="tx2"/>
                </a:solidFill>
              </a:rPr>
              <a:t> : When the request/response is targeted to IN-CSE, ASN-CSE will perform above steps for CMDH Validation. As IN-CSE will not be represented as node resource and will not have schedule, hence those steps are not required. </a:t>
            </a:r>
            <a:endParaRPr lang="en-US" sz="1600" dirty="0"/>
          </a:p>
        </p:txBody>
      </p:sp>
    </p:spTree>
    <p:extLst>
      <p:ext uri="{BB962C8B-B14F-4D97-AF65-F5344CB8AC3E}">
        <p14:creationId xmlns:p14="http://schemas.microsoft.com/office/powerpoint/2010/main" val="243378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CMDH Resources</a:t>
            </a:r>
          </a:p>
        </p:txBody>
      </p:sp>
      <p:sp>
        <p:nvSpPr>
          <p:cNvPr id="2" name="Content Placeholder 1"/>
          <p:cNvSpPr>
            <a:spLocks noGrp="1"/>
          </p:cNvSpPr>
          <p:nvPr>
            <p:ph idx="4294967295"/>
          </p:nvPr>
        </p:nvSpPr>
        <p:spPr>
          <a:xfrm>
            <a:off x="7002463" y="1447800"/>
            <a:ext cx="5189537" cy="4572000"/>
          </a:xfrm>
        </p:spPr>
        <p:txBody>
          <a:bodyPr/>
          <a:lstStyle/>
          <a:p>
            <a:endParaRPr lang="en-US" dirty="0"/>
          </a:p>
          <a:p>
            <a:endParaRPr lang="en-US" dirty="0"/>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08664" y="1251857"/>
            <a:ext cx="6292470" cy="4767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17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pSp>
        <p:nvGrpSpPr>
          <p:cNvPr id="13" name="Group 12">
            <a:extLst>
              <a:ext uri="{FF2B5EF4-FFF2-40B4-BE49-F238E27FC236}">
                <a16:creationId xmlns:a16="http://schemas.microsoft.com/office/drawing/2014/main" id="{96E3CD1C-E5EB-4EA6-AC96-E4BFCDB68D79}"/>
              </a:ext>
            </a:extLst>
          </p:cNvPr>
          <p:cNvGrpSpPr/>
          <p:nvPr/>
        </p:nvGrpSpPr>
        <p:grpSpPr>
          <a:xfrm>
            <a:off x="4650216" y="1165154"/>
            <a:ext cx="4132906" cy="5295145"/>
            <a:chOff x="3652412" y="656113"/>
            <a:chExt cx="4721138" cy="5679267"/>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New request or response message for CMDH validation</a:t>
              </a:r>
            </a:p>
          </p:txBody>
        </p:sp>
        <p:sp>
          <p:nvSpPr>
            <p:cNvPr id="11" name="Rectangle 10">
              <a:extLst>
                <a:ext uri="{FF2B5EF4-FFF2-40B4-BE49-F238E27FC236}">
                  <a16:creationId xmlns:a16="http://schemas.microsoft.com/office/drawing/2014/main" id="{7548D435-5E61-46E0-BD51-392ED59582FC}"/>
                </a:ext>
              </a:extLst>
            </p:cNvPr>
            <p:cNvSpPr/>
            <p:nvPr/>
          </p:nvSpPr>
          <p:spPr>
            <a:xfrm>
              <a:off x="3666077" y="1511660"/>
              <a:ext cx="4707471"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i="1" dirty="0"/>
                <a:t>“</a:t>
              </a:r>
              <a:r>
                <a:rPr lang="en-US" sz="1200" i="1" dirty="0" err="1"/>
                <a:t>nodeLink</a:t>
              </a:r>
              <a:r>
                <a:rPr lang="en-US" sz="1200" i="1" dirty="0"/>
                <a:t>” </a:t>
              </a:r>
              <a:r>
                <a:rPr lang="en-US" sz="1200" dirty="0"/>
                <a:t>attribute</a:t>
              </a:r>
              <a:br>
                <a:rPr lang="en-US" sz="1200" i="1" dirty="0"/>
              </a:br>
              <a:r>
                <a:rPr lang="en-US" sz="1200" dirty="0"/>
                <a:t> from target resource</a:t>
              </a:r>
              <a:r>
                <a:rPr lang="en-US" sz="1200" i="1" dirty="0"/>
                <a:t> </a:t>
              </a:r>
              <a:r>
                <a:rPr lang="en-US" sz="1200" dirty="0"/>
                <a:t>where resource id = To URI of the request/From URI of the response (DB Call 1)</a:t>
              </a:r>
              <a:endParaRPr lang="en-US" sz="1200" i="1" dirty="0"/>
            </a:p>
          </p:txBody>
        </p:sp>
        <p:cxnSp>
          <p:nvCxnSpPr>
            <p:cNvPr id="27" name="Straight Arrow Connector 26">
              <a:extLst>
                <a:ext uri="{FF2B5EF4-FFF2-40B4-BE49-F238E27FC236}">
                  <a16:creationId xmlns:a16="http://schemas.microsoft.com/office/drawing/2014/main" id="{8B0BA8E4-1556-4578-94FB-E1F248E7DADF}"/>
                </a:ext>
              </a:extLst>
            </p:cNvPr>
            <p:cNvCxnSpPr>
              <a:cxnSpLocks/>
              <a:stCxn id="11" idx="2"/>
              <a:endCxn id="33" idx="0"/>
            </p:cNvCxnSpPr>
            <p:nvPr/>
          </p:nvCxnSpPr>
          <p:spPr>
            <a:xfrm>
              <a:off x="6019813" y="2153022"/>
              <a:ext cx="0" cy="26166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666077" y="3213981"/>
              <a:ext cx="4707473" cy="448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the CMDH Policy resource (DB Call 3)</a:t>
              </a:r>
            </a:p>
          </p:txBody>
        </p:sp>
        <p:sp>
          <p:nvSpPr>
            <p:cNvPr id="33" name="Rectangle 32">
              <a:extLst>
                <a:ext uri="{FF2B5EF4-FFF2-40B4-BE49-F238E27FC236}">
                  <a16:creationId xmlns:a16="http://schemas.microsoft.com/office/drawing/2014/main" id="{88F68A00-4168-4017-8109-4C381A1919E4}"/>
                </a:ext>
              </a:extLst>
            </p:cNvPr>
            <p:cNvSpPr/>
            <p:nvPr/>
          </p:nvSpPr>
          <p:spPr>
            <a:xfrm>
              <a:off x="3666077" y="2414690"/>
              <a:ext cx="4707472"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activeCMDHPolicy</a:t>
              </a:r>
              <a:r>
                <a:rPr lang="en-US" sz="1200" i="1" dirty="0"/>
                <a:t>”  </a:t>
              </a:r>
              <a:r>
                <a:rPr lang="en-US" sz="1200" dirty="0"/>
                <a:t>attribute from selected node resource (DB Call 2)</a:t>
              </a:r>
              <a:endParaRPr lang="en-US" sz="1200" i="1" dirty="0"/>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a:endCxn id="14" idx="0"/>
            </p:cNvCxnSpPr>
            <p:nvPr/>
          </p:nvCxnSpPr>
          <p:spPr>
            <a:xfrm>
              <a:off x="6019813" y="2927011"/>
              <a:ext cx="1" cy="28697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3652412" y="5727058"/>
              <a:ext cx="4707468"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cmdhLimits</a:t>
              </a:r>
              <a:r>
                <a:rPr lang="en-US" sz="1200" dirty="0"/>
                <a:t> resource where </a:t>
              </a:r>
              <a:r>
                <a:rPr lang="en-US" sz="1200" dirty="0" err="1"/>
                <a:t>requestOrigin</a:t>
              </a:r>
              <a:r>
                <a:rPr lang="en-US" sz="1200" dirty="0"/>
                <a:t> = From URI of the request and highest order (DB Call 6) and apply the limits to CMDH Parameters</a:t>
              </a:r>
            </a:p>
          </p:txBody>
        </p:sp>
        <p:sp>
          <p:nvSpPr>
            <p:cNvPr id="42" name="Rectangle 41">
              <a:extLst>
                <a:ext uri="{FF2B5EF4-FFF2-40B4-BE49-F238E27FC236}">
                  <a16:creationId xmlns:a16="http://schemas.microsoft.com/office/drawing/2014/main" id="{D5F39D2D-6DCC-4B88-A44D-C08376D12243}"/>
                </a:ext>
              </a:extLst>
            </p:cNvPr>
            <p:cNvSpPr/>
            <p:nvPr/>
          </p:nvSpPr>
          <p:spPr>
            <a:xfrm>
              <a:off x="3666077" y="4811598"/>
              <a:ext cx="4707471" cy="626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Retrieve </a:t>
              </a:r>
              <a:r>
                <a:rPr lang="en-US" sz="1100" dirty="0" err="1"/>
                <a:t>cmdhEcDefParamValues</a:t>
              </a:r>
              <a:r>
                <a:rPr lang="en-US" sz="1100" dirty="0"/>
                <a:t> resource where </a:t>
              </a:r>
              <a:r>
                <a:rPr lang="en-US" sz="1100" dirty="0" err="1"/>
                <a:t>applicableEventCategory</a:t>
              </a:r>
              <a:r>
                <a:rPr lang="en-US" sz="1100" dirty="0"/>
                <a:t> = selected </a:t>
              </a:r>
              <a:r>
                <a:rPr lang="en-US" sz="1100" dirty="0" err="1"/>
                <a:t>ec</a:t>
              </a:r>
              <a:r>
                <a:rPr lang="en-US" sz="1100" dirty="0"/>
                <a:t> value (DB Call 5) and fill the default values for CMDH Parameters</a:t>
              </a:r>
            </a:p>
          </p:txBody>
        </p:sp>
        <p:cxnSp>
          <p:nvCxnSpPr>
            <p:cNvPr id="22" name="Straight Arrow Connector 21">
              <a:extLst>
                <a:ext uri="{FF2B5EF4-FFF2-40B4-BE49-F238E27FC236}">
                  <a16:creationId xmlns:a16="http://schemas.microsoft.com/office/drawing/2014/main" id="{7295D944-65E6-4D47-9591-E51088B0344D}"/>
                </a:ext>
              </a:extLst>
            </p:cNvPr>
            <p:cNvCxnSpPr>
              <a:cxnSpLocks/>
            </p:cNvCxnSpPr>
            <p:nvPr/>
          </p:nvCxnSpPr>
          <p:spPr>
            <a:xfrm>
              <a:off x="6006146" y="1224052"/>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9E79363-5DAF-42D0-9F5E-04F70695EDB5}"/>
                </a:ext>
              </a:extLst>
            </p:cNvPr>
            <p:cNvSpPr/>
            <p:nvPr/>
          </p:nvSpPr>
          <p:spPr>
            <a:xfrm>
              <a:off x="3666077" y="3929678"/>
              <a:ext cx="4707473"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defEcValue</a:t>
              </a:r>
              <a:r>
                <a:rPr lang="en-US" sz="1200" dirty="0"/>
                <a:t>” attribute from </a:t>
              </a:r>
              <a:r>
                <a:rPr lang="en-US" sz="1200" dirty="0" err="1"/>
                <a:t>cmdhDefEcValue</a:t>
              </a:r>
              <a:r>
                <a:rPr lang="en-US" sz="1200" dirty="0"/>
                <a:t> resource where </a:t>
              </a:r>
              <a:r>
                <a:rPr lang="en-US" sz="1200" dirty="0" err="1"/>
                <a:t>requestOrigin</a:t>
              </a:r>
              <a:r>
                <a:rPr lang="en-US" sz="1200" dirty="0"/>
                <a:t> = From URI of the request and highest order (DB Call 4)</a:t>
              </a:r>
            </a:p>
          </p:txBody>
        </p:sp>
        <p:cxnSp>
          <p:nvCxnSpPr>
            <p:cNvPr id="25" name="Straight Arrow Connector 24">
              <a:extLst>
                <a:ext uri="{FF2B5EF4-FFF2-40B4-BE49-F238E27FC236}">
                  <a16:creationId xmlns:a16="http://schemas.microsoft.com/office/drawing/2014/main" id="{F60C19B1-1DDD-4100-9858-6F92A58358E1}"/>
                </a:ext>
              </a:extLst>
            </p:cNvPr>
            <p:cNvCxnSpPr>
              <a:cxnSpLocks/>
              <a:stCxn id="14" idx="2"/>
              <a:endCxn id="24" idx="0"/>
            </p:cNvCxnSpPr>
            <p:nvPr/>
          </p:nvCxnSpPr>
          <p:spPr>
            <a:xfrm>
              <a:off x="6019814" y="3662292"/>
              <a:ext cx="0" cy="26738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EA78F01-710B-4C82-BBD2-2ED7539571EF}"/>
                </a:ext>
              </a:extLst>
            </p:cNvPr>
            <p:cNvCxnSpPr>
              <a:cxnSpLocks/>
              <a:stCxn id="24" idx="2"/>
              <a:endCxn id="42" idx="0"/>
            </p:cNvCxnSpPr>
            <p:nvPr/>
          </p:nvCxnSpPr>
          <p:spPr>
            <a:xfrm flipH="1">
              <a:off x="6019813" y="4538000"/>
              <a:ext cx="1" cy="27359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E31DF27-C5DF-41DC-812D-2D79C91F9129}"/>
                </a:ext>
              </a:extLst>
            </p:cNvPr>
            <p:cNvCxnSpPr>
              <a:cxnSpLocks/>
              <a:stCxn id="42" idx="2"/>
            </p:cNvCxnSpPr>
            <p:nvPr/>
          </p:nvCxnSpPr>
          <p:spPr>
            <a:xfrm>
              <a:off x="6019813" y="5438433"/>
              <a:ext cx="0" cy="295844"/>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0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DB Calls based on Current CMDH Resources</a:t>
            </a:r>
          </a:p>
        </p:txBody>
      </p:sp>
      <p:grpSp>
        <p:nvGrpSpPr>
          <p:cNvPr id="6" name="Group 5">
            <a:extLst>
              <a:ext uri="{FF2B5EF4-FFF2-40B4-BE49-F238E27FC236}">
                <a16:creationId xmlns:a16="http://schemas.microsoft.com/office/drawing/2014/main" id="{6F9397B2-48F3-4C61-8146-87F8421A9C68}"/>
              </a:ext>
            </a:extLst>
          </p:cNvPr>
          <p:cNvGrpSpPr/>
          <p:nvPr/>
        </p:nvGrpSpPr>
        <p:grpSpPr>
          <a:xfrm>
            <a:off x="3888486" y="1460896"/>
            <a:ext cx="4680137" cy="4510674"/>
            <a:chOff x="3627949" y="791535"/>
            <a:chExt cx="4680137" cy="4510674"/>
          </a:xfrm>
        </p:grpSpPr>
        <p:sp>
          <p:nvSpPr>
            <p:cNvPr id="11" name="Rectangle 10">
              <a:extLst>
                <a:ext uri="{FF2B5EF4-FFF2-40B4-BE49-F238E27FC236}">
                  <a16:creationId xmlns:a16="http://schemas.microsoft.com/office/drawing/2014/main" id="{7548D435-5E61-46E0-BD51-392ED59582FC}"/>
                </a:ext>
              </a:extLst>
            </p:cNvPr>
            <p:cNvSpPr/>
            <p:nvPr/>
          </p:nvSpPr>
          <p:spPr>
            <a:xfrm>
              <a:off x="3627949" y="1120115"/>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 Retrieve “</a:t>
              </a:r>
              <a:r>
                <a:rPr lang="en-US" sz="1200" dirty="0" err="1"/>
                <a:t>mgmtLink</a:t>
              </a:r>
              <a:r>
                <a:rPr lang="en-US" sz="1200" dirty="0"/>
                <a:t>” attribute from </a:t>
              </a:r>
              <a:r>
                <a:rPr lang="en-US" sz="1200" dirty="0" err="1"/>
                <a:t>cmdhNetworkAccessRules</a:t>
              </a:r>
              <a:r>
                <a:rPr lang="en-US" sz="1200" dirty="0"/>
                <a:t> resource </a:t>
              </a:r>
              <a:r>
                <a:rPr lang="en-US" sz="1200" dirty="0" err="1"/>
                <a:t>resource</a:t>
              </a:r>
              <a:r>
                <a:rPr lang="en-US" sz="1200" dirty="0"/>
                <a:t> where </a:t>
              </a:r>
              <a:r>
                <a:rPr lang="en-US" sz="1200" dirty="0" err="1"/>
                <a:t>applicableEventCategory</a:t>
              </a:r>
              <a:r>
                <a:rPr lang="en-US" sz="1200" dirty="0"/>
                <a:t> = selected </a:t>
              </a:r>
              <a:r>
                <a:rPr lang="en-US" sz="1200" dirty="0" err="1"/>
                <a:t>ec</a:t>
              </a:r>
              <a:r>
                <a:rPr lang="en-US" sz="1200" dirty="0"/>
                <a:t> value (DB Call 7)</a:t>
              </a:r>
            </a:p>
          </p:txBody>
        </p:sp>
        <p:sp>
          <p:nvSpPr>
            <p:cNvPr id="52" name="Rectangle 51">
              <a:extLst>
                <a:ext uri="{FF2B5EF4-FFF2-40B4-BE49-F238E27FC236}">
                  <a16:creationId xmlns:a16="http://schemas.microsoft.com/office/drawing/2014/main" id="{9C9588CB-05DB-479A-A461-873E60E6F3BF}"/>
                </a:ext>
              </a:extLst>
            </p:cNvPr>
            <p:cNvSpPr/>
            <p:nvPr/>
          </p:nvSpPr>
          <p:spPr>
            <a:xfrm>
              <a:off x="3627951" y="3083030"/>
              <a:ext cx="4680134"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Conditionally retrieve </a:t>
              </a:r>
              <a:r>
                <a:rPr lang="en-US" sz="1200" dirty="0" err="1"/>
                <a:t>cmdhNwAccessRule</a:t>
              </a:r>
              <a:r>
                <a:rPr lang="en-US" sz="1200" dirty="0"/>
                <a:t> resource by applying condition “</a:t>
              </a:r>
              <a:r>
                <a:rPr lang="en-US" sz="1200" dirty="0" err="1"/>
                <a:t>mgmtLink</a:t>
              </a:r>
              <a:r>
                <a:rPr lang="en-US" sz="1200" dirty="0"/>
                <a:t>” attribute = </a:t>
              </a:r>
              <a:r>
                <a:rPr lang="en-US" sz="1200" dirty="0" err="1"/>
                <a:t>scheduleId</a:t>
              </a:r>
              <a:r>
                <a:rPr lang="en-US" sz="1200" dirty="0"/>
                <a:t> of selected schedule (DB Call 8)</a:t>
              </a:r>
            </a:p>
          </p:txBody>
        </p:sp>
        <p:sp>
          <p:nvSpPr>
            <p:cNvPr id="86" name="Oval 85">
              <a:extLst>
                <a:ext uri="{FF2B5EF4-FFF2-40B4-BE49-F238E27FC236}">
                  <a16:creationId xmlns:a16="http://schemas.microsoft.com/office/drawing/2014/main" id="{59E9E183-58FC-4B5F-8B8B-A67519556817}"/>
                </a:ext>
              </a:extLst>
            </p:cNvPr>
            <p:cNvSpPr/>
            <p:nvPr/>
          </p:nvSpPr>
          <p:spPr>
            <a:xfrm>
              <a:off x="5374103" y="5010319"/>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3627949" y="2120915"/>
              <a:ext cx="4680136"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Check all available schedule resources in the schedule registry under node based on the </a:t>
              </a:r>
              <a:r>
                <a:rPr lang="en-US" sz="1200" dirty="0" err="1"/>
                <a:t>rqet</a:t>
              </a:r>
              <a:r>
                <a:rPr lang="en-US" sz="1200" dirty="0"/>
                <a:t> and </a:t>
              </a:r>
              <a:r>
                <a:rPr lang="en-US" sz="1200" dirty="0" err="1"/>
                <a:t>rset</a:t>
              </a:r>
              <a:r>
                <a:rPr lang="en-US" sz="1200" dirty="0"/>
                <a:t> parameters of request/response. Fetch the </a:t>
              </a:r>
              <a:r>
                <a:rPr lang="en-US" sz="1200" dirty="0" err="1"/>
                <a:t>scheduleId</a:t>
              </a:r>
              <a:r>
                <a:rPr lang="en-US" sz="1200" dirty="0"/>
                <a:t> of matching schedule. </a:t>
              </a:r>
            </a:p>
          </p:txBody>
        </p:sp>
        <p:cxnSp>
          <p:nvCxnSpPr>
            <p:cNvPr id="65" name="Straight Arrow Connector 64">
              <a:extLst>
                <a:ext uri="{FF2B5EF4-FFF2-40B4-BE49-F238E27FC236}">
                  <a16:creationId xmlns:a16="http://schemas.microsoft.com/office/drawing/2014/main" id="{259B1605-9F9D-4634-9641-7DFF94A3CA11}"/>
                </a:ext>
              </a:extLst>
            </p:cNvPr>
            <p:cNvCxnSpPr>
              <a:cxnSpLocks/>
              <a:stCxn id="29" idx="2"/>
            </p:cNvCxnSpPr>
            <p:nvPr/>
          </p:nvCxnSpPr>
          <p:spPr>
            <a:xfrm>
              <a:off x="5968018" y="4689566"/>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18138C7-FEBB-4CB8-A361-39BCAD49064F}"/>
                </a:ext>
              </a:extLst>
            </p:cNvPr>
            <p:cNvSpPr/>
            <p:nvPr/>
          </p:nvSpPr>
          <p:spPr>
            <a:xfrm>
              <a:off x="3627951" y="4168983"/>
              <a:ext cx="4680134" cy="520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cmdhBuffer</a:t>
              </a:r>
              <a:r>
                <a:rPr lang="en-US" sz="1200" dirty="0"/>
                <a:t> resource where </a:t>
              </a:r>
              <a:r>
                <a:rPr lang="en-US" sz="1200" dirty="0" err="1"/>
                <a:t>applicableEventCategory</a:t>
              </a:r>
              <a:r>
                <a:rPr lang="en-US" sz="1200" dirty="0"/>
                <a:t> = selected </a:t>
              </a:r>
              <a:r>
                <a:rPr lang="en-US" sz="1200" dirty="0" err="1"/>
                <a:t>ec</a:t>
              </a:r>
              <a:r>
                <a:rPr lang="en-US" sz="1200" dirty="0"/>
                <a:t> value (DB Call 9)</a:t>
              </a:r>
            </a:p>
          </p:txBody>
        </p:sp>
        <p:cxnSp>
          <p:nvCxnSpPr>
            <p:cNvPr id="32" name="Straight Arrow Connector 31">
              <a:extLst>
                <a:ext uri="{FF2B5EF4-FFF2-40B4-BE49-F238E27FC236}">
                  <a16:creationId xmlns:a16="http://schemas.microsoft.com/office/drawing/2014/main" id="{9A2963DD-0EE8-4F3B-83CF-46A58DC9F7E7}"/>
                </a:ext>
              </a:extLst>
            </p:cNvPr>
            <p:cNvCxnSpPr>
              <a:cxnSpLocks/>
              <a:stCxn id="52" idx="2"/>
              <a:endCxn id="29" idx="0"/>
            </p:cNvCxnSpPr>
            <p:nvPr/>
          </p:nvCxnSpPr>
          <p:spPr>
            <a:xfrm>
              <a:off x="5968018" y="3848230"/>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FF322B-F52D-496B-8A94-72FA60917E57}"/>
                </a:ext>
              </a:extLst>
            </p:cNvPr>
            <p:cNvCxnSpPr>
              <a:cxnSpLocks/>
              <a:stCxn id="42" idx="2"/>
              <a:endCxn id="52" idx="0"/>
            </p:cNvCxnSpPr>
            <p:nvPr/>
          </p:nvCxnSpPr>
          <p:spPr>
            <a:xfrm>
              <a:off x="5968017" y="2762277"/>
              <a:ext cx="1"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C452E25-F786-415C-82CF-DE60B9E5AE79}"/>
                </a:ext>
              </a:extLst>
            </p:cNvPr>
            <p:cNvCxnSpPr>
              <a:cxnSpLocks/>
              <a:stCxn id="11" idx="2"/>
              <a:endCxn id="42" idx="0"/>
            </p:cNvCxnSpPr>
            <p:nvPr/>
          </p:nvCxnSpPr>
          <p:spPr>
            <a:xfrm flipH="1">
              <a:off x="5968017" y="1761477"/>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1026D9D-A6F5-4CF5-A794-417BC8558447}"/>
                </a:ext>
              </a:extLst>
            </p:cNvPr>
            <p:cNvCxnSpPr>
              <a:cxnSpLocks/>
            </p:cNvCxnSpPr>
            <p:nvPr/>
          </p:nvCxnSpPr>
          <p:spPr>
            <a:xfrm flipH="1">
              <a:off x="5968017" y="791535"/>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58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aphicFrame>
        <p:nvGraphicFramePr>
          <p:cNvPr id="7" name="Content Placeholder 1">
            <a:extLst>
              <a:ext uri="{FF2B5EF4-FFF2-40B4-BE49-F238E27FC236}">
                <a16:creationId xmlns:a16="http://schemas.microsoft.com/office/drawing/2014/main" id="{093681BA-12E5-45E2-9956-2CE023DCB370}"/>
              </a:ext>
            </a:extLst>
          </p:cNvPr>
          <p:cNvGraphicFramePr>
            <a:graphicFrameLocks noGrp="1"/>
          </p:cNvGraphicFramePr>
          <p:nvPr>
            <p:ph idx="4294967295"/>
            <p:extLst>
              <p:ext uri="{D42A27DB-BD31-4B8C-83A1-F6EECF244321}">
                <p14:modId xmlns:p14="http://schemas.microsoft.com/office/powerpoint/2010/main" val="2352795502"/>
              </p:ext>
            </p:extLst>
          </p:nvPr>
        </p:nvGraphicFramePr>
        <p:xfrm>
          <a:off x="3092314" y="1534886"/>
          <a:ext cx="518953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90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grpSp>
        <p:nvGrpSpPr>
          <p:cNvPr id="2" name="Group 1">
            <a:extLst>
              <a:ext uri="{FF2B5EF4-FFF2-40B4-BE49-F238E27FC236}">
                <a16:creationId xmlns:a16="http://schemas.microsoft.com/office/drawing/2014/main" id="{2F1EC917-2F7D-4C73-AE53-6F1CBDC8550B}"/>
              </a:ext>
            </a:extLst>
          </p:cNvPr>
          <p:cNvGrpSpPr/>
          <p:nvPr/>
        </p:nvGrpSpPr>
        <p:grpSpPr>
          <a:xfrm>
            <a:off x="553588" y="2127379"/>
            <a:ext cx="5166078" cy="3463968"/>
            <a:chOff x="1820414" y="974258"/>
            <a:chExt cx="8329027" cy="5351211"/>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0414" y="974258"/>
              <a:ext cx="8329027" cy="4397752"/>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Node</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9" name="Straight Connector 8">
              <a:extLst>
                <a:ext uri="{FF2B5EF4-FFF2-40B4-BE49-F238E27FC236}">
                  <a16:creationId xmlns:a16="http://schemas.microsoft.com/office/drawing/2014/main" id="{2C9698FE-5E82-45A8-94DB-B1E8B77ACCF0}"/>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8EC090-73B6-49A4-9D54-6E0C7A7E81F4}"/>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9ACF6DE6-BB3F-40F3-9BC8-0B899D403485}"/>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24" name="TextBox 23">
              <a:extLst>
                <a:ext uri="{FF2B5EF4-FFF2-40B4-BE49-F238E27FC236}">
                  <a16:creationId xmlns:a16="http://schemas.microsoft.com/office/drawing/2014/main" id="{2F8D6207-BE81-4159-AF43-D507A371B3C1}"/>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grpSp>
        <p:nvGrpSpPr>
          <p:cNvPr id="48" name="Group 47">
            <a:extLst>
              <a:ext uri="{FF2B5EF4-FFF2-40B4-BE49-F238E27FC236}">
                <a16:creationId xmlns:a16="http://schemas.microsoft.com/office/drawing/2014/main" id="{5AE7EFB1-BCB8-4026-952F-C72D40187519}"/>
              </a:ext>
            </a:extLst>
          </p:cNvPr>
          <p:cNvGrpSpPr/>
          <p:nvPr/>
        </p:nvGrpSpPr>
        <p:grpSpPr>
          <a:xfrm>
            <a:off x="6552127" y="2199229"/>
            <a:ext cx="5166078" cy="3463968"/>
            <a:chOff x="1820414" y="974258"/>
            <a:chExt cx="8329027" cy="5351211"/>
          </a:xfrm>
        </p:grpSpPr>
        <p:cxnSp>
          <p:nvCxnSpPr>
            <p:cNvPr id="50" name="Straight Arrow Connector 49">
              <a:extLst>
                <a:ext uri="{FF2B5EF4-FFF2-40B4-BE49-F238E27FC236}">
                  <a16:creationId xmlns:a16="http://schemas.microsoft.com/office/drawing/2014/main" id="{6ADC6356-12CE-40AD-802A-E006BDC4C4A1}"/>
                </a:ext>
              </a:extLst>
            </p:cNvPr>
            <p:cNvCxnSpPr>
              <a:stCxn id="61" idx="2"/>
              <a:endCxn id="61"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C6604568-F451-4FD3-8DDC-B56FFACE0395}"/>
                </a:ext>
              </a:extLst>
            </p:cNvPr>
            <p:cNvGrpSpPr/>
            <p:nvPr/>
          </p:nvGrpSpPr>
          <p:grpSpPr>
            <a:xfrm>
              <a:off x="1820414" y="974258"/>
              <a:ext cx="8329027" cy="4397752"/>
              <a:chOff x="838199" y="961053"/>
              <a:chExt cx="8324836" cy="4410499"/>
            </a:xfrm>
          </p:grpSpPr>
          <p:sp>
            <p:nvSpPr>
              <p:cNvPr id="59" name="Rectangle: Rounded Corners 58">
                <a:extLst>
                  <a:ext uri="{FF2B5EF4-FFF2-40B4-BE49-F238E27FC236}">
                    <a16:creationId xmlns:a16="http://schemas.microsoft.com/office/drawing/2014/main" id="{4508F2A0-A232-43FC-8F21-0FB64AA504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CSEBASE</a:t>
                </a:r>
              </a:p>
            </p:txBody>
          </p:sp>
          <p:cxnSp>
            <p:nvCxnSpPr>
              <p:cNvPr id="60" name="Connector: Elbow 59">
                <a:extLst>
                  <a:ext uri="{FF2B5EF4-FFF2-40B4-BE49-F238E27FC236}">
                    <a16:creationId xmlns:a16="http://schemas.microsoft.com/office/drawing/2014/main" id="{6341EBC7-F97D-4E11-9E41-DB321164CD37}"/>
                  </a:ext>
                </a:extLst>
              </p:cNvPr>
              <p:cNvCxnSpPr>
                <a:stCxn id="59"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D1456625-979B-4B77-9E17-BFFD7960181D}"/>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62" name="Rectangle: Rounded Corners 61">
                <a:extLst>
                  <a:ext uri="{FF2B5EF4-FFF2-40B4-BE49-F238E27FC236}">
                    <a16:creationId xmlns:a16="http://schemas.microsoft.com/office/drawing/2014/main" id="{4EED57E5-9BDE-4BA3-9F4A-0BD235B3F1C1}"/>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63" name="Rectangle: Rounded Corners 62">
                <a:extLst>
                  <a:ext uri="{FF2B5EF4-FFF2-40B4-BE49-F238E27FC236}">
                    <a16:creationId xmlns:a16="http://schemas.microsoft.com/office/drawing/2014/main" id="{F9C1C2BC-A944-47EE-ABB7-BD6DFE706A4D}"/>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64" name="Straight Connector 63">
                <a:extLst>
                  <a:ext uri="{FF2B5EF4-FFF2-40B4-BE49-F238E27FC236}">
                    <a16:creationId xmlns:a16="http://schemas.microsoft.com/office/drawing/2014/main" id="{0903176A-9089-4014-A4DC-8A88BF4DC973}"/>
                  </a:ext>
                </a:extLst>
              </p:cNvPr>
              <p:cNvCxnSpPr>
                <a:cxnSpLocks/>
                <a:stCxn id="61"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E47009B-33A4-428E-8517-A39D3FE0D43E}"/>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EB7FDAF-EB33-4268-AB45-CC68B7DB9121}"/>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C1E9C6A7-18AF-4FA6-8DEF-E224D15579CE}"/>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68" name="TextBox 67">
                <a:extLst>
                  <a:ext uri="{FF2B5EF4-FFF2-40B4-BE49-F238E27FC236}">
                    <a16:creationId xmlns:a16="http://schemas.microsoft.com/office/drawing/2014/main" id="{04DC47B3-F705-46A1-BD94-3C7E8D58B951}"/>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69" name="TextBox 68">
                <a:extLst>
                  <a:ext uri="{FF2B5EF4-FFF2-40B4-BE49-F238E27FC236}">
                    <a16:creationId xmlns:a16="http://schemas.microsoft.com/office/drawing/2014/main" id="{A00FA6ED-1308-4B04-81F5-A95D733BD395}"/>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55" name="Straight Connector 54">
              <a:extLst>
                <a:ext uri="{FF2B5EF4-FFF2-40B4-BE49-F238E27FC236}">
                  <a16:creationId xmlns:a16="http://schemas.microsoft.com/office/drawing/2014/main" id="{4EBEEC81-18AE-4877-A0EA-457B563BBB06}"/>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031BDF1-4B20-4071-BF1C-81AAD97F235F}"/>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86C530A1-B02A-4BE0-BF89-856B5C5E12CF}"/>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58" name="TextBox 57">
              <a:extLst>
                <a:ext uri="{FF2B5EF4-FFF2-40B4-BE49-F238E27FC236}">
                  <a16:creationId xmlns:a16="http://schemas.microsoft.com/office/drawing/2014/main" id="{C834838C-1DEC-4D6E-82E7-78F920386EFD}"/>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sp>
        <p:nvSpPr>
          <p:cNvPr id="6" name="TextBox 5">
            <a:extLst>
              <a:ext uri="{FF2B5EF4-FFF2-40B4-BE49-F238E27FC236}">
                <a16:creationId xmlns:a16="http://schemas.microsoft.com/office/drawing/2014/main" id="{1A878C2B-AE90-4E85-8E3A-B91A6942381F}"/>
              </a:ext>
            </a:extLst>
          </p:cNvPr>
          <p:cNvSpPr txBox="1"/>
          <p:nvPr/>
        </p:nvSpPr>
        <p:spPr>
          <a:xfrm>
            <a:off x="1057471" y="1678230"/>
            <a:ext cx="1226618" cy="369332"/>
          </a:xfrm>
          <a:prstGeom prst="rect">
            <a:avLst/>
          </a:prstGeom>
          <a:noFill/>
        </p:spPr>
        <p:txBody>
          <a:bodyPr wrap="none" rtlCol="0">
            <a:spAutoFit/>
          </a:bodyPr>
          <a:lstStyle/>
          <a:p>
            <a:r>
              <a:rPr lang="en-US" dirty="0"/>
              <a:t>At IN-CSE</a:t>
            </a:r>
          </a:p>
        </p:txBody>
      </p:sp>
      <p:sp>
        <p:nvSpPr>
          <p:cNvPr id="70" name="TextBox 69">
            <a:extLst>
              <a:ext uri="{FF2B5EF4-FFF2-40B4-BE49-F238E27FC236}">
                <a16:creationId xmlns:a16="http://schemas.microsoft.com/office/drawing/2014/main" id="{2055687E-1086-4B21-93CF-A5450FDEEABC}"/>
              </a:ext>
            </a:extLst>
          </p:cNvPr>
          <p:cNvSpPr txBox="1"/>
          <p:nvPr/>
        </p:nvSpPr>
        <p:spPr>
          <a:xfrm>
            <a:off x="7316047" y="1793500"/>
            <a:ext cx="1385316" cy="369332"/>
          </a:xfrm>
          <a:prstGeom prst="rect">
            <a:avLst/>
          </a:prstGeom>
          <a:noFill/>
        </p:spPr>
        <p:txBody>
          <a:bodyPr wrap="none" rtlCol="0">
            <a:spAutoFit/>
          </a:bodyPr>
          <a:lstStyle/>
          <a:p>
            <a:r>
              <a:rPr lang="en-US" dirty="0"/>
              <a:t>At MN-CSE</a:t>
            </a:r>
          </a:p>
        </p:txBody>
      </p:sp>
    </p:spTree>
    <p:extLst>
      <p:ext uri="{BB962C8B-B14F-4D97-AF65-F5344CB8AC3E}">
        <p14:creationId xmlns:p14="http://schemas.microsoft.com/office/powerpoint/2010/main" val="65333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 at ASN-CSE </a:t>
            </a:r>
          </a:p>
        </p:txBody>
      </p:sp>
      <p:sp>
        <p:nvSpPr>
          <p:cNvPr id="2" name="Content Placeholder 1"/>
          <p:cNvSpPr>
            <a:spLocks noGrp="1"/>
          </p:cNvSpPr>
          <p:nvPr>
            <p:ph idx="4294967295"/>
          </p:nvPr>
        </p:nvSpPr>
        <p:spPr>
          <a:xfrm>
            <a:off x="0" y="2019300"/>
            <a:ext cx="11495088" cy="4246563"/>
          </a:xfrm>
        </p:spPr>
        <p:txBody>
          <a:bodyPr/>
          <a:lstStyle/>
          <a:p>
            <a:endParaRPr lang="en-US" dirty="0"/>
          </a:p>
          <a:p>
            <a:endParaRPr lang="en-US" dirty="0"/>
          </a:p>
          <a:p>
            <a:endParaRPr lang="en-US" dirty="0"/>
          </a:p>
        </p:txBody>
      </p:sp>
      <p:grpSp>
        <p:nvGrpSpPr>
          <p:cNvPr id="9" name="Group 8">
            <a:extLst>
              <a:ext uri="{FF2B5EF4-FFF2-40B4-BE49-F238E27FC236}">
                <a16:creationId xmlns:a16="http://schemas.microsoft.com/office/drawing/2014/main" id="{78F22105-B197-4A61-A6BC-F40D00FCCFD8}"/>
              </a:ext>
            </a:extLst>
          </p:cNvPr>
          <p:cNvGrpSpPr/>
          <p:nvPr/>
        </p:nvGrpSpPr>
        <p:grpSpPr>
          <a:xfrm>
            <a:off x="868260" y="1966627"/>
            <a:ext cx="6614720" cy="3467709"/>
            <a:chOff x="1824605" y="961511"/>
            <a:chExt cx="8324836" cy="4410499"/>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8443" y="286982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4605" y="961511"/>
              <a:ext cx="8324836" cy="4410499"/>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remoteCSE</a:t>
                </a:r>
                <a:r>
                  <a:rPr lang="en-US" dirty="0"/>
                  <a:t> (IN)</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cmdhPolicy</a:t>
                </a:r>
                <a:endParaRPr lang="en-US"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cmdhEcLimits</a:t>
                </a:r>
                <a:endParaRPr lang="en-US"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cmdhNwAccessRule</a:t>
                </a:r>
                <a:r>
                  <a:rPr lang="en-US" sz="1200" dirty="0"/>
                  <a:t> </a:t>
                </a:r>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401714" y="3231210"/>
                <a:ext cx="736099" cy="369332"/>
              </a:xfrm>
              <a:prstGeom prst="rect">
                <a:avLst/>
              </a:prstGeom>
              <a:noFill/>
            </p:spPr>
            <p:txBody>
              <a:bodyPr wrap="none" rtlCol="0">
                <a:spAutoFit/>
              </a:bodyPr>
              <a:lstStyle/>
              <a:p>
                <a:pPr algn="ctr"/>
                <a:r>
                  <a:rPr lang="en-US"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5401714" y="4617670"/>
                <a:ext cx="736099" cy="369332"/>
              </a:xfrm>
              <a:prstGeom prst="rect">
                <a:avLst/>
              </a:prstGeom>
              <a:noFill/>
            </p:spPr>
            <p:txBody>
              <a:bodyPr wrap="square" rtlCol="0">
                <a:spAutoFit/>
              </a:bodyPr>
              <a:lstStyle/>
              <a:p>
                <a:pPr algn="ctr"/>
                <a:r>
                  <a:rPr lang="en-US" dirty="0">
                    <a:solidFill>
                      <a:schemeClr val="tx2"/>
                    </a:solidFill>
                  </a:rPr>
                  <a:t>1</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452395" y="2173844"/>
                <a:ext cx="924959" cy="469745"/>
              </a:xfrm>
              <a:prstGeom prst="rect">
                <a:avLst/>
              </a:prstGeom>
              <a:noFill/>
            </p:spPr>
            <p:txBody>
              <a:bodyPr wrap="square" rtlCol="0">
                <a:spAutoFit/>
              </a:bodyPr>
              <a:lstStyle/>
              <a:p>
                <a:pPr algn="ctr"/>
                <a:r>
                  <a:rPr lang="en-US" dirty="0">
                    <a:solidFill>
                      <a:schemeClr val="tx2"/>
                    </a:solidFill>
                  </a:rPr>
                  <a:t>0… 1</a:t>
                </a:r>
              </a:p>
            </p:txBody>
          </p:sp>
        </p:grpSp>
      </p:grpSp>
      <p:sp>
        <p:nvSpPr>
          <p:cNvPr id="6" name="TextBox 5">
            <a:extLst>
              <a:ext uri="{FF2B5EF4-FFF2-40B4-BE49-F238E27FC236}">
                <a16:creationId xmlns:a16="http://schemas.microsoft.com/office/drawing/2014/main" id="{17D51AA1-B6E9-4B1D-8BDD-A4DADC4B4E59}"/>
              </a:ext>
            </a:extLst>
          </p:cNvPr>
          <p:cNvSpPr txBox="1"/>
          <p:nvPr/>
        </p:nvSpPr>
        <p:spPr>
          <a:xfrm>
            <a:off x="7768212" y="2471234"/>
            <a:ext cx="4111150" cy="2308324"/>
          </a:xfrm>
          <a:prstGeom prst="rect">
            <a:avLst/>
          </a:prstGeom>
          <a:noFill/>
        </p:spPr>
        <p:txBody>
          <a:bodyPr wrap="square" rtlCol="0">
            <a:spAutoFit/>
          </a:bodyPr>
          <a:lstStyle/>
          <a:p>
            <a:r>
              <a:rPr lang="en-US" sz="1600" b="1" dirty="0">
                <a:solidFill>
                  <a:schemeClr val="tx2"/>
                </a:solidFill>
              </a:rPr>
              <a:t>Note: </a:t>
            </a:r>
            <a:r>
              <a:rPr lang="en-US" sz="1600" dirty="0">
                <a:solidFill>
                  <a:schemeClr val="tx2"/>
                </a:solidFill>
              </a:rPr>
              <a:t>IN-CSE cannot be represented by a node resource at ASN-CSE. Hence for the demo call flow, </a:t>
            </a:r>
            <a:r>
              <a:rPr lang="en-US" sz="1600" dirty="0" err="1">
                <a:solidFill>
                  <a:schemeClr val="tx2"/>
                </a:solidFill>
              </a:rPr>
              <a:t>cmdhPolicy</a:t>
            </a:r>
            <a:r>
              <a:rPr lang="en-US" sz="1600" dirty="0">
                <a:solidFill>
                  <a:schemeClr val="tx2"/>
                </a:solidFill>
              </a:rPr>
              <a:t> resource and child resources can be created under the </a:t>
            </a:r>
            <a:r>
              <a:rPr lang="en-US" sz="1600" dirty="0" err="1">
                <a:solidFill>
                  <a:schemeClr val="tx2"/>
                </a:solidFill>
              </a:rPr>
              <a:t>remoteCSE</a:t>
            </a:r>
            <a:r>
              <a:rPr lang="en-US" sz="1600" dirty="0">
                <a:solidFill>
                  <a:schemeClr val="tx2"/>
                </a:solidFill>
              </a:rPr>
              <a:t> representing IN-CSE on ASN-CSE. Also, IN-CSE will be available always, therefore schedule resource is not required at ASN-CSE</a:t>
            </a:r>
            <a:r>
              <a:rPr lang="en-US" sz="1600" b="1" dirty="0">
                <a:solidFill>
                  <a:schemeClr val="tx2"/>
                </a:solidFill>
              </a:rPr>
              <a:t> </a:t>
            </a:r>
          </a:p>
        </p:txBody>
      </p:sp>
    </p:spTree>
    <p:extLst>
      <p:ext uri="{BB962C8B-B14F-4D97-AF65-F5344CB8AC3E}">
        <p14:creationId xmlns:p14="http://schemas.microsoft.com/office/powerpoint/2010/main" val="41203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Configuration of CMDH Resources</a:t>
            </a:r>
          </a:p>
        </p:txBody>
      </p:sp>
      <p:sp>
        <p:nvSpPr>
          <p:cNvPr id="2" name="Content Placeholder 1"/>
          <p:cNvSpPr>
            <a:spLocks noGrp="1"/>
          </p:cNvSpPr>
          <p:nvPr>
            <p:ph idx="4294967295"/>
          </p:nvPr>
        </p:nvSpPr>
        <p:spPr>
          <a:xfrm>
            <a:off x="0" y="2019300"/>
            <a:ext cx="11495088" cy="4246563"/>
          </a:xfrm>
        </p:spPr>
        <p:txBody>
          <a:bodyPr>
            <a:normAutofit fontScale="70000" lnSpcReduction="20000"/>
          </a:bodyPr>
          <a:lstStyle/>
          <a:p>
            <a:r>
              <a:rPr lang="en-US" dirty="0"/>
              <a:t>Two approaches of configuring CMDH Resources :</a:t>
            </a:r>
          </a:p>
          <a:p>
            <a:r>
              <a:rPr lang="en-US" dirty="0"/>
              <a:t>Approach 1:</a:t>
            </a:r>
          </a:p>
          <a:p>
            <a:r>
              <a:rPr lang="en-US" dirty="0"/>
              <a:t>Admin will configure the CMDH Resources at both source and target. </a:t>
            </a:r>
          </a:p>
          <a:p>
            <a:r>
              <a:rPr lang="en-US" dirty="0"/>
              <a:t>Admin will configure the resources under &lt;Node&gt; resource representing ASN-CSE at IN-CSE. Admin will configure same CMDH resources under &lt;</a:t>
            </a:r>
            <a:r>
              <a:rPr lang="en-US" dirty="0" err="1"/>
              <a:t>CSEBase</a:t>
            </a:r>
            <a:r>
              <a:rPr lang="en-US" dirty="0"/>
              <a:t>&gt; resource at ASN-CSE.</a:t>
            </a:r>
          </a:p>
          <a:p>
            <a:r>
              <a:rPr lang="en-US" dirty="0"/>
              <a:t>Admin will configure the CMDH Resources for the IN-CSE under &lt;</a:t>
            </a:r>
            <a:r>
              <a:rPr lang="en-US" dirty="0" err="1"/>
              <a:t>CSEBase</a:t>
            </a:r>
            <a:r>
              <a:rPr lang="en-US" dirty="0"/>
              <a:t>&gt; resource at IN-CSE. Admin will configure same CMDH resources under &lt;</a:t>
            </a:r>
            <a:r>
              <a:rPr lang="en-US" dirty="0" err="1"/>
              <a:t>remoteCSE</a:t>
            </a:r>
            <a:r>
              <a:rPr lang="en-US" dirty="0"/>
              <a:t>&gt; resource representing IN-CSE at ASN-CSE.</a:t>
            </a:r>
          </a:p>
          <a:p>
            <a:endParaRPr lang="en-US" dirty="0"/>
          </a:p>
          <a:p>
            <a:r>
              <a:rPr lang="en-US" dirty="0"/>
              <a:t>Approach 2 :</a:t>
            </a:r>
          </a:p>
          <a:p>
            <a:r>
              <a:rPr lang="en-US" dirty="0"/>
              <a:t>IN-CSE will configure the CMDH Resources at both source and target.</a:t>
            </a:r>
          </a:p>
          <a:p>
            <a:r>
              <a:rPr lang="en-US" dirty="0"/>
              <a:t>IN-CSE will configure the resources under &lt;Node&gt; resource representing ASN-CSE at IN-CSE. IN-CSE will announce these resources under &lt;</a:t>
            </a:r>
            <a:r>
              <a:rPr lang="en-US" dirty="0" err="1"/>
              <a:t>CSEBase</a:t>
            </a:r>
            <a:r>
              <a:rPr lang="en-US" dirty="0"/>
              <a:t>&gt; resource at ASN-CSE.</a:t>
            </a:r>
          </a:p>
          <a:p>
            <a:r>
              <a:rPr lang="en-US" dirty="0"/>
              <a:t>IN-CSE will configure the CMDH Resources under &lt;</a:t>
            </a:r>
            <a:r>
              <a:rPr lang="en-US" dirty="0" err="1"/>
              <a:t>CSEBase</a:t>
            </a:r>
            <a:r>
              <a:rPr lang="en-US" dirty="0"/>
              <a:t>&gt; resource at IN-CSE. IN-CSE will announce these resources under  &lt;</a:t>
            </a:r>
            <a:r>
              <a:rPr lang="en-US" dirty="0" err="1"/>
              <a:t>remoteCSE</a:t>
            </a:r>
            <a:r>
              <a:rPr lang="en-US" dirty="0"/>
              <a:t>&gt; resource representing IN-CSE at ASN-CSE.</a:t>
            </a:r>
          </a:p>
          <a:p>
            <a:endParaRPr lang="en-US" dirty="0"/>
          </a:p>
          <a:p>
            <a:endParaRPr lang="en-US" dirty="0"/>
          </a:p>
        </p:txBody>
      </p:sp>
    </p:spTree>
    <p:extLst>
      <p:ext uri="{BB962C8B-B14F-4D97-AF65-F5344CB8AC3E}">
        <p14:creationId xmlns:p14="http://schemas.microsoft.com/office/powerpoint/2010/main" val="309820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11495088" cy="4246563"/>
          </a:xfrm>
        </p:spPr>
        <p:txBody>
          <a:bodyPr/>
          <a:lstStyle/>
          <a:p>
            <a:r>
              <a:rPr lang="en-US" dirty="0"/>
              <a:t>Changes required to existing </a:t>
            </a:r>
            <a:r>
              <a:rPr lang="en-US" dirty="0" err="1"/>
              <a:t>cmdhPolicy</a:t>
            </a:r>
            <a:r>
              <a:rPr lang="en-US" dirty="0"/>
              <a:t> resource</a:t>
            </a:r>
          </a:p>
          <a:p>
            <a:endParaRPr lang="en-US" dirty="0"/>
          </a:p>
          <a:p>
            <a:r>
              <a:rPr lang="en-US" dirty="0" err="1"/>
              <a:t>cmdhPolicy</a:t>
            </a:r>
            <a:r>
              <a:rPr lang="en-US" dirty="0"/>
              <a:t> resource will be a specialization of </a:t>
            </a:r>
            <a:r>
              <a:rPr lang="en-US" dirty="0" err="1"/>
              <a:t>flexContainer</a:t>
            </a:r>
            <a:r>
              <a:rPr lang="en-US" dirty="0"/>
              <a:t> resource. Add a new custom attribute “</a:t>
            </a:r>
            <a:r>
              <a:rPr lang="en-US" dirty="0" err="1"/>
              <a:t>maxBufferSize</a:t>
            </a:r>
            <a:r>
              <a:rPr lang="en-US" dirty="0"/>
              <a:t>” to the resource to represent the </a:t>
            </a:r>
            <a:r>
              <a:rPr lang="en-US" dirty="0" err="1"/>
              <a:t>bufferSize</a:t>
            </a:r>
            <a:r>
              <a:rPr lang="en-US" dirty="0"/>
              <a:t> for the target entity associated with the parent node.</a:t>
            </a:r>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524581" y="4357726"/>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31812470"/>
                    </a:ext>
                  </a:extLst>
                </a:gridCol>
                <a:gridCol w="1473916">
                  <a:extLst>
                    <a:ext uri="{9D8B030D-6E8A-4147-A177-3AD203B41FA5}">
                      <a16:colId xmlns:a16="http://schemas.microsoft.com/office/drawing/2014/main" val="967886256"/>
                    </a:ext>
                  </a:extLst>
                </a:gridCol>
                <a:gridCol w="1493949">
                  <a:extLst>
                    <a:ext uri="{9D8B030D-6E8A-4147-A177-3AD203B41FA5}">
                      <a16:colId xmlns:a16="http://schemas.microsoft.com/office/drawing/2014/main" val="610306090"/>
                    </a:ext>
                  </a:extLst>
                </a:gridCol>
                <a:gridCol w="3128135">
                  <a:extLst>
                    <a:ext uri="{9D8B030D-6E8A-4147-A177-3AD203B41FA5}">
                      <a16:colId xmlns:a16="http://schemas.microsoft.com/office/drawing/2014/main" val="953510496"/>
                    </a:ext>
                  </a:extLst>
                </a:gridCol>
              </a:tblGrid>
              <a:tr h="0">
                <a:tc>
                  <a:txBody>
                    <a:bodyPr/>
                    <a:lstStyle/>
                    <a:p>
                      <a:r>
                        <a:rPr lang="en-US" dirty="0"/>
                        <a:t>Attributes</a:t>
                      </a:r>
                    </a:p>
                  </a:txBody>
                  <a:tcPr/>
                </a:tc>
                <a:tc>
                  <a:txBody>
                    <a:bodyPr/>
                    <a:lstStyle/>
                    <a:p>
                      <a:r>
                        <a:rPr lang="en-US"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Description</a:t>
                      </a:r>
                    </a:p>
                  </a:txBody>
                  <a:tcPr/>
                </a:tc>
                <a:extLst>
                  <a:ext uri="{0D108BD9-81ED-4DB2-BD59-A6C34878D82A}">
                    <a16:rowId xmlns:a16="http://schemas.microsoft.com/office/drawing/2014/main" val="1258458132"/>
                  </a:ext>
                </a:extLst>
              </a:tr>
              <a:tr h="370840">
                <a:tc>
                  <a:txBody>
                    <a:bodyPr/>
                    <a:lstStyle/>
                    <a:p>
                      <a:r>
                        <a:rPr lang="en-US" dirty="0" err="1">
                          <a:solidFill>
                            <a:schemeClr val="tx2"/>
                          </a:solidFill>
                        </a:rPr>
                        <a:t>maxBufferSize</a:t>
                      </a:r>
                      <a:endParaRPr lang="en-US" dirty="0">
                        <a:solidFill>
                          <a:schemeClr val="tx2"/>
                        </a:solidFill>
                      </a:endParaRPr>
                    </a:p>
                  </a:txBody>
                  <a:tcPr/>
                </a:tc>
                <a:tc>
                  <a:txBody>
                    <a:bodyPr/>
                    <a:lstStyle/>
                    <a:p>
                      <a:r>
                        <a:rPr lang="en-US" dirty="0">
                          <a:solidFill>
                            <a:schemeClr val="tx2"/>
                          </a:solidFill>
                        </a:rPr>
                        <a:t>1</a:t>
                      </a:r>
                    </a:p>
                  </a:txBody>
                  <a:tcPr/>
                </a:tc>
                <a:tc>
                  <a:txBody>
                    <a:bodyPr/>
                    <a:lstStyle/>
                    <a:p>
                      <a:r>
                        <a:rPr lang="en-US" dirty="0">
                          <a:solidFill>
                            <a:schemeClr val="tx2"/>
                          </a:solidFill>
                        </a:rPr>
                        <a:t>RW</a:t>
                      </a:r>
                    </a:p>
                  </a:txBody>
                  <a:tcPr/>
                </a:tc>
                <a:tc>
                  <a:txBody>
                    <a:bodyPr/>
                    <a:lstStyle/>
                    <a:p>
                      <a:r>
                        <a:rPr lang="en-GB" sz="1800" kern="1200" dirty="0">
                          <a:solidFill>
                            <a:schemeClr val="tx2"/>
                          </a:solidFill>
                          <a:effectLst/>
                          <a:latin typeface="+mn-lt"/>
                          <a:ea typeface="+mn-ea"/>
                          <a:cs typeface="+mn-cs"/>
                        </a:rPr>
                        <a:t>Maximum amount of memory that can be used for buffering requests for the associated target entity</a:t>
                      </a:r>
                      <a:endParaRPr lang="en-US" dirty="0">
                        <a:solidFill>
                          <a:schemeClr val="tx2"/>
                        </a:solidFill>
                      </a:endParaRPr>
                    </a:p>
                  </a:txBody>
                  <a:tcPr/>
                </a:tc>
                <a:extLst>
                  <a:ext uri="{0D108BD9-81ED-4DB2-BD59-A6C34878D82A}">
                    <a16:rowId xmlns:a16="http://schemas.microsoft.com/office/drawing/2014/main" val="2178800942"/>
                  </a:ext>
                </a:extLst>
              </a:tr>
            </a:tbl>
          </a:graphicData>
        </a:graphic>
      </p:graphicFrame>
    </p:spTree>
    <p:extLst>
      <p:ext uri="{BB962C8B-B14F-4D97-AF65-F5344CB8AC3E}">
        <p14:creationId xmlns:p14="http://schemas.microsoft.com/office/powerpoint/2010/main" val="2278895503"/>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M2M-Template-Presentation" id="{4BA5810A-B4A8-45D5-9C0F-11250FDD1DE7}" vid="{C94DDCF9-4EBC-4628-A78F-AB10893D74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oneM2M-Template-Presentation.ppt</Template>
  <TotalTime>10</TotalTime>
  <Words>1841</Words>
  <Application>Microsoft Office PowerPoint</Application>
  <PresentationFormat>Widescreen</PresentationFormat>
  <Paragraphs>218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Myriad Pro</vt:lpstr>
      <vt:lpstr>Myriad Pro Light</vt:lpstr>
      <vt:lpstr>Office Theme</vt:lpstr>
      <vt:lpstr>CMDH Complexity</vt:lpstr>
      <vt:lpstr>Current CMDH Resources</vt:lpstr>
      <vt:lpstr>DB Calls based on Current CMDH Resources</vt:lpstr>
      <vt:lpstr>DB Calls based on Current CMDH Resources</vt:lpstr>
      <vt:lpstr>DB Calls based on Current CMDH Resources</vt:lpstr>
      <vt:lpstr>Optimized CMDH Resources</vt:lpstr>
      <vt:lpstr>Optimized CMDH Resources at ASN-CSE </vt:lpstr>
      <vt:lpstr>Configuration of CMDH Resources</vt:lpstr>
      <vt:lpstr>Optimized CMDH Resources</vt:lpstr>
      <vt:lpstr>Optimized CMDH Resources</vt:lpstr>
      <vt:lpstr>[cmdhEcLimits] Resource</vt:lpstr>
      <vt:lpstr>[cmdhEcLimits] Resource Contd..</vt:lpstr>
      <vt:lpstr>CMDH Parameters</vt:lpstr>
      <vt:lpstr>CMDH Processing</vt:lpstr>
      <vt:lpstr>DB Call for CMDH Processing at IN-CSE</vt:lpstr>
      <vt:lpstr>DB Call for CMDH Processing at ASN-CSE for PTN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CMDH Complexity</dc:title>
  <dc:creator>Bob Flynn</dc:creator>
  <cp:lastModifiedBy>Bob Flynn</cp:lastModifiedBy>
  <cp:revision>2</cp:revision>
  <dcterms:created xsi:type="dcterms:W3CDTF">2021-02-04T12:48:47Z</dcterms:created>
  <dcterms:modified xsi:type="dcterms:W3CDTF">2021-02-08T12:12:36Z</dcterms:modified>
</cp:coreProperties>
</file>