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75" r:id="rId3"/>
    <p:sldId id="296" r:id="rId4"/>
    <p:sldId id="276" r:id="rId5"/>
    <p:sldId id="295" r:id="rId6"/>
    <p:sldId id="298" r:id="rId7"/>
    <p:sldId id="297" r:id="rId8"/>
    <p:sldId id="299" r:id="rId9"/>
    <p:sldId id="300" r:id="rId10"/>
    <p:sldId id="301" r:id="rId11"/>
    <p:sldId id="302" r:id="rId12"/>
    <p:sldId id="281" r:id="rId13"/>
    <p:sldId id="284" r:id="rId14"/>
    <p:sldId id="285" r:id="rId15"/>
    <p:sldId id="287" r:id="rId16"/>
    <p:sldId id="288" r:id="rId17"/>
    <p:sldId id="290" r:id="rId18"/>
    <p:sldId id="291" r:id="rId19"/>
    <p:sldId id="292" r:id="rId20"/>
    <p:sldId id="293" r:id="rId21"/>
    <p:sldId id="294" r:id="rId22"/>
    <p:sldId id="303" r:id="rId23"/>
    <p:sldId id="304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yriad Pro" panose="020B0503030403020204" charset="0"/>
      <p:regular r:id="rId30"/>
      <p:bold r:id="rId31"/>
      <p:italic r:id="rId32"/>
      <p:boldItalic r:id="rId33"/>
    </p:embeddedFont>
    <p:embeddedFont>
      <p:font typeface="Myriad Pro Light" panose="020B0403030403020204" charset="0"/>
      <p:regular r:id="rId34"/>
      <p:bold r:id="rId35"/>
      <p:italic r:id="rId36"/>
      <p:boldItalic r:id="rId37"/>
    </p:embeddedFont>
    <p:embeddedFont>
      <p:font typeface="맑은 고딕" panose="020B0503020000020004" pitchFamily="50" charset="-127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0" autoAdjust="0"/>
    <p:restoredTop sz="94660"/>
  </p:normalViewPr>
  <p:slideViewPr>
    <p:cSldViewPr snapToGrid="0">
      <p:cViewPr>
        <p:scale>
          <a:sx n="125" d="100"/>
          <a:sy n="125" d="100"/>
        </p:scale>
        <p:origin x="66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17-06-2021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6/17/2021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6/17/2021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6/17/2021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6/17/2021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6/17/2021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Advanced Semantic Discovery </a:t>
            </a:r>
            <a:br>
              <a:rPr lang="en-US" sz="4000" dirty="0"/>
            </a:br>
            <a:r>
              <a:rPr lang="en-US" sz="2800" dirty="0"/>
              <a:t>Description on the Suggested Solution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SeungMyeong JEONG (KETI)</a:t>
            </a:r>
          </a:p>
          <a:p>
            <a:r>
              <a:rPr lang="en-US" dirty="0"/>
              <a:t>On behalf of </a:t>
            </a:r>
            <a:r>
              <a:rPr lang="en-US" altLang="ko-KR" dirty="0"/>
              <a:t>ETSI STF 589 Task 4</a:t>
            </a:r>
          </a:p>
          <a:p>
            <a:r>
              <a:rPr lang="en-US" dirty="0"/>
              <a:t>2021-06-17</a:t>
            </a: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Questions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ko-KR" dirty="0"/>
              <a:t>Which semantic data gets propagated into which SRTs? </a:t>
            </a:r>
          </a:p>
          <a:p>
            <a:pPr lvl="1"/>
            <a:r>
              <a:rPr lang="fr-FR" dirty="0"/>
              <a:t>AE can select which semantic resources can be summarized, so they can be propagated to other CSEs’ SRTs</a:t>
            </a:r>
          </a:p>
          <a:p>
            <a:pPr lvl="1"/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10</a:t>
            </a:fld>
            <a:endParaRPr 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98A19BC-E545-4BEE-A9B3-E107DE6F0CD4}"/>
              </a:ext>
            </a:extLst>
          </p:cNvPr>
          <p:cNvSpPr/>
          <p:nvPr/>
        </p:nvSpPr>
        <p:spPr>
          <a:xfrm>
            <a:off x="7955129" y="5848860"/>
            <a:ext cx="3056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ko-KR" dirty="0"/>
              <a:t>source: ETSI TR 103 717 (draft)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527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Questions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ko-KR" dirty="0"/>
              <a:t>Which semantic data gets propagated into which SRTs? </a:t>
            </a:r>
          </a:p>
          <a:p>
            <a:pPr lvl="1"/>
            <a:r>
              <a:rPr lang="fr-FR" dirty="0"/>
              <a:t>AE can select which semantic resources can be summarized, so they can be propagated to other CSEs’ SRTs</a:t>
            </a:r>
          </a:p>
          <a:p>
            <a:pPr lvl="1"/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11</a:t>
            </a:fld>
            <a:endParaRPr 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98A19BC-E545-4BEE-A9B3-E107DE6F0CD4}"/>
              </a:ext>
            </a:extLst>
          </p:cNvPr>
          <p:cNvSpPr/>
          <p:nvPr/>
        </p:nvSpPr>
        <p:spPr>
          <a:xfrm>
            <a:off x="7955129" y="5848860"/>
            <a:ext cx="3056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ko-KR" dirty="0"/>
              <a:t>source: ETSI TR 103 717 (draft)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5474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5771F1-157C-43B3-A403-47E7997E8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SRT Updates</a:t>
            </a:r>
            <a:endParaRPr lang="ko-KR" altLang="en-US" dirty="0"/>
          </a:p>
        </p:txBody>
      </p:sp>
      <p:sp>
        <p:nvSpPr>
          <p:cNvPr id="52" name="Rectangle 5">
            <a:extLst>
              <a:ext uri="{FF2B5EF4-FFF2-40B4-BE49-F238E27FC236}">
                <a16:creationId xmlns:a16="http://schemas.microsoft.com/office/drawing/2014/main" id="{BB3E1925-722E-4329-99B8-0890EB422A5B}"/>
              </a:ext>
            </a:extLst>
          </p:cNvPr>
          <p:cNvSpPr/>
          <p:nvPr/>
        </p:nvSpPr>
        <p:spPr>
          <a:xfrm>
            <a:off x="3061860" y="385751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42B79F54-E34F-4AC5-91BE-6FE4C3658138}"/>
              </a:ext>
            </a:extLst>
          </p:cNvPr>
          <p:cNvSpPr/>
          <p:nvPr/>
        </p:nvSpPr>
        <p:spPr>
          <a:xfrm>
            <a:off x="4932991" y="3111290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Rectangle 111">
            <a:extLst>
              <a:ext uri="{FF2B5EF4-FFF2-40B4-BE49-F238E27FC236}">
                <a16:creationId xmlns:a16="http://schemas.microsoft.com/office/drawing/2014/main" id="{9F00177E-7686-45D5-A6FA-4608512555B4}"/>
              </a:ext>
            </a:extLst>
          </p:cNvPr>
          <p:cNvSpPr/>
          <p:nvPr/>
        </p:nvSpPr>
        <p:spPr>
          <a:xfrm>
            <a:off x="5946320" y="2391779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55" name="Elbow Connector 15">
            <a:extLst>
              <a:ext uri="{FF2B5EF4-FFF2-40B4-BE49-F238E27FC236}">
                <a16:creationId xmlns:a16="http://schemas.microsoft.com/office/drawing/2014/main" id="{47E9A8B4-3C02-4DB1-A9D1-03198631A2D5}"/>
              </a:ext>
            </a:extLst>
          </p:cNvPr>
          <p:cNvCxnSpPr>
            <a:cxnSpLocks/>
            <a:stCxn id="52" idx="3"/>
            <a:endCxn id="53" idx="1"/>
          </p:cNvCxnSpPr>
          <p:nvPr/>
        </p:nvCxnSpPr>
        <p:spPr>
          <a:xfrm flipV="1">
            <a:off x="3936790" y="3256016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 5">
            <a:extLst>
              <a:ext uri="{FF2B5EF4-FFF2-40B4-BE49-F238E27FC236}">
                <a16:creationId xmlns:a16="http://schemas.microsoft.com/office/drawing/2014/main" id="{F1D8296A-0C75-454F-B8BF-0FACC09818DC}"/>
              </a:ext>
            </a:extLst>
          </p:cNvPr>
          <p:cNvSpPr/>
          <p:nvPr/>
        </p:nvSpPr>
        <p:spPr>
          <a:xfrm>
            <a:off x="1436260" y="5019657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7" name="직사각형 12">
            <a:extLst>
              <a:ext uri="{FF2B5EF4-FFF2-40B4-BE49-F238E27FC236}">
                <a16:creationId xmlns:a16="http://schemas.microsoft.com/office/drawing/2014/main" id="{B75C5CFC-FE21-4A65-82DE-8A9B9E5A84B6}"/>
              </a:ext>
            </a:extLst>
          </p:cNvPr>
          <p:cNvSpPr/>
          <p:nvPr/>
        </p:nvSpPr>
        <p:spPr>
          <a:xfrm>
            <a:off x="1229955" y="4621113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58" name="Elbow Connector 15">
            <a:extLst>
              <a:ext uri="{FF2B5EF4-FFF2-40B4-BE49-F238E27FC236}">
                <a16:creationId xmlns:a16="http://schemas.microsoft.com/office/drawing/2014/main" id="{063462E3-95A2-4F9D-A8D3-98085CE8EE55}"/>
              </a:ext>
            </a:extLst>
          </p:cNvPr>
          <p:cNvCxnSpPr>
            <a:cxnSpLocks/>
            <a:endCxn id="52" idx="1"/>
          </p:cNvCxnSpPr>
          <p:nvPr/>
        </p:nvCxnSpPr>
        <p:spPr>
          <a:xfrm flipV="1">
            <a:off x="2311190" y="4002239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9" name="Elbow Connector 15">
            <a:extLst>
              <a:ext uri="{FF2B5EF4-FFF2-40B4-BE49-F238E27FC236}">
                <a16:creationId xmlns:a16="http://schemas.microsoft.com/office/drawing/2014/main" id="{171AD757-470C-46E7-9022-DFB0EC796679}"/>
              </a:ext>
            </a:extLst>
          </p:cNvPr>
          <p:cNvCxnSpPr>
            <a:cxnSpLocks/>
            <a:stCxn id="53" idx="3"/>
            <a:endCxn id="54" idx="1"/>
          </p:cNvCxnSpPr>
          <p:nvPr/>
        </p:nvCxnSpPr>
        <p:spPr>
          <a:xfrm flipV="1">
            <a:off x="5659906" y="2539444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 5">
            <a:extLst>
              <a:ext uri="{FF2B5EF4-FFF2-40B4-BE49-F238E27FC236}">
                <a16:creationId xmlns:a16="http://schemas.microsoft.com/office/drawing/2014/main" id="{E9F88097-72FB-4914-8B81-5B0E89EEFBD9}"/>
              </a:ext>
            </a:extLst>
          </p:cNvPr>
          <p:cNvSpPr/>
          <p:nvPr/>
        </p:nvSpPr>
        <p:spPr>
          <a:xfrm>
            <a:off x="7257093" y="4368993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1" name="Elbow Connector 15">
            <a:extLst>
              <a:ext uri="{FF2B5EF4-FFF2-40B4-BE49-F238E27FC236}">
                <a16:creationId xmlns:a16="http://schemas.microsoft.com/office/drawing/2014/main" id="{BC99834B-017C-4900-B31B-1428AD12D12F}"/>
              </a:ext>
            </a:extLst>
          </p:cNvPr>
          <p:cNvCxnSpPr>
            <a:cxnSpLocks/>
            <a:stCxn id="60" idx="0"/>
            <a:endCxn id="54" idx="3"/>
          </p:cNvCxnSpPr>
          <p:nvPr/>
        </p:nvCxnSpPr>
        <p:spPr>
          <a:xfrm rot="16200000" flipV="1">
            <a:off x="6376023" y="3050457"/>
            <a:ext cx="1829549" cy="807523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2" name="Rectangle 5">
            <a:extLst>
              <a:ext uri="{FF2B5EF4-FFF2-40B4-BE49-F238E27FC236}">
                <a16:creationId xmlns:a16="http://schemas.microsoft.com/office/drawing/2014/main" id="{01E4DCB4-F772-4CBC-94F5-47FC636EDAAA}"/>
              </a:ext>
            </a:extLst>
          </p:cNvPr>
          <p:cNvSpPr/>
          <p:nvPr/>
        </p:nvSpPr>
        <p:spPr>
          <a:xfrm>
            <a:off x="8540212" y="3253438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3" name="Elbow Connector 15">
            <a:extLst>
              <a:ext uri="{FF2B5EF4-FFF2-40B4-BE49-F238E27FC236}">
                <a16:creationId xmlns:a16="http://schemas.microsoft.com/office/drawing/2014/main" id="{E947D138-406B-4CBD-8DFA-921A003F2FAE}"/>
              </a:ext>
            </a:extLst>
          </p:cNvPr>
          <p:cNvCxnSpPr>
            <a:cxnSpLocks/>
            <a:stCxn id="62" idx="0"/>
            <a:endCxn id="54" idx="3"/>
          </p:cNvCxnSpPr>
          <p:nvPr/>
        </p:nvCxnSpPr>
        <p:spPr>
          <a:xfrm rot="16200000" flipV="1">
            <a:off x="7575359" y="1851120"/>
            <a:ext cx="713994" cy="2090642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4" name="직사각형 44">
            <a:extLst>
              <a:ext uri="{FF2B5EF4-FFF2-40B4-BE49-F238E27FC236}">
                <a16:creationId xmlns:a16="http://schemas.microsoft.com/office/drawing/2014/main" id="{2D595D9D-D1B9-4A71-8E94-1FB1578D14BD}"/>
              </a:ext>
            </a:extLst>
          </p:cNvPr>
          <p:cNvSpPr/>
          <p:nvPr/>
        </p:nvSpPr>
        <p:spPr>
          <a:xfrm>
            <a:off x="5186406" y="3594549"/>
            <a:ext cx="2727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200" dirty="0">
                <a:solidFill>
                  <a:prstClr val="black"/>
                </a:solidFill>
                <a:latin typeface="맑은 고딕" panose="020F0502020204030204"/>
              </a:rPr>
              <a:t>Routing table updates/propagations</a:t>
            </a:r>
            <a:endParaRPr lang="ko-KR" altLang="en-US" sz="12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5" name="직선 화살표 연결선 56">
            <a:extLst>
              <a:ext uri="{FF2B5EF4-FFF2-40B4-BE49-F238E27FC236}">
                <a16:creationId xmlns:a16="http://schemas.microsoft.com/office/drawing/2014/main" id="{29DF609B-BDD5-4EA6-983E-9739FCD0E1B9}"/>
              </a:ext>
            </a:extLst>
          </p:cNvPr>
          <p:cNvCxnSpPr>
            <a:stCxn id="82" idx="2"/>
            <a:endCxn id="85" idx="4"/>
          </p:cNvCxnSpPr>
          <p:nvPr/>
        </p:nvCxnSpPr>
        <p:spPr>
          <a:xfrm flipH="1">
            <a:off x="4190205" y="3122977"/>
            <a:ext cx="1530590" cy="503392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6" name="직선 화살표 연결선 57">
            <a:extLst>
              <a:ext uri="{FF2B5EF4-FFF2-40B4-BE49-F238E27FC236}">
                <a16:creationId xmlns:a16="http://schemas.microsoft.com/office/drawing/2014/main" id="{674441E5-F2C6-432B-8821-0ABFE48A8163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4268567" y="3545650"/>
            <a:ext cx="5237906" cy="83297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7" name="직선 화살표 연결선 60">
            <a:extLst>
              <a:ext uri="{FF2B5EF4-FFF2-40B4-BE49-F238E27FC236}">
                <a16:creationId xmlns:a16="http://schemas.microsoft.com/office/drawing/2014/main" id="{2E194ECC-45F1-44F3-B97D-C26F66BA10A3}"/>
              </a:ext>
            </a:extLst>
          </p:cNvPr>
          <p:cNvCxnSpPr>
            <a:cxnSpLocks/>
            <a:endCxn id="85" idx="4"/>
          </p:cNvCxnSpPr>
          <p:nvPr/>
        </p:nvCxnSpPr>
        <p:spPr>
          <a:xfrm flipH="1" flipV="1">
            <a:off x="4190205" y="3626369"/>
            <a:ext cx="4002491" cy="1044661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68" name="Group 33">
            <a:extLst>
              <a:ext uri="{FF2B5EF4-FFF2-40B4-BE49-F238E27FC236}">
                <a16:creationId xmlns:a16="http://schemas.microsoft.com/office/drawing/2014/main" id="{F4A77542-BC66-4855-B64F-3D1C99E3A573}"/>
              </a:ext>
            </a:extLst>
          </p:cNvPr>
          <p:cNvGrpSpPr/>
          <p:nvPr/>
        </p:nvGrpSpPr>
        <p:grpSpPr>
          <a:xfrm>
            <a:off x="8192696" y="4321755"/>
            <a:ext cx="225525" cy="404808"/>
            <a:chOff x="8192696" y="4482594"/>
            <a:chExt cx="225525" cy="404808"/>
          </a:xfrm>
        </p:grpSpPr>
        <p:sp>
          <p:nvSpPr>
            <p:cNvPr id="69" name="Flowchart: Magnetic Disk 27">
              <a:extLst>
                <a:ext uri="{FF2B5EF4-FFF2-40B4-BE49-F238E27FC236}">
                  <a16:creationId xmlns:a16="http://schemas.microsoft.com/office/drawing/2014/main" id="{9074C196-6A7D-4C59-AE1B-FC74005DEBA0}"/>
                </a:ext>
              </a:extLst>
            </p:cNvPr>
            <p:cNvSpPr/>
            <p:nvPr/>
          </p:nvSpPr>
          <p:spPr>
            <a:xfrm>
              <a:off x="8192696" y="4482594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0" name="Flowchart: Magnetic Disk 28">
              <a:extLst>
                <a:ext uri="{FF2B5EF4-FFF2-40B4-BE49-F238E27FC236}">
                  <a16:creationId xmlns:a16="http://schemas.microsoft.com/office/drawing/2014/main" id="{9D49958F-B8A2-40C5-AE98-E6601A18D7C0}"/>
                </a:ext>
              </a:extLst>
            </p:cNvPr>
            <p:cNvSpPr/>
            <p:nvPr/>
          </p:nvSpPr>
          <p:spPr>
            <a:xfrm>
              <a:off x="8192696" y="4720447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71" name="Flowchart: Magnetic Disk 29">
            <a:extLst>
              <a:ext uri="{FF2B5EF4-FFF2-40B4-BE49-F238E27FC236}">
                <a16:creationId xmlns:a16="http://schemas.microsoft.com/office/drawing/2014/main" id="{C9FC509A-B57B-489B-A7C8-C3063355A24A}"/>
              </a:ext>
            </a:extLst>
          </p:cNvPr>
          <p:cNvSpPr/>
          <p:nvPr/>
        </p:nvSpPr>
        <p:spPr>
          <a:xfrm>
            <a:off x="8717829" y="1951693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2" name="Flowchart: Magnetic Disk 30">
            <a:extLst>
              <a:ext uri="{FF2B5EF4-FFF2-40B4-BE49-F238E27FC236}">
                <a16:creationId xmlns:a16="http://schemas.microsoft.com/office/drawing/2014/main" id="{02F02B9A-CF03-4723-9A74-78E757D021C6}"/>
              </a:ext>
            </a:extLst>
          </p:cNvPr>
          <p:cNvSpPr/>
          <p:nvPr/>
        </p:nvSpPr>
        <p:spPr>
          <a:xfrm>
            <a:off x="8717829" y="218954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3" name="직사각형 20">
            <a:extLst>
              <a:ext uri="{FF2B5EF4-FFF2-40B4-BE49-F238E27FC236}">
                <a16:creationId xmlns:a16="http://schemas.microsoft.com/office/drawing/2014/main" id="{0008F1EA-0110-4B33-B589-8D8581386845}"/>
              </a:ext>
            </a:extLst>
          </p:cNvPr>
          <p:cNvSpPr/>
          <p:nvPr/>
        </p:nvSpPr>
        <p:spPr>
          <a:xfrm>
            <a:off x="9008286" y="1908212"/>
            <a:ext cx="10166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Routing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4" name="직사각형 20">
            <a:extLst>
              <a:ext uri="{FF2B5EF4-FFF2-40B4-BE49-F238E27FC236}">
                <a16:creationId xmlns:a16="http://schemas.microsoft.com/office/drawing/2014/main" id="{965CE9AB-6A94-428F-8AF8-C42FCD874DF5}"/>
              </a:ext>
            </a:extLst>
          </p:cNvPr>
          <p:cNvSpPr/>
          <p:nvPr/>
        </p:nvSpPr>
        <p:spPr>
          <a:xfrm>
            <a:off x="9008286" y="2146065"/>
            <a:ext cx="234551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Triple Store (any domain ontology)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pSp>
        <p:nvGrpSpPr>
          <p:cNvPr id="75" name="Group 34">
            <a:extLst>
              <a:ext uri="{FF2B5EF4-FFF2-40B4-BE49-F238E27FC236}">
                <a16:creationId xmlns:a16="http://schemas.microsoft.com/office/drawing/2014/main" id="{F531FB84-2E1F-47FA-81C3-D0937A99E984}"/>
              </a:ext>
            </a:extLst>
          </p:cNvPr>
          <p:cNvGrpSpPr/>
          <p:nvPr/>
        </p:nvGrpSpPr>
        <p:grpSpPr>
          <a:xfrm>
            <a:off x="9506473" y="3224319"/>
            <a:ext cx="225525" cy="404808"/>
            <a:chOff x="8192696" y="4482594"/>
            <a:chExt cx="225525" cy="404808"/>
          </a:xfrm>
        </p:grpSpPr>
        <p:sp>
          <p:nvSpPr>
            <p:cNvPr id="76" name="Flowchart: Magnetic Disk 35">
              <a:extLst>
                <a:ext uri="{FF2B5EF4-FFF2-40B4-BE49-F238E27FC236}">
                  <a16:creationId xmlns:a16="http://schemas.microsoft.com/office/drawing/2014/main" id="{086CED9E-24A9-459F-93FA-1EC8BE5D0747}"/>
                </a:ext>
              </a:extLst>
            </p:cNvPr>
            <p:cNvSpPr/>
            <p:nvPr/>
          </p:nvSpPr>
          <p:spPr>
            <a:xfrm>
              <a:off x="8192696" y="4482594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7" name="Flowchart: Magnetic Disk 36">
              <a:extLst>
                <a:ext uri="{FF2B5EF4-FFF2-40B4-BE49-F238E27FC236}">
                  <a16:creationId xmlns:a16="http://schemas.microsoft.com/office/drawing/2014/main" id="{45512447-BBE1-4066-864B-D43F8EBA96EC}"/>
                </a:ext>
              </a:extLst>
            </p:cNvPr>
            <p:cNvSpPr/>
            <p:nvPr/>
          </p:nvSpPr>
          <p:spPr>
            <a:xfrm>
              <a:off x="8192696" y="4720447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78" name="Group 37">
            <a:extLst>
              <a:ext uri="{FF2B5EF4-FFF2-40B4-BE49-F238E27FC236}">
                <a16:creationId xmlns:a16="http://schemas.microsoft.com/office/drawing/2014/main" id="{6E1B1262-41F5-43BD-B44F-16EDE4AB5E6F}"/>
              </a:ext>
            </a:extLst>
          </p:cNvPr>
          <p:cNvGrpSpPr/>
          <p:nvPr/>
        </p:nvGrpSpPr>
        <p:grpSpPr>
          <a:xfrm>
            <a:off x="6947924" y="2337039"/>
            <a:ext cx="225525" cy="404808"/>
            <a:chOff x="8192696" y="4482594"/>
            <a:chExt cx="225525" cy="404808"/>
          </a:xfrm>
        </p:grpSpPr>
        <p:sp>
          <p:nvSpPr>
            <p:cNvPr id="79" name="Flowchart: Magnetic Disk 38">
              <a:extLst>
                <a:ext uri="{FF2B5EF4-FFF2-40B4-BE49-F238E27FC236}">
                  <a16:creationId xmlns:a16="http://schemas.microsoft.com/office/drawing/2014/main" id="{3BFCBB08-D76A-41A4-8B49-7E8D0ABEFAA6}"/>
                </a:ext>
              </a:extLst>
            </p:cNvPr>
            <p:cNvSpPr/>
            <p:nvPr/>
          </p:nvSpPr>
          <p:spPr>
            <a:xfrm>
              <a:off x="8192696" y="4482594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0" name="Flowchart: Magnetic Disk 39">
              <a:extLst>
                <a:ext uri="{FF2B5EF4-FFF2-40B4-BE49-F238E27FC236}">
                  <a16:creationId xmlns:a16="http://schemas.microsoft.com/office/drawing/2014/main" id="{EEE59D38-5B99-4EF0-BE62-5E0B373E9D66}"/>
                </a:ext>
              </a:extLst>
            </p:cNvPr>
            <p:cNvSpPr/>
            <p:nvPr/>
          </p:nvSpPr>
          <p:spPr>
            <a:xfrm>
              <a:off x="8192696" y="4720447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81" name="Group 40">
            <a:extLst>
              <a:ext uri="{FF2B5EF4-FFF2-40B4-BE49-F238E27FC236}">
                <a16:creationId xmlns:a16="http://schemas.microsoft.com/office/drawing/2014/main" id="{B59A827F-7BE5-4E90-8ED9-B1E247C2E2EB}"/>
              </a:ext>
            </a:extLst>
          </p:cNvPr>
          <p:cNvGrpSpPr/>
          <p:nvPr/>
        </p:nvGrpSpPr>
        <p:grpSpPr>
          <a:xfrm>
            <a:off x="5720795" y="3039499"/>
            <a:ext cx="225525" cy="404808"/>
            <a:chOff x="8192696" y="4482594"/>
            <a:chExt cx="225525" cy="404808"/>
          </a:xfrm>
        </p:grpSpPr>
        <p:sp>
          <p:nvSpPr>
            <p:cNvPr id="82" name="Flowchart: Magnetic Disk 41">
              <a:extLst>
                <a:ext uri="{FF2B5EF4-FFF2-40B4-BE49-F238E27FC236}">
                  <a16:creationId xmlns:a16="http://schemas.microsoft.com/office/drawing/2014/main" id="{C43A8378-4972-4048-8AD8-C23C9EBC613F}"/>
                </a:ext>
              </a:extLst>
            </p:cNvPr>
            <p:cNvSpPr/>
            <p:nvPr/>
          </p:nvSpPr>
          <p:spPr>
            <a:xfrm>
              <a:off x="8192696" y="4482594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3" name="Flowchart: Magnetic Disk 42">
              <a:extLst>
                <a:ext uri="{FF2B5EF4-FFF2-40B4-BE49-F238E27FC236}">
                  <a16:creationId xmlns:a16="http://schemas.microsoft.com/office/drawing/2014/main" id="{7C1D7BF4-4110-46AB-B787-D929BD59D353}"/>
                </a:ext>
              </a:extLst>
            </p:cNvPr>
            <p:cNvSpPr/>
            <p:nvPr/>
          </p:nvSpPr>
          <p:spPr>
            <a:xfrm>
              <a:off x="8192696" y="4720447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84" name="Group 43">
            <a:extLst>
              <a:ext uri="{FF2B5EF4-FFF2-40B4-BE49-F238E27FC236}">
                <a16:creationId xmlns:a16="http://schemas.microsoft.com/office/drawing/2014/main" id="{BB050386-48D7-47FC-BFA1-8C0A1D57D38D}"/>
              </a:ext>
            </a:extLst>
          </p:cNvPr>
          <p:cNvGrpSpPr/>
          <p:nvPr/>
        </p:nvGrpSpPr>
        <p:grpSpPr>
          <a:xfrm>
            <a:off x="3964680" y="3542891"/>
            <a:ext cx="225525" cy="404808"/>
            <a:chOff x="8192696" y="4482594"/>
            <a:chExt cx="225525" cy="404808"/>
          </a:xfrm>
        </p:grpSpPr>
        <p:sp>
          <p:nvSpPr>
            <p:cNvPr id="85" name="Flowchart: Magnetic Disk 44">
              <a:extLst>
                <a:ext uri="{FF2B5EF4-FFF2-40B4-BE49-F238E27FC236}">
                  <a16:creationId xmlns:a16="http://schemas.microsoft.com/office/drawing/2014/main" id="{679EE799-751E-4EF6-B56A-ED3E5885AF86}"/>
                </a:ext>
              </a:extLst>
            </p:cNvPr>
            <p:cNvSpPr/>
            <p:nvPr/>
          </p:nvSpPr>
          <p:spPr>
            <a:xfrm>
              <a:off x="8192696" y="4482594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ED7D31">
                    <a:lumMod val="110000"/>
                    <a:satMod val="105000"/>
                    <a:tint val="67000"/>
                  </a:srgbClr>
                </a:gs>
                <a:gs pos="50000">
                  <a:srgbClr val="ED7D31">
                    <a:lumMod val="105000"/>
                    <a:satMod val="103000"/>
                    <a:tint val="73000"/>
                  </a:srgbClr>
                </a:gs>
                <a:gs pos="100000">
                  <a:srgbClr val="ED7D31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6" name="Flowchart: Magnetic Disk 45">
              <a:extLst>
                <a:ext uri="{FF2B5EF4-FFF2-40B4-BE49-F238E27FC236}">
                  <a16:creationId xmlns:a16="http://schemas.microsoft.com/office/drawing/2014/main" id="{CAF2B0C2-D359-4F3F-8BCF-A44BA3D0056B}"/>
                </a:ext>
              </a:extLst>
            </p:cNvPr>
            <p:cNvSpPr/>
            <p:nvPr/>
          </p:nvSpPr>
          <p:spPr>
            <a:xfrm>
              <a:off x="8192696" y="4720447"/>
              <a:ext cx="225525" cy="166955"/>
            </a:xfrm>
            <a:prstGeom prst="flowChartMagneticDisk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7" name="Rounded Rectangular Callout 251">
            <a:extLst>
              <a:ext uri="{FF2B5EF4-FFF2-40B4-BE49-F238E27FC236}">
                <a16:creationId xmlns:a16="http://schemas.microsoft.com/office/drawing/2014/main" id="{794E095F-6168-435C-9762-E3CAAA211FA2}"/>
              </a:ext>
            </a:extLst>
          </p:cNvPr>
          <p:cNvSpPr/>
          <p:nvPr/>
        </p:nvSpPr>
        <p:spPr>
          <a:xfrm>
            <a:off x="4743201" y="4479754"/>
            <a:ext cx="1988759" cy="746224"/>
          </a:xfrm>
          <a:prstGeom prst="wedgeRoundRectCallout">
            <a:avLst>
              <a:gd name="adj1" fmla="val -24190"/>
              <a:gd name="adj2" fmla="val -104942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CSE3</a:t>
            </a:r>
          </a:p>
          <a:p>
            <a:pPr lvl="0" algn="ctr" latinLnBrk="1"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</a:t>
            </a:r>
            <a:r>
              <a:rPr lang="en-US" altLang="ko-KR" sz="1400" kern="0" dirty="0">
                <a:solidFill>
                  <a:prstClr val="white"/>
                </a:solidFill>
                <a:latin typeface="맑은 고딕" panose="020F0502020204030204"/>
              </a:rPr>
              <a:t>CSE1/</a:t>
            </a:r>
            <a:r>
              <a:rPr lang="en-US" altLang="ko-KR" sz="1400" kern="0" dirty="0" err="1">
                <a:solidFill>
                  <a:prstClr val="white"/>
                </a:solidFill>
                <a:latin typeface="맑은 고딕" panose="020F0502020204030204"/>
              </a:rPr>
              <a:t>myBase</a:t>
            </a:r>
            <a:r>
              <a:rPr lang="en-US" altLang="ko-KR" sz="1400" kern="0" dirty="0">
                <a:solidFill>
                  <a:prstClr val="white"/>
                </a:solidFill>
                <a:latin typeface="맑은 고딕" panose="020F0502020204030204"/>
              </a:rPr>
              <a:t>/</a:t>
            </a:r>
            <a:r>
              <a:rPr lang="en-US" altLang="ko-KR" sz="1400" kern="0" dirty="0" err="1">
                <a:solidFill>
                  <a:prstClr val="white"/>
                </a:solidFill>
                <a:latin typeface="맑은 고딕" panose="020F0502020204030204"/>
              </a:rPr>
              <a:t>srt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operation: notify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8" name="Rounded Rectangular Callout 251">
            <a:extLst>
              <a:ext uri="{FF2B5EF4-FFF2-40B4-BE49-F238E27FC236}">
                <a16:creationId xmlns:a16="http://schemas.microsoft.com/office/drawing/2014/main" id="{E5E3B74A-4968-4308-B309-334E4253C66C}"/>
              </a:ext>
            </a:extLst>
          </p:cNvPr>
          <p:cNvSpPr/>
          <p:nvPr/>
        </p:nvSpPr>
        <p:spPr>
          <a:xfrm>
            <a:off x="8717829" y="3885974"/>
            <a:ext cx="1988759" cy="746224"/>
          </a:xfrm>
          <a:prstGeom prst="wedgeRoundRectCallout">
            <a:avLst>
              <a:gd name="adj1" fmla="val -24190"/>
              <a:gd name="adj2" fmla="val -104942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CSE4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CSE1/-/</a:t>
            </a: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srt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operation: update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9" name="Rectangle 5">
            <a:extLst>
              <a:ext uri="{FF2B5EF4-FFF2-40B4-BE49-F238E27FC236}">
                <a16:creationId xmlns:a16="http://schemas.microsoft.com/office/drawing/2014/main" id="{D27DA5B7-85E7-4B5B-8D08-C5B305F8DE5D}"/>
              </a:ext>
            </a:extLst>
          </p:cNvPr>
          <p:cNvSpPr/>
          <p:nvPr/>
        </p:nvSpPr>
        <p:spPr>
          <a:xfrm>
            <a:off x="8192696" y="4985776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0" name="Rectangle 5">
            <a:extLst>
              <a:ext uri="{FF2B5EF4-FFF2-40B4-BE49-F238E27FC236}">
                <a16:creationId xmlns:a16="http://schemas.microsoft.com/office/drawing/2014/main" id="{7EBEBB7C-5B2E-4D6A-82A3-EF9769C551B2}"/>
              </a:ext>
            </a:extLst>
          </p:cNvPr>
          <p:cNvSpPr/>
          <p:nvPr/>
        </p:nvSpPr>
        <p:spPr>
          <a:xfrm>
            <a:off x="8192696" y="5428948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91" name="Elbow Connector 15">
            <a:extLst>
              <a:ext uri="{FF2B5EF4-FFF2-40B4-BE49-F238E27FC236}">
                <a16:creationId xmlns:a16="http://schemas.microsoft.com/office/drawing/2014/main" id="{1F75DE4B-F613-4B65-B80B-CB14B9744778}"/>
              </a:ext>
            </a:extLst>
          </p:cNvPr>
          <p:cNvCxnSpPr>
            <a:cxnSpLocks/>
            <a:stCxn id="89" idx="1"/>
            <a:endCxn id="60" idx="2"/>
          </p:cNvCxnSpPr>
          <p:nvPr/>
        </p:nvCxnSpPr>
        <p:spPr>
          <a:xfrm rot="10800000">
            <a:off x="7694558" y="4658447"/>
            <a:ext cx="498138" cy="472057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2" name="Elbow Connector 15">
            <a:extLst>
              <a:ext uri="{FF2B5EF4-FFF2-40B4-BE49-F238E27FC236}">
                <a16:creationId xmlns:a16="http://schemas.microsoft.com/office/drawing/2014/main" id="{20D8207E-45BF-447B-BA1C-D76A74F580A0}"/>
              </a:ext>
            </a:extLst>
          </p:cNvPr>
          <p:cNvCxnSpPr>
            <a:cxnSpLocks/>
            <a:stCxn id="90" idx="1"/>
            <a:endCxn id="60" idx="2"/>
          </p:cNvCxnSpPr>
          <p:nvPr/>
        </p:nvCxnSpPr>
        <p:spPr>
          <a:xfrm rot="10800000">
            <a:off x="7694558" y="4658447"/>
            <a:ext cx="498138" cy="915229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8582D1B7-AA31-4250-B0F8-51F4131E66B7}"/>
              </a:ext>
            </a:extLst>
          </p:cNvPr>
          <p:cNvSpPr/>
          <p:nvPr/>
        </p:nvSpPr>
        <p:spPr>
          <a:xfrm>
            <a:off x="9759888" y="3430822"/>
            <a:ext cx="17828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SAREF building ontology</a:t>
            </a:r>
            <a:endParaRPr lang="ko-KR" altLang="en-US" sz="11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D6E3DA15-5335-410D-A7BB-C49BB2B9ED10}"/>
              </a:ext>
            </a:extLst>
          </p:cNvPr>
          <p:cNvSpPr/>
          <p:nvPr/>
        </p:nvSpPr>
        <p:spPr>
          <a:xfrm>
            <a:off x="5974210" y="3238913"/>
            <a:ext cx="23695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extended oneM2M Base ontology</a:t>
            </a:r>
            <a:endParaRPr lang="ko-KR" altLang="en-US" sz="11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98" name="직사각형 44">
            <a:extLst>
              <a:ext uri="{FF2B5EF4-FFF2-40B4-BE49-F238E27FC236}">
                <a16:creationId xmlns:a16="http://schemas.microsoft.com/office/drawing/2014/main" id="{BF7F5A28-2C18-482C-B640-A96B30F6B6B7}"/>
              </a:ext>
            </a:extLst>
          </p:cNvPr>
          <p:cNvSpPr/>
          <p:nvPr/>
        </p:nvSpPr>
        <p:spPr>
          <a:xfrm>
            <a:off x="3790847" y="4180878"/>
            <a:ext cx="11646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1200" dirty="0">
                <a:solidFill>
                  <a:prstClr val="black"/>
                </a:solidFill>
                <a:latin typeface="맑은 고딕" panose="020F0502020204030204"/>
              </a:rPr>
              <a:t>subscription</a:t>
            </a:r>
            <a:endParaRPr lang="ko-KR" altLang="en-US" sz="12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39D22DA7-5094-4678-AFBA-1568D9FF8719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3962237" y="4032120"/>
            <a:ext cx="3294856" cy="48160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graphicFrame>
        <p:nvGraphicFramePr>
          <p:cNvPr id="100" name="표 99">
            <a:extLst>
              <a:ext uri="{FF2B5EF4-FFF2-40B4-BE49-F238E27FC236}">
                <a16:creationId xmlns:a16="http://schemas.microsoft.com/office/drawing/2014/main" id="{58D2F73B-BCAB-4E6F-A148-FE6C47EBA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549051"/>
              </p:ext>
            </p:extLst>
          </p:nvPr>
        </p:nvGraphicFramePr>
        <p:xfrm>
          <a:off x="709905" y="1398899"/>
          <a:ext cx="3888000" cy="1554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312000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1408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/>
                        <a:t>CSE-ID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/>
                        <a:t>Summary of RDF triples</a:t>
                      </a:r>
                      <a:endParaRPr lang="ko-KR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85769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/>
                        <a:t>CSE4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/>
                        <a:t>http://www.cityhub.org/ontology/city-v1#Device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http://www.cityhub.org/ontology/base-v1#Function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http://www.cityhub.org/ontology/base-v1#Location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http://www.cityhub.org/ontology/base-v1#SmartWatch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http://www.onem2m.org/ontology/base-v1#Device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096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/>
                        <a:t>CSE3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http://www.cityhub.org/ontology/base-v1#SmartDevice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/>
                        <a:t>http://www.cityhub.org/ontology/base-v1#Location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411712"/>
                  </a:ext>
                </a:extLst>
              </a:tr>
            </a:tbl>
          </a:graphicData>
        </a:graphic>
      </p:graphicFrame>
      <p:sp>
        <p:nvSpPr>
          <p:cNvPr id="102" name="화살표: 굽음 101">
            <a:extLst>
              <a:ext uri="{FF2B5EF4-FFF2-40B4-BE49-F238E27FC236}">
                <a16:creationId xmlns:a16="http://schemas.microsoft.com/office/drawing/2014/main" id="{70FF175B-5CA1-438F-8899-E333DE5DAF60}"/>
              </a:ext>
            </a:extLst>
          </p:cNvPr>
          <p:cNvSpPr/>
          <p:nvPr/>
        </p:nvSpPr>
        <p:spPr>
          <a:xfrm rot="16200000">
            <a:off x="3104087" y="2893772"/>
            <a:ext cx="679491" cy="908200"/>
          </a:xfrm>
          <a:prstGeom prst="bentArrow">
            <a:avLst>
              <a:gd name="adj1" fmla="val 18257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3D02F326-8403-4CB3-97E4-096FBAAEA27E}"/>
              </a:ext>
            </a:extLst>
          </p:cNvPr>
          <p:cNvSpPr/>
          <p:nvPr/>
        </p:nvSpPr>
        <p:spPr>
          <a:xfrm>
            <a:off x="5540100" y="5943731"/>
            <a:ext cx="635545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dirty="0"/>
              <a:t>modified from the </a:t>
            </a:r>
            <a:r>
              <a:rPr lang="ko-KR" altLang="en-US" dirty="0"/>
              <a:t>SDS-2021-0080-ETSI_STF_589_Task_4_progress</a:t>
            </a:r>
          </a:p>
        </p:txBody>
      </p:sp>
    </p:spTree>
    <p:extLst>
      <p:ext uri="{BB962C8B-B14F-4D97-AF65-F5344CB8AC3E}">
        <p14:creationId xmlns:p14="http://schemas.microsoft.com/office/powerpoint/2010/main" val="2955201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ASD Fragmentation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FA539-237D-4DCD-B75A-7C8546B3A4F5}"/>
              </a:ext>
            </a:extLst>
          </p:cNvPr>
          <p:cNvSpPr txBox="1"/>
          <p:nvPr/>
        </p:nvSpPr>
        <p:spPr>
          <a:xfrm>
            <a:off x="1282833" y="1318022"/>
            <a:ext cx="579771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PREFIX base : &lt;http://www.onem2m.org/ontology/base-v1&gt;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PREFIX abc : &lt;http://www.abc.org/ontology/base-v1&gt; 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{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a base:Device.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xyz:location city:Seongnam.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}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UNION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{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a xyz:Device.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xyz:location xyz:KETIHQ.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}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UNION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{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a abc:Device.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?device abc:manufacturer ?manufacturer</a:t>
            </a:r>
            <a:b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 ?manufacturer abc:name company:Samsung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	}</a:t>
            </a:r>
          </a:p>
          <a:p>
            <a:pPr latinLnBrk="1"/>
            <a:r>
              <a:rPr lang="en-US" altLang="ko-KR" sz="14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F5E7CFF-A5AA-4689-BA34-9595773DADCB}"/>
              </a:ext>
            </a:extLst>
          </p:cNvPr>
          <p:cNvSpPr/>
          <p:nvPr/>
        </p:nvSpPr>
        <p:spPr>
          <a:xfrm>
            <a:off x="98980" y="1410996"/>
            <a:ext cx="1014523" cy="95120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SPARQL in ASD from Originator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5" name="표 1">
            <a:extLst>
              <a:ext uri="{FF2B5EF4-FFF2-40B4-BE49-F238E27FC236}">
                <a16:creationId xmlns:a16="http://schemas.microsoft.com/office/drawing/2014/main" id="{3DA0C7F0-39E9-4536-BB80-0367A4A4A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497218"/>
              </p:ext>
            </p:extLst>
          </p:nvPr>
        </p:nvGraphicFramePr>
        <p:xfrm>
          <a:off x="6199740" y="2460614"/>
          <a:ext cx="5258432" cy="2346512"/>
        </p:xfrm>
        <a:graphic>
          <a:graphicData uri="http://schemas.openxmlformats.org/drawingml/2006/table">
            <a:tbl>
              <a:tblPr firstRow="1" bandRow="1"/>
              <a:tblGrid>
                <a:gridCol w="758432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4500000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36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CSE-ID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RDF Resource URI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CSE1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CSE5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CSE3</a:t>
                      </a:r>
                      <a:endParaRPr lang="ko-KR" altLang="en-US" sz="1400" dirty="0"/>
                    </a:p>
                    <a:p>
                      <a:pPr latinLnBrk="1"/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185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ASD Fragmentation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333B7-A165-4A52-8309-7B36DAC887A4}"/>
              </a:ext>
            </a:extLst>
          </p:cNvPr>
          <p:cNvSpPr txBox="1"/>
          <p:nvPr/>
        </p:nvSpPr>
        <p:spPr>
          <a:xfrm>
            <a:off x="1343291" y="4771846"/>
            <a:ext cx="527873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PREFIX base : &lt;http://www.onem2m.org/ontology/base-v1&gt;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a base:Device.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xyz:location city:Seongnam.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6167A7-0E23-4127-87AD-5A6EBCD8C0C7}"/>
              </a:ext>
            </a:extLst>
          </p:cNvPr>
          <p:cNvSpPr txBox="1"/>
          <p:nvPr/>
        </p:nvSpPr>
        <p:spPr>
          <a:xfrm>
            <a:off x="1343291" y="1409033"/>
            <a:ext cx="53303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a xyz:Device.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xyz:location xyz:KETIHQ.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cxnSp>
        <p:nvCxnSpPr>
          <p:cNvPr id="18" name="Straight Connector 23">
            <a:extLst>
              <a:ext uri="{FF2B5EF4-FFF2-40B4-BE49-F238E27FC236}">
                <a16:creationId xmlns:a16="http://schemas.microsoft.com/office/drawing/2014/main" id="{7E1A65AE-4705-494B-9B3C-829D68D4E71D}"/>
              </a:ext>
            </a:extLst>
          </p:cNvPr>
          <p:cNvCxnSpPr/>
          <p:nvPr/>
        </p:nvCxnSpPr>
        <p:spPr>
          <a:xfrm>
            <a:off x="211392" y="2989441"/>
            <a:ext cx="6410633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98EF98-0ACD-47C7-BD2B-075442C0FC52}"/>
              </a:ext>
            </a:extLst>
          </p:cNvPr>
          <p:cNvSpPr txBox="1"/>
          <p:nvPr/>
        </p:nvSpPr>
        <p:spPr>
          <a:xfrm>
            <a:off x="1343291" y="3054035"/>
            <a:ext cx="538934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PREFIX abc : &lt;http://www.abc.org/ontology/base-v1&gt; 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a abc:Device.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?device abc:manufacturer ?manufacturer</a:t>
            </a:r>
            <a:b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	?manufacturer abc:name company:Samsung</a:t>
            </a:r>
          </a:p>
          <a:p>
            <a:pPr latinLnBrk="1"/>
            <a:r>
              <a:rPr lang="en-US" altLang="ko-KR" sz="11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cxnSp>
        <p:nvCxnSpPr>
          <p:cNvPr id="20" name="Straight Connector 28">
            <a:extLst>
              <a:ext uri="{FF2B5EF4-FFF2-40B4-BE49-F238E27FC236}">
                <a16:creationId xmlns:a16="http://schemas.microsoft.com/office/drawing/2014/main" id="{B9FDCAAD-C6F1-421B-A7FE-D4BC605E340F}"/>
              </a:ext>
            </a:extLst>
          </p:cNvPr>
          <p:cNvCxnSpPr/>
          <p:nvPr/>
        </p:nvCxnSpPr>
        <p:spPr>
          <a:xfrm>
            <a:off x="211392" y="4734456"/>
            <a:ext cx="6410633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30AB512-7AA5-4D60-9BBD-7C5E1067C7E3}"/>
              </a:ext>
            </a:extLst>
          </p:cNvPr>
          <p:cNvSpPr/>
          <p:nvPr/>
        </p:nvSpPr>
        <p:spPr>
          <a:xfrm>
            <a:off x="211392" y="1600566"/>
            <a:ext cx="1014523" cy="95120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lvl="0" algn="ctr" latinLnBrk="1"/>
            <a:r>
              <a:rPr lang="en-US" altLang="ko-KR" sz="1400" kern="0" dirty="0">
                <a:solidFill>
                  <a:prstClr val="white"/>
                </a:solidFill>
                <a:latin typeface="맑은 고딕" panose="020F0502020204030204"/>
              </a:rPr>
              <a:t>subsequent ASD to CSE1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36DB4FC5-620C-4F52-A0EA-E146F6066D5B}"/>
              </a:ext>
            </a:extLst>
          </p:cNvPr>
          <p:cNvSpPr/>
          <p:nvPr/>
        </p:nvSpPr>
        <p:spPr>
          <a:xfrm>
            <a:off x="211392" y="3386347"/>
            <a:ext cx="1014523" cy="95120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lvl="0" algn="ctr" latinLnBrk="1"/>
            <a:r>
              <a:rPr lang="en-US" altLang="ko-KR" sz="1400" kern="0" dirty="0">
                <a:solidFill>
                  <a:prstClr val="white"/>
                </a:solidFill>
                <a:latin typeface="맑은 고딕" panose="020F0502020204030204"/>
              </a:rPr>
              <a:t>subsequent ASD to CSE5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0C708779-6615-45D8-A625-A421D8F8D36D}"/>
              </a:ext>
            </a:extLst>
          </p:cNvPr>
          <p:cNvSpPr/>
          <p:nvPr/>
        </p:nvSpPr>
        <p:spPr>
          <a:xfrm>
            <a:off x="211392" y="5160972"/>
            <a:ext cx="1014523" cy="95120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lvl="0" algn="ctr" latinLnBrk="1"/>
            <a:r>
              <a:rPr lang="en-US" altLang="ko-KR" sz="1400" kern="0" dirty="0">
                <a:solidFill>
                  <a:prstClr val="white"/>
                </a:solidFill>
                <a:latin typeface="맑은 고딕" panose="020F0502020204030204"/>
              </a:rPr>
              <a:t>subsequent ASD to CSE3</a:t>
            </a:r>
          </a:p>
        </p:txBody>
      </p:sp>
      <p:graphicFrame>
        <p:nvGraphicFramePr>
          <p:cNvPr id="28" name="표 1">
            <a:extLst>
              <a:ext uri="{FF2B5EF4-FFF2-40B4-BE49-F238E27FC236}">
                <a16:creationId xmlns:a16="http://schemas.microsoft.com/office/drawing/2014/main" id="{A4993570-FAFF-42E8-BDB4-10F3CC755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574035"/>
              </p:ext>
            </p:extLst>
          </p:nvPr>
        </p:nvGraphicFramePr>
        <p:xfrm>
          <a:off x="6199740" y="2460614"/>
          <a:ext cx="5258432" cy="2346512"/>
        </p:xfrm>
        <a:graphic>
          <a:graphicData uri="http://schemas.openxmlformats.org/drawingml/2006/table">
            <a:tbl>
              <a:tblPr firstRow="1" bandRow="1"/>
              <a:tblGrid>
                <a:gridCol w="758432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4500000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36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CSE-ID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RDF Resource URI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CSE1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CSE5</a:t>
                      </a:r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CSE3</a:t>
                      </a:r>
                      <a:endParaRPr lang="ko-KR" altLang="en-US" sz="1400" dirty="0"/>
                    </a:p>
                    <a:p>
                      <a:pPr latinLnBrk="1"/>
                      <a:endParaRPr lang="ko-KR" alt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237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237E2B-D7C1-4407-A643-7574BFF733B1}"/>
              </a:ext>
            </a:extLst>
          </p:cNvPr>
          <p:cNvSpPr txBox="1">
            <a:spLocks/>
          </p:cNvSpPr>
          <p:nvPr/>
        </p:nvSpPr>
        <p:spPr>
          <a:xfrm>
            <a:off x="48822" y="1372502"/>
            <a:ext cx="336669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r>
              <a:rPr lang="en-US" altLang="ko-KR" dirty="0"/>
              <a:t>Initial Query by the Originator</a:t>
            </a:r>
            <a:endParaRPr lang="ko-KR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1DB504-5F79-4DDF-B14E-05ABE36E5341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D48418CC-1133-45BC-A4B5-3249F595C147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Rectangle 111">
            <a:extLst>
              <a:ext uri="{FF2B5EF4-FFF2-40B4-BE49-F238E27FC236}">
                <a16:creationId xmlns:a16="http://schemas.microsoft.com/office/drawing/2014/main" id="{B07F54D2-35A6-4D39-AB44-1D5B37B75856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1" name="Elbow Connector 15">
            <a:extLst>
              <a:ext uri="{FF2B5EF4-FFF2-40B4-BE49-F238E27FC236}">
                <a16:creationId xmlns:a16="http://schemas.microsoft.com/office/drawing/2014/main" id="{6F818AB7-DF56-4A81-80B5-876B234F5D75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2" name="직사각형 12">
            <a:extLst>
              <a:ext uri="{FF2B5EF4-FFF2-40B4-BE49-F238E27FC236}">
                <a16:creationId xmlns:a16="http://schemas.microsoft.com/office/drawing/2014/main" id="{3B9ED788-1F3A-41AE-9CC9-3F70A8F15AD2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13" name="Elbow Connector 15">
            <a:extLst>
              <a:ext uri="{FF2B5EF4-FFF2-40B4-BE49-F238E27FC236}">
                <a16:creationId xmlns:a16="http://schemas.microsoft.com/office/drawing/2014/main" id="{D45F2267-D38E-450E-9AFD-B1A71ABFF4BC}"/>
              </a:ext>
            </a:extLst>
          </p:cNvPr>
          <p:cNvCxnSpPr>
            <a:cxnSpLocks/>
            <a:stCxn id="29" idx="3"/>
            <a:endCxn id="8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Elbow Connector 15">
            <a:extLst>
              <a:ext uri="{FF2B5EF4-FFF2-40B4-BE49-F238E27FC236}">
                <a16:creationId xmlns:a16="http://schemas.microsoft.com/office/drawing/2014/main" id="{E9128B30-D5C2-451A-964B-9DA86CAA31DD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5">
            <a:extLst>
              <a:ext uri="{FF2B5EF4-FFF2-40B4-BE49-F238E27FC236}">
                <a16:creationId xmlns:a16="http://schemas.microsoft.com/office/drawing/2014/main" id="{AA2BFFBF-9F12-40F9-BF9F-1D3348017AB4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6FEB3CFD-EE5B-4A70-87CA-D5D5595A8DA4}"/>
              </a:ext>
            </a:extLst>
          </p:cNvPr>
          <p:cNvCxnSpPr>
            <a:cxnSpLocks/>
            <a:stCxn id="15" idx="0"/>
            <a:endCxn id="10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" name="Rectangle 5">
            <a:extLst>
              <a:ext uri="{FF2B5EF4-FFF2-40B4-BE49-F238E27FC236}">
                <a16:creationId xmlns:a16="http://schemas.microsoft.com/office/drawing/2014/main" id="{80C7E3DE-150A-4276-925B-31301C589555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8" name="Elbow Connector 15">
            <a:extLst>
              <a:ext uri="{FF2B5EF4-FFF2-40B4-BE49-F238E27FC236}">
                <a16:creationId xmlns:a16="http://schemas.microsoft.com/office/drawing/2014/main" id="{3353EC78-6387-4D17-A87E-E77AC7ECF757}"/>
              </a:ext>
            </a:extLst>
          </p:cNvPr>
          <p:cNvCxnSpPr>
            <a:cxnSpLocks/>
            <a:stCxn id="17" idx="0"/>
            <a:endCxn id="10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" name="직사각형 48">
            <a:extLst>
              <a:ext uri="{FF2B5EF4-FFF2-40B4-BE49-F238E27FC236}">
                <a16:creationId xmlns:a16="http://schemas.microsoft.com/office/drawing/2014/main" id="{BE8BB207-B7D3-45C3-BEF4-260B34AEFBD2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20" name="직선 화살표 연결선 60">
            <a:extLst>
              <a:ext uri="{FF2B5EF4-FFF2-40B4-BE49-F238E27FC236}">
                <a16:creationId xmlns:a16="http://schemas.microsoft.com/office/drawing/2014/main" id="{5EBB1D0B-693E-4967-9DAF-AC321F2EC51A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1" name="Flowchart: Magnetic Disk 27">
            <a:extLst>
              <a:ext uri="{FF2B5EF4-FFF2-40B4-BE49-F238E27FC236}">
                <a16:creationId xmlns:a16="http://schemas.microsoft.com/office/drawing/2014/main" id="{4DD85DAD-0075-4056-AA1B-71D9B6D1FD96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Flowchart: Magnetic Disk 29">
            <a:extLst>
              <a:ext uri="{FF2B5EF4-FFF2-40B4-BE49-F238E27FC236}">
                <a16:creationId xmlns:a16="http://schemas.microsoft.com/office/drawing/2014/main" id="{529B41D5-3BBB-4187-AD99-1C20CD51E825}"/>
              </a:ext>
            </a:extLst>
          </p:cNvPr>
          <p:cNvSpPr/>
          <p:nvPr/>
        </p:nvSpPr>
        <p:spPr>
          <a:xfrm>
            <a:off x="5870475" y="324704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직사각형 20">
            <a:extLst>
              <a:ext uri="{FF2B5EF4-FFF2-40B4-BE49-F238E27FC236}">
                <a16:creationId xmlns:a16="http://schemas.microsoft.com/office/drawing/2014/main" id="{A18EEA70-2659-49A6-B813-229454294A89}"/>
              </a:ext>
            </a:extLst>
          </p:cNvPr>
          <p:cNvSpPr/>
          <p:nvPr/>
        </p:nvSpPr>
        <p:spPr>
          <a:xfrm>
            <a:off x="6160932" y="3203565"/>
            <a:ext cx="10166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Routing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24" name="Flowchart: Magnetic Disk 35">
            <a:extLst>
              <a:ext uri="{FF2B5EF4-FFF2-40B4-BE49-F238E27FC236}">
                <a16:creationId xmlns:a16="http://schemas.microsoft.com/office/drawing/2014/main" id="{021C2420-2B91-4EC5-B81F-9967F2BF9CAE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Flowchart: Magnetic Disk 38">
            <a:extLst>
              <a:ext uri="{FF2B5EF4-FFF2-40B4-BE49-F238E27FC236}">
                <a16:creationId xmlns:a16="http://schemas.microsoft.com/office/drawing/2014/main" id="{9DAE6F47-8FA8-42B7-92CB-BE09487F8F9E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Flowchart: Magnetic Disk 41">
            <a:extLst>
              <a:ext uri="{FF2B5EF4-FFF2-40B4-BE49-F238E27FC236}">
                <a16:creationId xmlns:a16="http://schemas.microsoft.com/office/drawing/2014/main" id="{2C307754-446E-4A2A-9A4F-31089A18A6DE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Flowchart: Magnetic Disk 44">
            <a:extLst>
              <a:ext uri="{FF2B5EF4-FFF2-40B4-BE49-F238E27FC236}">
                <a16:creationId xmlns:a16="http://schemas.microsoft.com/office/drawing/2014/main" id="{5D117D6C-1CEF-4E65-91B2-E155CBE0072A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Rounded Rectangular Callout 251">
            <a:extLst>
              <a:ext uri="{FF2B5EF4-FFF2-40B4-BE49-F238E27FC236}">
                <a16:creationId xmlns:a16="http://schemas.microsoft.com/office/drawing/2014/main" id="{D808B130-420A-4991-8D92-18FBF7B2912E}"/>
              </a:ext>
            </a:extLst>
          </p:cNvPr>
          <p:cNvSpPr/>
          <p:nvPr/>
        </p:nvSpPr>
        <p:spPr>
          <a:xfrm>
            <a:off x="5356870" y="6035887"/>
            <a:ext cx="1988759" cy="746224"/>
          </a:xfrm>
          <a:prstGeom prst="wedgeRoundRectCallout">
            <a:avLst>
              <a:gd name="adj1" fmla="val -48389"/>
              <a:gd name="adj2" fmla="val -121065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AE1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CSE1/</a:t>
            </a: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asdPoint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asdResultType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3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D129B978-0966-4A28-B1A9-6BBEC1881534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72C06F5-FF93-4A5D-B238-DDED81F54A8F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31" name="표 1">
            <a:extLst>
              <a:ext uri="{FF2B5EF4-FFF2-40B4-BE49-F238E27FC236}">
                <a16:creationId xmlns:a16="http://schemas.microsoft.com/office/drawing/2014/main" id="{352860CD-6DB6-4769-9B77-887CF48FF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409613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685636C2-8138-46BA-8059-C5960C1868C4}"/>
              </a:ext>
            </a:extLst>
          </p:cNvPr>
          <p:cNvSpPr txBox="1"/>
          <p:nvPr/>
        </p:nvSpPr>
        <p:spPr>
          <a:xfrm>
            <a:off x="167627" y="1757858"/>
            <a:ext cx="3741742" cy="3631763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base : &lt;http://www.onem2m.org/ontology/base-v1&gt;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abc : &lt;http://www.abc.org/ontology/base-v1&gt;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a base:Device.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xyz:location city:Seongnam.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}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UNION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a xyz:Device.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xyz:location xyz:KETIHQ.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}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UNION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{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a abc:Device.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?device abc:manufacturer ?manufacturer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 ?manufacturer abc:name company:Samsung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}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654382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8183CC7-85BD-4D4B-915A-900CB4C81EAA}"/>
              </a:ext>
            </a:extLst>
          </p:cNvPr>
          <p:cNvSpPr txBox="1">
            <a:spLocks/>
          </p:cNvSpPr>
          <p:nvPr/>
        </p:nvSpPr>
        <p:spPr>
          <a:xfrm>
            <a:off x="55164" y="5630943"/>
            <a:ext cx="271939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r>
              <a:rPr lang="en-US" altLang="ko-KR" dirty="0"/>
              <a:t>Query Splitting Example</a:t>
            </a:r>
            <a:endParaRPr lang="ko-KR" altLang="en-US" dirty="0"/>
          </a:p>
        </p:txBody>
      </p:sp>
      <p:sp>
        <p:nvSpPr>
          <p:cNvPr id="62" name="Rectangle 5">
            <a:extLst>
              <a:ext uri="{FF2B5EF4-FFF2-40B4-BE49-F238E27FC236}">
                <a16:creationId xmlns:a16="http://schemas.microsoft.com/office/drawing/2014/main" id="{3D7A2C99-ADD8-42F3-AB64-21F96626DF47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3" name="Rectangle 12">
            <a:extLst>
              <a:ext uri="{FF2B5EF4-FFF2-40B4-BE49-F238E27FC236}">
                <a16:creationId xmlns:a16="http://schemas.microsoft.com/office/drawing/2014/main" id="{978F90BD-E613-422B-AC5B-3C8A6E446D10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Rectangle 111">
            <a:extLst>
              <a:ext uri="{FF2B5EF4-FFF2-40B4-BE49-F238E27FC236}">
                <a16:creationId xmlns:a16="http://schemas.microsoft.com/office/drawing/2014/main" id="{08252C64-8A6A-4AF5-B949-83397D135C9F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5" name="Elbow Connector 15">
            <a:extLst>
              <a:ext uri="{FF2B5EF4-FFF2-40B4-BE49-F238E27FC236}">
                <a16:creationId xmlns:a16="http://schemas.microsoft.com/office/drawing/2014/main" id="{66DD042B-D7C3-4660-B00C-64F6077E984B}"/>
              </a:ext>
            </a:extLst>
          </p:cNvPr>
          <p:cNvCxnSpPr>
            <a:cxnSpLocks/>
            <a:stCxn id="62" idx="3"/>
            <a:endCxn id="63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6" name="직사각형 12">
            <a:extLst>
              <a:ext uri="{FF2B5EF4-FFF2-40B4-BE49-F238E27FC236}">
                <a16:creationId xmlns:a16="http://schemas.microsoft.com/office/drawing/2014/main" id="{A79CE90E-9CB2-49D6-ACBD-BBB4D5E53B08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7" name="Elbow Connector 15">
            <a:extLst>
              <a:ext uri="{FF2B5EF4-FFF2-40B4-BE49-F238E27FC236}">
                <a16:creationId xmlns:a16="http://schemas.microsoft.com/office/drawing/2014/main" id="{F025A7C9-F379-4D55-A683-36655E94BD3C}"/>
              </a:ext>
            </a:extLst>
          </p:cNvPr>
          <p:cNvCxnSpPr>
            <a:cxnSpLocks/>
            <a:stCxn id="83" idx="3"/>
            <a:endCxn id="62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8" name="Elbow Connector 15">
            <a:extLst>
              <a:ext uri="{FF2B5EF4-FFF2-40B4-BE49-F238E27FC236}">
                <a16:creationId xmlns:a16="http://schemas.microsoft.com/office/drawing/2014/main" id="{2D92C3BE-5956-4351-8724-AD09F6C6E962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9" name="Rectangle 5">
            <a:extLst>
              <a:ext uri="{FF2B5EF4-FFF2-40B4-BE49-F238E27FC236}">
                <a16:creationId xmlns:a16="http://schemas.microsoft.com/office/drawing/2014/main" id="{40291668-EF2D-49A9-B619-0744A764997B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0" name="Elbow Connector 15">
            <a:extLst>
              <a:ext uri="{FF2B5EF4-FFF2-40B4-BE49-F238E27FC236}">
                <a16:creationId xmlns:a16="http://schemas.microsoft.com/office/drawing/2014/main" id="{4CBA4CEA-0427-4298-9454-C4BC3734C6E1}"/>
              </a:ext>
            </a:extLst>
          </p:cNvPr>
          <p:cNvCxnSpPr>
            <a:cxnSpLocks/>
            <a:stCxn id="69" idx="0"/>
            <a:endCxn id="64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1" name="Rectangle 5">
            <a:extLst>
              <a:ext uri="{FF2B5EF4-FFF2-40B4-BE49-F238E27FC236}">
                <a16:creationId xmlns:a16="http://schemas.microsoft.com/office/drawing/2014/main" id="{8DB4C01D-3A30-498F-9111-0352A067AB06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2" name="Elbow Connector 15">
            <a:extLst>
              <a:ext uri="{FF2B5EF4-FFF2-40B4-BE49-F238E27FC236}">
                <a16:creationId xmlns:a16="http://schemas.microsoft.com/office/drawing/2014/main" id="{D6DEFBBB-AA66-429A-BDD4-8C8F9F62A96A}"/>
              </a:ext>
            </a:extLst>
          </p:cNvPr>
          <p:cNvCxnSpPr>
            <a:cxnSpLocks/>
            <a:stCxn id="71" idx="0"/>
            <a:endCxn id="64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3" name="직사각형 48">
            <a:extLst>
              <a:ext uri="{FF2B5EF4-FFF2-40B4-BE49-F238E27FC236}">
                <a16:creationId xmlns:a16="http://schemas.microsoft.com/office/drawing/2014/main" id="{763C1E6A-CC5D-43CF-92D8-EC0C61A01B3E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74" name="직선 화살표 연결선 60">
            <a:extLst>
              <a:ext uri="{FF2B5EF4-FFF2-40B4-BE49-F238E27FC236}">
                <a16:creationId xmlns:a16="http://schemas.microsoft.com/office/drawing/2014/main" id="{F29CA4F8-3F73-44FF-A2B3-F1E0BFEA1B1A}"/>
              </a:ext>
            </a:extLst>
          </p:cNvPr>
          <p:cNvCxnSpPr>
            <a:cxnSpLocks/>
            <a:endCxn id="62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Flowchart: Magnetic Disk 27">
            <a:extLst>
              <a:ext uri="{FF2B5EF4-FFF2-40B4-BE49-F238E27FC236}">
                <a16:creationId xmlns:a16="http://schemas.microsoft.com/office/drawing/2014/main" id="{7A96C49A-E300-47E6-969E-C3119588F107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6" name="Flowchart: Magnetic Disk 29">
            <a:extLst>
              <a:ext uri="{FF2B5EF4-FFF2-40B4-BE49-F238E27FC236}">
                <a16:creationId xmlns:a16="http://schemas.microsoft.com/office/drawing/2014/main" id="{7CDD1347-94F7-4023-AF6B-D8BCA378ABA3}"/>
              </a:ext>
            </a:extLst>
          </p:cNvPr>
          <p:cNvSpPr/>
          <p:nvPr/>
        </p:nvSpPr>
        <p:spPr>
          <a:xfrm>
            <a:off x="6012963" y="1624491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7" name="직사각형 20">
            <a:extLst>
              <a:ext uri="{FF2B5EF4-FFF2-40B4-BE49-F238E27FC236}">
                <a16:creationId xmlns:a16="http://schemas.microsoft.com/office/drawing/2014/main" id="{AC9E2784-8019-45B2-AB34-9E99AFF0D14D}"/>
              </a:ext>
            </a:extLst>
          </p:cNvPr>
          <p:cNvSpPr/>
          <p:nvPr/>
        </p:nvSpPr>
        <p:spPr>
          <a:xfrm>
            <a:off x="6303420" y="1581010"/>
            <a:ext cx="10166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Routing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78" name="Flowchart: Magnetic Disk 35">
            <a:extLst>
              <a:ext uri="{FF2B5EF4-FFF2-40B4-BE49-F238E27FC236}">
                <a16:creationId xmlns:a16="http://schemas.microsoft.com/office/drawing/2014/main" id="{B83BADF5-9059-4255-8907-F7AC2A57A7A3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9" name="Flowchart: Magnetic Disk 38">
            <a:extLst>
              <a:ext uri="{FF2B5EF4-FFF2-40B4-BE49-F238E27FC236}">
                <a16:creationId xmlns:a16="http://schemas.microsoft.com/office/drawing/2014/main" id="{116AD32F-82CB-4238-A51D-82756DF954FC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0" name="Flowchart: Magnetic Disk 41">
            <a:extLst>
              <a:ext uri="{FF2B5EF4-FFF2-40B4-BE49-F238E27FC236}">
                <a16:creationId xmlns:a16="http://schemas.microsoft.com/office/drawing/2014/main" id="{746FC311-BA32-491B-9B19-B5093C88BB2C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1" name="Flowchart: Magnetic Disk 44">
            <a:extLst>
              <a:ext uri="{FF2B5EF4-FFF2-40B4-BE49-F238E27FC236}">
                <a16:creationId xmlns:a16="http://schemas.microsoft.com/office/drawing/2014/main" id="{0AB39BE7-1C4E-401D-9DA2-F8828782CE1A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2" name="Rounded Rectangular Callout 251">
            <a:extLst>
              <a:ext uri="{FF2B5EF4-FFF2-40B4-BE49-F238E27FC236}">
                <a16:creationId xmlns:a16="http://schemas.microsoft.com/office/drawing/2014/main" id="{2530F02C-5F47-4916-B1AD-6328B12B2C4C}"/>
              </a:ext>
            </a:extLst>
          </p:cNvPr>
          <p:cNvSpPr/>
          <p:nvPr/>
        </p:nvSpPr>
        <p:spPr>
          <a:xfrm>
            <a:off x="5356870" y="6035887"/>
            <a:ext cx="1988759" cy="746224"/>
          </a:xfrm>
          <a:prstGeom prst="wedgeRoundRectCallout">
            <a:avLst>
              <a:gd name="adj1" fmla="val -48389"/>
              <a:gd name="adj2" fmla="val -121065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AE1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CSE1/</a:t>
            </a: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asdPoint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asdResultType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3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3" name="Rectangle 5">
            <a:extLst>
              <a:ext uri="{FF2B5EF4-FFF2-40B4-BE49-F238E27FC236}">
                <a16:creationId xmlns:a16="http://schemas.microsoft.com/office/drawing/2014/main" id="{74437E60-6108-4DD2-BED8-0248D58D4043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60080EB1-7D2A-4ADD-BD68-5E623D8A5C48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85" name="표 1">
            <a:extLst>
              <a:ext uri="{FF2B5EF4-FFF2-40B4-BE49-F238E27FC236}">
                <a16:creationId xmlns:a16="http://schemas.microsoft.com/office/drawing/2014/main" id="{6F7D4F4E-DB68-4727-A4EE-756ACEBD01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568418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http://www.xyz.org/ontology/base-v1#Serivce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6" name="TextBox 85">
            <a:extLst>
              <a:ext uri="{FF2B5EF4-FFF2-40B4-BE49-F238E27FC236}">
                <a16:creationId xmlns:a16="http://schemas.microsoft.com/office/drawing/2014/main" id="{CDE8EE43-F72A-4FE5-9536-BFA55E45CE03}"/>
              </a:ext>
            </a:extLst>
          </p:cNvPr>
          <p:cNvSpPr txBox="1"/>
          <p:nvPr/>
        </p:nvSpPr>
        <p:spPr>
          <a:xfrm>
            <a:off x="76958" y="4112983"/>
            <a:ext cx="371951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base : &lt;http://www.onem2m.org/ontology/base-v1&gt;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base:Device.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xyz:location city:Seongnam.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80CA9A4-07CB-4E18-888B-D0AF2E7D89F5}"/>
              </a:ext>
            </a:extLst>
          </p:cNvPr>
          <p:cNvSpPr txBox="1"/>
          <p:nvPr/>
        </p:nvSpPr>
        <p:spPr>
          <a:xfrm>
            <a:off x="76958" y="1313070"/>
            <a:ext cx="3312333" cy="132343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xyz:Device.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xyz:location xyz:KETIHQ.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47B6CD-4B0D-4ED8-A6F8-F4135E69B041}"/>
              </a:ext>
            </a:extLst>
          </p:cNvPr>
          <p:cNvSpPr txBox="1"/>
          <p:nvPr/>
        </p:nvSpPr>
        <p:spPr>
          <a:xfrm>
            <a:off x="76958" y="2638467"/>
            <a:ext cx="368418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abc : &lt;http://www.abc.org/ontology/base-v1&gt;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abc:Device.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abc:manufacturer ?manufacturer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?manufacturer abc:name company:Samsung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8970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599F1B1-235E-4610-BFCB-68C4797705C5}"/>
              </a:ext>
            </a:extLst>
          </p:cNvPr>
          <p:cNvSpPr txBox="1">
            <a:spLocks/>
          </p:cNvSpPr>
          <p:nvPr/>
        </p:nvSpPr>
        <p:spPr>
          <a:xfrm>
            <a:off x="0" y="1161265"/>
            <a:ext cx="616521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r>
              <a:rPr lang="en-US" altLang="ko-KR" dirty="0"/>
              <a:t>Option 1: Choose CSEs which have matching ontologies </a:t>
            </a:r>
            <a:endParaRPr lang="ko-KR" altLang="en-US" dirty="0"/>
          </a:p>
        </p:txBody>
      </p:sp>
      <p:sp>
        <p:nvSpPr>
          <p:cNvPr id="60" name="Rectangle 5">
            <a:extLst>
              <a:ext uri="{FF2B5EF4-FFF2-40B4-BE49-F238E27FC236}">
                <a16:creationId xmlns:a16="http://schemas.microsoft.com/office/drawing/2014/main" id="{9657206D-0148-40D4-A742-53CDDB2ED3B8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1" name="Rectangle 12">
            <a:extLst>
              <a:ext uri="{FF2B5EF4-FFF2-40B4-BE49-F238E27FC236}">
                <a16:creationId xmlns:a16="http://schemas.microsoft.com/office/drawing/2014/main" id="{383831F5-EC7B-4E85-892A-E50A1A817B6A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2" name="Rectangle 111">
            <a:extLst>
              <a:ext uri="{FF2B5EF4-FFF2-40B4-BE49-F238E27FC236}">
                <a16:creationId xmlns:a16="http://schemas.microsoft.com/office/drawing/2014/main" id="{C8645EBA-DDB0-454D-A0AA-3FD61014FFB0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3" name="Elbow Connector 15">
            <a:extLst>
              <a:ext uri="{FF2B5EF4-FFF2-40B4-BE49-F238E27FC236}">
                <a16:creationId xmlns:a16="http://schemas.microsoft.com/office/drawing/2014/main" id="{D0399FB9-E325-4506-8AD7-2F58AB522F75}"/>
              </a:ext>
            </a:extLst>
          </p:cNvPr>
          <p:cNvCxnSpPr>
            <a:cxnSpLocks/>
            <a:stCxn id="60" idx="3"/>
            <a:endCxn id="61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4" name="직사각형 12">
            <a:extLst>
              <a:ext uri="{FF2B5EF4-FFF2-40B4-BE49-F238E27FC236}">
                <a16:creationId xmlns:a16="http://schemas.microsoft.com/office/drawing/2014/main" id="{34802DF4-869B-4B45-A01A-7F7077ADE2DB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5" name="Elbow Connector 15">
            <a:extLst>
              <a:ext uri="{FF2B5EF4-FFF2-40B4-BE49-F238E27FC236}">
                <a16:creationId xmlns:a16="http://schemas.microsoft.com/office/drawing/2014/main" id="{A679F5C7-D64A-480A-97BC-7583606FEE4D}"/>
              </a:ext>
            </a:extLst>
          </p:cNvPr>
          <p:cNvCxnSpPr>
            <a:cxnSpLocks/>
            <a:stCxn id="81" idx="3"/>
            <a:endCxn id="60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6" name="Elbow Connector 15">
            <a:extLst>
              <a:ext uri="{FF2B5EF4-FFF2-40B4-BE49-F238E27FC236}">
                <a16:creationId xmlns:a16="http://schemas.microsoft.com/office/drawing/2014/main" id="{7FE80B5E-76B7-49AC-894C-D4B773F1C89A}"/>
              </a:ext>
            </a:extLst>
          </p:cNvPr>
          <p:cNvCxnSpPr>
            <a:cxnSpLocks/>
            <a:stCxn id="61" idx="3"/>
            <a:endCxn id="62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7" name="Rectangle 5">
            <a:extLst>
              <a:ext uri="{FF2B5EF4-FFF2-40B4-BE49-F238E27FC236}">
                <a16:creationId xmlns:a16="http://schemas.microsoft.com/office/drawing/2014/main" id="{F9C9EE05-D7BC-4BA0-A932-8FB854AA4B17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8" name="Elbow Connector 15">
            <a:extLst>
              <a:ext uri="{FF2B5EF4-FFF2-40B4-BE49-F238E27FC236}">
                <a16:creationId xmlns:a16="http://schemas.microsoft.com/office/drawing/2014/main" id="{390EF78C-3824-440B-8FA2-BE8485F633C5}"/>
              </a:ext>
            </a:extLst>
          </p:cNvPr>
          <p:cNvCxnSpPr>
            <a:cxnSpLocks/>
            <a:stCxn id="67" idx="0"/>
            <a:endCxn id="62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9" name="Rectangle 5">
            <a:extLst>
              <a:ext uri="{FF2B5EF4-FFF2-40B4-BE49-F238E27FC236}">
                <a16:creationId xmlns:a16="http://schemas.microsoft.com/office/drawing/2014/main" id="{8609F508-9FF3-4CFD-8F81-44E2ACDDC97E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0" name="Elbow Connector 15">
            <a:extLst>
              <a:ext uri="{FF2B5EF4-FFF2-40B4-BE49-F238E27FC236}">
                <a16:creationId xmlns:a16="http://schemas.microsoft.com/office/drawing/2014/main" id="{50E1E426-5D0D-452E-A02C-1F9035C2BD66}"/>
              </a:ext>
            </a:extLst>
          </p:cNvPr>
          <p:cNvCxnSpPr>
            <a:cxnSpLocks/>
            <a:stCxn id="69" idx="0"/>
            <a:endCxn id="62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1" name="직사각형 48">
            <a:extLst>
              <a:ext uri="{FF2B5EF4-FFF2-40B4-BE49-F238E27FC236}">
                <a16:creationId xmlns:a16="http://schemas.microsoft.com/office/drawing/2014/main" id="{04923838-F4DB-4C29-B994-28A2542DEF3A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72" name="직선 화살표 연결선 60">
            <a:extLst>
              <a:ext uri="{FF2B5EF4-FFF2-40B4-BE49-F238E27FC236}">
                <a16:creationId xmlns:a16="http://schemas.microsoft.com/office/drawing/2014/main" id="{5E07697B-3095-4B13-9FFD-1800666ABAF0}"/>
              </a:ext>
            </a:extLst>
          </p:cNvPr>
          <p:cNvCxnSpPr>
            <a:cxnSpLocks/>
            <a:endCxn id="60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3" name="Flowchart: Magnetic Disk 27">
            <a:extLst>
              <a:ext uri="{FF2B5EF4-FFF2-40B4-BE49-F238E27FC236}">
                <a16:creationId xmlns:a16="http://schemas.microsoft.com/office/drawing/2014/main" id="{209B5A1A-A267-492A-BC22-D91A1F58C4E5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6" name="Flowchart: Magnetic Disk 35">
            <a:extLst>
              <a:ext uri="{FF2B5EF4-FFF2-40B4-BE49-F238E27FC236}">
                <a16:creationId xmlns:a16="http://schemas.microsoft.com/office/drawing/2014/main" id="{43B884A4-7126-4E7C-B831-480C5A8BF7EA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7" name="Flowchart: Magnetic Disk 38">
            <a:extLst>
              <a:ext uri="{FF2B5EF4-FFF2-40B4-BE49-F238E27FC236}">
                <a16:creationId xmlns:a16="http://schemas.microsoft.com/office/drawing/2014/main" id="{C78839EA-D102-48B4-8433-ECA034485129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8" name="Flowchart: Magnetic Disk 41">
            <a:extLst>
              <a:ext uri="{FF2B5EF4-FFF2-40B4-BE49-F238E27FC236}">
                <a16:creationId xmlns:a16="http://schemas.microsoft.com/office/drawing/2014/main" id="{A50EEB1C-E129-4775-B16B-FE73180CA130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9" name="Flowchart: Magnetic Disk 44">
            <a:extLst>
              <a:ext uri="{FF2B5EF4-FFF2-40B4-BE49-F238E27FC236}">
                <a16:creationId xmlns:a16="http://schemas.microsoft.com/office/drawing/2014/main" id="{ED883B18-36F1-41A7-BB70-CADA5F358C3A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0" name="Rounded Rectangular Callout 251">
            <a:extLst>
              <a:ext uri="{FF2B5EF4-FFF2-40B4-BE49-F238E27FC236}">
                <a16:creationId xmlns:a16="http://schemas.microsoft.com/office/drawing/2014/main" id="{1C60990E-969F-4868-AEF0-D37D18A4FFD6}"/>
              </a:ext>
            </a:extLst>
          </p:cNvPr>
          <p:cNvSpPr/>
          <p:nvPr/>
        </p:nvSpPr>
        <p:spPr>
          <a:xfrm>
            <a:off x="6925128" y="5408122"/>
            <a:ext cx="1988759" cy="746224"/>
          </a:xfrm>
          <a:prstGeom prst="wedgeRoundRectCallout">
            <a:avLst>
              <a:gd name="adj1" fmla="val -48389"/>
              <a:gd name="adj2" fmla="val -121065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Target CSEs to send the Sub-query 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1" name="Rectangle 5">
            <a:extLst>
              <a:ext uri="{FF2B5EF4-FFF2-40B4-BE49-F238E27FC236}">
                <a16:creationId xmlns:a16="http://schemas.microsoft.com/office/drawing/2014/main" id="{5BED1D9E-D5DC-4562-8EC0-B406A0AEA96B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AFD4CD2D-2211-4328-AE51-25F08FBC89B3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83" name="표 1">
            <a:extLst>
              <a:ext uri="{FF2B5EF4-FFF2-40B4-BE49-F238E27FC236}">
                <a16:creationId xmlns:a16="http://schemas.microsoft.com/office/drawing/2014/main" id="{2065B3A3-B6BB-4799-AA1C-F0428C8D5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897848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9967C019-927B-4C2A-A9AC-26F35CD6CC01}"/>
              </a:ext>
            </a:extLst>
          </p:cNvPr>
          <p:cNvSpPr txBox="1"/>
          <p:nvPr/>
        </p:nvSpPr>
        <p:spPr>
          <a:xfrm>
            <a:off x="76958" y="4511527"/>
            <a:ext cx="371951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base : &lt;http://www.onem2m.org/ontology/base-v1&gt;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base:Device.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xyz:location city:Seongnam.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34FB99E-CDC7-487A-A81A-68917BA2D509}"/>
              </a:ext>
            </a:extLst>
          </p:cNvPr>
          <p:cNvSpPr txBox="1"/>
          <p:nvPr/>
        </p:nvSpPr>
        <p:spPr>
          <a:xfrm>
            <a:off x="76958" y="1711614"/>
            <a:ext cx="3312333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a xyz:Device.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xyz:location xyz:KETIHQ.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038EC24-F36B-40B1-B9CE-8DCA95103CD6}"/>
              </a:ext>
            </a:extLst>
          </p:cNvPr>
          <p:cNvSpPr txBox="1"/>
          <p:nvPr/>
        </p:nvSpPr>
        <p:spPr>
          <a:xfrm>
            <a:off x="76958" y="3037011"/>
            <a:ext cx="368418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abc : &lt;http://www.abc.org/ontology/base-v1&gt;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abc:Device.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abc:manufacturer ?manufacturer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?manufacturer abc:name company:Samsung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87" name="Rectangle 2">
            <a:extLst>
              <a:ext uri="{FF2B5EF4-FFF2-40B4-BE49-F238E27FC236}">
                <a16:creationId xmlns:a16="http://schemas.microsoft.com/office/drawing/2014/main" id="{82473279-5640-4C04-8284-240D9CABEBCC}"/>
              </a:ext>
            </a:extLst>
          </p:cNvPr>
          <p:cNvSpPr/>
          <p:nvPr/>
        </p:nvSpPr>
        <p:spPr>
          <a:xfrm>
            <a:off x="8437979" y="1443105"/>
            <a:ext cx="2524131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8" name="Rectangle 33">
            <a:extLst>
              <a:ext uri="{FF2B5EF4-FFF2-40B4-BE49-F238E27FC236}">
                <a16:creationId xmlns:a16="http://schemas.microsoft.com/office/drawing/2014/main" id="{1D448FE8-8626-4A26-B0A0-69C702A7461E}"/>
              </a:ext>
            </a:extLst>
          </p:cNvPr>
          <p:cNvSpPr/>
          <p:nvPr/>
        </p:nvSpPr>
        <p:spPr>
          <a:xfrm>
            <a:off x="8437979" y="1615856"/>
            <a:ext cx="2595146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" name="Rectangle 34">
            <a:extLst>
              <a:ext uri="{FF2B5EF4-FFF2-40B4-BE49-F238E27FC236}">
                <a16:creationId xmlns:a16="http://schemas.microsoft.com/office/drawing/2014/main" id="{CFE013EF-015A-48F7-9720-7AE1F7678F1C}"/>
              </a:ext>
            </a:extLst>
          </p:cNvPr>
          <p:cNvSpPr/>
          <p:nvPr/>
        </p:nvSpPr>
        <p:spPr>
          <a:xfrm>
            <a:off x="8437979" y="1789650"/>
            <a:ext cx="2595146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0" name="Rectangle 36">
            <a:extLst>
              <a:ext uri="{FF2B5EF4-FFF2-40B4-BE49-F238E27FC236}">
                <a16:creationId xmlns:a16="http://schemas.microsoft.com/office/drawing/2014/main" id="{28BC3BF2-445C-408B-9CD1-5FD5B81A00DB}"/>
              </a:ext>
            </a:extLst>
          </p:cNvPr>
          <p:cNvSpPr/>
          <p:nvPr/>
        </p:nvSpPr>
        <p:spPr>
          <a:xfrm>
            <a:off x="8437980" y="2894890"/>
            <a:ext cx="2595146" cy="17380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1" name="Rectangle 37">
            <a:extLst>
              <a:ext uri="{FF2B5EF4-FFF2-40B4-BE49-F238E27FC236}">
                <a16:creationId xmlns:a16="http://schemas.microsoft.com/office/drawing/2014/main" id="{C2F0FC96-D894-41F8-8243-E0F606DF952D}"/>
              </a:ext>
            </a:extLst>
          </p:cNvPr>
          <p:cNvSpPr/>
          <p:nvPr/>
        </p:nvSpPr>
        <p:spPr>
          <a:xfrm>
            <a:off x="7816850" y="1442542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2" name="Rectangle 40">
            <a:extLst>
              <a:ext uri="{FF2B5EF4-FFF2-40B4-BE49-F238E27FC236}">
                <a16:creationId xmlns:a16="http://schemas.microsoft.com/office/drawing/2014/main" id="{32D6372B-F35A-44D7-B57B-B30A32AC279C}"/>
              </a:ext>
            </a:extLst>
          </p:cNvPr>
          <p:cNvSpPr/>
          <p:nvPr/>
        </p:nvSpPr>
        <p:spPr>
          <a:xfrm>
            <a:off x="7800390" y="2704898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93" name="직선 화살표 연결선 60">
            <a:extLst>
              <a:ext uri="{FF2B5EF4-FFF2-40B4-BE49-F238E27FC236}">
                <a16:creationId xmlns:a16="http://schemas.microsoft.com/office/drawing/2014/main" id="{0D32D79F-D59B-4D27-A5CB-3E643EBE3183}"/>
              </a:ext>
            </a:extLst>
          </p:cNvPr>
          <p:cNvCxnSpPr>
            <a:cxnSpLocks/>
            <a:stCxn id="60" idx="3"/>
            <a:endCxn id="61" idx="1"/>
          </p:cNvCxnSpPr>
          <p:nvPr/>
        </p:nvCxnSpPr>
        <p:spPr>
          <a:xfrm flipV="1">
            <a:off x="6210598" y="4225214"/>
            <a:ext cx="996201" cy="7462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4" name="직선 화살표 연결선 60">
            <a:extLst>
              <a:ext uri="{FF2B5EF4-FFF2-40B4-BE49-F238E27FC236}">
                <a16:creationId xmlns:a16="http://schemas.microsoft.com/office/drawing/2014/main" id="{E7F6345B-18EE-4233-A535-94734D9D8DA1}"/>
              </a:ext>
            </a:extLst>
          </p:cNvPr>
          <p:cNvCxnSpPr>
            <a:cxnSpLocks/>
            <a:stCxn id="60" idx="3"/>
            <a:endCxn id="69" idx="1"/>
          </p:cNvCxnSpPr>
          <p:nvPr/>
        </p:nvCxnSpPr>
        <p:spPr>
          <a:xfrm flipV="1">
            <a:off x="6210598" y="4385132"/>
            <a:ext cx="3829140" cy="58630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58832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CCB30B8-DCA1-4E5A-9DF1-B7A0A64E9983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346AE58-8F66-4CD8-9BC3-C59BFCA32C2E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Rectangle 111">
            <a:extLst>
              <a:ext uri="{FF2B5EF4-FFF2-40B4-BE49-F238E27FC236}">
                <a16:creationId xmlns:a16="http://schemas.microsoft.com/office/drawing/2014/main" id="{0C481ECE-706B-408F-BBDB-FC925ABB268C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" name="Elbow Connector 15">
            <a:extLst>
              <a:ext uri="{FF2B5EF4-FFF2-40B4-BE49-F238E27FC236}">
                <a16:creationId xmlns:a16="http://schemas.microsoft.com/office/drawing/2014/main" id="{CEB4C41F-80FF-4F69-BFC4-8A003B6176A8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" name="직사각형 12">
            <a:extLst>
              <a:ext uri="{FF2B5EF4-FFF2-40B4-BE49-F238E27FC236}">
                <a16:creationId xmlns:a16="http://schemas.microsoft.com/office/drawing/2014/main" id="{DEFD0712-2176-49AC-A359-2CEC5BC54FF8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8" name="Elbow Connector 15">
            <a:extLst>
              <a:ext uri="{FF2B5EF4-FFF2-40B4-BE49-F238E27FC236}">
                <a16:creationId xmlns:a16="http://schemas.microsoft.com/office/drawing/2014/main" id="{003BBC8E-B444-4527-A507-9F05075988B0}"/>
              </a:ext>
            </a:extLst>
          </p:cNvPr>
          <p:cNvCxnSpPr>
            <a:cxnSpLocks/>
            <a:stCxn id="21" idx="3"/>
            <a:endCxn id="3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" name="Elbow Connector 15">
            <a:extLst>
              <a:ext uri="{FF2B5EF4-FFF2-40B4-BE49-F238E27FC236}">
                <a16:creationId xmlns:a16="http://schemas.microsoft.com/office/drawing/2014/main" id="{69F05233-114E-4287-B7C7-666054225220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0" name="Rectangle 5">
            <a:extLst>
              <a:ext uri="{FF2B5EF4-FFF2-40B4-BE49-F238E27FC236}">
                <a16:creationId xmlns:a16="http://schemas.microsoft.com/office/drawing/2014/main" id="{EE994768-AF05-4A97-B89C-182535B33419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1" name="Elbow Connector 15">
            <a:extLst>
              <a:ext uri="{FF2B5EF4-FFF2-40B4-BE49-F238E27FC236}">
                <a16:creationId xmlns:a16="http://schemas.microsoft.com/office/drawing/2014/main" id="{E1BB1BC4-5D69-4099-B53D-1AB7F9A498FD}"/>
              </a:ext>
            </a:extLst>
          </p:cNvPr>
          <p:cNvCxnSpPr>
            <a:cxnSpLocks/>
            <a:stCxn id="10" idx="0"/>
            <a:endCxn id="5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2" name="Rectangle 5">
            <a:extLst>
              <a:ext uri="{FF2B5EF4-FFF2-40B4-BE49-F238E27FC236}">
                <a16:creationId xmlns:a16="http://schemas.microsoft.com/office/drawing/2014/main" id="{5BEBE63F-66AD-4908-B97F-3DA75FB99501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3" name="Elbow Connector 15">
            <a:extLst>
              <a:ext uri="{FF2B5EF4-FFF2-40B4-BE49-F238E27FC236}">
                <a16:creationId xmlns:a16="http://schemas.microsoft.com/office/drawing/2014/main" id="{2289BE5F-7BEC-4A21-934D-374D043C70EF}"/>
              </a:ext>
            </a:extLst>
          </p:cNvPr>
          <p:cNvCxnSpPr>
            <a:cxnSpLocks/>
            <a:stCxn id="12" idx="0"/>
            <a:endCxn id="5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" name="직사각형 48">
            <a:extLst>
              <a:ext uri="{FF2B5EF4-FFF2-40B4-BE49-F238E27FC236}">
                <a16:creationId xmlns:a16="http://schemas.microsoft.com/office/drawing/2014/main" id="{7D4F1EC9-912C-4A10-875C-8A9D3FBDA3AE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15" name="직선 화살표 연결선 60">
            <a:extLst>
              <a:ext uri="{FF2B5EF4-FFF2-40B4-BE49-F238E27FC236}">
                <a16:creationId xmlns:a16="http://schemas.microsoft.com/office/drawing/2014/main" id="{0DF77A62-FDA1-470F-B6FE-F36A803BA858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Flowchart: Magnetic Disk 27">
            <a:extLst>
              <a:ext uri="{FF2B5EF4-FFF2-40B4-BE49-F238E27FC236}">
                <a16:creationId xmlns:a16="http://schemas.microsoft.com/office/drawing/2014/main" id="{A005609F-2E40-4DEA-B0C3-F9C5BD25EEB2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Flowchart: Magnetic Disk 35">
            <a:extLst>
              <a:ext uri="{FF2B5EF4-FFF2-40B4-BE49-F238E27FC236}">
                <a16:creationId xmlns:a16="http://schemas.microsoft.com/office/drawing/2014/main" id="{F70E60EB-C92E-4BA9-A228-587EE6FD00B6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Flowchart: Magnetic Disk 38">
            <a:extLst>
              <a:ext uri="{FF2B5EF4-FFF2-40B4-BE49-F238E27FC236}">
                <a16:creationId xmlns:a16="http://schemas.microsoft.com/office/drawing/2014/main" id="{6037E182-3891-4EB3-BE5E-1BA0ACF51B11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Flowchart: Magnetic Disk 41">
            <a:extLst>
              <a:ext uri="{FF2B5EF4-FFF2-40B4-BE49-F238E27FC236}">
                <a16:creationId xmlns:a16="http://schemas.microsoft.com/office/drawing/2014/main" id="{28B2045E-D62A-4B99-A212-08D6C2A28E15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Flowchart: Magnetic Disk 44">
            <a:extLst>
              <a:ext uri="{FF2B5EF4-FFF2-40B4-BE49-F238E27FC236}">
                <a16:creationId xmlns:a16="http://schemas.microsoft.com/office/drawing/2014/main" id="{7964F065-63EE-4BE5-B72F-893BB351B136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2F1C18FB-CF56-47CB-9539-F083D315DD28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2068F530-84D9-428B-A054-65D141BB82BD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23" name="표 1">
            <a:extLst>
              <a:ext uri="{FF2B5EF4-FFF2-40B4-BE49-F238E27FC236}">
                <a16:creationId xmlns:a16="http://schemas.microsoft.com/office/drawing/2014/main" id="{C8F272E7-F3B5-48FB-A0D3-AB2304A39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26370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Rectangle 33">
            <a:extLst>
              <a:ext uri="{FF2B5EF4-FFF2-40B4-BE49-F238E27FC236}">
                <a16:creationId xmlns:a16="http://schemas.microsoft.com/office/drawing/2014/main" id="{0FD1EFBD-FCE6-4416-BA85-550F416705AF}"/>
              </a:ext>
            </a:extLst>
          </p:cNvPr>
          <p:cNvSpPr/>
          <p:nvPr/>
        </p:nvSpPr>
        <p:spPr>
          <a:xfrm>
            <a:off x="7802732" y="2070584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8" name="Rectangle 34">
            <a:extLst>
              <a:ext uri="{FF2B5EF4-FFF2-40B4-BE49-F238E27FC236}">
                <a16:creationId xmlns:a16="http://schemas.microsoft.com/office/drawing/2014/main" id="{48D8B74E-EA3C-494C-A24C-4799E5F90F07}"/>
              </a:ext>
            </a:extLst>
          </p:cNvPr>
          <p:cNvSpPr/>
          <p:nvPr/>
        </p:nvSpPr>
        <p:spPr>
          <a:xfrm>
            <a:off x="8423597" y="2057837"/>
            <a:ext cx="2582402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9" name="Rectangle 36">
            <a:extLst>
              <a:ext uri="{FF2B5EF4-FFF2-40B4-BE49-F238E27FC236}">
                <a16:creationId xmlns:a16="http://schemas.microsoft.com/office/drawing/2014/main" id="{EFA0A958-8A6B-4C9C-88B3-AAD12ED2D6A1}"/>
              </a:ext>
            </a:extLst>
          </p:cNvPr>
          <p:cNvSpPr/>
          <p:nvPr/>
        </p:nvSpPr>
        <p:spPr>
          <a:xfrm>
            <a:off x="8423597" y="2254111"/>
            <a:ext cx="2630166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30" name="Rectangle 37">
            <a:extLst>
              <a:ext uri="{FF2B5EF4-FFF2-40B4-BE49-F238E27FC236}">
                <a16:creationId xmlns:a16="http://schemas.microsoft.com/office/drawing/2014/main" id="{C46BBF88-1AFF-41BE-826E-257E077BF0F0}"/>
              </a:ext>
            </a:extLst>
          </p:cNvPr>
          <p:cNvSpPr/>
          <p:nvPr/>
        </p:nvSpPr>
        <p:spPr>
          <a:xfrm>
            <a:off x="8423597" y="2438065"/>
            <a:ext cx="2582402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31" name="직선 화살표 연결선 60">
            <a:extLst>
              <a:ext uri="{FF2B5EF4-FFF2-40B4-BE49-F238E27FC236}">
                <a16:creationId xmlns:a16="http://schemas.microsoft.com/office/drawing/2014/main" id="{3B8F7356-8EDC-4AC6-8F67-9250A2D95DF1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6210598" y="4971437"/>
            <a:ext cx="3011134" cy="52667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2" name="Rounded Rectangular Callout 251">
            <a:extLst>
              <a:ext uri="{FF2B5EF4-FFF2-40B4-BE49-F238E27FC236}">
                <a16:creationId xmlns:a16="http://schemas.microsoft.com/office/drawing/2014/main" id="{2C7C92F7-BCE2-4B16-AC1E-BEEA36D53726}"/>
              </a:ext>
            </a:extLst>
          </p:cNvPr>
          <p:cNvSpPr/>
          <p:nvPr/>
        </p:nvSpPr>
        <p:spPr>
          <a:xfrm>
            <a:off x="7030602" y="5790502"/>
            <a:ext cx="1988759" cy="746224"/>
          </a:xfrm>
          <a:prstGeom prst="wedgeRoundRectCallout">
            <a:avLst>
              <a:gd name="adj1" fmla="val -29691"/>
              <a:gd name="adj2" fmla="val -130051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Target CSEs to send the Sub-query 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075A477-4CEC-4D79-ACDD-31B6BC202602}"/>
              </a:ext>
            </a:extLst>
          </p:cNvPr>
          <p:cNvSpPr txBox="1">
            <a:spLocks/>
          </p:cNvSpPr>
          <p:nvPr/>
        </p:nvSpPr>
        <p:spPr>
          <a:xfrm>
            <a:off x="0" y="1161265"/>
            <a:ext cx="616521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r>
              <a:rPr lang="en-US" altLang="ko-KR" dirty="0"/>
              <a:t>Option 1: Choose CSEs which have matching ontologies 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B2F326-F5A6-48D1-B84D-E8CCFF1D0722}"/>
              </a:ext>
            </a:extLst>
          </p:cNvPr>
          <p:cNvSpPr txBox="1"/>
          <p:nvPr/>
        </p:nvSpPr>
        <p:spPr>
          <a:xfrm>
            <a:off x="76958" y="4511527"/>
            <a:ext cx="371951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base : &lt;http://www.onem2m.org/ontology/base-v1&gt;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base:Device.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xyz:location city:Seongnam.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DFFBAF-10A2-4DD7-A6E3-909786AA270C}"/>
              </a:ext>
            </a:extLst>
          </p:cNvPr>
          <p:cNvSpPr txBox="1"/>
          <p:nvPr/>
        </p:nvSpPr>
        <p:spPr>
          <a:xfrm>
            <a:off x="76958" y="1711614"/>
            <a:ext cx="3312333" cy="132343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defRPr>
            </a:lvl1pPr>
          </a:lstStyle>
          <a:p>
            <a:r>
              <a:rPr lang="en-US" altLang="ko-KR" dirty="0"/>
              <a:t>PREFIX xyz : &lt;http://www.xyz.org/ontology/city-v1&gt;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SELECT ?device </a:t>
            </a:r>
            <a:br>
              <a:rPr lang="en-US" altLang="ko-KR" dirty="0"/>
            </a:br>
            <a:r>
              <a:rPr lang="en-US" altLang="ko-KR" dirty="0"/>
              <a:t>GRAPH .......... </a:t>
            </a:r>
          </a:p>
          <a:p>
            <a:r>
              <a:rPr lang="en-US" altLang="ko-KR" dirty="0"/>
              <a:t>WHERE {</a:t>
            </a:r>
            <a:br>
              <a:rPr lang="en-US" altLang="ko-KR" dirty="0"/>
            </a:br>
            <a:r>
              <a:rPr lang="en-US" altLang="ko-KR" dirty="0"/>
              <a:t>	?device a xyz:Device.</a:t>
            </a:r>
            <a:br>
              <a:rPr lang="en-US" altLang="ko-KR" dirty="0"/>
            </a:br>
            <a:r>
              <a:rPr lang="en-US" altLang="ko-KR" dirty="0"/>
              <a:t>	?device xyz:location xyz:KETIHQ.</a:t>
            </a:r>
          </a:p>
          <a:p>
            <a:r>
              <a:rPr lang="en-US" altLang="ko-KR" dirty="0"/>
              <a:t>}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3F2FF2-F949-49C7-AC9F-A0F4C598CF3D}"/>
              </a:ext>
            </a:extLst>
          </p:cNvPr>
          <p:cNvSpPr txBox="1"/>
          <p:nvPr/>
        </p:nvSpPr>
        <p:spPr>
          <a:xfrm>
            <a:off x="76958" y="3037011"/>
            <a:ext cx="3684189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atinLnBrk="1">
              <a:defRPr sz="1000"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r>
              <a:rPr lang="en-US" altLang="ko-KR" dirty="0"/>
              <a:t>PREFIX abc : &lt;http://www.abc.org/ontology/base-v1&gt; 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SELECT ?device </a:t>
            </a:r>
            <a:br>
              <a:rPr lang="en-US" altLang="ko-KR" dirty="0"/>
            </a:br>
            <a:r>
              <a:rPr lang="en-US" altLang="ko-KR" dirty="0"/>
              <a:t>GRAPH .......... </a:t>
            </a:r>
          </a:p>
          <a:p>
            <a:r>
              <a:rPr lang="en-US" altLang="ko-KR" dirty="0"/>
              <a:t>WHERE {</a:t>
            </a:r>
          </a:p>
          <a:p>
            <a:r>
              <a:rPr lang="en-US" altLang="ko-KR" dirty="0"/>
              <a:t>	?device a abc:Device.</a:t>
            </a:r>
            <a:br>
              <a:rPr lang="en-US" altLang="ko-KR" dirty="0"/>
            </a:br>
            <a:r>
              <a:rPr lang="en-US" altLang="ko-KR" dirty="0"/>
              <a:t>	?device abc:manufacturer ?manufacturer</a:t>
            </a:r>
            <a:br>
              <a:rPr lang="en-US" altLang="ko-KR" dirty="0"/>
            </a:br>
            <a:r>
              <a:rPr lang="en-US" altLang="ko-KR" dirty="0"/>
              <a:t>	?manufacturer abc:name company:Samsung</a:t>
            </a:r>
          </a:p>
          <a:p>
            <a:r>
              <a:rPr lang="en-US" altLang="ko-KR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25891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075A477-4CEC-4D79-ACDD-31B6BC202602}"/>
              </a:ext>
            </a:extLst>
          </p:cNvPr>
          <p:cNvSpPr txBox="1">
            <a:spLocks/>
          </p:cNvSpPr>
          <p:nvPr/>
        </p:nvSpPr>
        <p:spPr>
          <a:xfrm>
            <a:off x="0" y="1161265"/>
            <a:ext cx="616521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r>
              <a:rPr lang="en-US" altLang="ko-KR" dirty="0"/>
              <a:t>Option 1: Choose CSEs which have matching ontologies 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B2F326-F5A6-48D1-B84D-E8CCFF1D0722}"/>
              </a:ext>
            </a:extLst>
          </p:cNvPr>
          <p:cNvSpPr txBox="1"/>
          <p:nvPr/>
        </p:nvSpPr>
        <p:spPr>
          <a:xfrm>
            <a:off x="76958" y="4511527"/>
            <a:ext cx="3719519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atinLnBrk="1">
              <a:defRPr sz="1000"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r>
              <a:rPr lang="en-US" altLang="ko-KR" dirty="0"/>
              <a:t>PREFIX base : &lt;http://www.onem2m.org/ontology/base-v1&gt;</a:t>
            </a:r>
          </a:p>
          <a:p>
            <a:r>
              <a:rPr lang="en-US" altLang="ko-KR" dirty="0"/>
              <a:t>PREFIX xyz : &lt;http://www.xyz.org/ontology/city-v1&gt;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SELECT ?device </a:t>
            </a:r>
            <a:br>
              <a:rPr lang="en-US" altLang="ko-KR" dirty="0"/>
            </a:br>
            <a:r>
              <a:rPr lang="en-US" altLang="ko-KR" dirty="0"/>
              <a:t>GRAPH .......... </a:t>
            </a:r>
          </a:p>
          <a:p>
            <a:r>
              <a:rPr lang="en-US" altLang="ko-KR" dirty="0"/>
              <a:t>WHERE {</a:t>
            </a:r>
            <a:br>
              <a:rPr lang="en-US" altLang="ko-KR" dirty="0"/>
            </a:br>
            <a:r>
              <a:rPr lang="en-US" altLang="ko-KR" dirty="0"/>
              <a:t>	?device a base:Device.</a:t>
            </a:r>
            <a:br>
              <a:rPr lang="en-US" altLang="ko-KR" dirty="0"/>
            </a:br>
            <a:r>
              <a:rPr lang="en-US" altLang="ko-KR" dirty="0"/>
              <a:t>	?device xyz:location city:Seongnam.</a:t>
            </a:r>
            <a:br>
              <a:rPr lang="en-US" altLang="ko-KR" dirty="0"/>
            </a:br>
            <a:r>
              <a:rPr lang="en-US" altLang="ko-KR" dirty="0"/>
              <a:t>}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DFFBAF-10A2-4DD7-A6E3-909786AA270C}"/>
              </a:ext>
            </a:extLst>
          </p:cNvPr>
          <p:cNvSpPr txBox="1"/>
          <p:nvPr/>
        </p:nvSpPr>
        <p:spPr>
          <a:xfrm>
            <a:off x="76958" y="1711614"/>
            <a:ext cx="3312333" cy="132343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defRPr>
            </a:lvl1pPr>
          </a:lstStyle>
          <a:p>
            <a:r>
              <a:rPr lang="en-US" altLang="ko-KR" dirty="0"/>
              <a:t>PREFIX xyz : &lt;http://www.xyz.org/ontology/city-v1&gt;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SELECT ?device </a:t>
            </a:r>
            <a:br>
              <a:rPr lang="en-US" altLang="ko-KR" dirty="0"/>
            </a:br>
            <a:r>
              <a:rPr lang="en-US" altLang="ko-KR" dirty="0"/>
              <a:t>GRAPH .......... </a:t>
            </a:r>
          </a:p>
          <a:p>
            <a:r>
              <a:rPr lang="en-US" altLang="ko-KR" dirty="0"/>
              <a:t>WHERE {</a:t>
            </a:r>
            <a:br>
              <a:rPr lang="en-US" altLang="ko-KR" dirty="0"/>
            </a:br>
            <a:r>
              <a:rPr lang="en-US" altLang="ko-KR" dirty="0"/>
              <a:t>	?device a xyz:Device.</a:t>
            </a:r>
            <a:br>
              <a:rPr lang="en-US" altLang="ko-KR" dirty="0"/>
            </a:br>
            <a:r>
              <a:rPr lang="en-US" altLang="ko-KR" dirty="0"/>
              <a:t>	?device xyz:location xyz:KETIHQ.</a:t>
            </a:r>
          </a:p>
          <a:p>
            <a:r>
              <a:rPr lang="en-US" altLang="ko-KR" dirty="0"/>
              <a:t>}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3F2FF2-F949-49C7-AC9F-A0F4C598CF3D}"/>
              </a:ext>
            </a:extLst>
          </p:cNvPr>
          <p:cNvSpPr txBox="1"/>
          <p:nvPr/>
        </p:nvSpPr>
        <p:spPr>
          <a:xfrm>
            <a:off x="76958" y="3037011"/>
            <a:ext cx="3684189" cy="1477328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defRPr>
            </a:lvl1pPr>
          </a:lstStyle>
          <a:p>
            <a:r>
              <a:rPr lang="en-US" altLang="ko-KR" dirty="0"/>
              <a:t>PREFIX abc : &lt;http://www.abc.org/ontology/base-v1&gt; 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SELECT ?device </a:t>
            </a:r>
            <a:br>
              <a:rPr lang="en-US" altLang="ko-KR" dirty="0"/>
            </a:br>
            <a:r>
              <a:rPr lang="en-US" altLang="ko-KR" dirty="0"/>
              <a:t>GRAPH .......... </a:t>
            </a:r>
          </a:p>
          <a:p>
            <a:r>
              <a:rPr lang="en-US" altLang="ko-KR" dirty="0"/>
              <a:t>WHERE {</a:t>
            </a:r>
          </a:p>
          <a:p>
            <a:r>
              <a:rPr lang="en-US" altLang="ko-KR" dirty="0"/>
              <a:t>	?device a abc:Device.</a:t>
            </a:r>
            <a:br>
              <a:rPr lang="en-US" altLang="ko-KR" dirty="0"/>
            </a:br>
            <a:r>
              <a:rPr lang="en-US" altLang="ko-KR" dirty="0"/>
              <a:t>	?device abc:manufacturer ?manufacturer</a:t>
            </a:r>
            <a:br>
              <a:rPr lang="en-US" altLang="ko-KR" dirty="0"/>
            </a:br>
            <a:r>
              <a:rPr lang="en-US" altLang="ko-KR" dirty="0"/>
              <a:t>	?manufacturer abc:name company:Samsung</a:t>
            </a:r>
          </a:p>
          <a:p>
            <a:r>
              <a:rPr lang="en-US" altLang="ko-KR" dirty="0"/>
              <a:t>}</a:t>
            </a:r>
          </a:p>
        </p:txBody>
      </p:sp>
      <p:sp>
        <p:nvSpPr>
          <p:cNvPr id="63" name="Rectangle 5">
            <a:extLst>
              <a:ext uri="{FF2B5EF4-FFF2-40B4-BE49-F238E27FC236}">
                <a16:creationId xmlns:a16="http://schemas.microsoft.com/office/drawing/2014/main" id="{29D70B73-9DAC-49B7-8D12-BB2ACE2D7DD7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Rectangle 12">
            <a:extLst>
              <a:ext uri="{FF2B5EF4-FFF2-40B4-BE49-F238E27FC236}">
                <a16:creationId xmlns:a16="http://schemas.microsoft.com/office/drawing/2014/main" id="{EA419428-E0A2-4930-99A4-4C977288E533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5" name="Rectangle 111">
            <a:extLst>
              <a:ext uri="{FF2B5EF4-FFF2-40B4-BE49-F238E27FC236}">
                <a16:creationId xmlns:a16="http://schemas.microsoft.com/office/drawing/2014/main" id="{3E2E670E-8D65-4A84-98AC-DB0F204D5011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6" name="Elbow Connector 15">
            <a:extLst>
              <a:ext uri="{FF2B5EF4-FFF2-40B4-BE49-F238E27FC236}">
                <a16:creationId xmlns:a16="http://schemas.microsoft.com/office/drawing/2014/main" id="{8EE7F574-9678-4630-8A98-D71342893039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7" name="직사각형 12">
            <a:extLst>
              <a:ext uri="{FF2B5EF4-FFF2-40B4-BE49-F238E27FC236}">
                <a16:creationId xmlns:a16="http://schemas.microsoft.com/office/drawing/2014/main" id="{053CD140-0FC6-4E71-AE76-946587C9344B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8" name="Elbow Connector 15">
            <a:extLst>
              <a:ext uri="{FF2B5EF4-FFF2-40B4-BE49-F238E27FC236}">
                <a16:creationId xmlns:a16="http://schemas.microsoft.com/office/drawing/2014/main" id="{1B29C404-ED29-4004-8AE4-E9DFB5EF3A0B}"/>
              </a:ext>
            </a:extLst>
          </p:cNvPr>
          <p:cNvCxnSpPr>
            <a:cxnSpLocks/>
            <a:stCxn id="81" idx="3"/>
            <a:endCxn id="63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9" name="Elbow Connector 15">
            <a:extLst>
              <a:ext uri="{FF2B5EF4-FFF2-40B4-BE49-F238E27FC236}">
                <a16:creationId xmlns:a16="http://schemas.microsoft.com/office/drawing/2014/main" id="{A2D6160A-999B-4ACB-BE46-3DDCB7578D08}"/>
              </a:ext>
            </a:extLst>
          </p:cNvPr>
          <p:cNvCxnSpPr>
            <a:cxnSpLocks/>
            <a:stCxn id="64" idx="3"/>
            <a:endCxn id="65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0" name="Rectangle 5">
            <a:extLst>
              <a:ext uri="{FF2B5EF4-FFF2-40B4-BE49-F238E27FC236}">
                <a16:creationId xmlns:a16="http://schemas.microsoft.com/office/drawing/2014/main" id="{B9689A36-416F-4D4F-8616-F9C5E6664334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1" name="Elbow Connector 15">
            <a:extLst>
              <a:ext uri="{FF2B5EF4-FFF2-40B4-BE49-F238E27FC236}">
                <a16:creationId xmlns:a16="http://schemas.microsoft.com/office/drawing/2014/main" id="{CEB0EB06-A0DD-4D49-86D8-2AF9FEF1C373}"/>
              </a:ext>
            </a:extLst>
          </p:cNvPr>
          <p:cNvCxnSpPr>
            <a:cxnSpLocks/>
            <a:stCxn id="70" idx="0"/>
            <a:endCxn id="65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2" name="Rectangle 5">
            <a:extLst>
              <a:ext uri="{FF2B5EF4-FFF2-40B4-BE49-F238E27FC236}">
                <a16:creationId xmlns:a16="http://schemas.microsoft.com/office/drawing/2014/main" id="{741FF347-DD5C-4B01-ADA5-176BACA80B26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3" name="Elbow Connector 15">
            <a:extLst>
              <a:ext uri="{FF2B5EF4-FFF2-40B4-BE49-F238E27FC236}">
                <a16:creationId xmlns:a16="http://schemas.microsoft.com/office/drawing/2014/main" id="{C47639AC-5314-4B88-9413-19D595D93C8A}"/>
              </a:ext>
            </a:extLst>
          </p:cNvPr>
          <p:cNvCxnSpPr>
            <a:cxnSpLocks/>
            <a:stCxn id="72" idx="0"/>
            <a:endCxn id="65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4" name="직사각형 48">
            <a:extLst>
              <a:ext uri="{FF2B5EF4-FFF2-40B4-BE49-F238E27FC236}">
                <a16:creationId xmlns:a16="http://schemas.microsoft.com/office/drawing/2014/main" id="{0E3B24DC-419E-4B26-B7B6-6CAF0272FACE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75" name="직선 화살표 연결선 60">
            <a:extLst>
              <a:ext uri="{FF2B5EF4-FFF2-40B4-BE49-F238E27FC236}">
                <a16:creationId xmlns:a16="http://schemas.microsoft.com/office/drawing/2014/main" id="{CCD32C73-F333-4FCD-898F-545D7B6510DC}"/>
              </a:ext>
            </a:extLst>
          </p:cNvPr>
          <p:cNvCxnSpPr>
            <a:cxnSpLocks/>
            <a:endCxn id="63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6" name="Flowchart: Magnetic Disk 27">
            <a:extLst>
              <a:ext uri="{FF2B5EF4-FFF2-40B4-BE49-F238E27FC236}">
                <a16:creationId xmlns:a16="http://schemas.microsoft.com/office/drawing/2014/main" id="{7201324E-7DB3-41DC-9608-EAF5DFF481CC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7" name="Flowchart: Magnetic Disk 35">
            <a:extLst>
              <a:ext uri="{FF2B5EF4-FFF2-40B4-BE49-F238E27FC236}">
                <a16:creationId xmlns:a16="http://schemas.microsoft.com/office/drawing/2014/main" id="{EF63F740-E362-4233-A48E-339E28F4A8F4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8" name="Flowchart: Magnetic Disk 38">
            <a:extLst>
              <a:ext uri="{FF2B5EF4-FFF2-40B4-BE49-F238E27FC236}">
                <a16:creationId xmlns:a16="http://schemas.microsoft.com/office/drawing/2014/main" id="{10198200-8A3B-490B-81C6-5CC1C6AE341F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9" name="Flowchart: Magnetic Disk 41">
            <a:extLst>
              <a:ext uri="{FF2B5EF4-FFF2-40B4-BE49-F238E27FC236}">
                <a16:creationId xmlns:a16="http://schemas.microsoft.com/office/drawing/2014/main" id="{88B78BAE-F18F-49F6-A24E-D06D358A8407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0" name="Flowchart: Magnetic Disk 44">
            <a:extLst>
              <a:ext uri="{FF2B5EF4-FFF2-40B4-BE49-F238E27FC236}">
                <a16:creationId xmlns:a16="http://schemas.microsoft.com/office/drawing/2014/main" id="{16533E7D-E3D0-4123-8359-A62F509D8F4E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1" name="Rectangle 5">
            <a:extLst>
              <a:ext uri="{FF2B5EF4-FFF2-40B4-BE49-F238E27FC236}">
                <a16:creationId xmlns:a16="http://schemas.microsoft.com/office/drawing/2014/main" id="{F023210F-521C-455F-98DE-516F1860F574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D459A0EE-6D49-4091-994B-D8B35B8C99E8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83" name="표 1">
            <a:extLst>
              <a:ext uri="{FF2B5EF4-FFF2-40B4-BE49-F238E27FC236}">
                <a16:creationId xmlns:a16="http://schemas.microsoft.com/office/drawing/2014/main" id="{7AE57197-E0BF-450F-A5F2-4D234E91A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971408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" name="Rectangle 33">
            <a:extLst>
              <a:ext uri="{FF2B5EF4-FFF2-40B4-BE49-F238E27FC236}">
                <a16:creationId xmlns:a16="http://schemas.microsoft.com/office/drawing/2014/main" id="{88CC85C8-8D3F-4A00-89A7-88CE7953A996}"/>
              </a:ext>
            </a:extLst>
          </p:cNvPr>
          <p:cNvSpPr/>
          <p:nvPr/>
        </p:nvSpPr>
        <p:spPr>
          <a:xfrm>
            <a:off x="7775628" y="2712058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5" name="Rectangle 34">
            <a:extLst>
              <a:ext uri="{FF2B5EF4-FFF2-40B4-BE49-F238E27FC236}">
                <a16:creationId xmlns:a16="http://schemas.microsoft.com/office/drawing/2014/main" id="{80B2F4BE-239E-4C39-A681-6086A6BA5F37}"/>
              </a:ext>
            </a:extLst>
          </p:cNvPr>
          <p:cNvSpPr/>
          <p:nvPr/>
        </p:nvSpPr>
        <p:spPr>
          <a:xfrm>
            <a:off x="8435788" y="2696295"/>
            <a:ext cx="2988115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6" name="Rectangle 36">
            <a:extLst>
              <a:ext uri="{FF2B5EF4-FFF2-40B4-BE49-F238E27FC236}">
                <a16:creationId xmlns:a16="http://schemas.microsoft.com/office/drawing/2014/main" id="{BC9C11D5-6F7F-476F-AEB2-B2B730B028D8}"/>
              </a:ext>
            </a:extLst>
          </p:cNvPr>
          <p:cNvSpPr/>
          <p:nvPr/>
        </p:nvSpPr>
        <p:spPr>
          <a:xfrm>
            <a:off x="8435788" y="2890655"/>
            <a:ext cx="2570211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87" name="직선 화살표 연결선 60">
            <a:extLst>
              <a:ext uri="{FF2B5EF4-FFF2-40B4-BE49-F238E27FC236}">
                <a16:creationId xmlns:a16="http://schemas.microsoft.com/office/drawing/2014/main" id="{89D32632-2E55-4946-983C-0707BE7ADC22}"/>
              </a:ext>
            </a:extLst>
          </p:cNvPr>
          <p:cNvCxnSpPr>
            <a:cxnSpLocks/>
            <a:stCxn id="63" idx="3"/>
            <a:endCxn id="72" idx="1"/>
          </p:cNvCxnSpPr>
          <p:nvPr/>
        </p:nvCxnSpPr>
        <p:spPr>
          <a:xfrm flipV="1">
            <a:off x="6210598" y="4385132"/>
            <a:ext cx="3829140" cy="58630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8" name="Rounded Rectangular Callout 251">
            <a:extLst>
              <a:ext uri="{FF2B5EF4-FFF2-40B4-BE49-F238E27FC236}">
                <a16:creationId xmlns:a16="http://schemas.microsoft.com/office/drawing/2014/main" id="{452EBE91-D5F6-49D3-963C-26D21D1221F3}"/>
              </a:ext>
            </a:extLst>
          </p:cNvPr>
          <p:cNvSpPr/>
          <p:nvPr/>
        </p:nvSpPr>
        <p:spPr>
          <a:xfrm>
            <a:off x="6840015" y="5451633"/>
            <a:ext cx="1988759" cy="746224"/>
          </a:xfrm>
          <a:prstGeom prst="wedgeRoundRectCallout">
            <a:avLst>
              <a:gd name="adj1" fmla="val -29691"/>
              <a:gd name="adj2" fmla="val -130051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Target CSEs to send the Sub-query 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35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Where to use ASD?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Distributed CSEs have their local semantic data </a:t>
            </a:r>
            <a:r>
              <a:rPr lang="en-US" sz="1400" dirty="0"/>
              <a:t>(i.e. &lt;</a:t>
            </a:r>
            <a:r>
              <a:rPr lang="en-US" sz="1400" dirty="0" err="1"/>
              <a:t>semanticDescriptor</a:t>
            </a:r>
            <a:r>
              <a:rPr lang="en-US" sz="1400" dirty="0"/>
              <a:t>&gt; resources)</a:t>
            </a:r>
          </a:p>
          <a:p>
            <a:pPr lvl="1"/>
            <a:r>
              <a:rPr lang="en-US" dirty="0"/>
              <a:t>Ontologies are different for &lt;</a:t>
            </a:r>
            <a:r>
              <a:rPr lang="en-US" dirty="0" err="1"/>
              <a:t>semanticDescriptor</a:t>
            </a:r>
            <a:r>
              <a:rPr lang="en-US" dirty="0"/>
              <a:t>&gt; resources since it’s up to services/AEs' choices</a:t>
            </a:r>
          </a:p>
          <a:p>
            <a:r>
              <a:rPr lang="en-US" dirty="0"/>
              <a:t>Originator of ASD has no idea which CSE contains the interested semantic information </a:t>
            </a:r>
          </a:p>
          <a:p>
            <a:pPr lvl="1"/>
            <a:r>
              <a:rPr lang="en-US" dirty="0"/>
              <a:t>The Originator, hence, sends an ASD a CSE who can handle ASDs</a:t>
            </a:r>
          </a:p>
          <a:p>
            <a:pPr lvl="1"/>
            <a:r>
              <a:rPr lang="en-US" dirty="0"/>
              <a:t>The CSE selects the other CSEs as the target so they execute queries</a:t>
            </a:r>
          </a:p>
          <a:p>
            <a:pPr lvl="2"/>
            <a:r>
              <a:rPr lang="en-US" dirty="0"/>
              <a:t>ASD handling CSEs have </a:t>
            </a:r>
            <a:r>
              <a:rPr lang="en-US" dirty="0">
                <a:solidFill>
                  <a:srgbClr val="FF0000"/>
                </a:solidFill>
              </a:rPr>
              <a:t>Semantic Routing Tables (SRT)</a:t>
            </a:r>
          </a:p>
          <a:p>
            <a:pPr lvl="1"/>
            <a:r>
              <a:rPr lang="fr-FR" dirty="0"/>
              <a:t>The CSE fan-outs the ASD to the selected CSEs and send back the aggregated responses to the Originator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2</a:t>
            </a:fld>
            <a:endParaRPr 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64DF1A1-7442-4EC5-9BD2-3829EB2EC224}"/>
              </a:ext>
            </a:extLst>
          </p:cNvPr>
          <p:cNvSpPr/>
          <p:nvPr/>
        </p:nvSpPr>
        <p:spPr>
          <a:xfrm>
            <a:off x="6430931" y="5943731"/>
            <a:ext cx="55138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dirty="0"/>
              <a:t>from the </a:t>
            </a:r>
            <a:r>
              <a:rPr lang="ko-KR" altLang="en-US" dirty="0"/>
              <a:t>SDS-2021-0080-ETSI_STF_589_Task_4_progress</a:t>
            </a:r>
          </a:p>
        </p:txBody>
      </p:sp>
    </p:spTree>
    <p:extLst>
      <p:ext uri="{BB962C8B-B14F-4D97-AF65-F5344CB8AC3E}">
        <p14:creationId xmlns:p14="http://schemas.microsoft.com/office/powerpoint/2010/main" val="590863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075A477-4CEC-4D79-ACDD-31B6BC202602}"/>
              </a:ext>
            </a:extLst>
          </p:cNvPr>
          <p:cNvSpPr txBox="1">
            <a:spLocks/>
          </p:cNvSpPr>
          <p:nvPr/>
        </p:nvSpPr>
        <p:spPr>
          <a:xfrm>
            <a:off x="220008" y="1161265"/>
            <a:ext cx="672697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r>
              <a:rPr lang="en-US" altLang="ko-KR" dirty="0"/>
              <a:t>Option 2: Choose CSEs which have matching summary (types)</a:t>
            </a:r>
            <a:endParaRPr lang="ko-KR" altLang="en-US" dirty="0"/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C6407E04-C253-4E22-B811-C8B653F13697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901BA22-911D-4AD9-A1FE-A5989AE1397C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Rectangle 111">
            <a:extLst>
              <a:ext uri="{FF2B5EF4-FFF2-40B4-BE49-F238E27FC236}">
                <a16:creationId xmlns:a16="http://schemas.microsoft.com/office/drawing/2014/main" id="{7F61008C-71E5-4E70-8AE0-569A793B8A54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0" name="Elbow Connector 15">
            <a:extLst>
              <a:ext uri="{FF2B5EF4-FFF2-40B4-BE49-F238E27FC236}">
                <a16:creationId xmlns:a16="http://schemas.microsoft.com/office/drawing/2014/main" id="{F026DB9B-0908-47C2-AAFD-E7A728D6CBB3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1" name="직사각형 12">
            <a:extLst>
              <a:ext uri="{FF2B5EF4-FFF2-40B4-BE49-F238E27FC236}">
                <a16:creationId xmlns:a16="http://schemas.microsoft.com/office/drawing/2014/main" id="{F669AD0B-D918-44DC-A08D-BD876FAB956F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42" name="Elbow Connector 15">
            <a:extLst>
              <a:ext uri="{FF2B5EF4-FFF2-40B4-BE49-F238E27FC236}">
                <a16:creationId xmlns:a16="http://schemas.microsoft.com/office/drawing/2014/main" id="{BC3C4542-3D62-45A4-A899-C58BCFBEF516}"/>
              </a:ext>
            </a:extLst>
          </p:cNvPr>
          <p:cNvCxnSpPr>
            <a:cxnSpLocks/>
            <a:stCxn id="55" idx="3"/>
            <a:endCxn id="37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3" name="Elbow Connector 15">
            <a:extLst>
              <a:ext uri="{FF2B5EF4-FFF2-40B4-BE49-F238E27FC236}">
                <a16:creationId xmlns:a16="http://schemas.microsoft.com/office/drawing/2014/main" id="{9181F40A-DF22-4CA7-B9B1-64431CF6C789}"/>
              </a:ext>
            </a:extLst>
          </p:cNvPr>
          <p:cNvCxnSpPr>
            <a:cxnSpLocks/>
            <a:stCxn id="38" idx="3"/>
            <a:endCxn id="39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4" name="Rectangle 5">
            <a:extLst>
              <a:ext uri="{FF2B5EF4-FFF2-40B4-BE49-F238E27FC236}">
                <a16:creationId xmlns:a16="http://schemas.microsoft.com/office/drawing/2014/main" id="{2752EE4D-C10A-4F02-8832-81D90CCA9F1E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5" name="Elbow Connector 15">
            <a:extLst>
              <a:ext uri="{FF2B5EF4-FFF2-40B4-BE49-F238E27FC236}">
                <a16:creationId xmlns:a16="http://schemas.microsoft.com/office/drawing/2014/main" id="{539E1C59-A205-4655-9CC0-2DE5E4331AA3}"/>
              </a:ext>
            </a:extLst>
          </p:cNvPr>
          <p:cNvCxnSpPr>
            <a:cxnSpLocks/>
            <a:stCxn id="44" idx="0"/>
            <a:endCxn id="39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6" name="Rectangle 5">
            <a:extLst>
              <a:ext uri="{FF2B5EF4-FFF2-40B4-BE49-F238E27FC236}">
                <a16:creationId xmlns:a16="http://schemas.microsoft.com/office/drawing/2014/main" id="{C7187B1E-6621-4621-82A9-C5E7CD464D05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7" name="Elbow Connector 15">
            <a:extLst>
              <a:ext uri="{FF2B5EF4-FFF2-40B4-BE49-F238E27FC236}">
                <a16:creationId xmlns:a16="http://schemas.microsoft.com/office/drawing/2014/main" id="{046D32B5-B93E-4A5A-BE6E-3D84C23676EC}"/>
              </a:ext>
            </a:extLst>
          </p:cNvPr>
          <p:cNvCxnSpPr>
            <a:cxnSpLocks/>
            <a:stCxn id="46" idx="0"/>
            <a:endCxn id="39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8" name="직사각형 48">
            <a:extLst>
              <a:ext uri="{FF2B5EF4-FFF2-40B4-BE49-F238E27FC236}">
                <a16:creationId xmlns:a16="http://schemas.microsoft.com/office/drawing/2014/main" id="{EA15B36E-8A11-4D68-9388-B521C7F0A825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49" name="직선 화살표 연결선 60">
            <a:extLst>
              <a:ext uri="{FF2B5EF4-FFF2-40B4-BE49-F238E27FC236}">
                <a16:creationId xmlns:a16="http://schemas.microsoft.com/office/drawing/2014/main" id="{21E00010-1503-44CF-AC0C-DE8FCDA634AD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0" name="Flowchart: Magnetic Disk 27">
            <a:extLst>
              <a:ext uri="{FF2B5EF4-FFF2-40B4-BE49-F238E27FC236}">
                <a16:creationId xmlns:a16="http://schemas.microsoft.com/office/drawing/2014/main" id="{11DBA9C7-8E44-4751-BD91-9EEF45C58351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1" name="Flowchart: Magnetic Disk 35">
            <a:extLst>
              <a:ext uri="{FF2B5EF4-FFF2-40B4-BE49-F238E27FC236}">
                <a16:creationId xmlns:a16="http://schemas.microsoft.com/office/drawing/2014/main" id="{C3A6CD26-118E-46C6-A726-C9682D409DE9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2" name="Flowchart: Magnetic Disk 38">
            <a:extLst>
              <a:ext uri="{FF2B5EF4-FFF2-40B4-BE49-F238E27FC236}">
                <a16:creationId xmlns:a16="http://schemas.microsoft.com/office/drawing/2014/main" id="{70297ADE-B908-4929-96DD-96DB66EA21DC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3" name="Flowchart: Magnetic Disk 41">
            <a:extLst>
              <a:ext uri="{FF2B5EF4-FFF2-40B4-BE49-F238E27FC236}">
                <a16:creationId xmlns:a16="http://schemas.microsoft.com/office/drawing/2014/main" id="{FB5825DF-1851-48E7-8951-9A58AA52CEF8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4" name="Flowchart: Magnetic Disk 44">
            <a:extLst>
              <a:ext uri="{FF2B5EF4-FFF2-40B4-BE49-F238E27FC236}">
                <a16:creationId xmlns:a16="http://schemas.microsoft.com/office/drawing/2014/main" id="{28B17D45-4845-48BA-9014-D34DA5BB8351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5" name="Rectangle 5">
            <a:extLst>
              <a:ext uri="{FF2B5EF4-FFF2-40B4-BE49-F238E27FC236}">
                <a16:creationId xmlns:a16="http://schemas.microsoft.com/office/drawing/2014/main" id="{AA181B74-C32F-4602-91CF-D9ECB0C15985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C5DD15CE-69DD-40C3-B34F-B8061D2C1C69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57" name="표 1">
            <a:extLst>
              <a:ext uri="{FF2B5EF4-FFF2-40B4-BE49-F238E27FC236}">
                <a16:creationId xmlns:a16="http://schemas.microsoft.com/office/drawing/2014/main" id="{42999BA5-1F10-4479-9FC4-CA8E7C08A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042592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8B85E513-2099-4B89-99C4-F586B14000DA}"/>
              </a:ext>
            </a:extLst>
          </p:cNvPr>
          <p:cNvSpPr txBox="1"/>
          <p:nvPr/>
        </p:nvSpPr>
        <p:spPr>
          <a:xfrm>
            <a:off x="76958" y="4482079"/>
            <a:ext cx="3719519" cy="147732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PREFIX base : &lt;http://www.onem2m.org/ontology/base-v1&gt;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a base:Device.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xyz:location city:Seongnam.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D9E007-CE86-403B-B504-E7E1331CA785}"/>
              </a:ext>
            </a:extLst>
          </p:cNvPr>
          <p:cNvSpPr txBox="1"/>
          <p:nvPr/>
        </p:nvSpPr>
        <p:spPr>
          <a:xfrm>
            <a:off x="76958" y="1682166"/>
            <a:ext cx="3312333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PREFIX xyz : &lt;http://www.xyz.org/ontology/city-v1&gt;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a xyz:Device.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xyz:location xyz:KETIHQ.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A8A2342-8094-4131-9787-1BF87F9D0650}"/>
              </a:ext>
            </a:extLst>
          </p:cNvPr>
          <p:cNvSpPr txBox="1"/>
          <p:nvPr/>
        </p:nvSpPr>
        <p:spPr>
          <a:xfrm>
            <a:off x="76958" y="3007563"/>
            <a:ext cx="3684189" cy="147732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PREFIX abc : &lt;http://www.abc.org/ontology/base-v1&gt; 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SELECT ?device 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GRAPH .......... 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WHERE {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a abc:Device.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?device abc:manufacturer ?manufacturer</a:t>
            </a:r>
            <a:b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</a:br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	?manufacturer abc:name company:Samsung</a:t>
            </a:r>
          </a:p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}</a:t>
            </a:r>
          </a:p>
        </p:txBody>
      </p:sp>
      <p:sp>
        <p:nvSpPr>
          <p:cNvPr id="61" name="Rectangle 33">
            <a:extLst>
              <a:ext uri="{FF2B5EF4-FFF2-40B4-BE49-F238E27FC236}">
                <a16:creationId xmlns:a16="http://schemas.microsoft.com/office/drawing/2014/main" id="{9B795FC4-1419-4E5D-B557-345E6B44B5E1}"/>
              </a:ext>
            </a:extLst>
          </p:cNvPr>
          <p:cNvSpPr/>
          <p:nvPr/>
        </p:nvSpPr>
        <p:spPr>
          <a:xfrm>
            <a:off x="8460172" y="1435744"/>
            <a:ext cx="3061268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62" name="Rectangle 34">
            <a:extLst>
              <a:ext uri="{FF2B5EF4-FFF2-40B4-BE49-F238E27FC236}">
                <a16:creationId xmlns:a16="http://schemas.microsoft.com/office/drawing/2014/main" id="{965603F6-4410-426B-8502-573286E39C6E}"/>
              </a:ext>
            </a:extLst>
          </p:cNvPr>
          <p:cNvSpPr/>
          <p:nvPr/>
        </p:nvSpPr>
        <p:spPr>
          <a:xfrm>
            <a:off x="8460171" y="1808132"/>
            <a:ext cx="3246693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" name="Rectangle 36">
            <a:extLst>
              <a:ext uri="{FF2B5EF4-FFF2-40B4-BE49-F238E27FC236}">
                <a16:creationId xmlns:a16="http://schemas.microsoft.com/office/drawing/2014/main" id="{93A9FCC7-B1A4-40B2-84EA-9FD3C3948512}"/>
              </a:ext>
            </a:extLst>
          </p:cNvPr>
          <p:cNvSpPr/>
          <p:nvPr/>
        </p:nvSpPr>
        <p:spPr>
          <a:xfrm>
            <a:off x="7775628" y="1435744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90" name="직선 화살표 연결선 60">
            <a:extLst>
              <a:ext uri="{FF2B5EF4-FFF2-40B4-BE49-F238E27FC236}">
                <a16:creationId xmlns:a16="http://schemas.microsoft.com/office/drawing/2014/main" id="{332845FF-DC1A-4BEC-8C72-27DFF743D02C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 flipV="1">
            <a:off x="6210598" y="4225214"/>
            <a:ext cx="996201" cy="7462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1" name="Rectangle 39">
            <a:extLst>
              <a:ext uri="{FF2B5EF4-FFF2-40B4-BE49-F238E27FC236}">
                <a16:creationId xmlns:a16="http://schemas.microsoft.com/office/drawing/2014/main" id="{63906800-E7C0-4A45-A393-E400E3B9BFC4}"/>
              </a:ext>
            </a:extLst>
          </p:cNvPr>
          <p:cNvSpPr/>
          <p:nvPr/>
        </p:nvSpPr>
        <p:spPr>
          <a:xfrm>
            <a:off x="7790918" y="2081607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2" name="Rectangle 40">
            <a:extLst>
              <a:ext uri="{FF2B5EF4-FFF2-40B4-BE49-F238E27FC236}">
                <a16:creationId xmlns:a16="http://schemas.microsoft.com/office/drawing/2014/main" id="{C95BF7DF-E35C-49FD-854C-99F3443E0009}"/>
              </a:ext>
            </a:extLst>
          </p:cNvPr>
          <p:cNvSpPr/>
          <p:nvPr/>
        </p:nvSpPr>
        <p:spPr>
          <a:xfrm>
            <a:off x="8460171" y="2064647"/>
            <a:ext cx="3103941" cy="191550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3" name="Rectangle 42">
            <a:extLst>
              <a:ext uri="{FF2B5EF4-FFF2-40B4-BE49-F238E27FC236}">
                <a16:creationId xmlns:a16="http://schemas.microsoft.com/office/drawing/2014/main" id="{38B30E31-822E-45C5-8C6F-9CCCA3F4A5C1}"/>
              </a:ext>
            </a:extLst>
          </p:cNvPr>
          <p:cNvSpPr/>
          <p:nvPr/>
        </p:nvSpPr>
        <p:spPr>
          <a:xfrm>
            <a:off x="8438835" y="2424449"/>
            <a:ext cx="3551997" cy="191550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94" name="직선 화살표 연결선 60">
            <a:extLst>
              <a:ext uri="{FF2B5EF4-FFF2-40B4-BE49-F238E27FC236}">
                <a16:creationId xmlns:a16="http://schemas.microsoft.com/office/drawing/2014/main" id="{A610D561-E453-4644-B01D-924A2323F4D9}"/>
              </a:ext>
            </a:extLst>
          </p:cNvPr>
          <p:cNvCxnSpPr>
            <a:cxnSpLocks/>
            <a:stCxn id="37" idx="3"/>
            <a:endCxn id="44" idx="1"/>
          </p:cNvCxnSpPr>
          <p:nvPr/>
        </p:nvCxnSpPr>
        <p:spPr>
          <a:xfrm>
            <a:off x="6210598" y="4971437"/>
            <a:ext cx="3011134" cy="526672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5" name="직선 화살표 연결선 60">
            <a:extLst>
              <a:ext uri="{FF2B5EF4-FFF2-40B4-BE49-F238E27FC236}">
                <a16:creationId xmlns:a16="http://schemas.microsoft.com/office/drawing/2014/main" id="{F9083F77-CEBA-494F-AC4C-5B6E3F6457F0}"/>
              </a:ext>
            </a:extLst>
          </p:cNvPr>
          <p:cNvCxnSpPr>
            <a:cxnSpLocks/>
            <a:stCxn id="37" idx="3"/>
            <a:endCxn id="46" idx="1"/>
          </p:cNvCxnSpPr>
          <p:nvPr/>
        </p:nvCxnSpPr>
        <p:spPr>
          <a:xfrm flipV="1">
            <a:off x="6210598" y="4385132"/>
            <a:ext cx="3829140" cy="586305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6" name="Rectangle 48">
            <a:extLst>
              <a:ext uri="{FF2B5EF4-FFF2-40B4-BE49-F238E27FC236}">
                <a16:creationId xmlns:a16="http://schemas.microsoft.com/office/drawing/2014/main" id="{23806564-726B-4229-A770-5C637B5E1059}"/>
              </a:ext>
            </a:extLst>
          </p:cNvPr>
          <p:cNvSpPr/>
          <p:nvPr/>
        </p:nvSpPr>
        <p:spPr>
          <a:xfrm>
            <a:off x="7800038" y="2715114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7" name="Rectangle 49">
            <a:extLst>
              <a:ext uri="{FF2B5EF4-FFF2-40B4-BE49-F238E27FC236}">
                <a16:creationId xmlns:a16="http://schemas.microsoft.com/office/drawing/2014/main" id="{2E569B5D-6B1D-4D1B-A378-AFACE44379C5}"/>
              </a:ext>
            </a:extLst>
          </p:cNvPr>
          <p:cNvSpPr/>
          <p:nvPr/>
        </p:nvSpPr>
        <p:spPr>
          <a:xfrm>
            <a:off x="8438834" y="2712032"/>
            <a:ext cx="3551997" cy="166057"/>
          </a:xfrm>
          <a:prstGeom prst="rect">
            <a:avLst/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8" name="Rectangle 50">
            <a:extLst>
              <a:ext uri="{FF2B5EF4-FFF2-40B4-BE49-F238E27FC236}">
                <a16:creationId xmlns:a16="http://schemas.microsoft.com/office/drawing/2014/main" id="{5C4E2B10-55EB-4B72-96ED-CAC22A8631E1}"/>
              </a:ext>
            </a:extLst>
          </p:cNvPr>
          <p:cNvSpPr/>
          <p:nvPr/>
        </p:nvSpPr>
        <p:spPr>
          <a:xfrm>
            <a:off x="8438833" y="2901006"/>
            <a:ext cx="3268031" cy="166057"/>
          </a:xfrm>
          <a:prstGeom prst="rect">
            <a:avLst/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82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CA967-876A-490C-A958-B9B2459D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CSE Selection with SRT</a:t>
            </a:r>
            <a:endParaRPr lang="ko-KR" alt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075A477-4CEC-4D79-ACDD-31B6BC202602}"/>
              </a:ext>
            </a:extLst>
          </p:cNvPr>
          <p:cNvSpPr txBox="1">
            <a:spLocks/>
          </p:cNvSpPr>
          <p:nvPr/>
        </p:nvSpPr>
        <p:spPr>
          <a:xfrm>
            <a:off x="13572" y="1161265"/>
            <a:ext cx="483843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latinLnBrk="1">
              <a:defRPr>
                <a:solidFill>
                  <a:prstClr val="black"/>
                </a:solidFill>
                <a:latin typeface="맑은 고딕" panose="020F0502020204030204"/>
              </a:defRPr>
            </a:lvl1pPr>
          </a:lstStyle>
          <a:p>
            <a:r>
              <a:rPr lang="en-US" altLang="ko-KR" dirty="0"/>
              <a:t>Option 3: Matching summary with Inference</a:t>
            </a:r>
            <a:endParaRPr lang="ko-KR" altLang="en-US" dirty="0"/>
          </a:p>
        </p:txBody>
      </p:sp>
      <p:sp>
        <p:nvSpPr>
          <p:cNvPr id="63" name="Rectangle 5">
            <a:extLst>
              <a:ext uri="{FF2B5EF4-FFF2-40B4-BE49-F238E27FC236}">
                <a16:creationId xmlns:a16="http://schemas.microsoft.com/office/drawing/2014/main" id="{7FE222B1-FCE4-4409-8084-5FCB23E7D9CC}"/>
              </a:ext>
            </a:extLst>
          </p:cNvPr>
          <p:cNvSpPr/>
          <p:nvPr/>
        </p:nvSpPr>
        <p:spPr>
          <a:xfrm>
            <a:off x="5335668" y="4826710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Rectangle 12">
            <a:extLst>
              <a:ext uri="{FF2B5EF4-FFF2-40B4-BE49-F238E27FC236}">
                <a16:creationId xmlns:a16="http://schemas.microsoft.com/office/drawing/2014/main" id="{F996643A-F612-4E47-82C5-16D9890AF316}"/>
              </a:ext>
            </a:extLst>
          </p:cNvPr>
          <p:cNvSpPr/>
          <p:nvPr/>
        </p:nvSpPr>
        <p:spPr>
          <a:xfrm>
            <a:off x="7206799" y="4080488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5" name="Rectangle 111">
            <a:extLst>
              <a:ext uri="{FF2B5EF4-FFF2-40B4-BE49-F238E27FC236}">
                <a16:creationId xmlns:a16="http://schemas.microsoft.com/office/drawing/2014/main" id="{15A8C6E0-E1D9-479F-9865-EE117BC7B8D7}"/>
              </a:ext>
            </a:extLst>
          </p:cNvPr>
          <p:cNvSpPr/>
          <p:nvPr/>
        </p:nvSpPr>
        <p:spPr>
          <a:xfrm>
            <a:off x="8220128" y="3360977"/>
            <a:ext cx="940715" cy="29533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6" name="Elbow Connector 15">
            <a:extLst>
              <a:ext uri="{FF2B5EF4-FFF2-40B4-BE49-F238E27FC236}">
                <a16:creationId xmlns:a16="http://schemas.microsoft.com/office/drawing/2014/main" id="{1FAF35C1-519D-4734-9C2B-F379509608DD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 flipV="1">
            <a:off x="6210598" y="4225214"/>
            <a:ext cx="996201" cy="746223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7" name="직사각형 12">
            <a:extLst>
              <a:ext uri="{FF2B5EF4-FFF2-40B4-BE49-F238E27FC236}">
                <a16:creationId xmlns:a16="http://schemas.microsoft.com/office/drawing/2014/main" id="{8D9B7AE6-C2EB-475F-AE7C-8A23358CAED6}"/>
              </a:ext>
            </a:extLst>
          </p:cNvPr>
          <p:cNvSpPr/>
          <p:nvPr/>
        </p:nvSpPr>
        <p:spPr>
          <a:xfrm>
            <a:off x="3503763" y="5590311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68" name="Elbow Connector 15">
            <a:extLst>
              <a:ext uri="{FF2B5EF4-FFF2-40B4-BE49-F238E27FC236}">
                <a16:creationId xmlns:a16="http://schemas.microsoft.com/office/drawing/2014/main" id="{0FBA05E6-8ACC-4650-BFCF-0C769A36BC31}"/>
              </a:ext>
            </a:extLst>
          </p:cNvPr>
          <p:cNvCxnSpPr>
            <a:cxnSpLocks/>
            <a:stCxn id="82" idx="3"/>
            <a:endCxn id="63" idx="1"/>
          </p:cNvCxnSpPr>
          <p:nvPr/>
        </p:nvCxnSpPr>
        <p:spPr>
          <a:xfrm flipV="1">
            <a:off x="4584998" y="4971437"/>
            <a:ext cx="750670" cy="116214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9" name="Elbow Connector 15">
            <a:extLst>
              <a:ext uri="{FF2B5EF4-FFF2-40B4-BE49-F238E27FC236}">
                <a16:creationId xmlns:a16="http://schemas.microsoft.com/office/drawing/2014/main" id="{A35A7C7B-8FBB-43BE-8408-F79C5F2BF5CD}"/>
              </a:ext>
            </a:extLst>
          </p:cNvPr>
          <p:cNvCxnSpPr>
            <a:cxnSpLocks/>
            <a:stCxn id="64" idx="3"/>
            <a:endCxn id="65" idx="1"/>
          </p:cNvCxnSpPr>
          <p:nvPr/>
        </p:nvCxnSpPr>
        <p:spPr>
          <a:xfrm flipV="1">
            <a:off x="7933714" y="3508642"/>
            <a:ext cx="286414" cy="716572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0" name="Rectangle 5">
            <a:extLst>
              <a:ext uri="{FF2B5EF4-FFF2-40B4-BE49-F238E27FC236}">
                <a16:creationId xmlns:a16="http://schemas.microsoft.com/office/drawing/2014/main" id="{4BF41F7B-8898-4E97-9986-7965DF1D790E}"/>
              </a:ext>
            </a:extLst>
          </p:cNvPr>
          <p:cNvSpPr/>
          <p:nvPr/>
        </p:nvSpPr>
        <p:spPr>
          <a:xfrm>
            <a:off x="9221732" y="5353382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1" name="Elbow Connector 15">
            <a:extLst>
              <a:ext uri="{FF2B5EF4-FFF2-40B4-BE49-F238E27FC236}">
                <a16:creationId xmlns:a16="http://schemas.microsoft.com/office/drawing/2014/main" id="{B75528E2-4D99-42F0-8E13-5FDAB197193E}"/>
              </a:ext>
            </a:extLst>
          </p:cNvPr>
          <p:cNvCxnSpPr>
            <a:cxnSpLocks/>
            <a:stCxn id="70" idx="0"/>
            <a:endCxn id="65" idx="3"/>
          </p:cNvCxnSpPr>
          <p:nvPr/>
        </p:nvCxnSpPr>
        <p:spPr>
          <a:xfrm rot="16200000" flipV="1">
            <a:off x="8487650" y="4181835"/>
            <a:ext cx="1844740" cy="498354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2" name="Rectangle 5">
            <a:extLst>
              <a:ext uri="{FF2B5EF4-FFF2-40B4-BE49-F238E27FC236}">
                <a16:creationId xmlns:a16="http://schemas.microsoft.com/office/drawing/2014/main" id="{7F845028-70A5-4035-B2B7-983DE6796FD7}"/>
              </a:ext>
            </a:extLst>
          </p:cNvPr>
          <p:cNvSpPr/>
          <p:nvPr/>
        </p:nvSpPr>
        <p:spPr>
          <a:xfrm>
            <a:off x="10039738" y="424040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3" name="Elbow Connector 15">
            <a:extLst>
              <a:ext uri="{FF2B5EF4-FFF2-40B4-BE49-F238E27FC236}">
                <a16:creationId xmlns:a16="http://schemas.microsoft.com/office/drawing/2014/main" id="{B6C0E531-955E-4705-96B0-1CA2663B55BB}"/>
              </a:ext>
            </a:extLst>
          </p:cNvPr>
          <p:cNvCxnSpPr>
            <a:cxnSpLocks/>
            <a:stCxn id="72" idx="0"/>
            <a:endCxn id="65" idx="3"/>
          </p:cNvCxnSpPr>
          <p:nvPr/>
        </p:nvCxnSpPr>
        <p:spPr>
          <a:xfrm rot="16200000" flipV="1">
            <a:off x="9453142" y="3216344"/>
            <a:ext cx="731763" cy="131636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4" name="직사각형 48">
            <a:extLst>
              <a:ext uri="{FF2B5EF4-FFF2-40B4-BE49-F238E27FC236}">
                <a16:creationId xmlns:a16="http://schemas.microsoft.com/office/drawing/2014/main" id="{6CDD630B-AC86-4403-AD6B-EE654F94F276}"/>
              </a:ext>
            </a:extLst>
          </p:cNvPr>
          <p:cNvSpPr/>
          <p:nvPr/>
        </p:nvSpPr>
        <p:spPr>
          <a:xfrm>
            <a:off x="10217355" y="478637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original ASD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75" name="직선 화살표 연결선 60">
            <a:extLst>
              <a:ext uri="{FF2B5EF4-FFF2-40B4-BE49-F238E27FC236}">
                <a16:creationId xmlns:a16="http://schemas.microsoft.com/office/drawing/2014/main" id="{A5CAA8E2-D96F-4CE3-ACF5-9F61D9EE3AD7}"/>
              </a:ext>
            </a:extLst>
          </p:cNvPr>
          <p:cNvCxnSpPr>
            <a:cxnSpLocks/>
            <a:endCxn id="63" idx="2"/>
          </p:cNvCxnSpPr>
          <p:nvPr/>
        </p:nvCxnSpPr>
        <p:spPr>
          <a:xfrm flipV="1">
            <a:off x="4584998" y="5116163"/>
            <a:ext cx="1188135" cy="1017419"/>
          </a:xfrm>
          <a:prstGeom prst="straightConnector1">
            <a:avLst/>
          </a:prstGeom>
          <a:noFill/>
          <a:ln w="19050" cap="flat" cmpd="sng" algn="ctr">
            <a:solidFill>
              <a:srgbClr val="ED7D3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6" name="Flowchart: Magnetic Disk 27">
            <a:extLst>
              <a:ext uri="{FF2B5EF4-FFF2-40B4-BE49-F238E27FC236}">
                <a16:creationId xmlns:a16="http://schemas.microsoft.com/office/drawing/2014/main" id="{33EE9EEB-6034-4E17-82D7-9B474D4EB283}"/>
              </a:ext>
            </a:extLst>
          </p:cNvPr>
          <p:cNvSpPr/>
          <p:nvPr/>
        </p:nvSpPr>
        <p:spPr>
          <a:xfrm>
            <a:off x="10157335" y="530614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7" name="Flowchart: Magnetic Disk 35">
            <a:extLst>
              <a:ext uri="{FF2B5EF4-FFF2-40B4-BE49-F238E27FC236}">
                <a16:creationId xmlns:a16="http://schemas.microsoft.com/office/drawing/2014/main" id="{BDA3FDE1-627B-470F-91AA-EDABA627AB87}"/>
              </a:ext>
            </a:extLst>
          </p:cNvPr>
          <p:cNvSpPr/>
          <p:nvPr/>
        </p:nvSpPr>
        <p:spPr>
          <a:xfrm>
            <a:off x="11005999" y="4211286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8" name="Flowchart: Magnetic Disk 38">
            <a:extLst>
              <a:ext uri="{FF2B5EF4-FFF2-40B4-BE49-F238E27FC236}">
                <a16:creationId xmlns:a16="http://schemas.microsoft.com/office/drawing/2014/main" id="{82CBB376-39EC-4E89-AF45-0DF7E3F50947}"/>
              </a:ext>
            </a:extLst>
          </p:cNvPr>
          <p:cNvSpPr/>
          <p:nvPr/>
        </p:nvSpPr>
        <p:spPr>
          <a:xfrm>
            <a:off x="9221732" y="330623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9" name="Flowchart: Magnetic Disk 41">
            <a:extLst>
              <a:ext uri="{FF2B5EF4-FFF2-40B4-BE49-F238E27FC236}">
                <a16:creationId xmlns:a16="http://schemas.microsoft.com/office/drawing/2014/main" id="{40E5F418-DB88-4C11-8C7B-18D621F153F0}"/>
              </a:ext>
            </a:extLst>
          </p:cNvPr>
          <p:cNvSpPr/>
          <p:nvPr/>
        </p:nvSpPr>
        <p:spPr>
          <a:xfrm>
            <a:off x="7994603" y="4008697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0" name="Flowchart: Magnetic Disk 44">
            <a:extLst>
              <a:ext uri="{FF2B5EF4-FFF2-40B4-BE49-F238E27FC236}">
                <a16:creationId xmlns:a16="http://schemas.microsoft.com/office/drawing/2014/main" id="{DB1138D4-6DA9-47A9-AD03-287B0164FBE4}"/>
              </a:ext>
            </a:extLst>
          </p:cNvPr>
          <p:cNvSpPr/>
          <p:nvPr/>
        </p:nvSpPr>
        <p:spPr>
          <a:xfrm>
            <a:off x="6238488" y="451208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1" name="Rounded Rectangular Callout 251">
            <a:extLst>
              <a:ext uri="{FF2B5EF4-FFF2-40B4-BE49-F238E27FC236}">
                <a16:creationId xmlns:a16="http://schemas.microsoft.com/office/drawing/2014/main" id="{13F6A44E-0D69-4FF5-9BC6-5E61A639B286}"/>
              </a:ext>
            </a:extLst>
          </p:cNvPr>
          <p:cNvSpPr/>
          <p:nvPr/>
        </p:nvSpPr>
        <p:spPr>
          <a:xfrm>
            <a:off x="5356870" y="6035887"/>
            <a:ext cx="1988759" cy="746224"/>
          </a:xfrm>
          <a:prstGeom prst="wedgeRoundRectCallout">
            <a:avLst>
              <a:gd name="adj1" fmla="val -48389"/>
              <a:gd name="adj2" fmla="val -121065"/>
              <a:gd name="adj3" fmla="val 16667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from: AE1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to: CSE1/</a:t>
            </a: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asdPoint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asdResultType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3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2" name="Rectangle 5">
            <a:extLst>
              <a:ext uri="{FF2B5EF4-FFF2-40B4-BE49-F238E27FC236}">
                <a16:creationId xmlns:a16="http://schemas.microsoft.com/office/drawing/2014/main" id="{B524B994-2E35-4E83-8794-2E5B23C742F7}"/>
              </a:ext>
            </a:extLst>
          </p:cNvPr>
          <p:cNvSpPr/>
          <p:nvPr/>
        </p:nvSpPr>
        <p:spPr>
          <a:xfrm>
            <a:off x="3710068" y="5988855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C70BF8C7-636F-4292-BF27-4F1EB316D731}"/>
              </a:ext>
            </a:extLst>
          </p:cNvPr>
          <p:cNvSpPr/>
          <p:nvPr/>
        </p:nvSpPr>
        <p:spPr>
          <a:xfrm>
            <a:off x="7617839" y="4622030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050" dirty="0">
                <a:solidFill>
                  <a:prstClr val="black"/>
                </a:solidFill>
                <a:latin typeface="맑은 고딕" panose="020F0502020204030204"/>
              </a:rPr>
              <a:t>lookup table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graphicFrame>
        <p:nvGraphicFramePr>
          <p:cNvPr id="84" name="표 1">
            <a:extLst>
              <a:ext uri="{FF2B5EF4-FFF2-40B4-BE49-F238E27FC236}">
                <a16:creationId xmlns:a16="http://schemas.microsoft.com/office/drawing/2014/main" id="{D890B521-EEA2-42F8-9D1A-D7B9787DC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0235"/>
              </p:ext>
            </p:extLst>
          </p:nvPr>
        </p:nvGraphicFramePr>
        <p:xfrm>
          <a:off x="7451377" y="918161"/>
          <a:ext cx="4643087" cy="2194560"/>
        </p:xfrm>
        <a:graphic>
          <a:graphicData uri="http://schemas.openxmlformats.org/drawingml/2006/table">
            <a:tbl>
              <a:tblPr firstRow="1" bandRow="1"/>
              <a:tblGrid>
                <a:gridCol w="297977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619717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3725393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#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CSE-ID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RDF Resource URI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http://www.xyz.org/ontology/city-v1#SmartDevice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http://www.xyz.org/ontology/base-v1#Service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2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http://www.abc.org/ontology/base-v1#Function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237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  <a:p>
                      <a:pPr latinLnBrk="1"/>
                      <a:endParaRPr lang="ko-KR" alt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http://www.xyz.org/ontology/base-v1#location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D46D1CA4-EC00-4AB1-B0EB-35C4B11CE60B}"/>
              </a:ext>
            </a:extLst>
          </p:cNvPr>
          <p:cNvSpPr txBox="1"/>
          <p:nvPr/>
        </p:nvSpPr>
        <p:spPr>
          <a:xfrm>
            <a:off x="76958" y="1482920"/>
            <a:ext cx="3312333" cy="132343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PREFIX xyz : &lt;http://www.xyz.org/ontology/city-v1&gt;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SELECT ?device 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GRAPH ..........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WHERE {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a xyz:Device.</a:t>
            </a:r>
            <a:b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</a:b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	?device xyz:location xyz:KETIHQ.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rPr>
              <a:t>}</a:t>
            </a:r>
          </a:p>
        </p:txBody>
      </p:sp>
      <p:sp>
        <p:nvSpPr>
          <p:cNvPr id="86" name="Rectangle 34">
            <a:extLst>
              <a:ext uri="{FF2B5EF4-FFF2-40B4-BE49-F238E27FC236}">
                <a16:creationId xmlns:a16="http://schemas.microsoft.com/office/drawing/2014/main" id="{1C37F1E3-FC51-4C55-B254-DF57BF814443}"/>
              </a:ext>
            </a:extLst>
          </p:cNvPr>
          <p:cNvSpPr/>
          <p:nvPr/>
        </p:nvSpPr>
        <p:spPr>
          <a:xfrm>
            <a:off x="8460172" y="1435744"/>
            <a:ext cx="3469700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7" name="Rectangle 36">
            <a:extLst>
              <a:ext uri="{FF2B5EF4-FFF2-40B4-BE49-F238E27FC236}">
                <a16:creationId xmlns:a16="http://schemas.microsoft.com/office/drawing/2014/main" id="{C2CE1CE0-5D3E-44F4-AA2E-C4CB56747A66}"/>
              </a:ext>
            </a:extLst>
          </p:cNvPr>
          <p:cNvSpPr/>
          <p:nvPr/>
        </p:nvSpPr>
        <p:spPr>
          <a:xfrm>
            <a:off x="8460171" y="1783428"/>
            <a:ext cx="3246693" cy="19155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8" name="Oval 1">
            <a:extLst>
              <a:ext uri="{FF2B5EF4-FFF2-40B4-BE49-F238E27FC236}">
                <a16:creationId xmlns:a16="http://schemas.microsoft.com/office/drawing/2014/main" id="{D13F6763-50CB-4F1A-8553-C947C2EC075B}"/>
              </a:ext>
            </a:extLst>
          </p:cNvPr>
          <p:cNvSpPr/>
          <p:nvPr/>
        </p:nvSpPr>
        <p:spPr>
          <a:xfrm>
            <a:off x="146932" y="3256494"/>
            <a:ext cx="2620652" cy="2440241"/>
          </a:xfrm>
          <a:prstGeom prst="ellipse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99" name="Oval 32">
            <a:extLst>
              <a:ext uri="{FF2B5EF4-FFF2-40B4-BE49-F238E27FC236}">
                <a16:creationId xmlns:a16="http://schemas.microsoft.com/office/drawing/2014/main" id="{4CE8D109-C825-4E84-8A9A-9F8EA575314D}"/>
              </a:ext>
            </a:extLst>
          </p:cNvPr>
          <p:cNvSpPr/>
          <p:nvPr/>
        </p:nvSpPr>
        <p:spPr>
          <a:xfrm>
            <a:off x="731291" y="3717197"/>
            <a:ext cx="988122" cy="305412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rPr>
              <a:t>xyz:Dervice</a:t>
            </a:r>
          </a:p>
        </p:txBody>
      </p:sp>
      <p:cxnSp>
        <p:nvCxnSpPr>
          <p:cNvPr id="100" name="Curved Connector 11">
            <a:extLst>
              <a:ext uri="{FF2B5EF4-FFF2-40B4-BE49-F238E27FC236}">
                <a16:creationId xmlns:a16="http://schemas.microsoft.com/office/drawing/2014/main" id="{706FCFD1-28D5-4F92-B8AE-157F8898B0E9}"/>
              </a:ext>
            </a:extLst>
          </p:cNvPr>
          <p:cNvCxnSpPr>
            <a:stCxn id="99" idx="6"/>
            <a:endCxn id="104" idx="2"/>
          </p:cNvCxnSpPr>
          <p:nvPr/>
        </p:nvCxnSpPr>
        <p:spPr>
          <a:xfrm flipH="1">
            <a:off x="1716282" y="3869903"/>
            <a:ext cx="3131" cy="624277"/>
          </a:xfrm>
          <a:prstGeom prst="curvedConnector5">
            <a:avLst>
              <a:gd name="adj1" fmla="val -7301182"/>
              <a:gd name="adj2" fmla="val 47944"/>
              <a:gd name="adj3" fmla="val 7401182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01" name="Oval 37">
            <a:extLst>
              <a:ext uri="{FF2B5EF4-FFF2-40B4-BE49-F238E27FC236}">
                <a16:creationId xmlns:a16="http://schemas.microsoft.com/office/drawing/2014/main" id="{9EF15FA3-75F8-4BB8-A437-1342491EDA04}"/>
              </a:ext>
            </a:extLst>
          </p:cNvPr>
          <p:cNvSpPr/>
          <p:nvPr/>
        </p:nvSpPr>
        <p:spPr>
          <a:xfrm>
            <a:off x="1043148" y="4378986"/>
            <a:ext cx="445009" cy="356739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02" name="Oval 40">
            <a:extLst>
              <a:ext uri="{FF2B5EF4-FFF2-40B4-BE49-F238E27FC236}">
                <a16:creationId xmlns:a16="http://schemas.microsoft.com/office/drawing/2014/main" id="{E8064B00-BD11-45CF-B649-B7DB8CA4DF8F}"/>
              </a:ext>
            </a:extLst>
          </p:cNvPr>
          <p:cNvSpPr/>
          <p:nvPr/>
        </p:nvSpPr>
        <p:spPr>
          <a:xfrm>
            <a:off x="316233" y="4624349"/>
            <a:ext cx="445009" cy="356739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03" name="Oval 42">
            <a:extLst>
              <a:ext uri="{FF2B5EF4-FFF2-40B4-BE49-F238E27FC236}">
                <a16:creationId xmlns:a16="http://schemas.microsoft.com/office/drawing/2014/main" id="{B5BBC86C-E720-46BE-8929-EC5AF6EC7D9F}"/>
              </a:ext>
            </a:extLst>
          </p:cNvPr>
          <p:cNvSpPr/>
          <p:nvPr/>
        </p:nvSpPr>
        <p:spPr>
          <a:xfrm>
            <a:off x="1141069" y="5161429"/>
            <a:ext cx="445009" cy="356739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104" name="Oval 43">
            <a:extLst>
              <a:ext uri="{FF2B5EF4-FFF2-40B4-BE49-F238E27FC236}">
                <a16:creationId xmlns:a16="http://schemas.microsoft.com/office/drawing/2014/main" id="{F8D23814-6D03-439A-8F2B-5117FAA55AC7}"/>
              </a:ext>
            </a:extLst>
          </p:cNvPr>
          <p:cNvSpPr/>
          <p:nvPr/>
        </p:nvSpPr>
        <p:spPr>
          <a:xfrm>
            <a:off x="1716282" y="4315810"/>
            <a:ext cx="949829" cy="356739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rPr>
              <a:t>xyz:SmartDervice</a:t>
            </a:r>
          </a:p>
        </p:txBody>
      </p:sp>
      <p:cxnSp>
        <p:nvCxnSpPr>
          <p:cNvPr id="105" name="Curved Connector 25">
            <a:extLst>
              <a:ext uri="{FF2B5EF4-FFF2-40B4-BE49-F238E27FC236}">
                <a16:creationId xmlns:a16="http://schemas.microsoft.com/office/drawing/2014/main" id="{69E43FD3-368B-4671-8E11-8ABA375A5838}"/>
              </a:ext>
            </a:extLst>
          </p:cNvPr>
          <p:cNvCxnSpPr>
            <a:stCxn id="88" idx="6"/>
            <a:endCxn id="63" idx="0"/>
          </p:cNvCxnSpPr>
          <p:nvPr/>
        </p:nvCxnSpPr>
        <p:spPr>
          <a:xfrm>
            <a:off x="2767584" y="4476615"/>
            <a:ext cx="3005549" cy="350095"/>
          </a:xfrm>
          <a:prstGeom prst="curvedConnector2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6" name="Rectangle 48">
            <a:extLst>
              <a:ext uri="{FF2B5EF4-FFF2-40B4-BE49-F238E27FC236}">
                <a16:creationId xmlns:a16="http://schemas.microsoft.com/office/drawing/2014/main" id="{386B6D46-4EF4-4B15-A790-87501B68BD03}"/>
              </a:ext>
            </a:extLst>
          </p:cNvPr>
          <p:cNvSpPr/>
          <p:nvPr/>
        </p:nvSpPr>
        <p:spPr>
          <a:xfrm rot="300671">
            <a:off x="2865860" y="4125568"/>
            <a:ext cx="2696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1200" dirty="0">
                <a:solidFill>
                  <a:srgbClr val="FF0000"/>
                </a:solidFill>
                <a:latin typeface="맑은 고딕" panose="020F0502020204030204"/>
              </a:rPr>
              <a:t>http://www.xyz.org/ontology/city-v1</a:t>
            </a:r>
            <a:endParaRPr lang="en-US" sz="1200" dirty="0">
              <a:solidFill>
                <a:srgbClr val="FF0000"/>
              </a:solidFill>
              <a:latin typeface="맑은 고딕" panose="020F0502020204030204"/>
            </a:endParaRPr>
          </a:p>
        </p:txBody>
      </p:sp>
      <p:sp>
        <p:nvSpPr>
          <p:cNvPr id="107" name="Rectangle 50">
            <a:extLst>
              <a:ext uri="{FF2B5EF4-FFF2-40B4-BE49-F238E27FC236}">
                <a16:creationId xmlns:a16="http://schemas.microsoft.com/office/drawing/2014/main" id="{3CB6724D-E72A-4B73-A732-AE93D710E2EC}"/>
              </a:ext>
            </a:extLst>
          </p:cNvPr>
          <p:cNvSpPr/>
          <p:nvPr/>
        </p:nvSpPr>
        <p:spPr>
          <a:xfrm>
            <a:off x="7775628" y="1435744"/>
            <a:ext cx="444500" cy="16605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108" name="직선 화살표 연결선 60">
            <a:extLst>
              <a:ext uri="{FF2B5EF4-FFF2-40B4-BE49-F238E27FC236}">
                <a16:creationId xmlns:a16="http://schemas.microsoft.com/office/drawing/2014/main" id="{3E2E4431-9913-4AC0-9691-E784664B4CE0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 flipV="1">
            <a:off x="6210598" y="4225214"/>
            <a:ext cx="996201" cy="7462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9" name="Rectangle 53">
            <a:extLst>
              <a:ext uri="{FF2B5EF4-FFF2-40B4-BE49-F238E27FC236}">
                <a16:creationId xmlns:a16="http://schemas.microsoft.com/office/drawing/2014/main" id="{83E2287D-0912-40C4-BD19-7A2B71214DDD}"/>
              </a:ext>
            </a:extLst>
          </p:cNvPr>
          <p:cNvSpPr/>
          <p:nvPr/>
        </p:nvSpPr>
        <p:spPr>
          <a:xfrm>
            <a:off x="187449" y="2960224"/>
            <a:ext cx="2352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sz="1400" dirty="0">
                <a:solidFill>
                  <a:prstClr val="black"/>
                </a:solidFill>
                <a:latin typeface="맑은 고딕" panose="020F0502020204030204"/>
              </a:rPr>
              <a:t>XYZ Ontology on the Web</a:t>
            </a:r>
          </a:p>
        </p:txBody>
      </p:sp>
      <p:cxnSp>
        <p:nvCxnSpPr>
          <p:cNvPr id="110" name="Curved Connector 64">
            <a:extLst>
              <a:ext uri="{FF2B5EF4-FFF2-40B4-BE49-F238E27FC236}">
                <a16:creationId xmlns:a16="http://schemas.microsoft.com/office/drawing/2014/main" id="{81586058-12C8-49F8-BD22-2A17DFC7C099}"/>
              </a:ext>
            </a:extLst>
          </p:cNvPr>
          <p:cNvCxnSpPr>
            <a:stCxn id="99" idx="4"/>
            <a:endCxn id="102" idx="0"/>
          </p:cNvCxnSpPr>
          <p:nvPr/>
        </p:nvCxnSpPr>
        <p:spPr>
          <a:xfrm rot="5400000">
            <a:off x="581175" y="3980172"/>
            <a:ext cx="601740" cy="686614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1" name="Curved Connector 67">
            <a:extLst>
              <a:ext uri="{FF2B5EF4-FFF2-40B4-BE49-F238E27FC236}">
                <a16:creationId xmlns:a16="http://schemas.microsoft.com/office/drawing/2014/main" id="{59EF9206-9EC8-4E9F-BAC0-324B2CE67EE7}"/>
              </a:ext>
            </a:extLst>
          </p:cNvPr>
          <p:cNvCxnSpPr>
            <a:stCxn id="101" idx="6"/>
            <a:endCxn id="103" idx="1"/>
          </p:cNvCxnSpPr>
          <p:nvPr/>
        </p:nvCxnSpPr>
        <p:spPr>
          <a:xfrm flipH="1">
            <a:off x="1206239" y="4557356"/>
            <a:ext cx="281918" cy="656316"/>
          </a:xfrm>
          <a:prstGeom prst="curvedConnector4">
            <a:avLst>
              <a:gd name="adj1" fmla="val -81087"/>
              <a:gd name="adj2" fmla="val 59609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12" name="Rectangle 70">
            <a:extLst>
              <a:ext uri="{FF2B5EF4-FFF2-40B4-BE49-F238E27FC236}">
                <a16:creationId xmlns:a16="http://schemas.microsoft.com/office/drawing/2014/main" id="{1C374259-6285-4232-9D07-E0C1814DB914}"/>
              </a:ext>
            </a:extLst>
          </p:cNvPr>
          <p:cNvSpPr/>
          <p:nvPr/>
        </p:nvSpPr>
        <p:spPr>
          <a:xfrm rot="20189805">
            <a:off x="333551" y="4160967"/>
            <a:ext cx="7889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sz="900" dirty="0">
                <a:solidFill>
                  <a:prstClr val="black"/>
                </a:solidFill>
                <a:latin typeface="맑은 고딕" panose="020F0502020204030204"/>
              </a:rPr>
              <a:t>xyz:location</a:t>
            </a:r>
          </a:p>
        </p:txBody>
      </p:sp>
    </p:spTree>
    <p:extLst>
      <p:ext uri="{BB962C8B-B14F-4D97-AF65-F5344CB8AC3E}">
        <p14:creationId xmlns:p14="http://schemas.microsoft.com/office/powerpoint/2010/main" val="188882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75E724-9D20-463B-B9D9-86D4FFFF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Query Execution</a:t>
            </a:r>
            <a:endParaRPr lang="ko-KR" altLang="en-US" dirty="0"/>
          </a:p>
        </p:txBody>
      </p:sp>
      <p:graphicFrame>
        <p:nvGraphicFramePr>
          <p:cNvPr id="4" name="표 1">
            <a:extLst>
              <a:ext uri="{FF2B5EF4-FFF2-40B4-BE49-F238E27FC236}">
                <a16:creationId xmlns:a16="http://schemas.microsoft.com/office/drawing/2014/main" id="{B88069CF-7643-46B2-9E9F-458C6769D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143475"/>
              </p:ext>
            </p:extLst>
          </p:nvPr>
        </p:nvGraphicFramePr>
        <p:xfrm>
          <a:off x="4876392" y="1269799"/>
          <a:ext cx="6789980" cy="1371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8485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2198194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1883301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/>
                        <a:t>Triples matched by subsequent query in </a:t>
                      </a:r>
                      <a:r>
                        <a:rPr lang="en-US" altLang="ko-KR" sz="1200" dirty="0"/>
                        <a:t>CSE2</a:t>
                      </a:r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http://www.xyz.org/ontology/base-v1#smartwatch_be236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http://www.w3.org/1999/02/22-rdf-syntax-ns#type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http://www.xyz.org/ontology/base-v1#Device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http://www.xyz.org/ontology/base-v1#smartwatch_be236</a:t>
                      </a:r>
                    </a:p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http://www.xyz.org/ontology/base-v1#location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xyz:KETIHQ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</a:tbl>
          </a:graphicData>
        </a:graphic>
      </p:graphicFrame>
      <p:graphicFrame>
        <p:nvGraphicFramePr>
          <p:cNvPr id="5" name="표 1">
            <a:extLst>
              <a:ext uri="{FF2B5EF4-FFF2-40B4-BE49-F238E27FC236}">
                <a16:creationId xmlns:a16="http://schemas.microsoft.com/office/drawing/2014/main" id="{53E9FAAA-6F0D-4590-A162-3F3596C1E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013664"/>
              </p:ext>
            </p:extLst>
          </p:nvPr>
        </p:nvGraphicFramePr>
        <p:xfrm>
          <a:off x="4876390" y="2757740"/>
          <a:ext cx="6789981" cy="2286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96705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2173970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2319306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/>
                        <a:t>Triples matched by subsequent query in </a:t>
                      </a:r>
                      <a:r>
                        <a:rPr lang="en-US" altLang="ko-KR" sz="1200" dirty="0"/>
                        <a:t>CSE3</a:t>
                      </a:r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http://www.abc.org/ontology/city-v1#galaxyS21_4b85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http://www.w3.org/1999/02/22-rdf-syntax-ns#type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http://www.abc.org/ontology/city-v1#Device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http://www.abc.org/ontology/city-v1#galaxyS21_4b85</a:t>
                      </a:r>
                    </a:p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http://www.abc.org/ontology/city-v1#SamsungSouthKorea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  <a:tr h="4494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http://www.abc.org/ontology/city-v1#SamsungSouthKorea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http://www.w3.org/1999/02/22-rdf-syntax-ns#type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http://www.abc.org/ontology/city-v1#Manufacturer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47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http://www.abc.org/ontology/city-v1#SamsungSouthKorea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http://www.abc.org/ontology/city-v1#name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company:Samsung</a:t>
                      </a:r>
                      <a:endParaRPr lang="en-US" altLang="ko-K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표 1">
            <a:extLst>
              <a:ext uri="{FF2B5EF4-FFF2-40B4-BE49-F238E27FC236}">
                <a16:creationId xmlns:a16="http://schemas.microsoft.com/office/drawing/2014/main" id="{104A0711-B390-4D1F-9DCF-12F58613A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537071"/>
              </p:ext>
            </p:extLst>
          </p:nvPr>
        </p:nvGraphicFramePr>
        <p:xfrm>
          <a:off x="4842615" y="5104191"/>
          <a:ext cx="6789981" cy="1371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485">
                  <a:extLst>
                    <a:ext uri="{9D8B030D-6E8A-4147-A177-3AD203B41FA5}">
                      <a16:colId xmlns:a16="http://schemas.microsoft.com/office/drawing/2014/main" val="2509799311"/>
                    </a:ext>
                  </a:extLst>
                </a:gridCol>
                <a:gridCol w="2149748">
                  <a:extLst>
                    <a:ext uri="{9D8B030D-6E8A-4147-A177-3AD203B41FA5}">
                      <a16:colId xmlns:a16="http://schemas.microsoft.com/office/drawing/2014/main" val="1691904568"/>
                    </a:ext>
                  </a:extLst>
                </a:gridCol>
                <a:gridCol w="2149748">
                  <a:extLst>
                    <a:ext uri="{9D8B030D-6E8A-4147-A177-3AD203B41FA5}">
                      <a16:colId xmlns:a16="http://schemas.microsoft.com/office/drawing/2014/main" val="1277024907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aseline="0" dirty="0"/>
                        <a:t>Triples matched by subsequent query in </a:t>
                      </a:r>
                      <a:r>
                        <a:rPr lang="en-US" altLang="ko-KR" sz="1200" dirty="0"/>
                        <a:t>CSE4</a:t>
                      </a:r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946737"/>
                  </a:ext>
                </a:extLst>
              </a:tr>
              <a:tr h="4465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http://www.onem2m.org/ontology/base-v1#thermometer_18gh0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http://www.w3.org/1999/02/22-rdf-syntax-ns#type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http://www.onem2m.org/ontology/base-v1#Device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732847"/>
                  </a:ext>
                </a:extLst>
              </a:tr>
              <a:tr h="4494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http://www.onem2m.org/ontology/base-v1#thermometer_18gh0</a:t>
                      </a:r>
                    </a:p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http://www.xyz.org/ontology/base-v1#location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/>
                        <a:t>city:Seongnam</a:t>
                      </a:r>
                      <a:endParaRPr lang="en-US" altLang="ko-K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93006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BB919A3-4BD5-4188-8B35-3C6AE849AEC8}"/>
              </a:ext>
            </a:extLst>
          </p:cNvPr>
          <p:cNvSpPr txBox="1"/>
          <p:nvPr/>
        </p:nvSpPr>
        <p:spPr>
          <a:xfrm>
            <a:off x="1072296" y="5104191"/>
            <a:ext cx="3719519" cy="132343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PREFIX base : &lt;http://www.onem2m.org/ontology/base-v1&gt;</a:t>
            </a:r>
          </a:p>
          <a:p>
            <a:r>
              <a:rPr lang="en-US" altLang="ko-KR" sz="1000" dirty="0"/>
              <a:t>PREFIX xyz : &lt;http://www.xyz.org/ontology/base-v1&gt;</a:t>
            </a:r>
            <a:br>
              <a:rPr lang="en-US" altLang="ko-KR" sz="1000" dirty="0"/>
            </a:br>
            <a:br>
              <a:rPr lang="en-US" altLang="ko-KR" sz="1000" dirty="0"/>
            </a:br>
            <a:r>
              <a:rPr lang="en-US" altLang="ko-KR" sz="1000" dirty="0"/>
              <a:t>SELECT ?device </a:t>
            </a:r>
          </a:p>
          <a:p>
            <a:r>
              <a:rPr lang="en-US" altLang="ko-KR" sz="1000" dirty="0"/>
              <a:t>WHERE {</a:t>
            </a:r>
            <a:br>
              <a:rPr lang="en-US" altLang="ko-KR" sz="1000" dirty="0"/>
            </a:br>
            <a:r>
              <a:rPr lang="en-US" altLang="ko-KR" sz="1000" dirty="0"/>
              <a:t>	?device a base:Device.</a:t>
            </a:r>
            <a:br>
              <a:rPr lang="en-US" altLang="ko-KR" sz="1000" dirty="0"/>
            </a:br>
            <a:r>
              <a:rPr lang="en-US" altLang="ko-KR" sz="1000" dirty="0"/>
              <a:t>	?device xyz:location city:Seongnam.</a:t>
            </a:r>
            <a:br>
              <a:rPr lang="en-US" altLang="ko-KR" sz="1000" dirty="0"/>
            </a:br>
            <a:r>
              <a:rPr lang="en-US" altLang="ko-KR" sz="1000" dirty="0"/>
              <a:t>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6B329-4C26-48C0-91AD-8590B4E19655}"/>
              </a:ext>
            </a:extLst>
          </p:cNvPr>
          <p:cNvSpPr txBox="1"/>
          <p:nvPr/>
        </p:nvSpPr>
        <p:spPr>
          <a:xfrm>
            <a:off x="1530282" y="1432247"/>
            <a:ext cx="3312333" cy="11695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PREFIX xyz : &lt;http://www.xyz.org/ontology/base-v1&gt;</a:t>
            </a:r>
            <a:br>
              <a:rPr lang="en-US" altLang="ko-KR" sz="1000" dirty="0"/>
            </a:br>
            <a:br>
              <a:rPr lang="en-US" altLang="ko-KR" sz="1000" dirty="0"/>
            </a:br>
            <a:r>
              <a:rPr lang="en-US" altLang="ko-KR" sz="1000" dirty="0"/>
              <a:t>SELECT ?device </a:t>
            </a:r>
          </a:p>
          <a:p>
            <a:r>
              <a:rPr lang="en-US" altLang="ko-KR" sz="1000" dirty="0"/>
              <a:t>WHERE {</a:t>
            </a:r>
            <a:br>
              <a:rPr lang="en-US" altLang="ko-KR" sz="1000" dirty="0"/>
            </a:br>
            <a:r>
              <a:rPr lang="en-US" altLang="ko-KR" sz="1000" dirty="0"/>
              <a:t>	?device a xyz:Device.</a:t>
            </a:r>
            <a:br>
              <a:rPr lang="en-US" altLang="ko-KR" sz="1000" dirty="0"/>
            </a:br>
            <a:r>
              <a:rPr lang="en-US" altLang="ko-KR" sz="1000" dirty="0"/>
              <a:t>	?device xyz:location xyz:KETIHQ.</a:t>
            </a:r>
          </a:p>
          <a:p>
            <a:r>
              <a:rPr lang="en-US" altLang="ko-KR" sz="1000" dirty="0"/>
              <a:t>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993C9-3649-452B-85F9-9EBC1F80860A}"/>
              </a:ext>
            </a:extLst>
          </p:cNvPr>
          <p:cNvSpPr txBox="1"/>
          <p:nvPr/>
        </p:nvSpPr>
        <p:spPr>
          <a:xfrm>
            <a:off x="1158426" y="2989991"/>
            <a:ext cx="3684189" cy="132343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PREFIX abc : &lt;http://www.abc.org/ontology/base-v1&gt; </a:t>
            </a:r>
            <a:br>
              <a:rPr lang="en-US" altLang="ko-KR" sz="1000" dirty="0"/>
            </a:br>
            <a:br>
              <a:rPr lang="en-US" altLang="ko-KR" sz="1000" dirty="0"/>
            </a:br>
            <a:r>
              <a:rPr lang="en-US" altLang="ko-KR" sz="1000" dirty="0"/>
              <a:t>SELECT ?device </a:t>
            </a:r>
          </a:p>
          <a:p>
            <a:r>
              <a:rPr lang="en-US" altLang="ko-KR" sz="1000" dirty="0"/>
              <a:t>WHERE {</a:t>
            </a:r>
          </a:p>
          <a:p>
            <a:r>
              <a:rPr lang="en-US" altLang="ko-KR" sz="1000" dirty="0"/>
              <a:t>	?device a abc:Device.</a:t>
            </a:r>
            <a:br>
              <a:rPr lang="en-US" altLang="ko-KR" sz="1000" dirty="0"/>
            </a:br>
            <a:r>
              <a:rPr lang="en-US" altLang="ko-KR" sz="1000" dirty="0"/>
              <a:t>	?device abc:manufacturer ?manufacturer</a:t>
            </a:r>
            <a:br>
              <a:rPr lang="en-US" altLang="ko-KR" sz="1000" dirty="0"/>
            </a:br>
            <a:r>
              <a:rPr lang="en-US" altLang="ko-KR" sz="1000" dirty="0"/>
              <a:t>	?manufacturer abc:name company:Samsung</a:t>
            </a:r>
          </a:p>
          <a:p>
            <a:r>
              <a:rPr lang="en-US" altLang="ko-KR" sz="1000" dirty="0"/>
              <a:t>}</a:t>
            </a:r>
          </a:p>
        </p:txBody>
      </p:sp>
      <p:sp>
        <p:nvSpPr>
          <p:cNvPr id="10" name="Rectangle 107">
            <a:extLst>
              <a:ext uri="{FF2B5EF4-FFF2-40B4-BE49-F238E27FC236}">
                <a16:creationId xmlns:a16="http://schemas.microsoft.com/office/drawing/2014/main" id="{5F2336FB-F009-4C0D-93C8-85FEDACED6F3}"/>
              </a:ext>
            </a:extLst>
          </p:cNvPr>
          <p:cNvSpPr/>
          <p:nvPr/>
        </p:nvSpPr>
        <p:spPr>
          <a:xfrm>
            <a:off x="4945381" y="1582421"/>
            <a:ext cx="2514600" cy="3755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8">
            <a:extLst>
              <a:ext uri="{FF2B5EF4-FFF2-40B4-BE49-F238E27FC236}">
                <a16:creationId xmlns:a16="http://schemas.microsoft.com/office/drawing/2014/main" id="{07AFBCC2-BD60-4F5F-8542-8000AF5BFD0C}"/>
              </a:ext>
            </a:extLst>
          </p:cNvPr>
          <p:cNvSpPr/>
          <p:nvPr/>
        </p:nvSpPr>
        <p:spPr>
          <a:xfrm>
            <a:off x="4945382" y="3091882"/>
            <a:ext cx="2117270" cy="36832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09">
            <a:extLst>
              <a:ext uri="{FF2B5EF4-FFF2-40B4-BE49-F238E27FC236}">
                <a16:creationId xmlns:a16="http://schemas.microsoft.com/office/drawing/2014/main" id="{23B4F7E6-6886-40DC-A8C7-9F598CAA2F2D}"/>
              </a:ext>
            </a:extLst>
          </p:cNvPr>
          <p:cNvSpPr/>
          <p:nvPr/>
        </p:nvSpPr>
        <p:spPr>
          <a:xfrm>
            <a:off x="4914537" y="5435912"/>
            <a:ext cx="2340430" cy="36109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5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75E724-9D20-463B-B9D9-86D4FFFF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Result Aggregation</a:t>
            </a:r>
            <a:endParaRPr lang="ko-KR" altLang="en-US" dirty="0"/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855A31F4-92C9-46FD-88A8-E4BA54FC6BDF}"/>
              </a:ext>
            </a:extLst>
          </p:cNvPr>
          <p:cNvSpPr/>
          <p:nvPr/>
        </p:nvSpPr>
        <p:spPr>
          <a:xfrm>
            <a:off x="3598840" y="3798953"/>
            <a:ext cx="874930" cy="289453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7F70A8EC-7A4A-4B57-A30A-56609658C6F9}"/>
              </a:ext>
            </a:extLst>
          </p:cNvPr>
          <p:cNvSpPr/>
          <p:nvPr/>
        </p:nvSpPr>
        <p:spPr>
          <a:xfrm>
            <a:off x="5115427" y="2510515"/>
            <a:ext cx="726915" cy="289452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Rectangle 111">
            <a:extLst>
              <a:ext uri="{FF2B5EF4-FFF2-40B4-BE49-F238E27FC236}">
                <a16:creationId xmlns:a16="http://schemas.microsoft.com/office/drawing/2014/main" id="{9D317695-6ADB-47D7-8E6C-72BC49864C88}"/>
              </a:ext>
            </a:extLst>
          </p:cNvPr>
          <p:cNvSpPr/>
          <p:nvPr/>
        </p:nvSpPr>
        <p:spPr>
          <a:xfrm>
            <a:off x="6305997" y="2500270"/>
            <a:ext cx="940715" cy="295330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IN-CSE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1" name="Elbow Connector 15">
            <a:extLst>
              <a:ext uri="{FF2B5EF4-FFF2-40B4-BE49-F238E27FC236}">
                <a16:creationId xmlns:a16="http://schemas.microsoft.com/office/drawing/2014/main" id="{AA746356-2FC6-48A2-ACF0-FDC3B8567716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 flipV="1">
            <a:off x="4473770" y="2655241"/>
            <a:ext cx="641657" cy="128843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직사각형 12">
            <a:extLst>
              <a:ext uri="{FF2B5EF4-FFF2-40B4-BE49-F238E27FC236}">
                <a16:creationId xmlns:a16="http://schemas.microsoft.com/office/drawing/2014/main" id="{529E0FB5-8EF2-4425-AF49-02B4C533B8D8}"/>
              </a:ext>
            </a:extLst>
          </p:cNvPr>
          <p:cNvSpPr/>
          <p:nvPr/>
        </p:nvSpPr>
        <p:spPr>
          <a:xfrm>
            <a:off x="1734819" y="4289885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Originator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33" name="Elbow Connector 15">
            <a:extLst>
              <a:ext uri="{FF2B5EF4-FFF2-40B4-BE49-F238E27FC236}">
                <a16:creationId xmlns:a16="http://schemas.microsoft.com/office/drawing/2014/main" id="{3E8081C3-7A4C-47BE-AB70-8D321AD0CFBA}"/>
              </a:ext>
            </a:extLst>
          </p:cNvPr>
          <p:cNvCxnSpPr>
            <a:cxnSpLocks/>
            <a:stCxn id="44" idx="3"/>
            <a:endCxn id="28" idx="1"/>
          </p:cNvCxnSpPr>
          <p:nvPr/>
        </p:nvCxnSpPr>
        <p:spPr>
          <a:xfrm flipV="1">
            <a:off x="2816054" y="3943680"/>
            <a:ext cx="782786" cy="889476"/>
          </a:xfrm>
          <a:prstGeom prst="bentConnector3">
            <a:avLst>
              <a:gd name="adj1" fmla="val 29604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" name="Elbow Connector 15">
            <a:extLst>
              <a:ext uri="{FF2B5EF4-FFF2-40B4-BE49-F238E27FC236}">
                <a16:creationId xmlns:a16="http://schemas.microsoft.com/office/drawing/2014/main" id="{DAB3D1C3-2AA8-4200-A0F0-68542FF17BDD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 flipV="1">
            <a:off x="5842342" y="2647935"/>
            <a:ext cx="463655" cy="7306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5" name="Rectangle 5">
            <a:extLst>
              <a:ext uri="{FF2B5EF4-FFF2-40B4-BE49-F238E27FC236}">
                <a16:creationId xmlns:a16="http://schemas.microsoft.com/office/drawing/2014/main" id="{4547B2EE-88EF-49BC-A400-1990259AABD1}"/>
              </a:ext>
            </a:extLst>
          </p:cNvPr>
          <p:cNvSpPr/>
          <p:nvPr/>
        </p:nvSpPr>
        <p:spPr>
          <a:xfrm>
            <a:off x="7226357" y="4088406"/>
            <a:ext cx="874930" cy="289453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6" name="Elbow Connector 15">
            <a:extLst>
              <a:ext uri="{FF2B5EF4-FFF2-40B4-BE49-F238E27FC236}">
                <a16:creationId xmlns:a16="http://schemas.microsoft.com/office/drawing/2014/main" id="{81EC0ECA-0D76-4A23-A951-0BE70A1A58FE}"/>
              </a:ext>
            </a:extLst>
          </p:cNvPr>
          <p:cNvCxnSpPr>
            <a:cxnSpLocks/>
            <a:stCxn id="35" idx="0"/>
            <a:endCxn id="30" idx="3"/>
          </p:cNvCxnSpPr>
          <p:nvPr/>
        </p:nvCxnSpPr>
        <p:spPr>
          <a:xfrm rot="16200000" flipV="1">
            <a:off x="6735032" y="3159616"/>
            <a:ext cx="1440471" cy="41711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7" name="Rectangle 5">
            <a:extLst>
              <a:ext uri="{FF2B5EF4-FFF2-40B4-BE49-F238E27FC236}">
                <a16:creationId xmlns:a16="http://schemas.microsoft.com/office/drawing/2014/main" id="{66D8C0F3-6DEF-4994-8F5F-02283982C564}"/>
              </a:ext>
            </a:extLst>
          </p:cNvPr>
          <p:cNvSpPr/>
          <p:nvPr/>
        </p:nvSpPr>
        <p:spPr>
          <a:xfrm>
            <a:off x="8252967" y="2894106"/>
            <a:ext cx="874930" cy="289453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CSE4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8" name="Elbow Connector 15">
            <a:extLst>
              <a:ext uri="{FF2B5EF4-FFF2-40B4-BE49-F238E27FC236}">
                <a16:creationId xmlns:a16="http://schemas.microsoft.com/office/drawing/2014/main" id="{2391EF83-F61B-4D6C-BBE9-69BA16F23157}"/>
              </a:ext>
            </a:extLst>
          </p:cNvPr>
          <p:cNvCxnSpPr>
            <a:cxnSpLocks/>
            <a:stCxn id="37" idx="0"/>
            <a:endCxn id="30" idx="3"/>
          </p:cNvCxnSpPr>
          <p:nvPr/>
        </p:nvCxnSpPr>
        <p:spPr>
          <a:xfrm rot="16200000" flipV="1">
            <a:off x="7845487" y="2049161"/>
            <a:ext cx="246171" cy="1443720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9" name="Flowchart: Magnetic Disk 44">
            <a:extLst>
              <a:ext uri="{FF2B5EF4-FFF2-40B4-BE49-F238E27FC236}">
                <a16:creationId xmlns:a16="http://schemas.microsoft.com/office/drawing/2014/main" id="{5FE3C4E0-2103-46E9-A7FD-58F48F49D3FC}"/>
              </a:ext>
            </a:extLst>
          </p:cNvPr>
          <p:cNvSpPr/>
          <p:nvPr/>
        </p:nvSpPr>
        <p:spPr>
          <a:xfrm>
            <a:off x="7948205" y="398044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Flowchart: Magnetic Disk 47">
            <a:extLst>
              <a:ext uri="{FF2B5EF4-FFF2-40B4-BE49-F238E27FC236}">
                <a16:creationId xmlns:a16="http://schemas.microsoft.com/office/drawing/2014/main" id="{CB89C900-EDB9-4FA4-9918-6014FD7605EA}"/>
              </a:ext>
            </a:extLst>
          </p:cNvPr>
          <p:cNvSpPr/>
          <p:nvPr/>
        </p:nvSpPr>
        <p:spPr>
          <a:xfrm>
            <a:off x="8902372" y="2771021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Flowchart: Magnetic Disk 48">
            <a:extLst>
              <a:ext uri="{FF2B5EF4-FFF2-40B4-BE49-F238E27FC236}">
                <a16:creationId xmlns:a16="http://schemas.microsoft.com/office/drawing/2014/main" id="{777F1BB5-2A15-4A0D-921A-0C306A311097}"/>
              </a:ext>
            </a:extLst>
          </p:cNvPr>
          <p:cNvSpPr/>
          <p:nvPr/>
        </p:nvSpPr>
        <p:spPr>
          <a:xfrm>
            <a:off x="4248245" y="3610921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2" name="Flowchart: Magnetic Disk 49">
            <a:extLst>
              <a:ext uri="{FF2B5EF4-FFF2-40B4-BE49-F238E27FC236}">
                <a16:creationId xmlns:a16="http://schemas.microsoft.com/office/drawing/2014/main" id="{9EBE6EC4-F101-4A33-A37E-D02E95BC2468}"/>
              </a:ext>
            </a:extLst>
          </p:cNvPr>
          <p:cNvSpPr/>
          <p:nvPr/>
        </p:nvSpPr>
        <p:spPr>
          <a:xfrm>
            <a:off x="7126466" y="2361774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3" name="Flowchart: Magnetic Disk 50">
            <a:extLst>
              <a:ext uri="{FF2B5EF4-FFF2-40B4-BE49-F238E27FC236}">
                <a16:creationId xmlns:a16="http://schemas.microsoft.com/office/drawing/2014/main" id="{A172F232-DFDE-4BF3-A432-EB9FA7D78F79}"/>
              </a:ext>
            </a:extLst>
          </p:cNvPr>
          <p:cNvSpPr/>
          <p:nvPr/>
        </p:nvSpPr>
        <p:spPr>
          <a:xfrm>
            <a:off x="5729579" y="2368039"/>
            <a:ext cx="225525" cy="166955"/>
          </a:xfrm>
          <a:prstGeom prst="flowChartMagneticDisk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4" name="Rectangle 5">
            <a:extLst>
              <a:ext uri="{FF2B5EF4-FFF2-40B4-BE49-F238E27FC236}">
                <a16:creationId xmlns:a16="http://schemas.microsoft.com/office/drawing/2014/main" id="{35AEF7D8-4FE6-4800-B63E-6DD1B9571BB2}"/>
              </a:ext>
            </a:extLst>
          </p:cNvPr>
          <p:cNvSpPr/>
          <p:nvPr/>
        </p:nvSpPr>
        <p:spPr>
          <a:xfrm>
            <a:off x="1941124" y="4688429"/>
            <a:ext cx="874930" cy="289453"/>
          </a:xfrm>
          <a:prstGeom prst="roundRect">
            <a:avLst>
              <a:gd name="adj" fmla="val 50000"/>
            </a:avLst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5" name="직선 화살표 연결선 60">
            <a:extLst>
              <a:ext uri="{FF2B5EF4-FFF2-40B4-BE49-F238E27FC236}">
                <a16:creationId xmlns:a16="http://schemas.microsoft.com/office/drawing/2014/main" id="{21B68222-53EE-4204-96B2-4BBB668F2F0C}"/>
              </a:ext>
            </a:extLst>
          </p:cNvPr>
          <p:cNvCxnSpPr>
            <a:cxnSpLocks/>
            <a:stCxn id="29" idx="1"/>
            <a:endCxn id="28" idx="3"/>
          </p:cNvCxnSpPr>
          <p:nvPr/>
        </p:nvCxnSpPr>
        <p:spPr>
          <a:xfrm flipH="1">
            <a:off x="4473770" y="2655241"/>
            <a:ext cx="641657" cy="12884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6" name="직선 화살표 연결선 60">
            <a:extLst>
              <a:ext uri="{FF2B5EF4-FFF2-40B4-BE49-F238E27FC236}">
                <a16:creationId xmlns:a16="http://schemas.microsoft.com/office/drawing/2014/main" id="{5B8C3ABD-98FD-4E0B-B94C-231AE3EC90F8}"/>
              </a:ext>
            </a:extLst>
          </p:cNvPr>
          <p:cNvCxnSpPr>
            <a:cxnSpLocks/>
            <a:stCxn id="35" idx="1"/>
            <a:endCxn id="28" idx="3"/>
          </p:cNvCxnSpPr>
          <p:nvPr/>
        </p:nvCxnSpPr>
        <p:spPr>
          <a:xfrm flipH="1" flipV="1">
            <a:off x="4473770" y="3943680"/>
            <a:ext cx="2752587" cy="289453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7" name="직선 화살표 연결선 60">
            <a:extLst>
              <a:ext uri="{FF2B5EF4-FFF2-40B4-BE49-F238E27FC236}">
                <a16:creationId xmlns:a16="http://schemas.microsoft.com/office/drawing/2014/main" id="{BFDAFC6B-6982-4E8E-A2CA-96AC2966C5F7}"/>
              </a:ext>
            </a:extLst>
          </p:cNvPr>
          <p:cNvCxnSpPr>
            <a:cxnSpLocks/>
            <a:stCxn id="37" idx="1"/>
            <a:endCxn id="28" idx="3"/>
          </p:cNvCxnSpPr>
          <p:nvPr/>
        </p:nvCxnSpPr>
        <p:spPr>
          <a:xfrm flipH="1">
            <a:off x="4473770" y="3038833"/>
            <a:ext cx="3779197" cy="904847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aphicFrame>
        <p:nvGraphicFramePr>
          <p:cNvPr id="48" name="Table 2">
            <a:extLst>
              <a:ext uri="{FF2B5EF4-FFF2-40B4-BE49-F238E27FC236}">
                <a16:creationId xmlns:a16="http://schemas.microsoft.com/office/drawing/2014/main" id="{B32C603A-DCF2-437C-B820-C24B13169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930315"/>
              </p:ext>
            </p:extLst>
          </p:nvPr>
        </p:nvGraphicFramePr>
        <p:xfrm>
          <a:off x="3421164" y="1756119"/>
          <a:ext cx="2196712" cy="733319"/>
        </p:xfrm>
        <a:graphic>
          <a:graphicData uri="http://schemas.openxmlformats.org/drawingml/2006/table">
            <a:tbl>
              <a:tblPr bandRow="1"/>
              <a:tblGrid>
                <a:gridCol w="2196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1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b="1" dirty="0"/>
                        <a:t>SPARQL Result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http://www.xyz.org/ontology/base-v1#smartwatch_be236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9" name="Table 55">
            <a:extLst>
              <a:ext uri="{FF2B5EF4-FFF2-40B4-BE49-F238E27FC236}">
                <a16:creationId xmlns:a16="http://schemas.microsoft.com/office/drawing/2014/main" id="{B10C7DDA-718E-40F9-8C4B-0983508C23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538238"/>
              </p:ext>
            </p:extLst>
          </p:nvPr>
        </p:nvGraphicFramePr>
        <p:xfrm>
          <a:off x="7375459" y="4374563"/>
          <a:ext cx="2160117" cy="731520"/>
        </p:xfrm>
        <a:graphic>
          <a:graphicData uri="http://schemas.openxmlformats.org/drawingml/2006/table">
            <a:tbl>
              <a:tblPr bandRow="1"/>
              <a:tblGrid>
                <a:gridCol w="2160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0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/>
                        <a:t>SPARQL Result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http://www.abc.org/ontology/city-v1#galaxyS21_4b85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0" name="Table 86">
            <a:extLst>
              <a:ext uri="{FF2B5EF4-FFF2-40B4-BE49-F238E27FC236}">
                <a16:creationId xmlns:a16="http://schemas.microsoft.com/office/drawing/2014/main" id="{992BA3EC-CAF6-435D-B630-023338E03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309243"/>
              </p:ext>
            </p:extLst>
          </p:nvPr>
        </p:nvGraphicFramePr>
        <p:xfrm>
          <a:off x="8455518" y="3180263"/>
          <a:ext cx="2523045" cy="747489"/>
        </p:xfrm>
        <a:graphic>
          <a:graphicData uri="http://schemas.openxmlformats.org/drawingml/2006/table">
            <a:tbl>
              <a:tblPr bandRow="1"/>
              <a:tblGrid>
                <a:gridCol w="2523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0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/>
                        <a:t>SPARQL Result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http://www.onem2m.org/ontology/base-v1#thermometer_18gh0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1" name="Table 87">
            <a:extLst>
              <a:ext uri="{FF2B5EF4-FFF2-40B4-BE49-F238E27FC236}">
                <a16:creationId xmlns:a16="http://schemas.microsoft.com/office/drawing/2014/main" id="{9794B4C8-5F8D-4DE6-897E-4245346E2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53757"/>
              </p:ext>
            </p:extLst>
          </p:nvPr>
        </p:nvGraphicFramePr>
        <p:xfrm>
          <a:off x="3375413" y="4107016"/>
          <a:ext cx="2500211" cy="1645920"/>
        </p:xfrm>
        <a:graphic>
          <a:graphicData uri="http://schemas.openxmlformats.org/drawingml/2006/table">
            <a:tbl>
              <a:tblPr bandRow="1"/>
              <a:tblGrid>
                <a:gridCol w="2500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b="1" dirty="0"/>
                        <a:t>Aggregated</a:t>
                      </a:r>
                      <a:r>
                        <a:rPr lang="en-US" altLang="ko-KR" sz="1200" b="1" baseline="0" dirty="0"/>
                        <a:t> Results</a:t>
                      </a:r>
                      <a:endParaRPr lang="en-US" altLang="ko-KR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200" dirty="0"/>
                        <a:t>http://www.xyz.org/ontology/base-v1#smartwatch_be236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http://www.abc.org/ontology/city-v1#galaxyS21_4b85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http://www.onem2m.org/ontology/base-v1#thermometer_18gh0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65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9EFEA9-6DDF-4595-AB4D-0B12ECE1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ASD at a Glance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7CCBC3-6B1E-497A-876D-90008F230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7" y="1493919"/>
            <a:ext cx="11496232" cy="3418505"/>
          </a:xfrm>
        </p:spPr>
        <p:txBody>
          <a:bodyPr>
            <a:normAutofit/>
          </a:bodyPr>
          <a:lstStyle/>
          <a:p>
            <a:r>
              <a:rPr lang="en-US" altLang="ko-KR" dirty="0"/>
              <a:t>SRT updates by sharing semantic resource summary updates among CSEs</a:t>
            </a:r>
          </a:p>
          <a:p>
            <a:r>
              <a:rPr lang="en-US" altLang="ko-KR" dirty="0"/>
              <a:t>AE requests ASD to a CSE</a:t>
            </a:r>
          </a:p>
          <a:p>
            <a:r>
              <a:rPr lang="en-US" altLang="ko-KR" dirty="0"/>
              <a:t>The CSE selects other CSEs to execute the query in the ASD by its SRT</a:t>
            </a:r>
          </a:p>
          <a:p>
            <a:pPr lvl="1"/>
            <a:r>
              <a:rPr lang="en-US" altLang="ko-KR" dirty="0"/>
              <a:t>Original query can be fragmented</a:t>
            </a:r>
          </a:p>
          <a:p>
            <a:r>
              <a:rPr lang="en-US" altLang="ko-KR" dirty="0"/>
              <a:t>The CSE fans-out the ASD to the CSEs</a:t>
            </a:r>
          </a:p>
          <a:p>
            <a:r>
              <a:rPr lang="en-US" altLang="ko-KR" dirty="0"/>
              <a:t>The CSE aggregates the results and sends back </a:t>
            </a:r>
            <a:br>
              <a:rPr lang="en-US" altLang="ko-KR" dirty="0"/>
            </a:br>
            <a:r>
              <a:rPr lang="en-US" altLang="ko-KR" dirty="0"/>
              <a:t>the aggregation to the Originator</a:t>
            </a:r>
            <a:endParaRPr lang="ko-KR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FA4F88-512D-4FA4-AC85-C02C001502AB}"/>
              </a:ext>
            </a:extLst>
          </p:cNvPr>
          <p:cNvSpPr/>
          <p:nvPr/>
        </p:nvSpPr>
        <p:spPr>
          <a:xfrm>
            <a:off x="9179632" y="4399995"/>
            <a:ext cx="874930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012E41C-06D5-4D1F-BF27-B0168C4C49BB}"/>
              </a:ext>
            </a:extLst>
          </p:cNvPr>
          <p:cNvSpPr/>
          <p:nvPr/>
        </p:nvSpPr>
        <p:spPr>
          <a:xfrm>
            <a:off x="11130388" y="5248131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CSE3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" name="Elbow Connector 15">
            <a:extLst>
              <a:ext uri="{FF2B5EF4-FFF2-40B4-BE49-F238E27FC236}">
                <a16:creationId xmlns:a16="http://schemas.microsoft.com/office/drawing/2014/main" id="{A6192DDE-63CE-4885-961F-C2636C8B79BC}"/>
              </a:ext>
            </a:extLst>
          </p:cNvPr>
          <p:cNvCxnSpPr>
            <a:cxnSpLocks/>
            <a:stCxn id="4" idx="0"/>
            <a:endCxn id="9" idx="2"/>
          </p:cNvCxnSpPr>
          <p:nvPr/>
        </p:nvCxnSpPr>
        <p:spPr>
          <a:xfrm rot="16200000" flipV="1">
            <a:off x="8677506" y="3460404"/>
            <a:ext cx="505043" cy="1374140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7" name="Rectangle 5">
            <a:extLst>
              <a:ext uri="{FF2B5EF4-FFF2-40B4-BE49-F238E27FC236}">
                <a16:creationId xmlns:a16="http://schemas.microsoft.com/office/drawing/2014/main" id="{164DF998-AF63-4223-B514-CB0F9C3077A6}"/>
              </a:ext>
            </a:extLst>
          </p:cNvPr>
          <p:cNvSpPr/>
          <p:nvPr/>
        </p:nvSpPr>
        <p:spPr>
          <a:xfrm>
            <a:off x="7958579" y="5385320"/>
            <a:ext cx="726915" cy="28945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AE1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8" name="Elbow Connector 15">
            <a:extLst>
              <a:ext uri="{FF2B5EF4-FFF2-40B4-BE49-F238E27FC236}">
                <a16:creationId xmlns:a16="http://schemas.microsoft.com/office/drawing/2014/main" id="{53921462-7DA1-40B5-88CD-2EF6CFEA59AE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>
          <a:xfrm flipV="1">
            <a:off x="8685494" y="4544722"/>
            <a:ext cx="494138" cy="985325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" name="Rectangle 12">
            <a:extLst>
              <a:ext uri="{FF2B5EF4-FFF2-40B4-BE49-F238E27FC236}">
                <a16:creationId xmlns:a16="http://schemas.microsoft.com/office/drawing/2014/main" id="{EC07632C-1A98-4B3B-9211-19FDC4F5806D}"/>
              </a:ext>
            </a:extLst>
          </p:cNvPr>
          <p:cNvSpPr/>
          <p:nvPr/>
        </p:nvSpPr>
        <p:spPr>
          <a:xfrm>
            <a:off x="7879499" y="3605500"/>
            <a:ext cx="726915" cy="28945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CSE2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0" name="Elbow Connector 15">
            <a:extLst>
              <a:ext uri="{FF2B5EF4-FFF2-40B4-BE49-F238E27FC236}">
                <a16:creationId xmlns:a16="http://schemas.microsoft.com/office/drawing/2014/main" id="{9C917E19-AE2B-4A6C-86D3-C039ED59F9D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0054562" y="4544722"/>
            <a:ext cx="1075826" cy="848135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3371D906-F415-47E6-9101-E069E536A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567184"/>
              </p:ext>
            </p:extLst>
          </p:nvPr>
        </p:nvGraphicFramePr>
        <p:xfrm>
          <a:off x="10004901" y="3282630"/>
          <a:ext cx="1798267" cy="67056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300085613"/>
                    </a:ext>
                  </a:extLst>
                </a:gridCol>
                <a:gridCol w="934267">
                  <a:extLst>
                    <a:ext uri="{9D8B030D-6E8A-4147-A177-3AD203B41FA5}">
                      <a16:colId xmlns:a16="http://schemas.microsoft.com/office/drawing/2014/main" val="3978370632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034731177"/>
                    </a:ext>
                  </a:extLst>
                </a:gridCol>
              </a:tblGrid>
              <a:tr h="152410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500" dirty="0"/>
                        <a:t>RDF Resource Summary</a:t>
                      </a:r>
                      <a:endParaRPr lang="ko-KR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5294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500" dirty="0"/>
                        <a:t>CSE2</a:t>
                      </a:r>
                      <a:endParaRPr lang="ko-KR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372268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500" dirty="0"/>
                        <a:t>CSE3</a:t>
                      </a:r>
                      <a:endParaRPr lang="ko-KR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779112"/>
                  </a:ext>
                </a:extLst>
              </a:tr>
              <a:tr h="152410">
                <a:tc>
                  <a:txBody>
                    <a:bodyPr/>
                    <a:lstStyle/>
                    <a:p>
                      <a:pPr algn="ctr" latinLnBrk="1"/>
                      <a:endParaRPr lang="ko-KR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7319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05EAC8A-1105-4B75-94FA-422AA03188FB}"/>
              </a:ext>
            </a:extLst>
          </p:cNvPr>
          <p:cNvSpPr txBox="1"/>
          <p:nvPr/>
        </p:nvSpPr>
        <p:spPr>
          <a:xfrm>
            <a:off x="9507158" y="4729861"/>
            <a:ext cx="829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/base/</a:t>
            </a:r>
            <a:r>
              <a:rPr lang="en-US" altLang="ko-KR" sz="1000" dirty="0" err="1"/>
              <a:t>asd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F9795-450D-4375-A54A-71FEA27A184E}"/>
              </a:ext>
            </a:extLst>
          </p:cNvPr>
          <p:cNvSpPr txBox="1"/>
          <p:nvPr/>
        </p:nvSpPr>
        <p:spPr>
          <a:xfrm>
            <a:off x="9507158" y="4963224"/>
            <a:ext cx="72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/base/</a:t>
            </a:r>
            <a:r>
              <a:rPr lang="en-US" altLang="ko-KR" sz="1000" dirty="0" err="1"/>
              <a:t>srt</a:t>
            </a:r>
            <a:endParaRPr lang="ko-KR" altLang="en-US" dirty="0"/>
          </a:p>
        </p:txBody>
      </p:sp>
      <p:sp>
        <p:nvSpPr>
          <p:cNvPr id="14" name="화살표: 위로 구부러짐 13">
            <a:extLst>
              <a:ext uri="{FF2B5EF4-FFF2-40B4-BE49-F238E27FC236}">
                <a16:creationId xmlns:a16="http://schemas.microsoft.com/office/drawing/2014/main" id="{24439CD0-DE17-4430-8BF3-D76FD7A34BED}"/>
              </a:ext>
            </a:extLst>
          </p:cNvPr>
          <p:cNvSpPr/>
          <p:nvPr/>
        </p:nvSpPr>
        <p:spPr>
          <a:xfrm rot="773698" flipH="1">
            <a:off x="9985024" y="5326916"/>
            <a:ext cx="1226309" cy="246220"/>
          </a:xfrm>
          <a:prstGeom prst="curved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91AD80-506C-405C-882B-8F47D4C06756}"/>
              </a:ext>
            </a:extLst>
          </p:cNvPr>
          <p:cNvSpPr txBox="1"/>
          <p:nvPr/>
        </p:nvSpPr>
        <p:spPr>
          <a:xfrm>
            <a:off x="9674117" y="5577996"/>
            <a:ext cx="2183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1. update semantic data summary of CSE3 on CSE1’s SRT</a:t>
            </a:r>
            <a:endParaRPr lang="ko-KR" altLang="en-US" dirty="0"/>
          </a:p>
        </p:txBody>
      </p:sp>
      <p:sp>
        <p:nvSpPr>
          <p:cNvPr id="16" name="화살표: 위로 구부러짐 15">
            <a:extLst>
              <a:ext uri="{FF2B5EF4-FFF2-40B4-BE49-F238E27FC236}">
                <a16:creationId xmlns:a16="http://schemas.microsoft.com/office/drawing/2014/main" id="{6854919E-8A1D-4BF4-B592-3FBBC1369EA8}"/>
              </a:ext>
            </a:extLst>
          </p:cNvPr>
          <p:cNvSpPr/>
          <p:nvPr/>
        </p:nvSpPr>
        <p:spPr>
          <a:xfrm rot="9112794" flipH="1">
            <a:off x="8383309" y="4902105"/>
            <a:ext cx="1226309" cy="246220"/>
          </a:xfrm>
          <a:prstGeom prst="curved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9E6528-2B67-4CF7-A1B2-46CBDD4490B0}"/>
              </a:ext>
            </a:extLst>
          </p:cNvPr>
          <p:cNvSpPr txBox="1"/>
          <p:nvPr/>
        </p:nvSpPr>
        <p:spPr>
          <a:xfrm>
            <a:off x="7409055" y="4712792"/>
            <a:ext cx="158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2. Original ASD request to CSE1</a:t>
            </a:r>
            <a:endParaRPr lang="ko-KR" altLang="en-US" dirty="0"/>
          </a:p>
        </p:txBody>
      </p:sp>
      <p:sp>
        <p:nvSpPr>
          <p:cNvPr id="18" name="화살표: 위로 구부러짐 17">
            <a:extLst>
              <a:ext uri="{FF2B5EF4-FFF2-40B4-BE49-F238E27FC236}">
                <a16:creationId xmlns:a16="http://schemas.microsoft.com/office/drawing/2014/main" id="{8EA97D8C-6055-418A-A8E1-1CC8F5BCAF0A}"/>
              </a:ext>
            </a:extLst>
          </p:cNvPr>
          <p:cNvSpPr/>
          <p:nvPr/>
        </p:nvSpPr>
        <p:spPr>
          <a:xfrm rot="12183752" flipH="1">
            <a:off x="10074128" y="4477016"/>
            <a:ext cx="1226309" cy="246220"/>
          </a:xfrm>
          <a:prstGeom prst="curved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8C4531-D2F7-47B8-8DE2-D7BE60E24D8E}"/>
              </a:ext>
            </a:extLst>
          </p:cNvPr>
          <p:cNvSpPr txBox="1"/>
          <p:nvPr/>
        </p:nvSpPr>
        <p:spPr>
          <a:xfrm>
            <a:off x="10939001" y="4939881"/>
            <a:ext cx="829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/base/</a:t>
            </a:r>
            <a:r>
              <a:rPr lang="en-US" altLang="ko-KR" sz="1000" dirty="0" err="1"/>
              <a:t>asd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F21BB1-CB72-461E-BF7F-3A45AB4F69D5}"/>
              </a:ext>
            </a:extLst>
          </p:cNvPr>
          <p:cNvSpPr txBox="1"/>
          <p:nvPr/>
        </p:nvSpPr>
        <p:spPr>
          <a:xfrm>
            <a:off x="8554968" y="3662508"/>
            <a:ext cx="829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/base/</a:t>
            </a:r>
            <a:r>
              <a:rPr lang="en-US" altLang="ko-KR" sz="1000" dirty="0" err="1"/>
              <a:t>asd</a:t>
            </a:r>
            <a:endParaRPr lang="ko-KR" altLang="en-US" dirty="0"/>
          </a:p>
        </p:txBody>
      </p:sp>
      <p:sp>
        <p:nvSpPr>
          <p:cNvPr id="21" name="화살표: 위로 구부러짐 20">
            <a:extLst>
              <a:ext uri="{FF2B5EF4-FFF2-40B4-BE49-F238E27FC236}">
                <a16:creationId xmlns:a16="http://schemas.microsoft.com/office/drawing/2014/main" id="{982311E8-B7DD-4DC2-97A8-DA7F3C9A1E8E}"/>
              </a:ext>
            </a:extLst>
          </p:cNvPr>
          <p:cNvSpPr/>
          <p:nvPr/>
        </p:nvSpPr>
        <p:spPr>
          <a:xfrm rot="13283694">
            <a:off x="9190619" y="3876819"/>
            <a:ext cx="939241" cy="246220"/>
          </a:xfrm>
          <a:prstGeom prst="curved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E8A1DB-ED5D-4B69-B72F-74C575BE559A}"/>
              </a:ext>
            </a:extLst>
          </p:cNvPr>
          <p:cNvSpPr txBox="1"/>
          <p:nvPr/>
        </p:nvSpPr>
        <p:spPr>
          <a:xfrm>
            <a:off x="10597249" y="3054188"/>
            <a:ext cx="954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/>
              <a:t>SRT of CSE1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B31540-14B1-49AB-960D-2832A1D1412C}"/>
              </a:ext>
            </a:extLst>
          </p:cNvPr>
          <p:cNvSpPr txBox="1"/>
          <p:nvPr/>
        </p:nvSpPr>
        <p:spPr>
          <a:xfrm>
            <a:off x="9920308" y="4083801"/>
            <a:ext cx="1517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3. ASD fan-out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853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for ASD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Semantic Routing Table maintenance</a:t>
            </a:r>
          </a:p>
          <a:p>
            <a:pPr lvl="1"/>
            <a:r>
              <a:rPr lang="fr-FR" dirty="0"/>
              <a:t>which semantic data gets propagated into which SRTs?</a:t>
            </a:r>
          </a:p>
          <a:p>
            <a:pPr lvl="1"/>
            <a:r>
              <a:rPr lang="fr-FR" dirty="0"/>
              <a:t>how does the routing table looks like?</a:t>
            </a:r>
          </a:p>
          <a:p>
            <a:pPr lvl="1"/>
            <a:r>
              <a:rPr lang="fr-FR" dirty="0"/>
              <a:t>how to populate routing tables?</a:t>
            </a:r>
          </a:p>
          <a:p>
            <a:pPr lvl="0"/>
            <a:r>
              <a:rPr lang="en-US" dirty="0"/>
              <a:t>ASD handling</a:t>
            </a:r>
          </a:p>
          <a:p>
            <a:pPr lvl="1"/>
            <a:r>
              <a:rPr lang="en-US" dirty="0"/>
              <a:t>which type of queries are supported in ASDs? </a:t>
            </a:r>
          </a:p>
          <a:p>
            <a:pPr lvl="1"/>
            <a:r>
              <a:rPr lang="en-US" dirty="0"/>
              <a:t>what is the resource target resource </a:t>
            </a:r>
            <a:r>
              <a:rPr lang="en-US" sz="1800" dirty="0"/>
              <a:t>(i.e. </a:t>
            </a:r>
            <a:r>
              <a:rPr lang="en-US" sz="1800" b="1" i="1" dirty="0"/>
              <a:t>To</a:t>
            </a:r>
            <a:r>
              <a:rPr lang="en-US" sz="1800" dirty="0"/>
              <a:t> param) </a:t>
            </a:r>
            <a:r>
              <a:rPr lang="en-US" dirty="0"/>
              <a:t>for ASD request?</a:t>
            </a:r>
          </a:p>
          <a:p>
            <a:pPr lvl="1"/>
            <a:r>
              <a:rPr lang="en-US" dirty="0"/>
              <a:t>which type of results are returned?</a:t>
            </a:r>
          </a:p>
          <a:p>
            <a:pPr lvl="1"/>
            <a:r>
              <a:rPr lang="en-US" dirty="0"/>
              <a:t>what is the (topology) scope of ASD?</a:t>
            </a:r>
          </a:p>
          <a:p>
            <a:pPr lvl="1"/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4</a:t>
            </a:fld>
            <a:endParaRPr 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A2F5271-9D6F-49DF-ACE8-6F22D7EC53A5}"/>
              </a:ext>
            </a:extLst>
          </p:cNvPr>
          <p:cNvSpPr/>
          <p:nvPr/>
        </p:nvSpPr>
        <p:spPr>
          <a:xfrm>
            <a:off x="6430931" y="5943731"/>
            <a:ext cx="55138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dirty="0"/>
              <a:t>from the </a:t>
            </a:r>
            <a:r>
              <a:rPr lang="ko-KR" altLang="en-US" dirty="0"/>
              <a:t>SDS-2021-0080-ETSI_STF_589_Task_4_progress</a:t>
            </a:r>
          </a:p>
        </p:txBody>
      </p:sp>
    </p:spTree>
    <p:extLst>
      <p:ext uri="{BB962C8B-B14F-4D97-AF65-F5344CB8AC3E}">
        <p14:creationId xmlns:p14="http://schemas.microsoft.com/office/powerpoint/2010/main" val="1953377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Questions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ko-KR" dirty="0"/>
              <a:t>Which semantic data gets propagated into which SRTs? </a:t>
            </a:r>
          </a:p>
          <a:p>
            <a:pPr lvl="1"/>
            <a:r>
              <a:rPr lang="fr-FR" dirty="0"/>
              <a:t>AE can select which semantic resources can be summarized, so they can be propagated to other CSEs’ SRTs</a:t>
            </a:r>
          </a:p>
          <a:p>
            <a:pPr lvl="1"/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5</a:t>
            </a:fld>
            <a:endParaRPr 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D518C30-0538-4B11-91AC-6A430F936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177" y="2427732"/>
            <a:ext cx="5102112" cy="331927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98A19BC-E545-4BEE-A9B3-E107DE6F0CD4}"/>
              </a:ext>
            </a:extLst>
          </p:cNvPr>
          <p:cNvSpPr/>
          <p:nvPr/>
        </p:nvSpPr>
        <p:spPr>
          <a:xfrm>
            <a:off x="7955129" y="5848860"/>
            <a:ext cx="3056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ko-KR" dirty="0"/>
              <a:t>source: ETSI TR 103 717 (draft)</a:t>
            </a:r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FB22B78-A56B-47C8-9F63-979FFB2AA366}"/>
              </a:ext>
            </a:extLst>
          </p:cNvPr>
          <p:cNvSpPr/>
          <p:nvPr/>
        </p:nvSpPr>
        <p:spPr>
          <a:xfrm>
            <a:off x="9304020" y="3110683"/>
            <a:ext cx="1947672" cy="1479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3306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Questions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ko-KR" dirty="0"/>
              <a:t>How to populate routing tables? </a:t>
            </a:r>
          </a:p>
          <a:p>
            <a:pPr lvl="1"/>
            <a:r>
              <a:rPr lang="fr-FR" dirty="0"/>
              <a:t>CSE summarizes local semantic resources per AE’s policy </a:t>
            </a:r>
            <a:r>
              <a:rPr lang="fr-FR" sz="1600" dirty="0"/>
              <a:t>(i.e. semanticRoutingTablePolicy)</a:t>
            </a:r>
            <a:r>
              <a:rPr lang="fr-FR" dirty="0"/>
              <a:t> or AE provides summaries by &lt;SRT&gt; update request</a:t>
            </a:r>
          </a:p>
          <a:p>
            <a:pPr lvl="1"/>
            <a:r>
              <a:rPr lang="fr-FR" dirty="0"/>
              <a:t>CSE1 can provides its local summary to CSE2 by &lt;SRT&gt; update request</a:t>
            </a:r>
          </a:p>
          <a:p>
            <a:pPr lvl="1"/>
            <a:r>
              <a:rPr lang="fr-FR" dirty="0"/>
              <a:t>CSE2 can subscribe to CSE1’s &lt;SRT&gt; by creating a &lt;subscription&gt; resource</a:t>
            </a:r>
          </a:p>
          <a:p>
            <a:pPr lvl="2"/>
            <a:r>
              <a:rPr lang="fr-FR" dirty="0"/>
              <a:t>This is new to oneM2M, having a child for a virtual resource</a:t>
            </a:r>
          </a:p>
          <a:p>
            <a:pPr lvl="1"/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6</a:t>
            </a:fld>
            <a:endParaRPr lang="en-US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083AA724-E0CC-4CBD-9431-9CC5489E0ED7}"/>
              </a:ext>
            </a:extLst>
          </p:cNvPr>
          <p:cNvSpPr/>
          <p:nvPr/>
        </p:nvSpPr>
        <p:spPr>
          <a:xfrm>
            <a:off x="1983533" y="5028279"/>
            <a:ext cx="720000" cy="28800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1">
              <a:defRPr/>
            </a:pPr>
            <a:r>
              <a:rPr lang="en-US" altLang="ko-KR" sz="1100" kern="0" dirty="0">
                <a:solidFill>
                  <a:prstClr val="white"/>
                </a:solidFill>
                <a:latin typeface="맑은 고딕" panose="020F0502020204030204"/>
              </a:rPr>
              <a:t>CSE1</a:t>
            </a:r>
            <a:endParaRPr lang="ko-KR" altLang="en-US" sz="1100" kern="0" dirty="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A8B6C5F9-C18D-477B-9575-2EEC57284735}"/>
              </a:ext>
            </a:extLst>
          </p:cNvPr>
          <p:cNvSpPr/>
          <p:nvPr/>
        </p:nvSpPr>
        <p:spPr>
          <a:xfrm>
            <a:off x="3858676" y="5028279"/>
            <a:ext cx="720000" cy="288000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1">
              <a:defRPr/>
            </a:pPr>
            <a:r>
              <a:rPr lang="en-US" altLang="ko-KR" sz="1100" kern="0" dirty="0">
                <a:solidFill>
                  <a:prstClr val="white"/>
                </a:solidFill>
                <a:latin typeface="맑은 고딕" panose="020F0502020204030204"/>
              </a:rPr>
              <a:t>CSE2</a:t>
            </a:r>
            <a:endParaRPr lang="ko-KR" altLang="en-US" sz="1100" kern="0" dirty="0">
              <a:solidFill>
                <a:prstClr val="white"/>
              </a:solidFill>
              <a:latin typeface="맑은 고딕" panose="020F0502020204030204"/>
            </a:endParaRPr>
          </a:p>
        </p:txBody>
      </p: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C71A89CC-4D00-4991-B36F-4D0889F40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837039"/>
              </p:ext>
            </p:extLst>
          </p:nvPr>
        </p:nvGraphicFramePr>
        <p:xfrm>
          <a:off x="713311" y="5640129"/>
          <a:ext cx="1270222" cy="822960"/>
        </p:xfrm>
        <a:graphic>
          <a:graphicData uri="http://schemas.openxmlformats.org/drawingml/2006/table">
            <a:tbl>
              <a:tblPr firstRow="1"/>
              <a:tblGrid>
                <a:gridCol w="365111">
                  <a:extLst>
                    <a:ext uri="{9D8B030D-6E8A-4147-A177-3AD203B41FA5}">
                      <a16:colId xmlns:a16="http://schemas.microsoft.com/office/drawing/2014/main" val="30008561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978370632"/>
                    </a:ext>
                  </a:extLst>
                </a:gridCol>
                <a:gridCol w="365111">
                  <a:extLst>
                    <a:ext uri="{9D8B030D-6E8A-4147-A177-3AD203B41FA5}">
                      <a16:colId xmlns:a16="http://schemas.microsoft.com/office/drawing/2014/main" val="4034731177"/>
                    </a:ext>
                  </a:extLst>
                </a:gridCol>
              </a:tblGrid>
              <a:tr h="152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500" dirty="0"/>
                        <a:t>RDF Resource Summary</a:t>
                      </a:r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15294"/>
                  </a:ext>
                </a:extLst>
              </a:tr>
              <a:tr h="152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500" dirty="0"/>
                        <a:t>CSE1</a:t>
                      </a:r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372268"/>
                  </a:ext>
                </a:extLst>
              </a:tr>
              <a:tr h="152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500" dirty="0"/>
                        <a:t>CSE2</a:t>
                      </a:r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500" dirty="0"/>
                        <a:t>(updated)</a:t>
                      </a:r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779112"/>
                  </a:ext>
                </a:extLst>
              </a:tr>
              <a:tr h="152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500" dirty="0"/>
                        <a:t>CSE3</a:t>
                      </a:r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73199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63713B6-46BE-4831-891F-3C5F3503AAE4}"/>
              </a:ext>
            </a:extLst>
          </p:cNvPr>
          <p:cNvSpPr txBox="1"/>
          <p:nvPr/>
        </p:nvSpPr>
        <p:spPr>
          <a:xfrm>
            <a:off x="2634178" y="5460278"/>
            <a:ext cx="148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ko-KR" sz="800" dirty="0">
                <a:solidFill>
                  <a:prstClr val="black"/>
                </a:solidFill>
                <a:latin typeface="맑은 고딕" panose="020F0502020204030204"/>
              </a:rPr>
              <a:t>semantic data summary </a:t>
            </a:r>
          </a:p>
          <a:p>
            <a:pPr algn="ctr" latinLnBrk="1"/>
            <a:r>
              <a:rPr lang="en-US" altLang="ko-KR" sz="800" dirty="0">
                <a:solidFill>
                  <a:prstClr val="black"/>
                </a:solidFill>
                <a:latin typeface="맑은 고딕" panose="020F0502020204030204"/>
              </a:rPr>
              <a:t>(update)</a:t>
            </a:r>
            <a:endParaRPr lang="ko-KR" altLang="en-US" sz="14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25" name="화살표: 위로 구부러짐 24">
            <a:extLst>
              <a:ext uri="{FF2B5EF4-FFF2-40B4-BE49-F238E27FC236}">
                <a16:creationId xmlns:a16="http://schemas.microsoft.com/office/drawing/2014/main" id="{CDC3A02F-61E2-4B79-87DB-9B76F8B5C6A5}"/>
              </a:ext>
            </a:extLst>
          </p:cNvPr>
          <p:cNvSpPr/>
          <p:nvPr/>
        </p:nvSpPr>
        <p:spPr>
          <a:xfrm rot="10800000" flipV="1">
            <a:off x="2424215" y="5557659"/>
            <a:ext cx="1803007" cy="246220"/>
          </a:xfrm>
          <a:prstGeom prst="curvedUpArrow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0C2368-BD53-43A7-9A48-3B985FCA8BA7}"/>
              </a:ext>
            </a:extLst>
          </p:cNvPr>
          <p:cNvSpPr txBox="1"/>
          <p:nvPr/>
        </p:nvSpPr>
        <p:spPr>
          <a:xfrm>
            <a:off x="871381" y="5411687"/>
            <a:ext cx="954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SRT of CSE1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D71EF3-69F9-4B79-AE62-E4432179B327}"/>
              </a:ext>
            </a:extLst>
          </p:cNvPr>
          <p:cNvSpPr txBox="1"/>
          <p:nvPr/>
        </p:nvSpPr>
        <p:spPr>
          <a:xfrm>
            <a:off x="1983533" y="5337168"/>
            <a:ext cx="874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base/</a:t>
            </a:r>
            <a:r>
              <a:rPr lang="en-US" altLang="ko-KR" sz="1000" dirty="0" err="1">
                <a:solidFill>
                  <a:prstClr val="black"/>
                </a:solidFill>
                <a:latin typeface="맑은 고딕" panose="020F0502020204030204"/>
              </a:rPr>
              <a:t>srt</a:t>
            </a:r>
            <a:endParaRPr lang="ko-KR" altLang="en-US" sz="10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9DB47DA2-C22D-4EB7-B608-62B6A78D44CE}"/>
              </a:ext>
            </a:extLst>
          </p:cNvPr>
          <p:cNvCxnSpPr>
            <a:cxnSpLocks/>
            <a:stCxn id="22" idx="1"/>
            <a:endCxn id="21" idx="3"/>
          </p:cNvCxnSpPr>
          <p:nvPr/>
        </p:nvCxnSpPr>
        <p:spPr>
          <a:xfrm flipH="1">
            <a:off x="2703533" y="5172279"/>
            <a:ext cx="1155143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FF29EAD-532A-4E63-8CF6-E6CE22E9EC2F}"/>
              </a:ext>
            </a:extLst>
          </p:cNvPr>
          <p:cNvSpPr txBox="1"/>
          <p:nvPr/>
        </p:nvSpPr>
        <p:spPr>
          <a:xfrm>
            <a:off x="2634178" y="4380206"/>
            <a:ext cx="148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ko-KR" sz="800" dirty="0">
                <a:solidFill>
                  <a:prstClr val="black"/>
                </a:solidFill>
                <a:latin typeface="맑은 고딕" panose="020F0502020204030204"/>
              </a:rPr>
              <a:t>semantic data summary </a:t>
            </a:r>
          </a:p>
          <a:p>
            <a:pPr algn="ctr" latinLnBrk="1"/>
            <a:r>
              <a:rPr lang="en-US" altLang="ko-KR" sz="800" dirty="0">
                <a:solidFill>
                  <a:prstClr val="black"/>
                </a:solidFill>
                <a:latin typeface="맑은 고딕" panose="020F0502020204030204"/>
              </a:rPr>
              <a:t>(notify)</a:t>
            </a:r>
            <a:endParaRPr lang="ko-KR" altLang="en-US" sz="1400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30" name="화살표: 위로 구부러짐 29">
            <a:extLst>
              <a:ext uri="{FF2B5EF4-FFF2-40B4-BE49-F238E27FC236}">
                <a16:creationId xmlns:a16="http://schemas.microsoft.com/office/drawing/2014/main" id="{D4606CA7-B2E6-46A5-BAEE-7F760E3DB0C7}"/>
              </a:ext>
            </a:extLst>
          </p:cNvPr>
          <p:cNvSpPr/>
          <p:nvPr/>
        </p:nvSpPr>
        <p:spPr>
          <a:xfrm rot="10800000" flipH="1">
            <a:off x="2424215" y="4726649"/>
            <a:ext cx="1803007" cy="246220"/>
          </a:xfrm>
          <a:prstGeom prst="curvedUpArrow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1" name="표 30">
            <a:extLst>
              <a:ext uri="{FF2B5EF4-FFF2-40B4-BE49-F238E27FC236}">
                <a16:creationId xmlns:a16="http://schemas.microsoft.com/office/drawing/2014/main" id="{7CDA8609-584A-48E7-87ED-EB3C45A46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196035"/>
              </p:ext>
            </p:extLst>
          </p:nvPr>
        </p:nvGraphicFramePr>
        <p:xfrm>
          <a:off x="4115332" y="3972000"/>
          <a:ext cx="1270222" cy="822960"/>
        </p:xfrm>
        <a:graphic>
          <a:graphicData uri="http://schemas.openxmlformats.org/drawingml/2006/table">
            <a:tbl>
              <a:tblPr firstRow="1"/>
              <a:tblGrid>
                <a:gridCol w="365111">
                  <a:extLst>
                    <a:ext uri="{9D8B030D-6E8A-4147-A177-3AD203B41FA5}">
                      <a16:colId xmlns:a16="http://schemas.microsoft.com/office/drawing/2014/main" val="30008561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978370632"/>
                    </a:ext>
                  </a:extLst>
                </a:gridCol>
                <a:gridCol w="365111">
                  <a:extLst>
                    <a:ext uri="{9D8B030D-6E8A-4147-A177-3AD203B41FA5}">
                      <a16:colId xmlns:a16="http://schemas.microsoft.com/office/drawing/2014/main" val="4034731177"/>
                    </a:ext>
                  </a:extLst>
                </a:gridCol>
              </a:tblGrid>
              <a:tr h="152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500" dirty="0"/>
                        <a:t>RDF Resource Summary</a:t>
                      </a:r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15294"/>
                  </a:ext>
                </a:extLst>
              </a:tr>
              <a:tr h="152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500" dirty="0"/>
                        <a:t>CSE2</a:t>
                      </a:r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372268"/>
                  </a:ext>
                </a:extLst>
              </a:tr>
              <a:tr h="152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500" dirty="0"/>
                        <a:t>CSE3</a:t>
                      </a:r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779112"/>
                  </a:ext>
                </a:extLst>
              </a:tr>
              <a:tr h="152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500" dirty="0"/>
                        <a:t>CSE1</a:t>
                      </a:r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500" dirty="0"/>
                        <a:t>(updated)</a:t>
                      </a:r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5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73199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6B070FE9-6C4E-4D8A-B092-177405409560}"/>
              </a:ext>
            </a:extLst>
          </p:cNvPr>
          <p:cNvSpPr txBox="1"/>
          <p:nvPr/>
        </p:nvSpPr>
        <p:spPr>
          <a:xfrm>
            <a:off x="4273402" y="3743558"/>
            <a:ext cx="954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ko-KR" sz="1000" dirty="0">
                <a:solidFill>
                  <a:prstClr val="black"/>
                </a:solidFill>
                <a:latin typeface="맑은 고딕" panose="020F0502020204030204"/>
              </a:rPr>
              <a:t>SRT of CSE2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B7D4650-A6FB-42B0-9A33-CC5851262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"/>
          <a:stretch/>
        </p:blipFill>
        <p:spPr>
          <a:xfrm>
            <a:off x="6414814" y="3866668"/>
            <a:ext cx="5435600" cy="2077330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810556E3-9A83-4F7E-87FE-74337AADB6D2}"/>
              </a:ext>
            </a:extLst>
          </p:cNvPr>
          <p:cNvSpPr/>
          <p:nvPr/>
        </p:nvSpPr>
        <p:spPr>
          <a:xfrm>
            <a:off x="4273402" y="6005983"/>
            <a:ext cx="3056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ko-KR" dirty="0"/>
              <a:t>source: ETSI TR 103 717 (draft)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452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Questions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altLang="ko-KR" dirty="0"/>
              <a:t>How does the routing table looks like? </a:t>
            </a:r>
          </a:p>
          <a:p>
            <a:pPr lvl="1"/>
            <a:r>
              <a:rPr lang="fr-FR" dirty="0"/>
              <a:t>SRT is represented as the &lt;semanticRoutingTable&gt; virtual resource</a:t>
            </a:r>
          </a:p>
          <a:p>
            <a:pPr lvl="2"/>
            <a:r>
              <a:rPr lang="fr-FR" dirty="0"/>
              <a:t>For SRT updates and event notifications, define the data structure</a:t>
            </a:r>
          </a:p>
          <a:p>
            <a:pPr lvl="2"/>
            <a:r>
              <a:rPr lang="fr-FR" dirty="0"/>
              <a:t>CSE1 providing a set of semantic summary, by &lt;SRT&gt; update request, means routing record updates for CSE1 on the CSE2’s SRT</a:t>
            </a:r>
          </a:p>
          <a:p>
            <a:pPr lvl="3"/>
            <a:r>
              <a:rPr lang="fr-FR" dirty="0"/>
              <a:t>virtual resource simplifies the interface design</a:t>
            </a:r>
          </a:p>
          <a:p>
            <a:pPr lvl="1"/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7</a:t>
            </a:fld>
            <a:endParaRPr 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98A19BC-E545-4BEE-A9B3-E107DE6F0CD4}"/>
              </a:ext>
            </a:extLst>
          </p:cNvPr>
          <p:cNvSpPr/>
          <p:nvPr/>
        </p:nvSpPr>
        <p:spPr>
          <a:xfrm>
            <a:off x="7955129" y="5848860"/>
            <a:ext cx="3056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ko-KR" dirty="0"/>
              <a:t>source: ETSI TR 103 717 (draft)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900F6F5-661A-44B8-9F03-7546B25BF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766" y="3335421"/>
            <a:ext cx="5020578" cy="141642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409DB9E-040C-4D3C-9D17-79DF4FA0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766" y="4817371"/>
            <a:ext cx="5020579" cy="109341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E80683B-DF69-4D43-AB0D-A35526D71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440" y="3989103"/>
            <a:ext cx="4745328" cy="18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3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Questions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Which type of queries are supported in ASDs?</a:t>
            </a:r>
          </a:p>
          <a:p>
            <a:r>
              <a:rPr lang="en-US" altLang="ko-KR" dirty="0"/>
              <a:t>Which type of results are returned?</a:t>
            </a:r>
            <a:endParaRPr lang="fr-FR" altLang="ko-KR" dirty="0"/>
          </a:p>
          <a:p>
            <a:pPr lvl="1"/>
            <a:r>
              <a:rPr lang="fr-FR" dirty="0"/>
              <a:t>SPARQL query is used so we still use </a:t>
            </a:r>
            <a:r>
              <a:rPr lang="en-GB" altLang="ko-KR" dirty="0"/>
              <a:t>the </a:t>
            </a:r>
            <a:r>
              <a:rPr lang="en-GB" altLang="ko-KR" i="1" dirty="0" err="1"/>
              <a:t>semanticsFilter</a:t>
            </a:r>
            <a:r>
              <a:rPr lang="en-GB" altLang="ko-KR" dirty="0"/>
              <a:t> condition of </a:t>
            </a:r>
            <a:r>
              <a:rPr lang="fr-FR" altLang="ko-KR" dirty="0"/>
              <a:t>the </a:t>
            </a:r>
            <a:r>
              <a:rPr lang="en-GB" altLang="ko-KR" b="1" i="1" dirty="0"/>
              <a:t>Filter Criteria</a:t>
            </a:r>
            <a:r>
              <a:rPr lang="en-GB" altLang="ko-KR" dirty="0"/>
              <a:t> parameter and </a:t>
            </a:r>
            <a:r>
              <a:rPr lang="en-GB" altLang="ko-KR" b="1" i="1" dirty="0"/>
              <a:t>Semantic Query Indicator </a:t>
            </a:r>
            <a:r>
              <a:rPr lang="en-GB" altLang="ko-KR" dirty="0"/>
              <a:t>to get results as parent resource identifiers of the matching &lt;</a:t>
            </a:r>
            <a:r>
              <a:rPr lang="en-GB" altLang="ko-KR" dirty="0" err="1"/>
              <a:t>semanticDescriptor</a:t>
            </a:r>
            <a:r>
              <a:rPr lang="en-GB" altLang="ko-KR" dirty="0"/>
              <a:t>&gt; resources or SPARQL results</a:t>
            </a:r>
          </a:p>
          <a:p>
            <a:r>
              <a:rPr lang="en-US" altLang="ko-KR" dirty="0"/>
              <a:t>What is the (topology) scope of ASD?</a:t>
            </a:r>
          </a:p>
          <a:p>
            <a:pPr lvl="1"/>
            <a:r>
              <a:rPr lang="en-US" altLang="ko-KR" dirty="0"/>
              <a:t>Any CSEs listed in the SRT</a:t>
            </a:r>
          </a:p>
          <a:p>
            <a:pPr lvl="1"/>
            <a:r>
              <a:rPr lang="en-US" altLang="ko-KR" dirty="0"/>
              <a:t>Scope can be limited </a:t>
            </a:r>
          </a:p>
          <a:p>
            <a:pPr lvl="2"/>
            <a:r>
              <a:rPr lang="en-US" altLang="ko-KR" b="1" i="1" dirty="0"/>
              <a:t>ASD Target Limit</a:t>
            </a:r>
            <a:r>
              <a:rPr lang="en-US" altLang="ko-KR" dirty="0"/>
              <a:t>, </a:t>
            </a:r>
            <a:r>
              <a:rPr lang="en-US" altLang="ko-KR" b="1" i="1" dirty="0"/>
              <a:t>ASD Subsequent Fan-out Allowed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en-US" altLang="ko-KR" b="1" i="1" dirty="0"/>
              <a:t>ASD Multicast Allowed </a:t>
            </a:r>
            <a:r>
              <a:rPr lang="en-US" altLang="ko-KR" dirty="0"/>
              <a:t>parameter</a:t>
            </a:r>
          </a:p>
          <a:p>
            <a:endParaRPr lang="fr-FR" dirty="0"/>
          </a:p>
          <a:p>
            <a:pPr lvl="1"/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8</a:t>
            </a:fld>
            <a:endParaRPr 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98A19BC-E545-4BEE-A9B3-E107DE6F0CD4}"/>
              </a:ext>
            </a:extLst>
          </p:cNvPr>
          <p:cNvSpPr/>
          <p:nvPr/>
        </p:nvSpPr>
        <p:spPr>
          <a:xfrm>
            <a:off x="8229449" y="6123543"/>
            <a:ext cx="3056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ko-KR" dirty="0"/>
              <a:t>source: ETSI TR 103 717 (draft)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2F78200-F822-4431-BD4D-AA966BC2F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" r="1"/>
          <a:stretch/>
        </p:blipFill>
        <p:spPr>
          <a:xfrm>
            <a:off x="7381823" y="3535680"/>
            <a:ext cx="4730481" cy="258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54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Questions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9"/>
            <a:ext cx="10902264" cy="4351338"/>
          </a:xfrm>
        </p:spPr>
        <p:txBody>
          <a:bodyPr>
            <a:normAutofit/>
          </a:bodyPr>
          <a:lstStyle/>
          <a:p>
            <a:r>
              <a:rPr lang="en-US" altLang="ko-KR" dirty="0"/>
              <a:t>What is the target resource </a:t>
            </a:r>
            <a:r>
              <a:rPr lang="en-US" altLang="ko-KR" sz="1800" dirty="0"/>
              <a:t>(i.e. </a:t>
            </a:r>
            <a:r>
              <a:rPr lang="en-US" altLang="ko-KR" sz="1800" b="1" i="1" dirty="0"/>
              <a:t>To</a:t>
            </a:r>
            <a:r>
              <a:rPr lang="en-US" altLang="ko-KR" sz="1800" dirty="0"/>
              <a:t> param) </a:t>
            </a:r>
            <a:r>
              <a:rPr lang="en-US" altLang="ko-KR" dirty="0"/>
              <a:t>for ASD request?</a:t>
            </a:r>
            <a:endParaRPr lang="fr-FR" altLang="ko-KR" dirty="0"/>
          </a:p>
          <a:p>
            <a:pPr lvl="1"/>
            <a:r>
              <a:rPr lang="fr-FR" dirty="0"/>
              <a:t>&lt;CSEBase&gt; resource has the virtual &lt;advancedSemanticDiscovery&gt; resource</a:t>
            </a:r>
          </a:p>
          <a:p>
            <a:pPr lvl="2"/>
            <a:r>
              <a:rPr lang="fr-FR" dirty="0"/>
              <a:t>ASD targets unknown CSEs and their unkown semantic resources</a:t>
            </a:r>
          </a:p>
          <a:p>
            <a:pPr lvl="2"/>
            <a:r>
              <a:rPr lang="fr-FR" dirty="0"/>
              <a:t>target CSEs are dynamically selected by &lt;ASD&gt; Hosting CSE and the target resources are all semantic resources of the selected CSEs</a:t>
            </a:r>
          </a:p>
          <a:p>
            <a:pPr lvl="1"/>
            <a:r>
              <a:rPr lang="fr-FR" dirty="0"/>
              <a:t>c.f. existing semantic discovery or query targets any resource or &lt;semanticFanOutPoint&gt; of &lt;group&gt; resource</a:t>
            </a:r>
          </a:p>
          <a:p>
            <a:pPr lvl="2"/>
            <a:r>
              <a:rPr lang="fr-FR" dirty="0"/>
              <a:t>a resource of the Hosting CSE </a:t>
            </a:r>
            <a:r>
              <a:rPr lang="fr-FR" dirty="0">
                <a:sym typeface="Wingdings" panose="05000000000000000000" pitchFamily="2" charset="2"/>
              </a:rPr>
              <a:t> descendant semantic resources are the target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&lt;semanticFanOutPoint&gt; resource  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member semantic resources of the group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9</a:t>
            </a:fld>
            <a:endParaRPr 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98A19BC-E545-4BEE-A9B3-E107DE6F0CD4}"/>
              </a:ext>
            </a:extLst>
          </p:cNvPr>
          <p:cNvSpPr/>
          <p:nvPr/>
        </p:nvSpPr>
        <p:spPr>
          <a:xfrm>
            <a:off x="7802729" y="6123543"/>
            <a:ext cx="3056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ko-KR" dirty="0"/>
              <a:t>source: ETSI TR 103 717 (draft)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5592BEC-286E-404F-A21A-DFCAFE0CE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"/>
          <a:stretch/>
        </p:blipFill>
        <p:spPr>
          <a:xfrm>
            <a:off x="6771640" y="4441148"/>
            <a:ext cx="5267960" cy="16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99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10631</TotalTime>
  <Words>4261</Words>
  <Application>Microsoft Office PowerPoint</Application>
  <PresentationFormat>와이드스크린</PresentationFormat>
  <Paragraphs>538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0" baseType="lpstr">
      <vt:lpstr>Myriad Pro Light</vt:lpstr>
      <vt:lpstr>Myriad Pro</vt:lpstr>
      <vt:lpstr>맑은 고딕</vt:lpstr>
      <vt:lpstr>Arial</vt:lpstr>
      <vt:lpstr>Wingdings</vt:lpstr>
      <vt:lpstr>Calibri</vt:lpstr>
      <vt:lpstr>Office Theme</vt:lpstr>
      <vt:lpstr>Advanced Semantic Discovery  Description on the Suggested Solution</vt:lpstr>
      <vt:lpstr>Where to use ASD?</vt:lpstr>
      <vt:lpstr>ASD at a Glance</vt:lpstr>
      <vt:lpstr>Questions for ASD</vt:lpstr>
      <vt:lpstr>Answers to the Questions</vt:lpstr>
      <vt:lpstr>Answers to the Questions</vt:lpstr>
      <vt:lpstr>Answers to the Questions</vt:lpstr>
      <vt:lpstr>Answers to the Questions</vt:lpstr>
      <vt:lpstr>Answers to the Questions</vt:lpstr>
      <vt:lpstr>Answers to the Questions</vt:lpstr>
      <vt:lpstr>Answers to the Questions</vt:lpstr>
      <vt:lpstr>SRT Updates</vt:lpstr>
      <vt:lpstr>ASD Fragmentation</vt:lpstr>
      <vt:lpstr>ASD Fragmentation</vt:lpstr>
      <vt:lpstr>CSE Selection with SRT</vt:lpstr>
      <vt:lpstr>CSE Selection with SRT</vt:lpstr>
      <vt:lpstr>CSE Selection with SRT</vt:lpstr>
      <vt:lpstr>CSE Selection with SRT</vt:lpstr>
      <vt:lpstr>CSE Selection with SRT</vt:lpstr>
      <vt:lpstr>CSE Selection with SRT</vt:lpstr>
      <vt:lpstr>CSE Selection with SRT</vt:lpstr>
      <vt:lpstr>Query Execution</vt:lpstr>
      <vt:lpstr>Result Aggregation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ETSI STF 589 Task 4</dc:title>
  <dc:creator>KETI</dc:creator>
  <cp:lastModifiedBy>SM</cp:lastModifiedBy>
  <cp:revision>70</cp:revision>
  <dcterms:created xsi:type="dcterms:W3CDTF">2017-09-21T15:46:31Z</dcterms:created>
  <dcterms:modified xsi:type="dcterms:W3CDTF">2021-06-17T11:31:53Z</dcterms:modified>
</cp:coreProperties>
</file>