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m" ContentType="application/vnd.ms-excel.sheet.macroEnabled.12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73" r:id="rId3"/>
    <p:sldId id="276" r:id="rId4"/>
    <p:sldId id="274" r:id="rId5"/>
    <p:sldId id="277" r:id="rId6"/>
    <p:sldId id="275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ft, Andreas" initials="K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C63133"/>
    <a:srgbClr val="D9D9D9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0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0254D-5613-44FF-9259-FDC7F75D1DAC}" type="datetimeFigureOut">
              <a:rPr lang="de-DE" smtClean="0"/>
              <a:t>16.09.2021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A60F4-66CC-4911-AF3C-563E2420F8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32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2D477-F452-4B7E-BECA-79032AFDBF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Excel_Macro-Enabled_Worksheet.xlsm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Macro-Enabled_Worksheet1.xlsm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Excel_Macro-Enabled_Worksheet2.xlsm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Excel_Macro-Enabled_Worksheet3.xlsm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package" Target="../embeddings/Microsoft_Excel_Macro-Enabled_Worksheet4.xlsm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emf"/><Relationship Id="rId4" Type="http://schemas.openxmlformats.org/officeDocument/2006/relationships/package" Target="../embeddings/Microsoft_Excel_Macro-Enabled_Worksheet5.xlsm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7" Type="http://schemas.openxmlformats.org/officeDocument/2006/relationships/image" Target="../media/image10.emf"/><Relationship Id="rId2" Type="http://schemas.openxmlformats.org/officeDocument/2006/relationships/package" Target="../embeddings/Microsoft_Excel_Macro-Enabled_Worksheet6.xlsm"/><Relationship Id="rId1" Type="http://schemas.openxmlformats.org/officeDocument/2006/relationships/slideLayout" Target="../slideLayouts/slideLayout4.xml"/><Relationship Id="rId6" Type="http://schemas.openxmlformats.org/officeDocument/2006/relationships/package" Target="../embeddings/Microsoft_Excel_Macro-Enabled_Worksheet8.xlsm"/><Relationship Id="rId5" Type="http://schemas.openxmlformats.org/officeDocument/2006/relationships/image" Target="../media/image9.emf"/><Relationship Id="rId4" Type="http://schemas.openxmlformats.org/officeDocument/2006/relationships/package" Target="../embeddings/Microsoft_Excel_Macro-Enabled_Worksheet7.xlsm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792923"/>
            <a:ext cx="11296184" cy="2387600"/>
          </a:xfrm>
        </p:spPr>
        <p:txBody>
          <a:bodyPr anchor="ctr">
            <a:normAutofit/>
          </a:bodyPr>
          <a:lstStyle/>
          <a:p>
            <a:r>
              <a:rPr lang="en-GB" dirty="0"/>
              <a:t>List of duplicates short names</a:t>
            </a:r>
            <a:br>
              <a:rPr lang="en-GB" dirty="0"/>
            </a:br>
            <a:r>
              <a:rPr lang="en-GB" sz="4400" dirty="0">
                <a:solidFill>
                  <a:schemeClr val="tx1"/>
                </a:solidFill>
              </a:rPr>
              <a:t>Regardless of namespaces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7377" y="5019675"/>
            <a:ext cx="11954577" cy="1655762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Andreas Kraft – Deutsche Telekom</a:t>
            </a:r>
          </a:p>
          <a:p>
            <a:r>
              <a:rPr lang="en-US" dirty="0">
                <a:latin typeface="+mn-lt"/>
              </a:rPr>
              <a:t>Andreas Neubacher – </a:t>
            </a:r>
            <a:r>
              <a:rPr lang="en-US">
                <a:latin typeface="+mn-lt"/>
              </a:rPr>
              <a:t>Deutsche Telekom</a:t>
            </a:r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753850" y="6492875"/>
            <a:ext cx="438150" cy="365125"/>
          </a:xfrm>
        </p:spPr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50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3D3B3D-9A1A-4CC5-B849-0777CE57C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TS-0004 Internal </a:t>
            </a:r>
            <a:r>
              <a:rPr lang="de-DE" dirty="0" err="1"/>
              <a:t>Duplicates</a:t>
            </a:r>
            <a:endParaRPr lang="de-DE" dirty="0"/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86662925-D16F-4FE6-A2AE-C33939EE65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919665"/>
              </p:ext>
            </p:extLst>
          </p:nvPr>
        </p:nvGraphicFramePr>
        <p:xfrm>
          <a:off x="121212" y="1289632"/>
          <a:ext cx="5974786" cy="344209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62644">
                  <a:extLst>
                    <a:ext uri="{9D8B030D-6E8A-4147-A177-3AD203B41FA5}">
                      <a16:colId xmlns:a16="http://schemas.microsoft.com/office/drawing/2014/main" val="2817426093"/>
                    </a:ext>
                  </a:extLst>
                </a:gridCol>
                <a:gridCol w="716466">
                  <a:extLst>
                    <a:ext uri="{9D8B030D-6E8A-4147-A177-3AD203B41FA5}">
                      <a16:colId xmlns:a16="http://schemas.microsoft.com/office/drawing/2014/main" val="885157123"/>
                    </a:ext>
                  </a:extLst>
                </a:gridCol>
                <a:gridCol w="3595676">
                  <a:extLst>
                    <a:ext uri="{9D8B030D-6E8A-4147-A177-3AD203B41FA5}">
                      <a16:colId xmlns:a16="http://schemas.microsoft.com/office/drawing/2014/main" val="1677349052"/>
                    </a:ext>
                  </a:extLst>
                </a:gridCol>
              </a:tblGrid>
              <a:tr h="8118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Attribute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Short Name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Categories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744993"/>
                  </a:ext>
                </a:extLst>
              </a:tr>
              <a:tr h="8118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action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acn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Complex</a:t>
                      </a:r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Data </a:t>
                      </a:r>
                      <a:r>
                        <a:rPr lang="de-DE" sz="10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Types,Resource</a:t>
                      </a:r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Attributes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extLst>
                  <a:ext uri="{0D108BD9-81ED-4DB2-BD59-A6C34878D82A}">
                    <a16:rowId xmlns:a16="http://schemas.microsoft.com/office/drawing/2014/main" val="1682537313"/>
                  </a:ext>
                </a:extLst>
              </a:tr>
              <a:tr h="8118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CSEBase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cb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Resource Types,Resource Attributes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extLst>
                  <a:ext uri="{0D108BD9-81ED-4DB2-BD59-A6C34878D82A}">
                    <a16:rowId xmlns:a16="http://schemas.microsoft.com/office/drawing/2014/main" val="4190713208"/>
                  </a:ext>
                </a:extLst>
              </a:tr>
              <a:tr h="146939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containerDefinition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cnd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Complex Data Types,Resource Attributes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extLst>
                  <a:ext uri="{0D108BD9-81ED-4DB2-BD59-A6C34878D82A}">
                    <a16:rowId xmlns:a16="http://schemas.microsoft.com/office/drawing/2014/main" val="3452667234"/>
                  </a:ext>
                </a:extLst>
              </a:tr>
              <a:tr h="8118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creator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cr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Complex</a:t>
                      </a:r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Data </a:t>
                      </a:r>
                      <a:r>
                        <a:rPr lang="de-DE" sz="10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Types,Resource</a:t>
                      </a:r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Attributes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extLst>
                  <a:ext uri="{0D108BD9-81ED-4DB2-BD59-A6C34878D82A}">
                    <a16:rowId xmlns:a16="http://schemas.microsoft.com/office/drawing/2014/main" val="2616806789"/>
                  </a:ext>
                </a:extLst>
              </a:tr>
              <a:tr h="8118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currentTime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ctm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Complex Data Types,Resource Attributes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extLst>
                  <a:ext uri="{0D108BD9-81ED-4DB2-BD59-A6C34878D82A}">
                    <a16:rowId xmlns:a16="http://schemas.microsoft.com/office/drawing/2014/main" val="3495410599"/>
                  </a:ext>
                </a:extLst>
              </a:tr>
              <a:tr h="146939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eventCategory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ec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Primitive Parameters,Resource Attributes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extLst>
                  <a:ext uri="{0D108BD9-81ED-4DB2-BD59-A6C34878D82A}">
                    <a16:rowId xmlns:a16="http://schemas.microsoft.com/office/drawing/2014/main" val="2941372566"/>
                  </a:ext>
                </a:extLst>
              </a:tr>
              <a:tr h="111547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filterCriteria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fc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Primitive Parameters,Complex Data Types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extLst>
                  <a:ext uri="{0D108BD9-81ED-4DB2-BD59-A6C34878D82A}">
                    <a16:rowId xmlns:a16="http://schemas.microsoft.com/office/drawing/2014/main" val="2849843006"/>
                  </a:ext>
                </a:extLst>
              </a:tr>
              <a:tr h="8118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from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fr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Primitive Parameters,Resource Attributes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extLst>
                  <a:ext uri="{0D108BD9-81ED-4DB2-BD59-A6C34878D82A}">
                    <a16:rowId xmlns:a16="http://schemas.microsoft.com/office/drawing/2014/main" val="4145908315"/>
                  </a:ext>
                </a:extLst>
              </a:tr>
              <a:tr h="8118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filterUsage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fu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Complex Data Types,Resource Attributes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extLst>
                  <a:ext uri="{0D108BD9-81ED-4DB2-BD59-A6C34878D82A}">
                    <a16:rowId xmlns:a16="http://schemas.microsoft.com/office/drawing/2014/main" val="3426413752"/>
                  </a:ext>
                </a:extLst>
              </a:tr>
              <a:tr h="8118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labels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lbl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Complex Data Types,Resource Attributes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extLst>
                  <a:ext uri="{0D108BD9-81ED-4DB2-BD59-A6C34878D82A}">
                    <a16:rowId xmlns:a16="http://schemas.microsoft.com/office/drawing/2014/main" val="2899057412"/>
                  </a:ext>
                </a:extLst>
              </a:tr>
              <a:tr h="153211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mgmtDefinition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mgd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Complex</a:t>
                      </a:r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Data </a:t>
                      </a:r>
                      <a:r>
                        <a:rPr lang="de-DE" sz="10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Types,Resource</a:t>
                      </a:r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Attributes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extLst>
                  <a:ext uri="{0D108BD9-81ED-4DB2-BD59-A6C34878D82A}">
                    <a16:rowId xmlns:a16="http://schemas.microsoft.com/office/drawing/2014/main" val="765815886"/>
                  </a:ext>
                </a:extLst>
              </a:tr>
              <a:tr h="15382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notificationForwardingURI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nfu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Complex</a:t>
                      </a:r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Data </a:t>
                      </a:r>
                      <a:r>
                        <a:rPr lang="de-DE" sz="10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Types,Resource</a:t>
                      </a:r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Attributes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extLst>
                  <a:ext uri="{0D108BD9-81ED-4DB2-BD59-A6C34878D82A}">
                    <a16:rowId xmlns:a16="http://schemas.microsoft.com/office/drawing/2014/main" val="4284169038"/>
                  </a:ext>
                </a:extLst>
              </a:tr>
              <a:tr h="146939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notificationURI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nu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Complex Data Types,Resource Attributes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extLst>
                  <a:ext uri="{0D108BD9-81ED-4DB2-BD59-A6C34878D82A}">
                    <a16:rowId xmlns:a16="http://schemas.microsoft.com/office/drawing/2014/main" val="3266097597"/>
                  </a:ext>
                </a:extLst>
              </a:tr>
              <a:tr h="8118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originatorIP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oip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Complex Data Types,Resource Attributes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extLst>
                  <a:ext uri="{0D108BD9-81ED-4DB2-BD59-A6C34878D82A}">
                    <a16:rowId xmlns:a16="http://schemas.microsoft.com/office/drawing/2014/main" val="2976295832"/>
                  </a:ext>
                </a:extLst>
              </a:tr>
              <a:tr h="146939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originatorLocation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olo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Complex Data Types,Resource Attributes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extLst>
                  <a:ext uri="{0D108BD9-81ED-4DB2-BD59-A6C34878D82A}">
                    <a16:rowId xmlns:a16="http://schemas.microsoft.com/office/drawing/2014/main" val="3019514430"/>
                  </a:ext>
                </a:extLst>
              </a:tr>
              <a:tr h="8118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operation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op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Primitive Parameters,Complex Data Types,Resource Attributes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extLst>
                  <a:ext uri="{0D108BD9-81ED-4DB2-BD59-A6C34878D82A}">
                    <a16:rowId xmlns:a16="http://schemas.microsoft.com/office/drawing/2014/main" val="3634058986"/>
                  </a:ext>
                </a:extLst>
              </a:tr>
              <a:tr h="8118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ontologyRef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or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Complex Data Types,Resource Attributes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extLst>
                  <a:ext uri="{0D108BD9-81ED-4DB2-BD59-A6C34878D82A}">
                    <a16:rowId xmlns:a16="http://schemas.microsoft.com/office/drawing/2014/main" val="4076077355"/>
                  </a:ext>
                </a:extLst>
              </a:tr>
              <a:tr h="146939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primitiveContent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pc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Primitive Parameters,Resource Attributes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extLst>
                  <a:ext uri="{0D108BD9-81ED-4DB2-BD59-A6C34878D82A}">
                    <a16:rowId xmlns:a16="http://schemas.microsoft.com/office/drawing/2014/main" val="3237046033"/>
                  </a:ext>
                </a:extLst>
              </a:tr>
              <a:tr h="8118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privileges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pv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Complex Data Types,Resource Attributes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extLst>
                  <a:ext uri="{0D108BD9-81ED-4DB2-BD59-A6C34878D82A}">
                    <a16:rowId xmlns:a16="http://schemas.microsoft.com/office/drawing/2014/main" val="1641624587"/>
                  </a:ext>
                </a:extLst>
              </a:tr>
              <a:tr h="8118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reboot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rbo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Complex Data Types,Resource Attributes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extLst>
                  <a:ext uri="{0D108BD9-81ED-4DB2-BD59-A6C34878D82A}">
                    <a16:rowId xmlns:a16="http://schemas.microsoft.com/office/drawing/2014/main" val="663034797"/>
                  </a:ext>
                </a:extLst>
              </a:tr>
              <a:tr h="8118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roleIDs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rids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Primitive </a:t>
                      </a:r>
                      <a:r>
                        <a:rPr lang="de-DE" sz="10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Parameters,Complex</a:t>
                      </a:r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Data </a:t>
                      </a:r>
                      <a:r>
                        <a:rPr lang="de-DE" sz="10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Types,Resource</a:t>
                      </a:r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Attributes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extLst>
                  <a:ext uri="{0D108BD9-81ED-4DB2-BD59-A6C34878D82A}">
                    <a16:rowId xmlns:a16="http://schemas.microsoft.com/office/drawing/2014/main" val="2870194621"/>
                  </a:ext>
                </a:extLst>
              </a:tr>
            </a:tbl>
          </a:graphicData>
        </a:graphic>
      </p:graphicFrame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2219C5B2-FE6E-403B-9C6A-AB201E1A2D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148097"/>
              </p:ext>
            </p:extLst>
          </p:nvPr>
        </p:nvGraphicFramePr>
        <p:xfrm>
          <a:off x="6340409" y="1289632"/>
          <a:ext cx="5512607" cy="344209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56547">
                  <a:extLst>
                    <a:ext uri="{9D8B030D-6E8A-4147-A177-3AD203B41FA5}">
                      <a16:colId xmlns:a16="http://schemas.microsoft.com/office/drawing/2014/main" val="2817426093"/>
                    </a:ext>
                  </a:extLst>
                </a:gridCol>
                <a:gridCol w="764274">
                  <a:extLst>
                    <a:ext uri="{9D8B030D-6E8A-4147-A177-3AD203B41FA5}">
                      <a16:colId xmlns:a16="http://schemas.microsoft.com/office/drawing/2014/main" val="885157123"/>
                    </a:ext>
                  </a:extLst>
                </a:gridCol>
                <a:gridCol w="3591786">
                  <a:extLst>
                    <a:ext uri="{9D8B030D-6E8A-4147-A177-3AD203B41FA5}">
                      <a16:colId xmlns:a16="http://schemas.microsoft.com/office/drawing/2014/main" val="1677349052"/>
                    </a:ext>
                  </a:extLst>
                </a:gridCol>
              </a:tblGrid>
              <a:tr h="8118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Attribute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Short Name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Categories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744993"/>
                  </a:ext>
                </a:extLst>
              </a:tr>
              <a:tr h="146939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specializationType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spty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Complex Data Types,Resource Attributes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extLst>
                  <a:ext uri="{0D108BD9-81ED-4DB2-BD59-A6C34878D82A}">
                    <a16:rowId xmlns:a16="http://schemas.microsoft.com/office/drawing/2014/main" val="4096178215"/>
                  </a:ext>
                </a:extLst>
              </a:tr>
              <a:tr h="8118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status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sus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Complex</a:t>
                      </a:r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Data </a:t>
                      </a:r>
                      <a:r>
                        <a:rPr lang="de-DE" sz="10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Types,Resource</a:t>
                      </a:r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Attributes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extLst>
                  <a:ext uri="{0D108BD9-81ED-4DB2-BD59-A6C34878D82A}">
                    <a16:rowId xmlns:a16="http://schemas.microsoft.com/office/drawing/2014/main" val="142604422"/>
                  </a:ext>
                </a:extLst>
              </a:tr>
              <a:tr h="8118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target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tg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Complex Data Types,Resource Attributes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extLst>
                  <a:ext uri="{0D108BD9-81ED-4DB2-BD59-A6C34878D82A}">
                    <a16:rowId xmlns:a16="http://schemas.microsoft.com/office/drawing/2014/main" val="2926670833"/>
                  </a:ext>
                </a:extLst>
              </a:tr>
              <a:tr h="146939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triggerInfoAddress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tia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Trigger Payload Fields,Resource Attributes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extLst>
                  <a:ext uri="{0D108BD9-81ED-4DB2-BD59-A6C34878D82A}">
                    <a16:rowId xmlns:a16="http://schemas.microsoft.com/office/drawing/2014/main" val="1619181576"/>
                  </a:ext>
                </a:extLst>
              </a:tr>
              <a:tr h="146939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triggerInfoAE-ID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tiae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Trigger Payload Fields,Resource Attributes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extLst>
                  <a:ext uri="{0D108BD9-81ED-4DB2-BD59-A6C34878D82A}">
                    <a16:rowId xmlns:a16="http://schemas.microsoft.com/office/drawing/2014/main" val="935070385"/>
                  </a:ext>
                </a:extLst>
              </a:tr>
              <a:tr h="8118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tokenIDs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tids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Primitive Parameters,Complex Data Types,Resource Attributes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extLst>
                  <a:ext uri="{0D108BD9-81ED-4DB2-BD59-A6C34878D82A}">
                    <a16:rowId xmlns:a16="http://schemas.microsoft.com/office/drawing/2014/main" val="2637044826"/>
                  </a:ext>
                </a:extLst>
              </a:tr>
              <a:tr h="8118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audience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tkau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Complex Data Types,Resource Attributes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extLst>
                  <a:ext uri="{0D108BD9-81ED-4DB2-BD59-A6C34878D82A}">
                    <a16:rowId xmlns:a16="http://schemas.microsoft.com/office/drawing/2014/main" val="2422972054"/>
                  </a:ext>
                </a:extLst>
              </a:tr>
              <a:tr h="8118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extension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tkex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Complex Data Types,Resource Attributes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extLst>
                  <a:ext uri="{0D108BD9-81ED-4DB2-BD59-A6C34878D82A}">
                    <a16:rowId xmlns:a16="http://schemas.microsoft.com/office/drawing/2014/main" val="3333180969"/>
                  </a:ext>
                </a:extLst>
              </a:tr>
              <a:tr h="8118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holder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tkhd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Complex Data Types,Resource Attributes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extLst>
                  <a:ext uri="{0D108BD9-81ED-4DB2-BD59-A6C34878D82A}">
                    <a16:rowId xmlns:a16="http://schemas.microsoft.com/office/drawing/2014/main" val="2805138043"/>
                  </a:ext>
                </a:extLst>
              </a:tr>
              <a:tr h="8118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tokenID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tkid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Complex Data Types,Resource Attributes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extLst>
                  <a:ext uri="{0D108BD9-81ED-4DB2-BD59-A6C34878D82A}">
                    <a16:rowId xmlns:a16="http://schemas.microsoft.com/office/drawing/2014/main" val="4042725377"/>
                  </a:ext>
                </a:extLst>
              </a:tr>
              <a:tr h="8118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issuer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tkis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Complex Data Types,Resource Attributes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extLst>
                  <a:ext uri="{0D108BD9-81ED-4DB2-BD59-A6C34878D82A}">
                    <a16:rowId xmlns:a16="http://schemas.microsoft.com/office/drawing/2014/main" val="306432996"/>
                  </a:ext>
                </a:extLst>
              </a:tr>
              <a:tr h="8118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notAfter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tkna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Complex Data Types,Resource Attributes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extLst>
                  <a:ext uri="{0D108BD9-81ED-4DB2-BD59-A6C34878D82A}">
                    <a16:rowId xmlns:a16="http://schemas.microsoft.com/office/drawing/2014/main" val="1189201234"/>
                  </a:ext>
                </a:extLst>
              </a:tr>
              <a:tr h="8118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notBefore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tknb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Complex Data Types,Resource Attributes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extLst>
                  <a:ext uri="{0D108BD9-81ED-4DB2-BD59-A6C34878D82A}">
                    <a16:rowId xmlns:a16="http://schemas.microsoft.com/office/drawing/2014/main" val="237942423"/>
                  </a:ext>
                </a:extLst>
              </a:tr>
              <a:tr h="8118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tokenName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tknm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Complex Data Types,Resource Attributes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extLst>
                  <a:ext uri="{0D108BD9-81ED-4DB2-BD59-A6C34878D82A}">
                    <a16:rowId xmlns:a16="http://schemas.microsoft.com/office/drawing/2014/main" val="3045160437"/>
                  </a:ext>
                </a:extLst>
              </a:tr>
              <a:tr h="8118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tokens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tkns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Primitive Parameters,Complex Data Types,Resource Attributes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extLst>
                  <a:ext uri="{0D108BD9-81ED-4DB2-BD59-A6C34878D82A}">
                    <a16:rowId xmlns:a16="http://schemas.microsoft.com/office/drawing/2014/main" val="3582890522"/>
                  </a:ext>
                </a:extLst>
              </a:tr>
              <a:tr h="8118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permissions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tkps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Complex Data Types,Resource Attributes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extLst>
                  <a:ext uri="{0D108BD9-81ED-4DB2-BD59-A6C34878D82A}">
                    <a16:rowId xmlns:a16="http://schemas.microsoft.com/office/drawing/2014/main" val="2559703253"/>
                  </a:ext>
                </a:extLst>
              </a:tr>
              <a:tr h="8118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to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to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Primitive Parameters,Resource Attributes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extLst>
                  <a:ext uri="{0D108BD9-81ED-4DB2-BD59-A6C34878D82A}">
                    <a16:rowId xmlns:a16="http://schemas.microsoft.com/office/drawing/2014/main" val="4236323010"/>
                  </a:ext>
                </a:extLst>
              </a:tr>
              <a:tr h="146939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triggerPurpose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tpe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Trigger Payload Fields,Resource Attributes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extLst>
                  <a:ext uri="{0D108BD9-81ED-4DB2-BD59-A6C34878D82A}">
                    <a16:rowId xmlns:a16="http://schemas.microsoft.com/office/drawing/2014/main" val="2454092663"/>
                  </a:ext>
                </a:extLst>
              </a:tr>
              <a:tr h="146939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resourceType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ty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Primitive </a:t>
                      </a:r>
                      <a:r>
                        <a:rPr lang="de-DE" sz="10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Parameters,Complex</a:t>
                      </a:r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Data </a:t>
                      </a:r>
                      <a:r>
                        <a:rPr lang="de-DE" sz="10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Types,Resource</a:t>
                      </a:r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Attributes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extLst>
                  <a:ext uri="{0D108BD9-81ED-4DB2-BD59-A6C34878D82A}">
                    <a16:rowId xmlns:a16="http://schemas.microsoft.com/office/drawing/2014/main" val="3127817941"/>
                  </a:ext>
                </a:extLst>
              </a:tr>
              <a:tr h="8118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URL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url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Complex Data Types,Resource Attributes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extLst>
                  <a:ext uri="{0D108BD9-81ED-4DB2-BD59-A6C34878D82A}">
                    <a16:rowId xmlns:a16="http://schemas.microsoft.com/office/drawing/2014/main" val="436793889"/>
                  </a:ext>
                </a:extLst>
              </a:tr>
              <a:tr h="8118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version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vr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Complex</a:t>
                      </a:r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Data </a:t>
                      </a:r>
                      <a:r>
                        <a:rPr lang="de-DE" sz="10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Types,Resource</a:t>
                      </a:r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Attributes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59" marR="4059" marT="4059" marB="0" anchor="b"/>
                </a:tc>
                <a:extLst>
                  <a:ext uri="{0D108BD9-81ED-4DB2-BD59-A6C34878D82A}">
                    <a16:rowId xmlns:a16="http://schemas.microsoft.com/office/drawing/2014/main" val="3749186369"/>
                  </a:ext>
                </a:extLst>
              </a:tr>
            </a:tbl>
          </a:graphicData>
        </a:graphic>
      </p:graphicFrame>
      <p:graphicFrame>
        <p:nvGraphicFramePr>
          <p:cNvPr id="13" name="Objekt 12">
            <a:extLst>
              <a:ext uri="{FF2B5EF4-FFF2-40B4-BE49-F238E27FC236}">
                <a16:creationId xmlns:a16="http://schemas.microsoft.com/office/drawing/2014/main" id="{2C4CF50B-D219-48A2-A01C-A3CBDF3ACA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1208455"/>
              </p:ext>
            </p:extLst>
          </p:nvPr>
        </p:nvGraphicFramePr>
        <p:xfrm>
          <a:off x="664464" y="5182605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showAsIcon="1" r:id="rId2" imgW="914400" imgH="771525" progId="Excel.SheetMacroEnabled.12">
                  <p:embed/>
                </p:oleObj>
              </mc:Choice>
              <mc:Fallback>
                <p:oleObj name="Macro-Enabled Worksheet" showAsIcon="1" r:id="rId2" imgW="914400" imgH="771525" progId="Excel.SheetMacroEnabled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64464" y="5182605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 13">
            <a:extLst>
              <a:ext uri="{FF2B5EF4-FFF2-40B4-BE49-F238E27FC236}">
                <a16:creationId xmlns:a16="http://schemas.microsoft.com/office/drawing/2014/main" id="{30ACF073-4AAA-4D4F-A9EA-6965A4871B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0292327"/>
              </p:ext>
            </p:extLst>
          </p:nvPr>
        </p:nvGraphicFramePr>
        <p:xfrm>
          <a:off x="2194205" y="5182605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showAsIcon="1" r:id="rId4" imgW="914400" imgH="771525" progId="Excel.SheetMacroEnabled.12">
                  <p:embed/>
                </p:oleObj>
              </mc:Choice>
              <mc:Fallback>
                <p:oleObj name="Macro-Enabled Worksheet" showAsIcon="1" r:id="rId4" imgW="914400" imgH="771525" progId="Excel.SheetMacroEnabled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94205" y="5182605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7224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254E3C-90F8-4B14-A6AD-2A7C61696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TS-0022 Internal </a:t>
            </a:r>
            <a:r>
              <a:rPr lang="de-DE" dirty="0" err="1"/>
              <a:t>Duplicates</a:t>
            </a:r>
            <a:endParaRPr lang="de-DE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95CC539D-2B89-4483-B0BE-E2BE0A0B9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351338"/>
          </a:xfrm>
        </p:spPr>
        <p:txBody>
          <a:bodyPr/>
          <a:lstStyle/>
          <a:p>
            <a:r>
              <a:rPr lang="de-DE" dirty="0"/>
              <a:t>None</a:t>
            </a:r>
          </a:p>
        </p:txBody>
      </p:sp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CE6EFC5F-28FD-45AE-9BE0-3B9DAE475A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1975401"/>
              </p:ext>
            </p:extLst>
          </p:nvPr>
        </p:nvGraphicFramePr>
        <p:xfrm>
          <a:off x="334696" y="2657475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showAsIcon="1" r:id="rId2" imgW="914400" imgH="771525" progId="Excel.SheetMacroEnabled.12">
                  <p:embed/>
                </p:oleObj>
              </mc:Choice>
              <mc:Fallback>
                <p:oleObj name="Macro-Enabled Worksheet" showAsIcon="1" r:id="rId2" imgW="914400" imgH="771525" progId="Excel.SheetMacroEnabled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34696" y="2657475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4108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E9CF35-1E64-4C82-948F-F618A4264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TS-0023 Internal </a:t>
            </a:r>
            <a:r>
              <a:rPr lang="de-DE" dirty="0" err="1"/>
              <a:t>Duplicates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7A13D1-F1BB-4846-A437-25CBB76D1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None</a:t>
            </a:r>
          </a:p>
        </p:txBody>
      </p:sp>
      <p:graphicFrame>
        <p:nvGraphicFramePr>
          <p:cNvPr id="8" name="Objekt 7">
            <a:extLst>
              <a:ext uri="{FF2B5EF4-FFF2-40B4-BE49-F238E27FC236}">
                <a16:creationId xmlns:a16="http://schemas.microsoft.com/office/drawing/2014/main" id="{959B9E5D-7256-419F-AE47-19FAB9F8AB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604237"/>
              </p:ext>
            </p:extLst>
          </p:nvPr>
        </p:nvGraphicFramePr>
        <p:xfrm>
          <a:off x="334696" y="2657475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showAsIcon="1" r:id="rId2" imgW="914400" imgH="771525" progId="Excel.SheetMacroEnabled.12">
                  <p:embed/>
                </p:oleObj>
              </mc:Choice>
              <mc:Fallback>
                <p:oleObj name="Macro-Enabled Worksheet" showAsIcon="1" r:id="rId2" imgW="914400" imgH="771525" progId="Excel.SheetMacroEnabled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34696" y="2657475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0290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E9CF35-1E64-4C82-948F-F618A4264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TS-0032 Internal </a:t>
            </a:r>
            <a:r>
              <a:rPr lang="de-DE" dirty="0" err="1"/>
              <a:t>Duplicates</a:t>
            </a:r>
            <a:endParaRPr lang="de-DE" dirty="0"/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6F1C1C0F-3D7C-4AE9-B7F0-6AFB341089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946971"/>
              </p:ext>
            </p:extLst>
          </p:nvPr>
        </p:nvGraphicFramePr>
        <p:xfrm>
          <a:off x="490728" y="1602704"/>
          <a:ext cx="6820602" cy="182629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32835">
                  <a:extLst>
                    <a:ext uri="{9D8B030D-6E8A-4147-A177-3AD203B41FA5}">
                      <a16:colId xmlns:a16="http://schemas.microsoft.com/office/drawing/2014/main" val="699679947"/>
                    </a:ext>
                  </a:extLst>
                </a:gridCol>
                <a:gridCol w="726885">
                  <a:extLst>
                    <a:ext uri="{9D8B030D-6E8A-4147-A177-3AD203B41FA5}">
                      <a16:colId xmlns:a16="http://schemas.microsoft.com/office/drawing/2014/main" val="439216486"/>
                    </a:ext>
                  </a:extLst>
                </a:gridCol>
                <a:gridCol w="5160882">
                  <a:extLst>
                    <a:ext uri="{9D8B030D-6E8A-4147-A177-3AD203B41FA5}">
                      <a16:colId xmlns:a16="http://schemas.microsoft.com/office/drawing/2014/main" val="1367593758"/>
                    </a:ext>
                  </a:extLst>
                </a:gridCol>
              </a:tblGrid>
              <a:tr h="181721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Attribute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6" marR="9086" marT="90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Short Name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6" marR="9086" marT="90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Categories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6" marR="9086" marT="9086" marB="0" anchor="b"/>
                </a:tc>
                <a:extLst>
                  <a:ext uri="{0D108BD9-81ED-4DB2-BD59-A6C34878D82A}">
                    <a16:rowId xmlns:a16="http://schemas.microsoft.com/office/drawing/2014/main" val="711254573"/>
                  </a:ext>
                </a:extLst>
              </a:tr>
              <a:tr h="32891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adminFQDN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6" marR="9086" marT="90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adfq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6" marR="9086" marT="90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Security-specific oneM2M Complex data type member short names,Security-specific oneM2M Attribute Short Names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6" marR="9086" marT="9086" marB="0" anchor="b"/>
                </a:tc>
                <a:extLst>
                  <a:ext uri="{0D108BD9-81ED-4DB2-BD59-A6C34878D82A}">
                    <a16:rowId xmlns:a16="http://schemas.microsoft.com/office/drawing/2014/main" val="3146001361"/>
                  </a:ext>
                </a:extLst>
              </a:tr>
              <a:tr h="32891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 dirty="0" err="1">
                          <a:effectLst/>
                        </a:rPr>
                        <a:t>expirationTime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6" marR="9086" marT="90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et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6" marR="9086" marT="90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Security-specific oneM2M Complex data type member short names,Security-specific oneM2M Attribute Short Names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6" marR="9086" marT="9086" marB="0" anchor="b"/>
                </a:tc>
                <a:extLst>
                  <a:ext uri="{0D108BD9-81ED-4DB2-BD59-A6C34878D82A}">
                    <a16:rowId xmlns:a16="http://schemas.microsoft.com/office/drawing/2014/main" val="1052005130"/>
                  </a:ext>
                </a:extLst>
              </a:tr>
              <a:tr h="32891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labels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6" marR="9086" marT="90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lbl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6" marR="9086" marT="90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Security-specific oneM2M Complex data type member short </a:t>
                      </a:r>
                      <a:r>
                        <a:rPr lang="en-US" sz="1000" u="none" strike="noStrike" dirty="0" err="1">
                          <a:effectLst/>
                        </a:rPr>
                        <a:t>names,Security</a:t>
                      </a:r>
                      <a:r>
                        <a:rPr lang="en-US" sz="1000" u="none" strike="noStrike" dirty="0">
                          <a:effectLst/>
                        </a:rPr>
                        <a:t>-specific oneM2M Attribute Short Names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6" marR="9086" marT="9086" marB="0" anchor="b"/>
                </a:tc>
                <a:extLst>
                  <a:ext uri="{0D108BD9-81ED-4DB2-BD59-A6C34878D82A}">
                    <a16:rowId xmlns:a16="http://schemas.microsoft.com/office/drawing/2014/main" val="1648037599"/>
                  </a:ext>
                </a:extLst>
              </a:tr>
              <a:tr h="32891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 dirty="0">
                          <a:effectLst/>
                        </a:rPr>
                        <a:t>SUID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6" marR="9086" marT="90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suid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6" marR="9086" marT="90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Security-specific oneM2M Complex data type member short </a:t>
                      </a:r>
                      <a:r>
                        <a:rPr lang="en-US" sz="1000" u="none" strike="noStrike" dirty="0" err="1">
                          <a:effectLst/>
                        </a:rPr>
                        <a:t>names,Security</a:t>
                      </a:r>
                      <a:r>
                        <a:rPr lang="en-US" sz="1000" u="none" strike="noStrike" dirty="0">
                          <a:effectLst/>
                        </a:rPr>
                        <a:t>-specific oneM2M Attribute Short Names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6" marR="9086" marT="9086" marB="0" anchor="b"/>
                </a:tc>
                <a:extLst>
                  <a:ext uri="{0D108BD9-81ED-4DB2-BD59-A6C34878D82A}">
                    <a16:rowId xmlns:a16="http://schemas.microsoft.com/office/drawing/2014/main" val="576654393"/>
                  </a:ext>
                </a:extLst>
              </a:tr>
              <a:tr h="32891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targetIDs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6" marR="9086" marT="90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>
                          <a:effectLst/>
                        </a:rPr>
                        <a:t>tgis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6" marR="9086" marT="908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Security-specific oneM2M Complex data type member short </a:t>
                      </a:r>
                      <a:r>
                        <a:rPr lang="en-US" sz="1000" u="none" strike="noStrike" dirty="0" err="1">
                          <a:effectLst/>
                        </a:rPr>
                        <a:t>names,Security</a:t>
                      </a:r>
                      <a:r>
                        <a:rPr lang="en-US" sz="1000" u="none" strike="noStrike" dirty="0">
                          <a:effectLst/>
                        </a:rPr>
                        <a:t>-specific oneM2M Attribute Short Names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86" marR="9086" marT="9086" marB="0" anchor="b"/>
                </a:tc>
                <a:extLst>
                  <a:ext uri="{0D108BD9-81ED-4DB2-BD59-A6C34878D82A}">
                    <a16:rowId xmlns:a16="http://schemas.microsoft.com/office/drawing/2014/main" val="1390008217"/>
                  </a:ext>
                </a:extLst>
              </a:tr>
            </a:tbl>
          </a:graphicData>
        </a:graphic>
      </p:graphicFrame>
      <p:graphicFrame>
        <p:nvGraphicFramePr>
          <p:cNvPr id="9" name="Objekt 8">
            <a:extLst>
              <a:ext uri="{FF2B5EF4-FFF2-40B4-BE49-F238E27FC236}">
                <a16:creationId xmlns:a16="http://schemas.microsoft.com/office/drawing/2014/main" id="{1678A11E-6C57-4277-9327-9401A14333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496288"/>
              </p:ext>
            </p:extLst>
          </p:nvPr>
        </p:nvGraphicFramePr>
        <p:xfrm>
          <a:off x="490538" y="42672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showAsIcon="1" r:id="rId2" imgW="914400" imgH="771525" progId="Excel.SheetMacroEnabled.12">
                  <p:embed/>
                </p:oleObj>
              </mc:Choice>
              <mc:Fallback>
                <p:oleObj name="Macro-Enabled Worksheet" showAsIcon="1" r:id="rId2" imgW="914400" imgH="771525" progId="Excel.SheetMacroEnabled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90538" y="42672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>
            <a:extLst>
              <a:ext uri="{FF2B5EF4-FFF2-40B4-BE49-F238E27FC236}">
                <a16:creationId xmlns:a16="http://schemas.microsoft.com/office/drawing/2014/main" id="{E84DC113-21B2-4B75-884F-971AC01B1E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4164234"/>
              </p:ext>
            </p:extLst>
          </p:nvPr>
        </p:nvGraphicFramePr>
        <p:xfrm>
          <a:off x="1725168" y="4157218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showAsIcon="1" r:id="rId4" imgW="914400" imgH="771525" progId="Excel.SheetMacroEnabled.12">
                  <p:embed/>
                </p:oleObj>
              </mc:Choice>
              <mc:Fallback>
                <p:oleObj name="Macro-Enabled Worksheet" showAsIcon="1" r:id="rId4" imgW="914400" imgH="771525" progId="Excel.SheetMacroEnabled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25168" y="4157218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149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F55E3A-919A-4813-A3E9-2A8045F90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Overall </a:t>
            </a:r>
            <a:r>
              <a:rPr lang="de-DE" dirty="0" err="1"/>
              <a:t>Duplicates</a:t>
            </a:r>
            <a:endParaRPr lang="de-DE" dirty="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7F3398DC-82C2-498C-9A7E-46E1C1D89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351338"/>
          </a:xfrm>
        </p:spPr>
        <p:txBody>
          <a:bodyPr/>
          <a:lstStyle/>
          <a:p>
            <a:r>
              <a:rPr lang="de-DE" dirty="0"/>
              <a:t>1052 </a:t>
            </a:r>
            <a:r>
              <a:rPr lang="de-DE" dirty="0" err="1"/>
              <a:t>overall</a:t>
            </a:r>
            <a:r>
              <a:rPr lang="de-DE" dirty="0"/>
              <a:t> </a:t>
            </a:r>
            <a:r>
              <a:rPr lang="de-DE" dirty="0" err="1"/>
              <a:t>definitions</a:t>
            </a:r>
            <a:endParaRPr lang="de-DE" dirty="0"/>
          </a:p>
          <a:p>
            <a:r>
              <a:rPr lang="de-DE" dirty="0"/>
              <a:t>72 </a:t>
            </a:r>
            <a:r>
              <a:rPr lang="de-DE" dirty="0" err="1"/>
              <a:t>duplicate</a:t>
            </a:r>
            <a:r>
              <a:rPr lang="de-DE" dirty="0"/>
              <a:t> </a:t>
            </a:r>
            <a:r>
              <a:rPr lang="de-DE" dirty="0" err="1"/>
              <a:t>definitions</a:t>
            </a:r>
            <a:endParaRPr lang="de-DE" dirty="0"/>
          </a:p>
          <a:p>
            <a:r>
              <a:rPr lang="de-DE" dirty="0"/>
              <a:t>16 multiple </a:t>
            </a:r>
            <a:r>
              <a:rPr lang="de-DE" dirty="0" err="1"/>
              <a:t>defined</a:t>
            </a:r>
            <a:r>
              <a:rPr lang="de-DE" dirty="0"/>
              <a:t> </a:t>
            </a:r>
            <a:r>
              <a:rPr lang="de-DE" dirty="0" err="1"/>
              <a:t>attributes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different </a:t>
            </a:r>
            <a:r>
              <a:rPr lang="de-DE" dirty="0" err="1"/>
              <a:t>shortnames</a:t>
            </a:r>
            <a:br>
              <a:rPr lang="de-DE" dirty="0"/>
            </a:br>
            <a:r>
              <a:rPr lang="de-DE" dirty="0"/>
              <a:t>(</a:t>
            </a:r>
            <a:r>
              <a:rPr lang="de-DE" dirty="0" err="1"/>
              <a:t>most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them</a:t>
            </a:r>
            <a:r>
              <a:rPr lang="de-DE" dirty="0"/>
              <a:t> </a:t>
            </a:r>
            <a:r>
              <a:rPr lang="de-DE" dirty="0" err="1"/>
              <a:t>through</a:t>
            </a:r>
            <a:r>
              <a:rPr lang="de-DE" dirty="0"/>
              <a:t> TS-0023 in different </a:t>
            </a:r>
            <a:r>
              <a:rPr lang="de-DE" dirty="0" err="1"/>
              <a:t>name</a:t>
            </a:r>
            <a:r>
              <a:rPr lang="de-DE" dirty="0"/>
              <a:t> </a:t>
            </a:r>
            <a:r>
              <a:rPr lang="de-DE" dirty="0" err="1"/>
              <a:t>spaces</a:t>
            </a:r>
            <a:r>
              <a:rPr lang="de-DE" dirty="0"/>
              <a:t>)</a:t>
            </a:r>
          </a:p>
        </p:txBody>
      </p:sp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AA4BF8D6-558A-452C-85DC-3E903202D6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7536173"/>
              </p:ext>
            </p:extLst>
          </p:nvPr>
        </p:nvGraphicFramePr>
        <p:xfrm>
          <a:off x="427304" y="4025616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showAsIcon="1" r:id="rId2" imgW="914400" imgH="771525" progId="Excel.SheetMacroEnabled.12">
                  <p:embed/>
                </p:oleObj>
              </mc:Choice>
              <mc:Fallback>
                <p:oleObj name="Macro-Enabled Worksheet" showAsIcon="1" r:id="rId2" imgW="914400" imgH="771525" progId="Excel.SheetMacroEnabled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27304" y="4025616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9DEAA038-4BEC-4FFB-BC46-E1F49A8D73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3643771"/>
              </p:ext>
            </p:extLst>
          </p:nvPr>
        </p:nvGraphicFramePr>
        <p:xfrm>
          <a:off x="1562456" y="4025617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showAsIcon="1" r:id="rId4" imgW="914400" imgH="771525" progId="Excel.SheetMacroEnabled.12">
                  <p:embed/>
                </p:oleObj>
              </mc:Choice>
              <mc:Fallback>
                <p:oleObj name="Macro-Enabled Worksheet" showAsIcon="1" r:id="rId4" imgW="914400" imgH="771525" progId="Excel.SheetMacroEnabled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62456" y="4025617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>
            <a:extLst>
              <a:ext uri="{FF2B5EF4-FFF2-40B4-BE49-F238E27FC236}">
                <a16:creationId xmlns:a16="http://schemas.microsoft.com/office/drawing/2014/main" id="{CA2FDDCE-D42D-4AF6-A966-777377F5DB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9179968"/>
              </p:ext>
            </p:extLst>
          </p:nvPr>
        </p:nvGraphicFramePr>
        <p:xfrm>
          <a:off x="2790216" y="4025615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-Enabled Worksheet" showAsIcon="1" r:id="rId6" imgW="914400" imgH="771525" progId="Excel.SheetMacroEnabled.12">
                  <p:embed/>
                </p:oleObj>
              </mc:Choice>
              <mc:Fallback>
                <p:oleObj name="Macro-Enabled Worksheet" showAsIcon="1" r:id="rId6" imgW="914400" imgH="771525" progId="Excel.SheetMacroEnabled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790216" y="4025615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8256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itel 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8"/>
          </a:xfrm>
          <a:prstGeom prst="rect">
            <a:avLst/>
          </a:prstGeom>
        </p:spPr>
        <p:txBody>
          <a:bodyPr/>
          <a:lstStyle/>
          <a:p>
            <a:r>
              <a:rPr dirty="0"/>
              <a:t>Thank you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501</Words>
  <Application>Microsoft Office PowerPoint</Application>
  <PresentationFormat>Breitbild</PresentationFormat>
  <Paragraphs>165</Paragraphs>
  <Slides>7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Arial</vt:lpstr>
      <vt:lpstr>Calibri</vt:lpstr>
      <vt:lpstr>Myriad Pro</vt:lpstr>
      <vt:lpstr>Myriad Pro Light</vt:lpstr>
      <vt:lpstr>Office Theme</vt:lpstr>
      <vt:lpstr>Macro-Enabled Worksheet</vt:lpstr>
      <vt:lpstr>Microsoft Excel-Arbeitsblatt mit Makros</vt:lpstr>
      <vt:lpstr>List of duplicates short names Regardless of namespaces</vt:lpstr>
      <vt:lpstr>TS-0004 Internal Duplicates</vt:lpstr>
      <vt:lpstr>TS-0022 Internal Duplicates</vt:lpstr>
      <vt:lpstr>TS-0023 Internal Duplicates</vt:lpstr>
      <vt:lpstr>TS-0032 Internal Duplicates</vt:lpstr>
      <vt:lpstr>Overall Duplicates</vt:lpstr>
      <vt:lpstr>Thank you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Kraft, Andreas</cp:lastModifiedBy>
  <cp:revision>253</cp:revision>
  <dcterms:created xsi:type="dcterms:W3CDTF">2017-09-21T15:46:31Z</dcterms:created>
  <dcterms:modified xsi:type="dcterms:W3CDTF">2021-09-16T13:34:13Z</dcterms:modified>
</cp:coreProperties>
</file>