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3" r:id="rId3"/>
    <p:sldId id="276" r:id="rId4"/>
    <p:sldId id="274" r:id="rId5"/>
    <p:sldId id="277" r:id="rId6"/>
    <p:sldId id="27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16.09.2021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Macro-Enabled_Worksheet.xlsm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Macro-Enabled_Worksheet1.xls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Macro-Enabled_Worksheet2.xlsm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Macro-Enabled_Worksheet3.xlsm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Macro-Enabled_Worksheet4.xlsm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Macro-Enabled_Worksheet5.xlsm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package" Target="../embeddings/Microsoft_Excel_Macro-Enabled_Worksheet6.xlsm"/><Relationship Id="rId1" Type="http://schemas.openxmlformats.org/officeDocument/2006/relationships/slideLayout" Target="../slideLayouts/slideLayout4.xml"/><Relationship Id="rId6" Type="http://schemas.openxmlformats.org/officeDocument/2006/relationships/package" Target="../embeddings/Microsoft_Excel_Macro-Enabled_Worksheet8.xlsm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Macro-Enabled_Worksheet7.xlsm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/>
          </a:bodyPr>
          <a:lstStyle/>
          <a:p>
            <a:r>
              <a:rPr lang="en-GB" dirty="0"/>
              <a:t>List of duplicates short names</a:t>
            </a:r>
            <a:br>
              <a:rPr lang="en-GB" dirty="0"/>
            </a:br>
            <a:r>
              <a:rPr lang="en-GB" sz="4400" dirty="0">
                <a:solidFill>
                  <a:schemeClr val="tx1"/>
                </a:solidFill>
              </a:rPr>
              <a:t>Regardless of namespaces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 – Deutsche Telekom</a:t>
            </a:r>
          </a:p>
          <a:p>
            <a:r>
              <a:rPr lang="en-US" dirty="0">
                <a:latin typeface="+mn-lt"/>
              </a:rPr>
              <a:t>Andreas Neubacher – </a:t>
            </a:r>
            <a:r>
              <a:rPr lang="en-US">
                <a:latin typeface="+mn-lt"/>
              </a:rPr>
              <a:t>Deutsche Telekom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D3B3D-9A1A-4CC5-B849-0777CE57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TS-0004 Internal </a:t>
            </a:r>
            <a:r>
              <a:rPr lang="de-DE" dirty="0" err="1"/>
              <a:t>Duplicates</a:t>
            </a: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86662925-D16F-4FE6-A2AE-C33939EE6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919665"/>
              </p:ext>
            </p:extLst>
          </p:nvPr>
        </p:nvGraphicFramePr>
        <p:xfrm>
          <a:off x="121212" y="1289632"/>
          <a:ext cx="5974786" cy="34420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62644">
                  <a:extLst>
                    <a:ext uri="{9D8B030D-6E8A-4147-A177-3AD203B41FA5}">
                      <a16:colId xmlns:a16="http://schemas.microsoft.com/office/drawing/2014/main" val="2817426093"/>
                    </a:ext>
                  </a:extLst>
                </a:gridCol>
                <a:gridCol w="716466">
                  <a:extLst>
                    <a:ext uri="{9D8B030D-6E8A-4147-A177-3AD203B41FA5}">
                      <a16:colId xmlns:a16="http://schemas.microsoft.com/office/drawing/2014/main" val="885157123"/>
                    </a:ext>
                  </a:extLst>
                </a:gridCol>
                <a:gridCol w="3595676">
                  <a:extLst>
                    <a:ext uri="{9D8B030D-6E8A-4147-A177-3AD203B41FA5}">
                      <a16:colId xmlns:a16="http://schemas.microsoft.com/office/drawing/2014/main" val="1677349052"/>
                    </a:ext>
                  </a:extLst>
                </a:gridCol>
              </a:tblGrid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Attribute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Short Name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Categories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4499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action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acn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168253731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CSEBase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cb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Resource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190713208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containerDefinition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cnd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452667234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creator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616806789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currentTime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ctm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495410599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eventCategory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ec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941372566"/>
                  </a:ext>
                </a:extLst>
              </a:tr>
              <a:tr h="111547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filterCriteria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fc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Parameters,Complex Data Types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849843006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from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145908315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filterUsage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fu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426413752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labels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lbl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899057412"/>
                  </a:ext>
                </a:extLst>
              </a:tr>
              <a:tr h="153211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mgmtDefinition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mgd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765815886"/>
                  </a:ext>
                </a:extLst>
              </a:tr>
              <a:tr h="1538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notificationForwardingURI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nfu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284169038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notificationURI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nu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266097597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originatorIP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oip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976295832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originatorLocation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olo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019514430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operation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op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634058986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ontologyRef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or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076077355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primitiveContent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pc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23704603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privileges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pv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1641624587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reboot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rbo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663034797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roleIDs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rids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Primitive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Parameters,Complex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870194621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219C5B2-FE6E-403B-9C6A-AB201E1A2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48097"/>
              </p:ext>
            </p:extLst>
          </p:nvPr>
        </p:nvGraphicFramePr>
        <p:xfrm>
          <a:off x="6340409" y="1289632"/>
          <a:ext cx="5512607" cy="34420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6547">
                  <a:extLst>
                    <a:ext uri="{9D8B030D-6E8A-4147-A177-3AD203B41FA5}">
                      <a16:colId xmlns:a16="http://schemas.microsoft.com/office/drawing/2014/main" val="2817426093"/>
                    </a:ext>
                  </a:extLst>
                </a:gridCol>
                <a:gridCol w="764274">
                  <a:extLst>
                    <a:ext uri="{9D8B030D-6E8A-4147-A177-3AD203B41FA5}">
                      <a16:colId xmlns:a16="http://schemas.microsoft.com/office/drawing/2014/main" val="885157123"/>
                    </a:ext>
                  </a:extLst>
                </a:gridCol>
                <a:gridCol w="3591786">
                  <a:extLst>
                    <a:ext uri="{9D8B030D-6E8A-4147-A177-3AD203B41FA5}">
                      <a16:colId xmlns:a16="http://schemas.microsoft.com/office/drawing/2014/main" val="1677349052"/>
                    </a:ext>
                  </a:extLst>
                </a:gridCol>
              </a:tblGrid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Attribute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Short Name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Categories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44993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specializationType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spty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096178215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status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sus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142604422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target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tg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926670833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triggerInfoAddress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tia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Trigger Payload Fields,Resource Attributes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1619181576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triggerInfoAE-ID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tiae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Trigger Payload Fields,Resource Attributes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935070385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tokenIDs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tids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637044826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audience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tkau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422972054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extension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tkex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333180969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holder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tkhd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80513804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tokenID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tkid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042725377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issuer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tkis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06432996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notAfter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tkna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1189201234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notBefore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tknb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3794242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tokenName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tknm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045160437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tokens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tkns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582890522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permissions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tkps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559703253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to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Primitive Parameters,Resource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236323010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triggerPurpose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tpe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Trigger Payload Fields,Resource Attributes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2454092663"/>
                  </a:ext>
                </a:extLst>
              </a:tr>
              <a:tr h="14693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resourceType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ty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Primitive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Parameters,Complex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127817941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URL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url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Complex Data Types,Resource Attributes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436793889"/>
                  </a:ext>
                </a:extLst>
              </a:tr>
              <a:tr h="8118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version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vr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Complex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Data </a:t>
                      </a:r>
                      <a:r>
                        <a:rPr lang="de-DE" sz="1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Types,Resource</a:t>
                      </a:r>
                      <a:r>
                        <a:rPr lang="de-DE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Attributes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9" marR="4059" marT="4059" marB="0" anchor="b"/>
                </a:tc>
                <a:extLst>
                  <a:ext uri="{0D108BD9-81ED-4DB2-BD59-A6C34878D82A}">
                    <a16:rowId xmlns:a16="http://schemas.microsoft.com/office/drawing/2014/main" val="3749186369"/>
                  </a:ext>
                </a:extLst>
              </a:tr>
            </a:tbl>
          </a:graphicData>
        </a:graphic>
      </p:graphicFrame>
      <p:graphicFrame>
        <p:nvGraphicFramePr>
          <p:cNvPr id="13" name="Objekt 12">
            <a:extLst>
              <a:ext uri="{FF2B5EF4-FFF2-40B4-BE49-F238E27FC236}">
                <a16:creationId xmlns:a16="http://schemas.microsoft.com/office/drawing/2014/main" id="{2C4CF50B-D219-48A2-A01C-A3CBDF3ACA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208455"/>
              </p:ext>
            </p:extLst>
          </p:nvPr>
        </p:nvGraphicFramePr>
        <p:xfrm>
          <a:off x="664464" y="518260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2" imgW="914400" imgH="771525" progId="Excel.SheetMacroEnabled.12">
                  <p:embed/>
                </p:oleObj>
              </mc:Choice>
              <mc:Fallback>
                <p:oleObj name="Macro-Enabled Worksheet" showAsIcon="1" r:id="rId2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4464" y="518260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30ACF073-4AAA-4D4F-A9EA-6965A4871B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292327"/>
              </p:ext>
            </p:extLst>
          </p:nvPr>
        </p:nvGraphicFramePr>
        <p:xfrm>
          <a:off x="2194205" y="518260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4" imgW="914400" imgH="771525" progId="Excel.SheetMacroEnabled.12">
                  <p:embed/>
                </p:oleObj>
              </mc:Choice>
              <mc:Fallback>
                <p:oleObj name="Macro-Enabled Worksheet" showAsIcon="1" r:id="rId4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4205" y="518260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22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TS-0022 Internal </a:t>
            </a:r>
            <a:r>
              <a:rPr lang="de-DE" dirty="0" err="1"/>
              <a:t>Duplicates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/>
          <a:lstStyle/>
          <a:p>
            <a:r>
              <a:rPr lang="de-DE" dirty="0"/>
              <a:t>None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CE6EFC5F-28FD-45AE-9BE0-3B9DAE475A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975401"/>
              </p:ext>
            </p:extLst>
          </p:nvPr>
        </p:nvGraphicFramePr>
        <p:xfrm>
          <a:off x="334696" y="26574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2" imgW="914400" imgH="771525" progId="Excel.SheetMacroEnabled.12">
                  <p:embed/>
                </p:oleObj>
              </mc:Choice>
              <mc:Fallback>
                <p:oleObj name="Macro-Enabled Worksheet" showAsIcon="1" r:id="rId2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4696" y="26574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108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9CF35-1E64-4C82-948F-F618A426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TS-0023 Internal </a:t>
            </a:r>
            <a:r>
              <a:rPr lang="de-DE" dirty="0" err="1"/>
              <a:t>Duplicates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7A13D1-F1BB-4846-A437-25CBB76D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None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959B9E5D-7256-419F-AE47-19FAB9F8AB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04237"/>
              </p:ext>
            </p:extLst>
          </p:nvPr>
        </p:nvGraphicFramePr>
        <p:xfrm>
          <a:off x="334696" y="26574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2" imgW="914400" imgH="771525" progId="Excel.SheetMacroEnabled.12">
                  <p:embed/>
                </p:oleObj>
              </mc:Choice>
              <mc:Fallback>
                <p:oleObj name="Macro-Enabled Worksheet" showAsIcon="1" r:id="rId2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4696" y="26574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29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9CF35-1E64-4C82-948F-F618A426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TS-0032 Internal </a:t>
            </a:r>
            <a:r>
              <a:rPr lang="de-DE" dirty="0" err="1"/>
              <a:t>Duplicates</a:t>
            </a:r>
            <a:endParaRPr lang="de-DE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6F1C1C0F-3D7C-4AE9-B7F0-6AFB34108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946971"/>
              </p:ext>
            </p:extLst>
          </p:nvPr>
        </p:nvGraphicFramePr>
        <p:xfrm>
          <a:off x="490728" y="1602704"/>
          <a:ext cx="6820602" cy="18262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2835">
                  <a:extLst>
                    <a:ext uri="{9D8B030D-6E8A-4147-A177-3AD203B41FA5}">
                      <a16:colId xmlns:a16="http://schemas.microsoft.com/office/drawing/2014/main" val="699679947"/>
                    </a:ext>
                  </a:extLst>
                </a:gridCol>
                <a:gridCol w="726885">
                  <a:extLst>
                    <a:ext uri="{9D8B030D-6E8A-4147-A177-3AD203B41FA5}">
                      <a16:colId xmlns:a16="http://schemas.microsoft.com/office/drawing/2014/main" val="439216486"/>
                    </a:ext>
                  </a:extLst>
                </a:gridCol>
                <a:gridCol w="5160882">
                  <a:extLst>
                    <a:ext uri="{9D8B030D-6E8A-4147-A177-3AD203B41FA5}">
                      <a16:colId xmlns:a16="http://schemas.microsoft.com/office/drawing/2014/main" val="1367593758"/>
                    </a:ext>
                  </a:extLst>
                </a:gridCol>
              </a:tblGrid>
              <a:tr h="181721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Attribute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Short Name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Categories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711254573"/>
                  </a:ext>
                </a:extLst>
              </a:tr>
              <a:tr h="3289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adminFQDN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adfq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Security-specific oneM2M Complex data type member short names,Security-specific oneM2M Attribute Short Names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3146001361"/>
                  </a:ext>
                </a:extLst>
              </a:tr>
              <a:tr h="3289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 err="1">
                          <a:effectLst/>
                        </a:rPr>
                        <a:t>expirationTime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et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Security-specific oneM2M Complex data type member short names,Security-specific oneM2M Attribute Short Names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1052005130"/>
                  </a:ext>
                </a:extLst>
              </a:tr>
              <a:tr h="3289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labels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lbl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Security-specific oneM2M Complex data type member short </a:t>
                      </a:r>
                      <a:r>
                        <a:rPr lang="en-US" sz="1000" u="none" strike="noStrike" dirty="0" err="1">
                          <a:effectLst/>
                        </a:rPr>
                        <a:t>names,Security</a:t>
                      </a:r>
                      <a:r>
                        <a:rPr lang="en-US" sz="1000" u="none" strike="noStrike" dirty="0">
                          <a:effectLst/>
                        </a:rPr>
                        <a:t>-specific oneM2M Attribute Short Names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1648037599"/>
                  </a:ext>
                </a:extLst>
              </a:tr>
              <a:tr h="3289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>
                          <a:effectLst/>
                        </a:rPr>
                        <a:t>SUID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suid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Security-specific oneM2M Complex data type member short </a:t>
                      </a:r>
                      <a:r>
                        <a:rPr lang="en-US" sz="1000" u="none" strike="noStrike" dirty="0" err="1">
                          <a:effectLst/>
                        </a:rPr>
                        <a:t>names,Security</a:t>
                      </a:r>
                      <a:r>
                        <a:rPr lang="en-US" sz="1000" u="none" strike="noStrike" dirty="0">
                          <a:effectLst/>
                        </a:rPr>
                        <a:t>-specific oneM2M Attribute Short Names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576654393"/>
                  </a:ext>
                </a:extLst>
              </a:tr>
              <a:tr h="3289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targetIDs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tgis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Security-specific oneM2M Complex data type member short </a:t>
                      </a:r>
                      <a:r>
                        <a:rPr lang="en-US" sz="1000" u="none" strike="noStrike" dirty="0" err="1">
                          <a:effectLst/>
                        </a:rPr>
                        <a:t>names,Security</a:t>
                      </a:r>
                      <a:r>
                        <a:rPr lang="en-US" sz="1000" u="none" strike="noStrike" dirty="0">
                          <a:effectLst/>
                        </a:rPr>
                        <a:t>-specific oneM2M Attribute Short Names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6" marR="9086" marT="9086" marB="0" anchor="b"/>
                </a:tc>
                <a:extLst>
                  <a:ext uri="{0D108BD9-81ED-4DB2-BD59-A6C34878D82A}">
                    <a16:rowId xmlns:a16="http://schemas.microsoft.com/office/drawing/2014/main" val="1390008217"/>
                  </a:ext>
                </a:extLst>
              </a:tr>
            </a:tbl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1678A11E-6C57-4277-9327-9401A14333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496288"/>
              </p:ext>
            </p:extLst>
          </p:nvPr>
        </p:nvGraphicFramePr>
        <p:xfrm>
          <a:off x="490538" y="4267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2" imgW="914400" imgH="771525" progId="Excel.SheetMacroEnabled.12">
                  <p:embed/>
                </p:oleObj>
              </mc:Choice>
              <mc:Fallback>
                <p:oleObj name="Macro-Enabled Worksheet" showAsIcon="1" r:id="rId2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0538" y="4267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E84DC113-21B2-4B75-884F-971AC01B1E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164234"/>
              </p:ext>
            </p:extLst>
          </p:nvPr>
        </p:nvGraphicFramePr>
        <p:xfrm>
          <a:off x="1725168" y="415721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4" imgW="914400" imgH="771525" progId="Excel.SheetMacroEnabled.12">
                  <p:embed/>
                </p:oleObj>
              </mc:Choice>
              <mc:Fallback>
                <p:oleObj name="Macro-Enabled Worksheet" showAsIcon="1" r:id="rId4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5168" y="415721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4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55E3A-919A-4813-A3E9-2A8045F90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Overall </a:t>
            </a:r>
            <a:r>
              <a:rPr lang="de-DE" dirty="0" err="1"/>
              <a:t>Duplicates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7F3398DC-82C2-498C-9A7E-46E1C1D89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/>
          <a:lstStyle/>
          <a:p>
            <a:r>
              <a:rPr lang="de-DE" dirty="0"/>
              <a:t>1052 </a:t>
            </a:r>
            <a:r>
              <a:rPr lang="de-DE" dirty="0" err="1"/>
              <a:t>overall</a:t>
            </a:r>
            <a:r>
              <a:rPr lang="de-DE" dirty="0"/>
              <a:t> </a:t>
            </a:r>
            <a:r>
              <a:rPr lang="de-DE" dirty="0" err="1"/>
              <a:t>definitions</a:t>
            </a:r>
            <a:endParaRPr lang="de-DE" dirty="0"/>
          </a:p>
          <a:p>
            <a:r>
              <a:rPr lang="de-DE" dirty="0"/>
              <a:t>72 </a:t>
            </a:r>
            <a:r>
              <a:rPr lang="de-DE" dirty="0" err="1"/>
              <a:t>duplicate</a:t>
            </a:r>
            <a:r>
              <a:rPr lang="de-DE" dirty="0"/>
              <a:t> </a:t>
            </a:r>
            <a:r>
              <a:rPr lang="de-DE" dirty="0" err="1"/>
              <a:t>definitions</a:t>
            </a:r>
            <a:endParaRPr lang="de-DE" dirty="0"/>
          </a:p>
          <a:p>
            <a:r>
              <a:rPr lang="de-DE" dirty="0"/>
              <a:t>16 multiple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shortnames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TS-0023 in different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spaces</a:t>
            </a:r>
            <a:r>
              <a:rPr lang="de-DE" dirty="0"/>
              <a:t>)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A4BF8D6-558A-452C-85DC-3E903202D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36173"/>
              </p:ext>
            </p:extLst>
          </p:nvPr>
        </p:nvGraphicFramePr>
        <p:xfrm>
          <a:off x="427304" y="402561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2" imgW="914400" imgH="771525" progId="Excel.SheetMacroEnabled.12">
                  <p:embed/>
                </p:oleObj>
              </mc:Choice>
              <mc:Fallback>
                <p:oleObj name="Macro-Enabled Worksheet" showAsIcon="1" r:id="rId2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7304" y="402561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9DEAA038-4BEC-4FFB-BC46-E1F49A8D73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643771"/>
              </p:ext>
            </p:extLst>
          </p:nvPr>
        </p:nvGraphicFramePr>
        <p:xfrm>
          <a:off x="1562456" y="402561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4" imgW="914400" imgH="771525" progId="Excel.SheetMacroEnabled.12">
                  <p:embed/>
                </p:oleObj>
              </mc:Choice>
              <mc:Fallback>
                <p:oleObj name="Macro-Enabled Worksheet" showAsIcon="1" r:id="rId4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62456" y="402561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A2FDDCE-D42D-4AF6-A966-777377F5DB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179968"/>
              </p:ext>
            </p:extLst>
          </p:nvPr>
        </p:nvGraphicFramePr>
        <p:xfrm>
          <a:off x="2790216" y="402561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6" imgW="914400" imgH="771525" progId="Excel.SheetMacroEnabled.12">
                  <p:embed/>
                </p:oleObj>
              </mc:Choice>
              <mc:Fallback>
                <p:oleObj name="Macro-Enabled Worksheet" showAsIcon="1" r:id="rId6" imgW="914400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90216" y="402561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256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Breitbild</PresentationFormat>
  <Paragraphs>165</Paragraphs>
  <Slides>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Myriad Pro</vt:lpstr>
      <vt:lpstr>Myriad Pro Light</vt:lpstr>
      <vt:lpstr>Office Theme</vt:lpstr>
      <vt:lpstr>Macro-Enabled Worksheet</vt:lpstr>
      <vt:lpstr>Microsoft Excel-Arbeitsblatt mit Makros</vt:lpstr>
      <vt:lpstr>List of duplicates short names Regardless of namespaces</vt:lpstr>
      <vt:lpstr>TS-0004 Internal Duplicates</vt:lpstr>
      <vt:lpstr>TS-0022 Internal Duplicates</vt:lpstr>
      <vt:lpstr>TS-0023 Internal Duplicates</vt:lpstr>
      <vt:lpstr>TS-0032 Internal Duplicates</vt:lpstr>
      <vt:lpstr>Overall Duplicates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253</cp:revision>
  <dcterms:created xsi:type="dcterms:W3CDTF">2017-09-21T15:46:31Z</dcterms:created>
  <dcterms:modified xsi:type="dcterms:W3CDTF">2021-09-16T13:34:13Z</dcterms:modified>
</cp:coreProperties>
</file>