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87" r:id="rId4"/>
    <p:sldId id="288" r:id="rId5"/>
    <p:sldId id="289" r:id="rId6"/>
    <p:sldId id="291" r:id="rId7"/>
    <p:sldId id="282" r:id="rId8"/>
    <p:sldId id="293" r:id="rId9"/>
    <p:sldId id="294" r:id="rId10"/>
    <p:sldId id="295" r:id="rId11"/>
    <p:sldId id="296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9" autoAdjust="0"/>
    <p:restoredTop sz="94660"/>
  </p:normalViewPr>
  <p:slideViewPr>
    <p:cSldViewPr snapToGrid="0">
      <p:cViewPr>
        <p:scale>
          <a:sx n="125" d="100"/>
          <a:sy n="125" d="100"/>
        </p:scale>
        <p:origin x="5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>
            <a:normAutofit/>
          </a:bodyPr>
          <a:lstStyle/>
          <a:p>
            <a:r>
              <a:rPr lang="en-US" altLang="ko-KR" sz="5400" dirty="0"/>
              <a:t>SDT </a:t>
            </a:r>
            <a:r>
              <a:rPr lang="en-US" altLang="ko-KR" sz="5400" dirty="0" err="1"/>
              <a:t>PoC</a:t>
            </a:r>
            <a:r>
              <a:rPr lang="en-US" altLang="ko-KR" sz="5400" dirty="0"/>
              <a:t> on Water</a:t>
            </a:r>
            <a:r>
              <a:rPr lang="ko-KR" altLang="en-US" sz="5400" dirty="0"/>
              <a:t> </a:t>
            </a:r>
            <a:r>
              <a:rPr lang="en-US" altLang="ko-KR" sz="5400" dirty="0"/>
              <a:t>Sensor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oneM2M </a:t>
            </a:r>
            <a:r>
              <a:rPr lang="en-US" altLang="ko-KR" dirty="0"/>
              <a:t>SDS</a:t>
            </a:r>
            <a:r>
              <a:rPr lang="en-US" dirty="0"/>
              <a:t>#52</a:t>
            </a:r>
          </a:p>
          <a:p>
            <a:r>
              <a:rPr lang="en-US" dirty="0"/>
              <a:t>SeungMyeong Jeong </a:t>
            </a:r>
            <a:r>
              <a:rPr lang="en-US" altLang="ko-KR" dirty="0"/>
              <a:t>(KETI)</a:t>
            </a:r>
          </a:p>
          <a:p>
            <a:r>
              <a:rPr lang="en-US" dirty="0"/>
              <a:t>Il-</a:t>
            </a:r>
            <a:r>
              <a:rPr lang="en-US" dirty="0" err="1"/>
              <a:t>Yeup</a:t>
            </a:r>
            <a:r>
              <a:rPr lang="en-US" dirty="0"/>
              <a:t> </a:t>
            </a:r>
            <a:r>
              <a:rPr lang="en-US" dirty="0" err="1"/>
              <a:t>Ahn</a:t>
            </a:r>
            <a:r>
              <a:rPr lang="en-US" dirty="0"/>
              <a:t> (KETI), </a:t>
            </a:r>
            <a:r>
              <a:rPr lang="en-US" dirty="0" err="1"/>
              <a:t>Sungchan</a:t>
            </a:r>
            <a:r>
              <a:rPr lang="en-US"/>
              <a:t> Choi (</a:t>
            </a:r>
            <a:r>
              <a:rPr lang="en-US" dirty="0"/>
              <a:t>KETI), </a:t>
            </a:r>
            <a:r>
              <a:rPr lang="en-US" dirty="0" err="1"/>
              <a:t>Seongyun</a:t>
            </a:r>
            <a:r>
              <a:rPr lang="en-US" dirty="0"/>
              <a:t> Kim (KETI)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sz="4000"/>
              <a:t>User Application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CBFD85-CE9F-436F-9744-416EF88B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5999429" cy="463700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User Application (Vue.js)</a:t>
            </a:r>
          </a:p>
          <a:p>
            <a:pPr lvl="1"/>
            <a:r>
              <a:rPr lang="en-US" altLang="ko-KR" sz="2000" dirty="0"/>
              <a:t>displays the measurements provided by the turbidity sensors, stored on the CSE</a:t>
            </a:r>
          </a:p>
          <a:p>
            <a:pPr lvl="1"/>
            <a:r>
              <a:rPr lang="en-US" altLang="ko-KR" sz="2000" dirty="0"/>
              <a:t>displays the map, gauges, and line chart with historical data of the turbidity sensors</a:t>
            </a:r>
          </a:p>
          <a:p>
            <a:pPr lvl="1"/>
            <a:r>
              <a:rPr lang="en-US" altLang="ko-KR" sz="2000" dirty="0"/>
              <a:t>updates information of the sensors</a:t>
            </a:r>
          </a:p>
          <a:p>
            <a:pPr lvl="1"/>
            <a:r>
              <a:rPr lang="en-US" altLang="ko-KR" sz="2000" dirty="0"/>
              <a:t>sets the range of valid sensor readings per sensor</a:t>
            </a:r>
          </a:p>
          <a:p>
            <a:pPr lvl="1"/>
            <a:r>
              <a:rPr lang="en-US" altLang="ko-KR" sz="2000" dirty="0"/>
              <a:t>provides the CSV files that are sensor report logs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8A14B-36BB-4D4B-B226-AC4694BFA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23E58A-4E01-40AD-B01F-6594F55F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569192944">
            <a:extLst>
              <a:ext uri="{FF2B5EF4-FFF2-40B4-BE49-F238E27FC236}">
                <a16:creationId xmlns:a16="http://schemas.microsoft.com/office/drawing/2014/main" id="{373CBE3E-6D35-4C6C-9C32-A01F6218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/>
          <a:stretch>
            <a:fillRect/>
          </a:stretch>
        </p:blipFill>
        <p:spPr bwMode="auto">
          <a:xfrm>
            <a:off x="6535933" y="2175710"/>
            <a:ext cx="5408880" cy="307417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22F259-13C3-4D46-9873-3B3449B92EB2}"/>
              </a:ext>
            </a:extLst>
          </p:cNvPr>
          <p:cNvSpPr txBox="1"/>
          <p:nvPr/>
        </p:nvSpPr>
        <p:spPr>
          <a:xfrm>
            <a:off x="7768760" y="5317382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User application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36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sz="4000"/>
              <a:t>Data Monitoring Application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CBFD85-CE9F-436F-9744-416EF88B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6942404" cy="3306681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Data Monitoring Application</a:t>
            </a:r>
          </a:p>
          <a:p>
            <a:pPr lvl="1"/>
            <a:r>
              <a:rPr lang="en-US" altLang="ko-KR" sz="2000" dirty="0"/>
              <a:t>receives notification events from the CSE and perform validity check</a:t>
            </a:r>
          </a:p>
          <a:p>
            <a:pPr lvl="1"/>
            <a:r>
              <a:rPr lang="en-US" altLang="ko-KR" sz="2000" dirty="0"/>
              <a:t>if detects invalid data per sensor setting, sends email alarm</a:t>
            </a:r>
          </a:p>
          <a:p>
            <a:pPr lvl="1"/>
            <a:r>
              <a:rPr lang="en-US" altLang="ko-KR" sz="2000" dirty="0"/>
              <a:t>logs sensor reading data into CSV so that can be also used for machine learning for example</a:t>
            </a:r>
          </a:p>
          <a:p>
            <a:pPr lvl="1"/>
            <a:r>
              <a:rPr lang="en-US" altLang="ko-KR" sz="2000" dirty="0"/>
              <a:t>dashboard can be easily built with dashboard node feature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8A14B-36BB-4D4B-B226-AC4694BFA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23E58A-4E01-40AD-B01F-6594F55F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8E8F2C-1EF4-422B-BAD4-7F1FF70B1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569212168">
            <a:extLst>
              <a:ext uri="{FF2B5EF4-FFF2-40B4-BE49-F238E27FC236}">
                <a16:creationId xmlns:a16="http://schemas.microsoft.com/office/drawing/2014/main" id="{EC560B17-DA84-4BC2-BC7F-E12E69FB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b="1273"/>
          <a:stretch>
            <a:fillRect/>
          </a:stretch>
        </p:blipFill>
        <p:spPr bwMode="auto">
          <a:xfrm>
            <a:off x="7409129" y="1493919"/>
            <a:ext cx="4448175" cy="464189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9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Resource Structure and Behavior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12</a:t>
            </a:fld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2DEA9E7-EB13-4C15-86D4-2214306A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73" y="1173570"/>
            <a:ext cx="9301539" cy="5384105"/>
          </a:xfrm>
          <a:prstGeom prst="rect">
            <a:avLst/>
          </a:prstGeom>
        </p:spPr>
      </p:pic>
      <p:sp>
        <p:nvSpPr>
          <p:cNvPr id="3" name="화살표: 오른쪽으로 구부러짐 2">
            <a:extLst>
              <a:ext uri="{FF2B5EF4-FFF2-40B4-BE49-F238E27FC236}">
                <a16:creationId xmlns:a16="http://schemas.microsoft.com/office/drawing/2014/main" id="{B78BC102-BA0A-442D-8C7D-81A795D56412}"/>
              </a:ext>
            </a:extLst>
          </p:cNvPr>
          <p:cNvSpPr/>
          <p:nvPr/>
        </p:nvSpPr>
        <p:spPr>
          <a:xfrm flipV="1">
            <a:off x="3276600" y="3916680"/>
            <a:ext cx="1036320" cy="9499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화살표: 오른쪽으로 구부러짐 5">
            <a:extLst>
              <a:ext uri="{FF2B5EF4-FFF2-40B4-BE49-F238E27FC236}">
                <a16:creationId xmlns:a16="http://schemas.microsoft.com/office/drawing/2014/main" id="{DF06F69D-2544-4842-8C3F-1FF8C8A81A67}"/>
              </a:ext>
            </a:extLst>
          </p:cNvPr>
          <p:cNvSpPr/>
          <p:nvPr/>
        </p:nvSpPr>
        <p:spPr>
          <a:xfrm flipH="1" flipV="1">
            <a:off x="5366687" y="4241800"/>
            <a:ext cx="1036320" cy="9499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말풍선: 사각형 3">
            <a:extLst>
              <a:ext uri="{FF2B5EF4-FFF2-40B4-BE49-F238E27FC236}">
                <a16:creationId xmlns:a16="http://schemas.microsoft.com/office/drawing/2014/main" id="{EB4346AB-9996-4108-A254-DC86EF3B4CFD}"/>
              </a:ext>
            </a:extLst>
          </p:cNvPr>
          <p:cNvSpPr/>
          <p:nvPr/>
        </p:nvSpPr>
        <p:spPr>
          <a:xfrm>
            <a:off x="692936" y="3952240"/>
            <a:ext cx="2213731" cy="949960"/>
          </a:xfrm>
          <a:prstGeom prst="wedgeRectCallout">
            <a:avLst>
              <a:gd name="adj1" fmla="val 71883"/>
              <a:gd name="adj2" fmla="val -1353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update on ‘</a:t>
            </a:r>
            <a:r>
              <a:rPr lang="en-US" altLang="ko-KR" sz="1200" dirty="0" err="1"/>
              <a:t>AlarmSwitch</a:t>
            </a:r>
            <a:r>
              <a:rPr lang="en-US" altLang="ko-KR" sz="1200" dirty="0"/>
              <a:t>” Action resource triggers “</a:t>
            </a:r>
            <a:r>
              <a:rPr lang="en-US" altLang="ko-KR" sz="1200" dirty="0" err="1"/>
              <a:t>alarmActrivity</a:t>
            </a:r>
            <a:r>
              <a:rPr lang="en-US" altLang="ko-KR" sz="1200" dirty="0"/>
              <a:t>” Data Point toggle internally</a:t>
            </a:r>
            <a:endParaRPr lang="ko-KR" altLang="en-US" sz="1200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B2E3F081-313A-447F-9640-6296FCDEB21D}"/>
              </a:ext>
            </a:extLst>
          </p:cNvPr>
          <p:cNvSpPr/>
          <p:nvPr/>
        </p:nvSpPr>
        <p:spPr>
          <a:xfrm>
            <a:off x="3206054" y="5374247"/>
            <a:ext cx="2213731" cy="949960"/>
          </a:xfrm>
          <a:prstGeom prst="wedgeRectCallout">
            <a:avLst>
              <a:gd name="adj1" fmla="val 55132"/>
              <a:gd name="adj2" fmla="val -7877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update on ‘</a:t>
            </a:r>
            <a:r>
              <a:rPr lang="en-US" altLang="ko-KR" sz="1200" dirty="0" err="1"/>
              <a:t>MsringReprtSwitch</a:t>
            </a:r>
            <a:r>
              <a:rPr lang="en-US" altLang="ko-KR" sz="1200" dirty="0"/>
              <a:t>” Action resource triggers “</a:t>
            </a:r>
            <a:r>
              <a:rPr lang="en-US" altLang="ko-KR" sz="1200" dirty="0" err="1"/>
              <a:t>reprtActvty</a:t>
            </a:r>
            <a:r>
              <a:rPr lang="en-US" altLang="ko-KR" sz="1200" dirty="0"/>
              <a:t>” Data Point toggle internally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4170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Motivation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2097479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Define data models for water domain using SDT</a:t>
            </a:r>
          </a:p>
          <a:p>
            <a:r>
              <a:rPr lang="en-US" altLang="ko-KR" sz="2400" dirty="0" err="1"/>
              <a:t>PoC</a:t>
            </a:r>
            <a:r>
              <a:rPr lang="en-US" altLang="ko-KR" sz="2400" dirty="0"/>
              <a:t> for water sensors (i.e. turbidity sensor) from industry with the SDT data models to show interoperability to water domain stakeholders (e.g. water resource authorities, water sensor manufacturers)</a:t>
            </a:r>
          </a:p>
        </p:txBody>
      </p:sp>
    </p:spTree>
    <p:extLst>
      <p:ext uri="{BB962C8B-B14F-4D97-AF65-F5344CB8AC3E}">
        <p14:creationId xmlns:p14="http://schemas.microsoft.com/office/powerpoint/2010/main" val="408833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/>
              <a:t>Data Model for Water Domain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2097479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Existing data models regarding water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B08B51-2B15-428F-B0C4-7AC8F147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69202448">
            <a:extLst>
              <a:ext uri="{FF2B5EF4-FFF2-40B4-BE49-F238E27FC236}">
                <a16:creationId xmlns:a16="http://schemas.microsoft.com/office/drawing/2014/main" id="{F4C3F903-A370-4036-8878-D52038B9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15" y="2210289"/>
            <a:ext cx="8737061" cy="161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B21B29-8009-4866-A70C-6DA48FA7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569210152">
            <a:extLst>
              <a:ext uri="{FF2B5EF4-FFF2-40B4-BE49-F238E27FC236}">
                <a16:creationId xmlns:a16="http://schemas.microsoft.com/office/drawing/2014/main" id="{CB695ED1-138D-4853-AF5E-1AD1DA5B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15" y="4544885"/>
            <a:ext cx="8615451" cy="11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B7503E-030C-4192-9E88-8751655D6BF7}"/>
              </a:ext>
            </a:extLst>
          </p:cNvPr>
          <p:cNvSpPr txBox="1"/>
          <p:nvPr/>
        </p:nvSpPr>
        <p:spPr>
          <a:xfrm>
            <a:off x="4510943" y="3835236"/>
            <a:ext cx="386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deviceWaterPurifier for Home Domain</a:t>
            </a:r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4D84E-31D5-4539-A5F2-BB9B663DF86E}"/>
              </a:ext>
            </a:extLst>
          </p:cNvPr>
          <p:cNvSpPr txBox="1"/>
          <p:nvPr/>
        </p:nvSpPr>
        <p:spPr>
          <a:xfrm>
            <a:off x="4102151" y="5789602"/>
            <a:ext cx="468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deviceWaterQualityMonitor for City Domain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34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/>
              <a:t>Data Model for Water Domain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2097479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Existing data models regarding water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B08B51-2B15-428F-B0C4-7AC8F147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1B29-8009-4866-A70C-6DA48FA7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4D84E-31D5-4539-A5F2-BB9B663DF86E}"/>
              </a:ext>
            </a:extLst>
          </p:cNvPr>
          <p:cNvSpPr txBox="1"/>
          <p:nvPr/>
        </p:nvSpPr>
        <p:spPr>
          <a:xfrm>
            <a:off x="4159301" y="4667796"/>
            <a:ext cx="468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deviceSmartWaterMeter for City Domain</a:t>
            </a:r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4A622D2-C2E4-413E-B7CA-977716899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83" y="2754983"/>
            <a:ext cx="8630515" cy="18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1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/>
              <a:t>Data Model for Water Domain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658731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New candidate data models for water domain using SDT</a:t>
            </a:r>
          </a:p>
          <a:p>
            <a:pPr lvl="1"/>
            <a:r>
              <a:rPr lang="en-US" altLang="ko-KR" sz="2000" dirty="0"/>
              <a:t>Draft modeling done with K-Water*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B08B51-2B15-428F-B0C4-7AC8F147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1B29-8009-4866-A70C-6DA48FA7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AAD7DC80-45F4-459F-B6A9-05B20AC48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06264"/>
              </p:ext>
            </p:extLst>
          </p:nvPr>
        </p:nvGraphicFramePr>
        <p:xfrm>
          <a:off x="1374647" y="2588777"/>
          <a:ext cx="9442705" cy="3205260"/>
        </p:xfrm>
        <a:graphic>
          <a:graphicData uri="http://schemas.openxmlformats.org/drawingml/2006/table">
            <a:tbl>
              <a:tblPr firstRow="1" firstCol="1" bandRow="1"/>
              <a:tblGrid>
                <a:gridCol w="2202331">
                  <a:extLst>
                    <a:ext uri="{9D8B030D-6E8A-4147-A177-3AD203B41FA5}">
                      <a16:colId xmlns:a16="http://schemas.microsoft.com/office/drawing/2014/main" val="992439755"/>
                    </a:ext>
                  </a:extLst>
                </a:gridCol>
                <a:gridCol w="3049959">
                  <a:extLst>
                    <a:ext uri="{9D8B030D-6E8A-4147-A177-3AD203B41FA5}">
                      <a16:colId xmlns:a16="http://schemas.microsoft.com/office/drawing/2014/main" val="1364883599"/>
                    </a:ext>
                  </a:extLst>
                </a:gridCol>
                <a:gridCol w="1193786">
                  <a:extLst>
                    <a:ext uri="{9D8B030D-6E8A-4147-A177-3AD203B41FA5}">
                      <a16:colId xmlns:a16="http://schemas.microsoft.com/office/drawing/2014/main" val="540885374"/>
                    </a:ext>
                  </a:extLst>
                </a:gridCol>
                <a:gridCol w="2996629">
                  <a:extLst>
                    <a:ext uri="{9D8B030D-6E8A-4147-A177-3AD203B41FA5}">
                      <a16:colId xmlns:a16="http://schemas.microsoft.com/office/drawing/2014/main" val="1860242257"/>
                    </a:ext>
                  </a:extLst>
                </a:gridCol>
              </a:tblGrid>
              <a:tr h="327129">
                <a:tc>
                  <a:txBody>
                    <a:bodyPr/>
                    <a:lstStyle/>
                    <a:p>
                      <a:pPr algn="ctr" hangingPunct="0"/>
                      <a:r>
                        <a:rPr lang="x-non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 Instance Name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x-non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Module Class Name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x-non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Multiplicity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x-non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433193"/>
                  </a:ext>
                </a:extLst>
              </a:tr>
              <a:tr h="3271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wtqltGnrlMesureSetup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waterQualityMeasuringSetup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device setup/configurations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98896"/>
                  </a:ext>
                </a:extLst>
              </a:tr>
              <a:tr h="3271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wtqltGnrlMesureEvent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waterQualityMeasuringEvent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events of general water quality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762536"/>
                  </a:ext>
                </a:extLst>
              </a:tr>
              <a:tr h="3271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wtqltGnrlMesureItem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waterQualityGeneralMeasurementItem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0…1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Measurements for general water quality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108668"/>
                  </a:ext>
                </a:extLst>
              </a:tr>
              <a:tr h="3271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wtqltIonMesureIem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waterQualityIonMeasurementItem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0…1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altLang="ko-K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Measurements for water quality regarding ion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37555"/>
                  </a:ext>
                </a:extLst>
              </a:tr>
              <a:tr h="3271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wtqltMtlMesureItem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waterQualityMetalMeasurementItem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0…1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altLang="ko-K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Measurements for water quality regarding metal material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971331"/>
                  </a:ext>
                </a:extLst>
              </a:tr>
              <a:tr h="3271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wtqltOrgMttrMesureItem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waterQualityOrganicMatterMeasurementItem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0…1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altLang="ko-K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Measurements for water quality regarding organic matter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284635"/>
                  </a:ext>
                </a:extLst>
              </a:tr>
              <a:tr h="3271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wtqltVtlOrgCompMesureItem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waterQualityVolatileOrganicCompoundsMeasurementItem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0…1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altLang="ko-K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Measurements for water quality regarding volatile organic compounds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660542"/>
                  </a:ext>
                </a:extLst>
              </a:tr>
              <a:tr h="32712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wtqltMcrbMesureItem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waterQualityMicrobeMeasurementItem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0…1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altLang="ko-K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Measurements for water quality regarding microbe measurement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343191"/>
                  </a:ext>
                </a:extLst>
              </a:tr>
              <a:tr h="26109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wtqltRunState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runState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0...1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900"/>
                        </a:spcAft>
                      </a:pP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Running status of the device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23418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4A65D301-8627-4CC7-AEA6-C5672D1F02BC}"/>
              </a:ext>
            </a:extLst>
          </p:cNvPr>
          <p:cNvSpPr/>
          <p:nvPr/>
        </p:nvSpPr>
        <p:spPr>
          <a:xfrm>
            <a:off x="7112000" y="1903592"/>
            <a:ext cx="49326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rgbClr val="202122"/>
                </a:solidFill>
                <a:latin typeface="Arial" panose="020B0604020202020204" pitchFamily="34" charset="0"/>
              </a:rPr>
              <a:t>* governmental agency for comprehensive water resource development and providing both public and industrial water in South Korea (source: Wikipedia)</a:t>
            </a:r>
            <a:endParaRPr lang="ko-KR" altLang="en-US" sz="105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4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/>
              <a:t>Data Model for Water Domain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658731"/>
          </a:xfrm>
        </p:spPr>
        <p:txBody>
          <a:bodyPr>
            <a:noAutofit/>
          </a:bodyPr>
          <a:lstStyle/>
          <a:p>
            <a:r>
              <a:rPr lang="en-US" altLang="ko-KR" sz="2400"/>
              <a:t>Define data models for water domain using SDT</a:t>
            </a:r>
          </a:p>
          <a:p>
            <a:pPr lvl="1"/>
            <a:r>
              <a:rPr lang="en-US" altLang="ko-KR" sz="2000"/>
              <a:t>DataPoints of waterQualityMeasuringSetup ModuleClass</a:t>
            </a:r>
            <a:endParaRPr lang="en-US" altLang="ko-KR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B08B51-2B15-428F-B0C4-7AC8F147F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1B29-8009-4866-A70C-6DA48FA7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5128238-A636-41EB-ADBF-C40DCF3A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761168"/>
              </p:ext>
            </p:extLst>
          </p:nvPr>
        </p:nvGraphicFramePr>
        <p:xfrm>
          <a:off x="2455196" y="2703481"/>
          <a:ext cx="7281607" cy="2162416"/>
        </p:xfrm>
        <a:graphic>
          <a:graphicData uri="http://schemas.openxmlformats.org/drawingml/2006/table">
            <a:tbl>
              <a:tblPr firstRow="1" firstCol="1" bandRow="1"/>
              <a:tblGrid>
                <a:gridCol w="1366544">
                  <a:extLst>
                    <a:ext uri="{9D8B030D-6E8A-4147-A177-3AD203B41FA5}">
                      <a16:colId xmlns:a16="http://schemas.microsoft.com/office/drawing/2014/main" val="3955321396"/>
                    </a:ext>
                  </a:extLst>
                </a:gridCol>
                <a:gridCol w="1082835">
                  <a:extLst>
                    <a:ext uri="{9D8B030D-6E8A-4147-A177-3AD203B41FA5}">
                      <a16:colId xmlns:a16="http://schemas.microsoft.com/office/drawing/2014/main" val="269397243"/>
                    </a:ext>
                  </a:extLst>
                </a:gridCol>
                <a:gridCol w="541418">
                  <a:extLst>
                    <a:ext uri="{9D8B030D-6E8A-4147-A177-3AD203B41FA5}">
                      <a16:colId xmlns:a16="http://schemas.microsoft.com/office/drawing/2014/main" val="490530184"/>
                    </a:ext>
                  </a:extLst>
                </a:gridCol>
                <a:gridCol w="759361">
                  <a:extLst>
                    <a:ext uri="{9D8B030D-6E8A-4147-A177-3AD203B41FA5}">
                      <a16:colId xmlns:a16="http://schemas.microsoft.com/office/drawing/2014/main" val="3821110557"/>
                    </a:ext>
                  </a:extLst>
                </a:gridCol>
                <a:gridCol w="758596">
                  <a:extLst>
                    <a:ext uri="{9D8B030D-6E8A-4147-A177-3AD203B41FA5}">
                      <a16:colId xmlns:a16="http://schemas.microsoft.com/office/drawing/2014/main" val="3671359092"/>
                    </a:ext>
                  </a:extLst>
                </a:gridCol>
                <a:gridCol w="2772853">
                  <a:extLst>
                    <a:ext uri="{9D8B030D-6E8A-4147-A177-3AD203B41FA5}">
                      <a16:colId xmlns:a16="http://schemas.microsoft.com/office/drawing/2014/main" val="2825009465"/>
                    </a:ext>
                  </a:extLst>
                </a:gridCol>
              </a:tblGrid>
              <a:tr h="220528">
                <a:tc>
                  <a:txBody>
                    <a:bodyPr/>
                    <a:lstStyle/>
                    <a:p>
                      <a:pPr algn="ctr" hangingPunct="0"/>
                      <a:r>
                        <a:rPr lang="x-non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x-non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R/W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x-non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pl-PL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/>
                      <a:r>
                        <a:rPr lang="x-non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ko-KR" sz="9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15975"/>
                  </a:ext>
                </a:extLst>
              </a:tr>
              <a:tr h="38260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altLang="ko-KR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maxValidNtu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ko-K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 the maximum measured value of the turbidity sensor set by the manufacturer.</a:t>
                      </a:r>
                      <a:endParaRPr lang="ko-K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419674"/>
                  </a:ext>
                </a:extLst>
              </a:tr>
              <a:tr h="38260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altLang="ko-KR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minValidNtu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mg/L</a:t>
                      </a:r>
                      <a:endParaRPr lang="ko-K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 the minimum measured value of the turbidity sensor set by the manufacturer.</a:t>
                      </a:r>
                      <a:endParaRPr lang="ko-K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619763"/>
                  </a:ext>
                </a:extLst>
              </a:tr>
              <a:tr h="38260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reportIntervl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xs:integer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</a:t>
                      </a:r>
                      <a:endParaRPr lang="ko-K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the measurement interval of turbidity value.</a:t>
                      </a:r>
                      <a:endParaRPr lang="ko-K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4637"/>
                  </a:ext>
                </a:extLst>
              </a:tr>
              <a:tr h="38260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alarmActivity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xs:boolean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Toggle to turn on and off user alarm when the sensor measurement is invalid per min and max setting by </a:t>
                      </a:r>
                      <a:r>
                        <a:rPr lang="en-GB" altLang="ko-KR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maxValidNtu</a:t>
                      </a:r>
                      <a:r>
                        <a:rPr lang="en-GB" altLang="ko-K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GB" altLang="ko-KR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minValidNtu</a:t>
                      </a:r>
                      <a:endParaRPr lang="ko-K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089868"/>
                  </a:ext>
                </a:extLst>
              </a:tr>
              <a:tr h="38260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reportActivity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xs:boolean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90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en-GB" altLang="ko-K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Toggle to turn on and off whether sensor sends the measurement data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ko-K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60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24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sz="4000" dirty="0" err="1"/>
              <a:t>PoC</a:t>
            </a:r>
            <a:r>
              <a:rPr lang="en-US" sz="4000" dirty="0"/>
              <a:t> System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7</a:t>
            </a:fld>
            <a:endParaRPr 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D86B3C7-161B-4E08-A841-9DEB362A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21" y="1289422"/>
            <a:ext cx="10192560" cy="50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 err="1"/>
              <a:t>PoC</a:t>
            </a:r>
            <a:r>
              <a:rPr lang="en-US" altLang="ko-KR" sz="4000" dirty="0"/>
              <a:t> System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3CF169-2A3E-43EB-9F68-18E81E40C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278231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The proposed SDT-based data models for water domain were implemented on four turbidity sensors of different manufacturers</a:t>
            </a:r>
          </a:p>
          <a:p>
            <a:r>
              <a:rPr lang="en-US" altLang="ko-KR" sz="2400" dirty="0"/>
              <a:t>Proxy application (Node.js)</a:t>
            </a:r>
          </a:p>
          <a:p>
            <a:pPr lvl="1"/>
            <a:r>
              <a:rPr lang="en-US" altLang="ko-KR" sz="2000" dirty="0"/>
              <a:t>sends sensor readings to the CSE</a:t>
            </a:r>
          </a:p>
          <a:p>
            <a:pPr lvl="1"/>
            <a:r>
              <a:rPr lang="en-US" altLang="ko-KR" sz="2000" dirty="0"/>
              <a:t>receive notifications for remote control (e.g. change reporting interval)</a:t>
            </a:r>
          </a:p>
          <a:p>
            <a:r>
              <a:rPr lang="en-US" altLang="ko-KR" sz="2400" dirty="0"/>
              <a:t>User Application (Vue.js)</a:t>
            </a:r>
          </a:p>
          <a:p>
            <a:pPr lvl="1"/>
            <a:r>
              <a:rPr lang="en-US" altLang="ko-KR" sz="2000" dirty="0"/>
              <a:t>visualizes sensor data and other sensor information on the map</a:t>
            </a:r>
          </a:p>
          <a:p>
            <a:pPr lvl="1"/>
            <a:r>
              <a:rPr lang="en-US" altLang="ko-KR" sz="2000" dirty="0"/>
              <a:t>provides GUI to control devices</a:t>
            </a:r>
          </a:p>
          <a:p>
            <a:r>
              <a:rPr lang="en-US" altLang="ko-KR" sz="2400" dirty="0"/>
              <a:t>Data Monitoring Application (Node-RED)</a:t>
            </a:r>
          </a:p>
          <a:p>
            <a:pPr lvl="1"/>
            <a:r>
              <a:rPr lang="en-US" altLang="ko-KR" sz="2000" dirty="0"/>
              <a:t>receives notification events from the CSE and perform validity check</a:t>
            </a:r>
          </a:p>
          <a:p>
            <a:pPr lvl="1"/>
            <a:r>
              <a:rPr lang="en-US" altLang="ko-KR" sz="2000" dirty="0"/>
              <a:t>if detects invalid data per sensor setting, sends email alarm</a:t>
            </a:r>
          </a:p>
          <a:p>
            <a:pPr lvl="1"/>
            <a:r>
              <a:rPr lang="en-US" altLang="ko-KR" sz="2000" dirty="0"/>
              <a:t>logs sensor reading data into CSV so that can be also used for machine learning for example</a:t>
            </a:r>
          </a:p>
        </p:txBody>
      </p:sp>
    </p:spTree>
    <p:extLst>
      <p:ext uri="{BB962C8B-B14F-4D97-AF65-F5344CB8AC3E}">
        <p14:creationId xmlns:p14="http://schemas.microsoft.com/office/powerpoint/2010/main" val="199327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sz="4000"/>
              <a:t>Device (Turbidity Sensor)</a:t>
            </a:r>
            <a:endParaRPr lang="fr-F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CBFD85-CE9F-436F-9744-416EF88B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1025730" cy="3897231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Device</a:t>
            </a:r>
          </a:p>
          <a:p>
            <a:pPr lvl="1"/>
            <a:r>
              <a:rPr lang="en-US" altLang="ko-KR" sz="2000" dirty="0"/>
              <a:t>Raspberry Pi 4</a:t>
            </a:r>
          </a:p>
          <a:p>
            <a:pPr lvl="1"/>
            <a:r>
              <a:rPr lang="en-US" altLang="ko-KR" sz="2000" dirty="0"/>
              <a:t>&amp;Cube Thyme (from OCEAN)</a:t>
            </a:r>
          </a:p>
          <a:p>
            <a:pPr lvl="1"/>
            <a:r>
              <a:rPr lang="en-US" altLang="ko-KR" sz="2000" dirty="0"/>
              <a:t>Protocol: MQTT, HTTP binding</a:t>
            </a:r>
          </a:p>
          <a:p>
            <a:r>
              <a:rPr lang="en-US" altLang="ko-KR" sz="2400" dirty="0"/>
              <a:t>Device Proxy Application (Node.js)</a:t>
            </a:r>
          </a:p>
          <a:p>
            <a:pPr lvl="1"/>
            <a:r>
              <a:rPr lang="en-US" altLang="ko-KR" sz="2000" dirty="0"/>
              <a:t>performs registration with the oneM2M platform</a:t>
            </a:r>
          </a:p>
          <a:p>
            <a:pPr lvl="1"/>
            <a:r>
              <a:rPr lang="en-US" altLang="ko-KR" sz="2000" dirty="0"/>
              <a:t>uses the oneM2M protocol with the proposed data model</a:t>
            </a:r>
          </a:p>
          <a:p>
            <a:pPr lvl="1"/>
            <a:r>
              <a:rPr lang="en-US" altLang="ko-KR" sz="2000" dirty="0"/>
              <a:t>stores the data in the Mobius (oneM2M platform)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8A14B-36BB-4D4B-B226-AC4694BFA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569205544">
            <a:extLst>
              <a:ext uri="{FF2B5EF4-FFF2-40B4-BE49-F238E27FC236}">
                <a16:creationId xmlns:a16="http://schemas.microsoft.com/office/drawing/2014/main" id="{973C4E69-5BBF-48CB-B1B5-FA2ECF4E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177" y="2080459"/>
            <a:ext cx="2638425" cy="351472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440AB5-DCF4-42B2-A3F2-DBFEA96E2950}"/>
              </a:ext>
            </a:extLst>
          </p:cNvPr>
          <p:cNvSpPr txBox="1"/>
          <p:nvPr/>
        </p:nvSpPr>
        <p:spPr>
          <a:xfrm>
            <a:off x="8826776" y="5621256"/>
            <a:ext cx="294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turbidity sensor </a:t>
            </a:r>
          </a:p>
          <a:p>
            <a:pPr algn="ctr"/>
            <a:r>
              <a:rPr lang="en-US" altLang="ko-KR" sz="1400" dirty="0"/>
              <a:t>(commercial product)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7023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718</Words>
  <Application>Microsoft Office PowerPoint</Application>
  <PresentationFormat>와이드스크린</PresentationFormat>
  <Paragraphs>149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Myriad Pro</vt:lpstr>
      <vt:lpstr>Myriad Pro Light</vt:lpstr>
      <vt:lpstr>Arial</vt:lpstr>
      <vt:lpstr>Calibri</vt:lpstr>
      <vt:lpstr>Times New Roman</vt:lpstr>
      <vt:lpstr>맑은 고딕</vt:lpstr>
      <vt:lpstr>Office Theme</vt:lpstr>
      <vt:lpstr>SDT PoC on Water Sensor</vt:lpstr>
      <vt:lpstr>Motivation</vt:lpstr>
      <vt:lpstr>Data Model for Water Domain</vt:lpstr>
      <vt:lpstr>Data Model for Water Domain</vt:lpstr>
      <vt:lpstr>Data Model for Water Domain</vt:lpstr>
      <vt:lpstr>Data Model for Water Domain</vt:lpstr>
      <vt:lpstr>PoC System</vt:lpstr>
      <vt:lpstr>PoC System</vt:lpstr>
      <vt:lpstr>Device (Turbidity Sensor)</vt:lpstr>
      <vt:lpstr>User Application</vt:lpstr>
      <vt:lpstr>Data Monitoring Application</vt:lpstr>
      <vt:lpstr>Resource Structure and Behavior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KETI</dc:creator>
  <cp:lastModifiedBy>SM</cp:lastModifiedBy>
  <cp:revision>129</cp:revision>
  <dcterms:created xsi:type="dcterms:W3CDTF">2017-09-21T15:46:31Z</dcterms:created>
  <dcterms:modified xsi:type="dcterms:W3CDTF">2021-11-17T06:03:20Z</dcterms:modified>
</cp:coreProperties>
</file>