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0" r:id="rId6"/>
    <p:sldId id="267" r:id="rId7"/>
    <p:sldId id="268" r:id="rId8"/>
    <p:sldId id="271" r:id="rId9"/>
    <p:sldId id="272" r:id="rId10"/>
    <p:sldId id="275" r:id="rId11"/>
    <p:sldId id="273" r:id="rId12"/>
    <p:sldId id="274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00302436" initials="Echo-x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6E6C"/>
    <a:srgbClr val="A0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84198" autoAdjust="0"/>
  </p:normalViewPr>
  <p:slideViewPr>
    <p:cSldViewPr showGuides="1">
      <p:cViewPr varScale="1">
        <p:scale>
          <a:sx n="74" d="100"/>
          <a:sy n="74" d="100"/>
        </p:scale>
        <p:origin x="1128" y="72"/>
      </p:cViewPr>
      <p:guideLst>
        <p:guide orient="horz" pos="38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414C334F-1441-4372-A5EC-F1F3777B1B64}" type="datetimeFigureOut">
              <a:rPr lang="en-US" altLang="zh-CN"/>
              <a:pPr>
                <a:defRPr/>
              </a:pPr>
              <a:t>2/14/2022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A8E2FC5A-574A-4BF2-BC31-ADBD9F04BFB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03665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8EE1844-786C-47E6-99AD-6BD2F13CC9E9}" type="datetimeFigureOut">
              <a:rPr lang="zh-CN" altLang="en-US"/>
              <a:pPr>
                <a:defRPr/>
              </a:pPr>
              <a:t>2022/2/14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1D52DCF-4EE0-4086-8214-64229392A24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296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改一改</a:t>
            </a:r>
            <a:r>
              <a:rPr lang="en-US" altLang="zh-CN" dirty="0"/>
              <a:t>Source</a:t>
            </a:r>
            <a:r>
              <a:rPr lang="zh-CN" altLang="en-US" dirty="0"/>
              <a:t>和</a:t>
            </a:r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52DCF-4EE0-4086-8214-64229392A245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86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AE9FB307-A34E-4885-A2CA-09054EC7543A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026D99B4-3DEA-48BD-B969-7A131EC8CE3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7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rgbClr val="A0A0A3"/>
                </a:solidFill>
              </a:rPr>
              <a:t>OneM2M </a:t>
            </a:r>
            <a:r>
              <a:rPr lang="en-US" altLang="zh-CN" dirty="0" smtClean="0">
                <a:solidFill>
                  <a:srgbClr val="A0A0A3"/>
                </a:solidFill>
              </a:rPr>
              <a:t>Device management issues</a:t>
            </a:r>
            <a:endParaRPr lang="en-US" altLang="zh-CN" dirty="0">
              <a:solidFill>
                <a:srgbClr val="A0A0A3"/>
              </a:solidFill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11188" y="5256213"/>
            <a:ext cx="27464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B42025"/>
                </a:solidFill>
              </a:rPr>
              <a:t>Source: C-DOT </a:t>
            </a:r>
            <a:r>
              <a:rPr lang="en-US" altLang="zh-CN" dirty="0" smtClean="0">
                <a:solidFill>
                  <a:srgbClr val="B42025"/>
                </a:solidFill>
              </a:rPr>
              <a:t>( </a:t>
            </a:r>
            <a:r>
              <a:rPr lang="en-US" altLang="zh-CN" dirty="0" smtClean="0">
                <a:solidFill>
                  <a:srgbClr val="B42025"/>
                </a:solidFill>
              </a:rPr>
              <a:t>Poornima</a:t>
            </a:r>
            <a:r>
              <a:rPr lang="en-US" altLang="zh-CN" dirty="0">
                <a:solidFill>
                  <a:srgbClr val="B42025"/>
                </a:solidFill>
              </a:rPr>
              <a:t>)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Meeting Date: </a:t>
            </a:r>
            <a:r>
              <a:rPr lang="en-US" altLang="zh-CN" dirty="0" smtClean="0">
                <a:solidFill>
                  <a:srgbClr val="B42025"/>
                </a:solidFill>
              </a:rPr>
              <a:t>10 </a:t>
            </a:r>
            <a:r>
              <a:rPr lang="en-US" altLang="zh-CN" dirty="0">
                <a:solidFill>
                  <a:srgbClr val="B42025"/>
                </a:solidFill>
              </a:rPr>
              <a:t>Feb </a:t>
            </a:r>
            <a:r>
              <a:rPr lang="en-US" altLang="zh-CN" dirty="0" smtClean="0">
                <a:solidFill>
                  <a:srgbClr val="B42025"/>
                </a:solidFill>
              </a:rPr>
              <a:t>2022</a:t>
            </a:r>
            <a:endParaRPr lang="en-US" altLang="zh-CN" dirty="0">
              <a:solidFill>
                <a:srgbClr val="B42025"/>
              </a:solidFill>
            </a:endParaRPr>
          </a:p>
          <a:p>
            <a:r>
              <a:rPr lang="en-US" altLang="zh-CN" dirty="0">
                <a:solidFill>
                  <a:srgbClr val="B42025"/>
                </a:solidFill>
              </a:rPr>
              <a:t>Agenda Item: TBD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685800" y="27432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4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Questions and comments</a:t>
            </a:r>
            <a:endParaRPr lang="zh-CN" altLang="en-US" sz="44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mgmt. 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Currently, there are two ways to perform device management in specs</a:t>
            </a:r>
          </a:p>
          <a:p>
            <a:pPr lvl="1"/>
            <a:r>
              <a:rPr lang="en-US" dirty="0" smtClean="0"/>
              <a:t>Device management using service layer </a:t>
            </a:r>
          </a:p>
          <a:p>
            <a:pPr lvl="1"/>
            <a:r>
              <a:rPr lang="en-US" dirty="0" smtClean="0"/>
              <a:t>Device management using external mgmt.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4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4372"/>
            <a:ext cx="8229600" cy="1143000"/>
          </a:xfrm>
        </p:spPr>
        <p:txBody>
          <a:bodyPr/>
          <a:lstStyle/>
          <a:p>
            <a:r>
              <a:rPr lang="en-US" sz="3600" dirty="0" smtClean="0"/>
              <a:t>Device management using service layer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" t="-12" r="-11" b="-12"/>
          <a:stretch>
            <a:fillRect/>
          </a:stretch>
        </p:blipFill>
        <p:spPr bwMode="auto">
          <a:xfrm>
            <a:off x="1676400" y="1612006"/>
            <a:ext cx="5476875" cy="464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66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732"/>
            <a:ext cx="8229600" cy="1143000"/>
          </a:xfrm>
        </p:spPr>
        <p:txBody>
          <a:bodyPr/>
          <a:lstStyle/>
          <a:p>
            <a:r>
              <a:rPr lang="en-US" sz="3600" dirty="0"/>
              <a:t>Device management using </a:t>
            </a:r>
            <a:r>
              <a:rPr lang="en-US" sz="3600" dirty="0" smtClean="0"/>
              <a:t>external </a:t>
            </a:r>
            <a:br>
              <a:rPr lang="en-US" sz="3600" dirty="0" smtClean="0"/>
            </a:br>
            <a:r>
              <a:rPr lang="en-US" sz="3600" dirty="0" smtClean="0"/>
              <a:t>mgmt. technologies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" t="-32" r="-38" b="-32"/>
          <a:stretch>
            <a:fillRect/>
          </a:stretch>
        </p:blipFill>
        <p:spPr bwMode="auto">
          <a:xfrm>
            <a:off x="1600200" y="1648496"/>
            <a:ext cx="5133975" cy="3762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85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Clause 7.4.15.2 defines &lt;</a:t>
            </a:r>
            <a:r>
              <a:rPr lang="en-US" dirty="0" err="1" smtClean="0"/>
              <a:t>mgmtObj</a:t>
            </a:r>
            <a:r>
              <a:rPr lang="en-US" dirty="0" smtClean="0"/>
              <a:t>&gt; procedures when technology specific protocols are used.</a:t>
            </a:r>
          </a:p>
          <a:p>
            <a:r>
              <a:rPr lang="en-US" dirty="0" smtClean="0"/>
              <a:t>TS-0004</a:t>
            </a:r>
            <a:endParaRPr lang="en-US" dirty="0"/>
          </a:p>
        </p:txBody>
      </p:sp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177567" y="3657600"/>
            <a:ext cx="8970726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This clause describes &lt;</a:t>
            </a:r>
            <a:r>
              <a:rPr lang="en-GB" altLang="en-US" sz="1400" i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mgmtObj</a:t>
            </a:r>
            <a:r>
              <a:rPr lang="en-GB" alt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&gt; resource specific procedure on resource Hosting CSE for CRUD operations.</a:t>
            </a:r>
            <a:endParaRPr lang="en-US" altLang="en-US" sz="1400" i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procedures are defined for management when technology specific protocols are used.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When service layer management is performed,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generic procedures defined in clause 7.2.2 shall comply for resource creation, update, retrieval and deletion.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Procedures additional to resource manipulations to perform the management are further defined in Annex D.</a:t>
            </a:r>
            <a:endParaRPr lang="en-GB" altLang="en-US" sz="1400" i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20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all the references for &lt;</a:t>
            </a:r>
            <a:r>
              <a:rPr lang="en-US" dirty="0" err="1" smtClean="0"/>
              <a:t>mgmtObj</a:t>
            </a:r>
            <a:r>
              <a:rPr lang="en-US" dirty="0" smtClean="0"/>
              <a:t>&gt; procedures are given to this clause 7.4.15.2, which means that mapping in external mgmt. technologies need to be defined. Without a mapping in TR-069 or LWM2M, procedures given in 7.4.15.2 can’t be completed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36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Missing mapping in TS-0005 and TS-0006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Resource [OAuth2Authentication</a:t>
            </a:r>
            <a:r>
              <a:rPr lang="en-GB" dirty="0" smtClean="0"/>
              <a:t>]</a:t>
            </a:r>
          </a:p>
          <a:p>
            <a:r>
              <a:rPr lang="en-GB" dirty="0"/>
              <a:t>Resource [</a:t>
            </a:r>
            <a:r>
              <a:rPr lang="en-GB" i="1" dirty="0" err="1" smtClean="0"/>
              <a:t>wifiClient</a:t>
            </a:r>
            <a:r>
              <a:rPr lang="en-GB" dirty="0" smtClean="0"/>
              <a:t>]</a:t>
            </a:r>
          </a:p>
          <a:p>
            <a:r>
              <a:rPr lang="en-GB" dirty="0" smtClean="0"/>
              <a:t>Also field device resources mapping missing in TS-0005 LWM2M but it is present for OMA-DM in TS-0005</a:t>
            </a:r>
          </a:p>
          <a:p>
            <a:r>
              <a:rPr lang="en-GB" dirty="0" smtClean="0"/>
              <a:t>Is it feasible to provide mapping for all the new &lt;</a:t>
            </a:r>
            <a:r>
              <a:rPr lang="en-GB" dirty="0" err="1" smtClean="0"/>
              <a:t>mgmtObj</a:t>
            </a:r>
            <a:r>
              <a:rPr lang="en-GB" dirty="0" smtClean="0"/>
              <a:t>&gt;? If it is not being added then 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8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sz="2800" dirty="0" smtClean="0"/>
              <a:t>No specific clause present in TS-0004 for device mgmt. using service layer approach. If given, it could be used for referencing procedures for new &lt;</a:t>
            </a:r>
            <a:r>
              <a:rPr lang="en-US" sz="2800" dirty="0" err="1" smtClean="0"/>
              <a:t>mgmtObj</a:t>
            </a:r>
            <a:r>
              <a:rPr lang="en-US" sz="2800" dirty="0" smtClean="0"/>
              <a:t>&gt;</a:t>
            </a:r>
          </a:p>
          <a:p>
            <a:r>
              <a:rPr lang="en-US" sz="2800" dirty="0" smtClean="0"/>
              <a:t>Service layer approach is assumed as generic CRUD procedure but is more than generic like it is missing in TS-0004 that &lt;node&gt; resource is present on each CSE unlike external mgmt. technologies.</a:t>
            </a:r>
          </a:p>
          <a:p>
            <a:endParaRPr lang="en-US" dirty="0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04800" y="4800600"/>
            <a:ext cx="8970726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This clause describes &lt;</a:t>
            </a:r>
            <a:r>
              <a:rPr lang="en-GB" altLang="en-US" sz="1400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mgmtObj</a:t>
            </a:r>
            <a:r>
              <a:rPr lang="en-GB" altLang="en-US" sz="14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&gt; resource specific procedure on resource Hosting CSE for CRUD operations.</a:t>
            </a:r>
            <a:endParaRPr lang="en-US" altLang="en-US" sz="1400" i="1" dirty="0" smtClean="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The procedures are defined for management when technology specific protocols are used.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When service layer management is performed,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generic procedures defined in clause 7.2.2 shall comply for resource creation, update, retrieval and deletion</a:t>
            </a:r>
            <a:r>
              <a:rPr lang="en-GB" altLang="en-US" sz="14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14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GB" altLang="en-US" sz="1400" i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520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separate clause should be defined in TS-0004 e.g. 7.4.15.3 for Device Management using service layer</a:t>
            </a:r>
          </a:p>
          <a:p>
            <a:r>
              <a:rPr lang="en-US" dirty="0" smtClean="0"/>
              <a:t>New </a:t>
            </a:r>
            <a:r>
              <a:rPr lang="en-US" dirty="0" err="1" smtClean="0"/>
              <a:t>mgmtObj</a:t>
            </a:r>
            <a:r>
              <a:rPr lang="en-US" dirty="0" smtClean="0"/>
              <a:t> if not supported in TS-0005 and TS-0006 then should give reference to this clause.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01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eting_id xmlns="132a0d76-4fce-476a-bb63-62eb729f34bf" xsi:nil="true"/>
    <Year xmlns="132a0d76-4fce-476a-bb63-62eb729f34bf" xsi:nil="true"/>
    <Revision xmlns="132a0d76-4fce-476a-bb63-62eb729f34b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088DF2AB799D41A5071453C89FDE46" ma:contentTypeVersion="4" ma:contentTypeDescription="Create a new document." ma:contentTypeScope="" ma:versionID="3f7532549d139153ae06724801b4659f">
  <xsd:schema xmlns:xsd="http://www.w3.org/2001/XMLSchema" xmlns:xs="http://www.w3.org/2001/XMLSchema" xmlns:p="http://schemas.microsoft.com/office/2006/metadata/properties" xmlns:ns2="132a0d76-4fce-476a-bb63-62eb729f34bf" targetNamespace="http://schemas.microsoft.com/office/2006/metadata/properties" ma:root="true" ma:fieldsID="4a5d270ef7ecba89ce6c0b2ca968eab7" ns2:_="">
    <xsd:import namespace="132a0d76-4fce-476a-bb63-62eb729f34bf"/>
    <xsd:element name="properties">
      <xsd:complexType>
        <xsd:sequence>
          <xsd:element name="documentManagement">
            <xsd:complexType>
              <xsd:all>
                <xsd:element ref="ns2:Meeting_id" minOccurs="0"/>
                <xsd:element ref="ns2:Year" minOccurs="0"/>
                <xsd:element ref="ns2:Revi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a0d76-4fce-476a-bb63-62eb729f34bf" elementFormDefault="qualified">
    <xsd:import namespace="http://schemas.microsoft.com/office/2006/documentManagement/types"/>
    <xsd:import namespace="http://schemas.microsoft.com/office/infopath/2007/PartnerControls"/>
    <xsd:element name="Meeting_id" ma:index="8" nillable="true" ma:displayName="Meeting_id" ma:format="Dropdown" ma:internalName="Meeting_id">
      <xsd:simpleType>
        <xsd:union memberTypes="dms:Text">
          <xsd:simpleType>
            <xsd:restriction base="dms:Choice">
              <xsd:enumeration value="TP1"/>
            </xsd:restriction>
          </xsd:simpleType>
        </xsd:union>
      </xsd:simpleType>
    </xsd:element>
    <xsd:element name="Year" ma:index="9" nillable="true" ma:displayName="Year" ma:format="Dropdown" ma:internalName="Year">
      <xsd:simpleType>
        <xsd:union memberTypes="dms:Text">
          <xsd:simpleType>
            <xsd:restriction base="dms:Choice">
              <xsd:enumeration value="2011"/>
              <xsd:enumeration value="2012"/>
              <xsd:enumeration value="2013"/>
            </xsd:restriction>
          </xsd:simpleType>
        </xsd:union>
      </xsd:simpleType>
    </xsd:element>
    <xsd:element name="Revision" ma:index="10" nillable="true" ma:displayName="Revision" ma:decimals="0" ma:internalName="Revision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DFDC12-8308-4014-8923-1BE47D86AE0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132a0d76-4fce-476a-bb63-62eb729f34b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5EBF4F-18A4-43D3-B269-C160204395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2a0d76-4fce-476a-bb63-62eb729f34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631655-E31C-4442-AFE7-882D7EFD33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37956</TotalTime>
  <Words>411</Words>
  <Application>Microsoft Office PowerPoint</Application>
  <PresentationFormat>On-screen Show (4:3)</PresentationFormat>
  <Paragraphs>39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SimSun</vt:lpstr>
      <vt:lpstr>Arial</vt:lpstr>
      <vt:lpstr>Calibri</vt:lpstr>
      <vt:lpstr>Times New Roman</vt:lpstr>
      <vt:lpstr>Office Theme</vt:lpstr>
      <vt:lpstr>OneM2M Device management issues</vt:lpstr>
      <vt:lpstr>Device mgmt. ways</vt:lpstr>
      <vt:lpstr>Device management using service layer</vt:lpstr>
      <vt:lpstr>Device management using external  mgmt. technologies</vt:lpstr>
      <vt:lpstr>Problem</vt:lpstr>
      <vt:lpstr>Contd…</vt:lpstr>
      <vt:lpstr>Missing mapping in TS-0005 and TS-0006</vt:lpstr>
      <vt:lpstr>Problem</vt:lpstr>
      <vt:lpstr>Solution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Poornima</cp:lastModifiedBy>
  <cp:revision>2661</cp:revision>
  <dcterms:created xsi:type="dcterms:W3CDTF">2012-09-11T22:52:11Z</dcterms:created>
  <dcterms:modified xsi:type="dcterms:W3CDTF">2022-02-14T07:27:00Z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(3)5ZAJXMZI3aBGfH4OUV7CDqtePtSS89t1wC/Stkr0rwqwRj/6+UFdBFCIs6caoaKbcyHcERwd
oSYYGg0zpJDlIkLe6tLjc5GZZIYIxaP+01JZmnnbWuzfQv4ZUXnBn7bdQP+nx5VB8ebkUZRB
6ynbe46m7/oPpJiIbs5SNikiNDCkP6ESafjFd6tvo+LlVc5nMgCvx9RE4qDNiUWvJpIVqKjQ
RXTOpoM5UThgC8ceV1</vt:lpwstr>
  </property>
  <property fmtid="{D5CDD505-2E9C-101B-9397-08002B2CF9AE}" pid="3" name="_2015_ms_pID_725343_00">
    <vt:lpwstr>_2015_ms_pID_725343</vt:lpwstr>
  </property>
  <property fmtid="{D5CDD505-2E9C-101B-9397-08002B2CF9AE}" pid="4" name="_2015_ms_pID_7253431">
    <vt:lpwstr>g29L/N48O8jGYIjbTcLlhNsplTI+ge7AccQiCyO8q1sIWcEmdxRAMI
HqaQbWPOKA2av7oA6+qSEWTq44GkHDdR3PECieAYcedfRowVhFX2B27zjsim2TIAm4J+dboW
cVpu7Q58fn4TIxpX9t15hNJf2m6IjFvRz0RO1BPAQnhJ/i9rofqOYIuN+v6o6A53TSsvt6XR
eA6ZKJsATCtAKlcn2YgLLyIHWohX1kw/LK+m</vt:lpwstr>
  </property>
  <property fmtid="{D5CDD505-2E9C-101B-9397-08002B2CF9AE}" pid="5" name="_2015_ms_pID_7253431_00">
    <vt:lpwstr>_2015_ms_pID_7253431</vt:lpwstr>
  </property>
  <property fmtid="{D5CDD505-2E9C-101B-9397-08002B2CF9AE}" pid="6" name="_2015_ms_pID_7253432">
    <vt:lpwstr>QNi52V5WlCcKV/GFR/Th+toafzHONxD2U9+z
fY3GrQZF28/KIWwJjDUBTiV0fyyaiQ==</vt:lpwstr>
  </property>
  <property fmtid="{D5CDD505-2E9C-101B-9397-08002B2CF9AE}" pid="7" name="_2015_ms_pID_7253432_00">
    <vt:lpwstr>_2015_ms_pID_7253432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1485154657</vt:lpwstr>
  </property>
  <property fmtid="{D5CDD505-2E9C-101B-9397-08002B2CF9AE}" pid="12" name="ContentTypeId">
    <vt:lpwstr>0x010100FF088DF2AB799D41A5071453C89FDE46</vt:lpwstr>
  </property>
</Properties>
</file>