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88" r:id="rId4"/>
    <p:sldId id="284" r:id="rId5"/>
    <p:sldId id="289" r:id="rId6"/>
    <p:sldId id="280" r:id="rId7"/>
    <p:sldId id="285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10/05/22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Discussion on AI/ML dataset support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SDS</a:t>
            </a:r>
            <a:r>
              <a:rPr lang="en-US" dirty="0"/>
              <a:t>#54</a:t>
            </a:r>
          </a:p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Introduction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3366839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Rel-5 WI: WI-0105-System enhancements to support AI capabilities</a:t>
            </a:r>
          </a:p>
          <a:p>
            <a:endParaRPr lang="en-US" altLang="ko-KR" sz="2400" dirty="0"/>
          </a:p>
          <a:p>
            <a:r>
              <a:rPr lang="en-US" altLang="ko-KR" sz="2400" dirty="0"/>
              <a:t>This contribution proposes draft resource design for the use case and requirements in </a:t>
            </a:r>
          </a:p>
          <a:p>
            <a:pPr lvl="1"/>
            <a:r>
              <a:rPr lang="en-US" altLang="ko-KR" sz="2000" dirty="0"/>
              <a:t>RDM-2022-0027-use_case_on_dataset_creation_for_AI_models</a:t>
            </a:r>
          </a:p>
          <a:p>
            <a:pPr lvl="1"/>
            <a:r>
              <a:rPr lang="en-US" altLang="ko-KR" sz="2000" dirty="0"/>
              <a:t>RDM-2022-0028-requirements_on_dataset_creation_for_AI_models</a:t>
            </a:r>
          </a:p>
          <a:p>
            <a:r>
              <a:rPr lang="en-US" altLang="ko-KR" sz="2400" dirty="0"/>
              <a:t>and continuation of</a:t>
            </a:r>
          </a:p>
          <a:p>
            <a:pPr lvl="1"/>
            <a:r>
              <a:rPr lang="en-US" altLang="ko-KR" sz="2000" dirty="0"/>
              <a:t>SDS-2021-0243-ML_Dataset_Preparation</a:t>
            </a:r>
          </a:p>
        </p:txBody>
      </p:sp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Example flow 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2A6A0E-0465-FD47-98D0-F2663D10C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1516822"/>
            <a:ext cx="9093200" cy="4699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E36B6B-34EF-5C47-951A-A083332FE7C8}"/>
              </a:ext>
            </a:extLst>
          </p:cNvPr>
          <p:cNvSpPr/>
          <p:nvPr/>
        </p:nvSpPr>
        <p:spPr>
          <a:xfrm>
            <a:off x="4619019" y="2332234"/>
            <a:ext cx="2901663" cy="1602768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D056AE-3EF0-0C46-B361-677976AFFDDB}"/>
              </a:ext>
            </a:extLst>
          </p:cNvPr>
          <p:cNvSpPr/>
          <p:nvPr/>
        </p:nvSpPr>
        <p:spPr>
          <a:xfrm>
            <a:off x="4619019" y="4006921"/>
            <a:ext cx="2901663" cy="2075379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E8C66-1C20-2A4B-9437-E0ED901BDC3A}"/>
              </a:ext>
            </a:extLst>
          </p:cNvPr>
          <p:cNvSpPr txBox="1"/>
          <p:nvPr/>
        </p:nvSpPr>
        <p:spPr>
          <a:xfrm>
            <a:off x="7520682" y="2332234"/>
            <a:ext cx="1119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  <a:r>
              <a:rPr lang="en-KR" sz="1600" dirty="0">
                <a:solidFill>
                  <a:srgbClr val="FF0000"/>
                </a:solidFill>
              </a:rPr>
              <a:t>etting training dataset</a:t>
            </a:r>
          </a:p>
          <a:p>
            <a:r>
              <a:rPr lang="en-KR" sz="1600" dirty="0">
                <a:solidFill>
                  <a:srgbClr val="FF0000"/>
                </a:solidFill>
              </a:rPr>
              <a:t>(historical data)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352DFF-848D-2C44-A055-88DD086B74EF}"/>
              </a:ext>
            </a:extLst>
          </p:cNvPr>
          <p:cNvSpPr txBox="1"/>
          <p:nvPr/>
        </p:nvSpPr>
        <p:spPr>
          <a:xfrm>
            <a:off x="7520682" y="4900777"/>
            <a:ext cx="1119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</a:t>
            </a:r>
            <a:r>
              <a:rPr lang="en-KR" sz="1600" dirty="0">
                <a:solidFill>
                  <a:srgbClr val="FF0000"/>
                </a:solidFill>
              </a:rPr>
              <a:t>etting inference input data (live data)</a:t>
            </a:r>
          </a:p>
        </p:txBody>
      </p:sp>
    </p:spTree>
    <p:extLst>
      <p:ext uri="{BB962C8B-B14F-4D97-AF65-F5344CB8AC3E}">
        <p14:creationId xmlns:p14="http://schemas.microsoft.com/office/powerpoint/2010/main" val="375958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Concept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527386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Preparing ML model training dataset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6A57927-8D14-4A67-BC17-16A6DB10CE03}"/>
              </a:ext>
            </a:extLst>
          </p:cNvPr>
          <p:cNvSpPr/>
          <p:nvPr/>
        </p:nvSpPr>
        <p:spPr>
          <a:xfrm>
            <a:off x="4955241" y="3227658"/>
            <a:ext cx="1703999" cy="1300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oneM2M</a:t>
            </a:r>
          </a:p>
          <a:p>
            <a:pPr algn="ctr"/>
            <a:r>
              <a:rPr lang="en-US" altLang="ko-KR" dirty="0"/>
              <a:t>Platform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A00CCD8-BF2A-41ED-B49D-40652E38D10A}"/>
              </a:ext>
            </a:extLst>
          </p:cNvPr>
          <p:cNvSpPr/>
          <p:nvPr/>
        </p:nvSpPr>
        <p:spPr>
          <a:xfrm>
            <a:off x="1536737" y="2441364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flow meter</a:t>
            </a:r>
            <a:endParaRPr lang="ko-KR" altLang="en-US" sz="16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4B6F7E3-4DFB-4817-A958-0C59386B8709}"/>
              </a:ext>
            </a:extLst>
          </p:cNvPr>
          <p:cNvSpPr/>
          <p:nvPr/>
        </p:nvSpPr>
        <p:spPr>
          <a:xfrm>
            <a:off x="1536737" y="3426442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weather API</a:t>
            </a:r>
            <a:endParaRPr lang="ko-KR" altLang="en-US" sz="16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1A9B93F-70C9-4F91-B382-49D7F92FFAD4}"/>
              </a:ext>
            </a:extLst>
          </p:cNvPr>
          <p:cNvSpPr/>
          <p:nvPr/>
        </p:nvSpPr>
        <p:spPr>
          <a:xfrm>
            <a:off x="1536737" y="4411520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err="1"/>
              <a:t>waterQuality</a:t>
            </a:r>
            <a:r>
              <a:rPr lang="en-US" altLang="ko-KR" sz="1600" dirty="0"/>
              <a:t> sensor</a:t>
            </a:r>
            <a:endParaRPr lang="ko-KR" altLang="en-US" sz="16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889A4249-409A-45D7-82AE-03B48CADABB5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3170058" y="2731256"/>
            <a:ext cx="1785183" cy="114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D9FD2455-FB57-41A5-8F38-1DC6C78D0A10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3170058" y="3716334"/>
            <a:ext cx="1785183" cy="16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8033F9AC-8356-49CD-ACCC-82493D966A13}"/>
              </a:ext>
            </a:extLst>
          </p:cNvPr>
          <p:cNvCxnSpPr>
            <a:cxnSpLocks/>
            <a:stCxn id="9" idx="3"/>
            <a:endCxn id="5" idx="1"/>
          </p:cNvCxnSpPr>
          <p:nvPr/>
        </p:nvCxnSpPr>
        <p:spPr>
          <a:xfrm flipV="1">
            <a:off x="3170058" y="3878129"/>
            <a:ext cx="1785183" cy="82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D6BA5BF-13A8-4DA4-A9F7-2825CA4DD868}"/>
              </a:ext>
            </a:extLst>
          </p:cNvPr>
          <p:cNvSpPr/>
          <p:nvPr/>
        </p:nvSpPr>
        <p:spPr>
          <a:xfrm>
            <a:off x="7902198" y="3588237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ML app</a:t>
            </a:r>
            <a:endParaRPr lang="ko-KR" altLang="en-US" sz="1600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F70A5154-537C-41F1-86FC-B11ED44BE104}"/>
              </a:ext>
            </a:extLst>
          </p:cNvPr>
          <p:cNvCxnSpPr>
            <a:cxnSpLocks/>
          </p:cNvCxnSpPr>
          <p:nvPr/>
        </p:nvCxnSpPr>
        <p:spPr>
          <a:xfrm>
            <a:off x="6659240" y="4023051"/>
            <a:ext cx="1242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D30B6A-1AA1-4B65-92A8-CCC33BBEA560}"/>
              </a:ext>
            </a:extLst>
          </p:cNvPr>
          <p:cNvSpPr txBox="1"/>
          <p:nvPr/>
        </p:nvSpPr>
        <p:spPr>
          <a:xfrm>
            <a:off x="564055" y="4391140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turbidity</a:t>
            </a:r>
          </a:p>
          <a:p>
            <a:r>
              <a:rPr lang="en-US" altLang="ko-KR" sz="1100" dirty="0"/>
              <a:t>03:03, 2.3</a:t>
            </a:r>
          </a:p>
          <a:p>
            <a:r>
              <a:rPr lang="en-US" altLang="ko-KR" sz="1100" dirty="0"/>
              <a:t>03:13, 2.5</a:t>
            </a:r>
            <a:endParaRPr lang="ko-KR" alt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822B78-B192-4840-B6B8-16F064FE6E76}"/>
              </a:ext>
            </a:extLst>
          </p:cNvPr>
          <p:cNvSpPr txBox="1"/>
          <p:nvPr/>
        </p:nvSpPr>
        <p:spPr>
          <a:xfrm>
            <a:off x="564055" y="3406062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temp</a:t>
            </a:r>
          </a:p>
          <a:p>
            <a:r>
              <a:rPr lang="en-US" altLang="ko-KR" sz="1100" dirty="0"/>
              <a:t>03:00, 20.3</a:t>
            </a:r>
          </a:p>
          <a:p>
            <a:r>
              <a:rPr lang="en-US" altLang="ko-KR" sz="1100" dirty="0"/>
              <a:t>04:00, 18.7</a:t>
            </a:r>
            <a:endParaRPr lang="ko-KR" alt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779C8A-FAA5-4BEA-A8C7-957232D6ECAC}"/>
              </a:ext>
            </a:extLst>
          </p:cNvPr>
          <p:cNvSpPr txBox="1"/>
          <p:nvPr/>
        </p:nvSpPr>
        <p:spPr>
          <a:xfrm>
            <a:off x="564055" y="2431174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</a:t>
            </a:r>
          </a:p>
          <a:p>
            <a:r>
              <a:rPr lang="en-US" altLang="ko-KR" sz="1100" dirty="0"/>
              <a:t>03:05, 20.2</a:t>
            </a:r>
          </a:p>
          <a:p>
            <a:r>
              <a:rPr lang="en-US" altLang="ko-KR" sz="1100" dirty="0"/>
              <a:t>03:45, 30.3</a:t>
            </a:r>
            <a:endParaRPr lang="ko-KR" altLang="en-US" sz="11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B15C-97FB-43BD-B750-DFDEC5220A6D}"/>
              </a:ext>
            </a:extLst>
          </p:cNvPr>
          <p:cNvSpPr txBox="1"/>
          <p:nvPr/>
        </p:nvSpPr>
        <p:spPr>
          <a:xfrm>
            <a:off x="6653727" y="4296118"/>
            <a:ext cx="215238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flowrate, turbidity, temp</a:t>
            </a:r>
          </a:p>
          <a:p>
            <a:r>
              <a:rPr lang="en-US" altLang="ko-KR" sz="1100" dirty="0"/>
              <a:t>03:00,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20.3</a:t>
            </a:r>
          </a:p>
          <a:p>
            <a:r>
              <a:rPr lang="en-US" altLang="ko-KR" sz="1100" dirty="0"/>
              <a:t>03:03,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2.3,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03:05, 20.2,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03:13,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2.5,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03:45, 30.3,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endParaRPr lang="en-US" altLang="ko-KR" sz="1100" dirty="0"/>
          </a:p>
          <a:p>
            <a:r>
              <a:rPr lang="en-US" altLang="ko-KR" sz="1100" dirty="0"/>
              <a:t>04:00,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18.7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DEA00A-0BC7-414E-B22D-C56BE4FA1FE5}"/>
              </a:ext>
            </a:extLst>
          </p:cNvPr>
          <p:cNvSpPr txBox="1"/>
          <p:nvPr/>
        </p:nvSpPr>
        <p:spPr>
          <a:xfrm>
            <a:off x="9182408" y="4296118"/>
            <a:ext cx="238499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flowrate, turbidity, temp</a:t>
            </a:r>
          </a:p>
          <a:p>
            <a:r>
              <a:rPr lang="en-US" altLang="ko-KR" sz="1100" dirty="0"/>
              <a:t>03:00,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20.3</a:t>
            </a:r>
          </a:p>
          <a:p>
            <a:r>
              <a:rPr lang="en-US" altLang="ko-KR" sz="1100" dirty="0"/>
              <a:t>03:03, </a:t>
            </a:r>
            <a:r>
              <a:rPr lang="en-US" altLang="ko-KR" sz="1100" dirty="0" err="1"/>
              <a:t>NaN</a:t>
            </a:r>
            <a:r>
              <a:rPr lang="en-US" altLang="ko-KR" sz="1100" dirty="0"/>
              <a:t>, 2.3,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</a:p>
          <a:p>
            <a:r>
              <a:rPr lang="en-US" altLang="ko-KR" sz="1100" dirty="0"/>
              <a:t>03:05, 20.2, </a:t>
            </a:r>
            <a:r>
              <a:rPr lang="en-US" altLang="ko-KR" sz="1100" dirty="0">
                <a:highlight>
                  <a:srgbClr val="FFFF00"/>
                </a:highlight>
              </a:rPr>
              <a:t>2.3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03:13, </a:t>
            </a:r>
            <a:r>
              <a:rPr lang="en-US" altLang="ko-KR" sz="1100" dirty="0">
                <a:highlight>
                  <a:srgbClr val="FFFF00"/>
                </a:highlight>
              </a:rPr>
              <a:t>20.2</a:t>
            </a:r>
            <a:r>
              <a:rPr lang="en-US" altLang="ko-KR" sz="1100" dirty="0"/>
              <a:t>, 2.5,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03:45, 30.3, </a:t>
            </a:r>
            <a:r>
              <a:rPr lang="en-US" altLang="ko-KR" sz="1100" dirty="0">
                <a:highlight>
                  <a:srgbClr val="FFFF00"/>
                </a:highlight>
              </a:rPr>
              <a:t>2.5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20.3</a:t>
            </a:r>
            <a:endParaRPr lang="en-US" altLang="ko-KR" sz="1100" dirty="0"/>
          </a:p>
          <a:p>
            <a:r>
              <a:rPr lang="en-US" altLang="ko-KR" sz="1100" dirty="0"/>
              <a:t>04:00, </a:t>
            </a:r>
            <a:r>
              <a:rPr lang="en-US" altLang="ko-KR" sz="1100" dirty="0">
                <a:highlight>
                  <a:srgbClr val="FFFF00"/>
                </a:highlight>
              </a:rPr>
              <a:t>30.3</a:t>
            </a:r>
            <a:r>
              <a:rPr lang="en-US" altLang="ko-KR" sz="1100" dirty="0"/>
              <a:t>, </a:t>
            </a:r>
            <a:r>
              <a:rPr lang="en-US" altLang="ko-KR" sz="1100" dirty="0">
                <a:highlight>
                  <a:srgbClr val="FFFF00"/>
                </a:highlight>
              </a:rPr>
              <a:t>2.5</a:t>
            </a:r>
            <a:r>
              <a:rPr lang="en-US" altLang="ko-KR" sz="1100" dirty="0"/>
              <a:t>, 18.7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8244D1B-B053-44A8-A49D-4B8358EB2B79}"/>
              </a:ext>
            </a:extLst>
          </p:cNvPr>
          <p:cNvSpPr/>
          <p:nvPr/>
        </p:nvSpPr>
        <p:spPr>
          <a:xfrm>
            <a:off x="6421117" y="5573391"/>
            <a:ext cx="23849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altLang="ko-KR" sz="1000" dirty="0"/>
              <a:t>&lt; simple join different data &gt;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E0F9BEB-1F9A-47B4-B1F8-DAAD15B5A5D4}"/>
              </a:ext>
            </a:extLst>
          </p:cNvPr>
          <p:cNvSpPr/>
          <p:nvPr/>
        </p:nvSpPr>
        <p:spPr>
          <a:xfrm>
            <a:off x="9118184" y="5582451"/>
            <a:ext cx="21820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/>
              <a:t>&lt; fill up empty ones by policies &gt;</a:t>
            </a:r>
            <a:endParaRPr lang="ko-KR" altLang="en-US" sz="1000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165743B-47B6-4255-A609-D79F8C303623}"/>
              </a:ext>
            </a:extLst>
          </p:cNvPr>
          <p:cNvCxnSpPr>
            <a:cxnSpLocks/>
          </p:cNvCxnSpPr>
          <p:nvPr/>
        </p:nvCxnSpPr>
        <p:spPr>
          <a:xfrm>
            <a:off x="6659240" y="3716334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말풍선: 모서리가 둥근 사각형 22">
            <a:extLst>
              <a:ext uri="{FF2B5EF4-FFF2-40B4-BE49-F238E27FC236}">
                <a16:creationId xmlns:a16="http://schemas.microsoft.com/office/drawing/2014/main" id="{5397186D-2B37-4C20-B3D6-B601448F21DA}"/>
              </a:ext>
            </a:extLst>
          </p:cNvPr>
          <p:cNvSpPr/>
          <p:nvPr/>
        </p:nvSpPr>
        <p:spPr>
          <a:xfrm>
            <a:off x="6907171" y="2450276"/>
            <a:ext cx="1448904" cy="927462"/>
          </a:xfrm>
          <a:prstGeom prst="wedgeRoundRectCallout">
            <a:avLst>
              <a:gd name="adj1" fmla="val -41260"/>
              <a:gd name="adj2" fmla="val 7821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/>
              <a:t>give me training</a:t>
            </a:r>
            <a:r>
              <a:rPr lang="ko-KR" altLang="en-US" sz="1100" dirty="0"/>
              <a:t> </a:t>
            </a:r>
            <a:r>
              <a:rPr lang="en-US" altLang="ko-KR" sz="1100" dirty="0"/>
              <a:t>dataset</a:t>
            </a:r>
            <a:r>
              <a:rPr lang="ko-KR" altLang="en-US" sz="1100" dirty="0"/>
              <a:t> </a:t>
            </a:r>
            <a:r>
              <a:rPr lang="en-US" altLang="ko-KR" sz="1100" dirty="0"/>
              <a:t>for</a:t>
            </a:r>
            <a:r>
              <a:rPr lang="ko-KR" altLang="en-US" sz="1100" dirty="0"/>
              <a:t> </a:t>
            </a:r>
            <a:r>
              <a:rPr lang="en-US" altLang="ko-KR" sz="1100" dirty="0"/>
              <a:t>flowrate,</a:t>
            </a:r>
            <a:r>
              <a:rPr lang="ko-KR" altLang="en-US" sz="1100" dirty="0"/>
              <a:t> </a:t>
            </a:r>
            <a:r>
              <a:rPr lang="en-US" altLang="ko-KR" sz="1100" dirty="0"/>
              <a:t>temp and turbidity from 03:00 to 04:00 </a:t>
            </a:r>
          </a:p>
        </p:txBody>
      </p:sp>
    </p:spTree>
    <p:extLst>
      <p:ext uri="{BB962C8B-B14F-4D97-AF65-F5344CB8AC3E}">
        <p14:creationId xmlns:p14="http://schemas.microsoft.com/office/powerpoint/2010/main" val="207488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Interface Design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256437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Target resource</a:t>
            </a:r>
          </a:p>
          <a:p>
            <a:pPr lvl="1"/>
            <a:r>
              <a:rPr lang="en-US" altLang="ko-KR" sz="2000" dirty="0"/>
              <a:t>one of Data Sharing Resources (e.g. container) and provide other DSR list in the parameter</a:t>
            </a:r>
          </a:p>
          <a:p>
            <a:pPr lvl="2"/>
            <a:r>
              <a:rPr lang="en-US" altLang="ko-KR" sz="1600" dirty="0"/>
              <a:t>Might need to associate with </a:t>
            </a:r>
            <a:r>
              <a:rPr lang="en-US" altLang="ko-KR" sz="1600" b="1" i="1" dirty="0"/>
              <a:t>Result Content </a:t>
            </a:r>
            <a:r>
              <a:rPr lang="en-US" altLang="ko-KR" sz="1600" dirty="0"/>
              <a:t>param which is already too complex</a:t>
            </a:r>
          </a:p>
          <a:p>
            <a:pPr lvl="1"/>
            <a:r>
              <a:rPr lang="en-US" altLang="ko-KR" sz="2000" dirty="0"/>
              <a:t>&lt;</a:t>
            </a:r>
            <a:r>
              <a:rPr lang="en-US" altLang="ko-KR" sz="2000" dirty="0" err="1"/>
              <a:t>MLTrainingData</a:t>
            </a:r>
            <a:r>
              <a:rPr lang="en-US" altLang="ko-KR" sz="2000" dirty="0"/>
              <a:t>&gt; virtual resource and provide all DSRs to join</a:t>
            </a:r>
          </a:p>
          <a:p>
            <a:pPr lvl="2"/>
            <a:r>
              <a:rPr lang="en-US" altLang="ko-KR" sz="1600" dirty="0"/>
              <a:t>Might be preferable since each application would need different dataset. Virtual resource leaves no resource behind, it is volatile. Targeting a virtual resource and send back the created dataset seems good. </a:t>
            </a:r>
          </a:p>
          <a:p>
            <a:pPr lvl="2"/>
            <a:r>
              <a:rPr lang="en-US" altLang="ko-KR" sz="1600" dirty="0"/>
              <a:t>Only RETRIEVE operation is allowed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Interface Design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193508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New parameters for dataset retrieval request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6E9EFA-DEFF-3644-80A5-889F1F1DE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81631"/>
              </p:ext>
            </p:extLst>
          </p:nvPr>
        </p:nvGraphicFramePr>
        <p:xfrm>
          <a:off x="1569604" y="2139594"/>
          <a:ext cx="81280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55">
                  <a:extLst>
                    <a:ext uri="{9D8B030D-6E8A-4147-A177-3AD203B41FA5}">
                      <a16:colId xmlns:a16="http://schemas.microsoft.com/office/drawing/2014/main" val="2180741796"/>
                    </a:ext>
                  </a:extLst>
                </a:gridCol>
                <a:gridCol w="1664414">
                  <a:extLst>
                    <a:ext uri="{9D8B030D-6E8A-4147-A177-3AD203B41FA5}">
                      <a16:colId xmlns:a16="http://schemas.microsoft.com/office/drawing/2014/main" val="134521235"/>
                    </a:ext>
                  </a:extLst>
                </a:gridCol>
                <a:gridCol w="4478331">
                  <a:extLst>
                    <a:ext uri="{9D8B030D-6E8A-4147-A177-3AD203B41FA5}">
                      <a16:colId xmlns:a16="http://schemas.microsoft.com/office/drawing/2014/main" val="2558357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  <a:r>
                        <a:rPr lang="en-KR" dirty="0"/>
                        <a:t>ardinality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9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joinKey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  <a:r>
                        <a:rPr lang="en-KR" dirty="0"/>
                        <a:t>oin key for different data instances (e.g. “ct”)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50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nullValuePolicy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0..1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Policy to handle null value handling policy. Allowed values are: 1) leave empty, 2) fill it with latest data, 3) fill it with everage (during </a:t>
                      </a:r>
                      <a:r>
                        <a:rPr lang="en-KR" i="1" dirty="0"/>
                        <a:t>N</a:t>
                      </a:r>
                      <a:r>
                        <a:rPr lang="en-KR" dirty="0"/>
                        <a:t> hhmmss)</a:t>
                      </a:r>
                    </a:p>
                    <a:p>
                      <a:pPr algn="ctr"/>
                      <a:r>
                        <a:rPr lang="en-KR" dirty="0"/>
                        <a:t>Default is leave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5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serializationFormat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  <a:r>
                        <a:rPr lang="en-KR" dirty="0"/>
                        <a:t>erialization format for joined/merged dataset. Allowed values are: CSV, XML, JSON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10398"/>
                  </a:ext>
                </a:extLst>
              </a:tr>
            </a:tbl>
          </a:graphicData>
        </a:graphic>
      </p:graphicFrame>
      <p:sp>
        <p:nvSpPr>
          <p:cNvPr id="4" name="Oval Callout 3">
            <a:extLst>
              <a:ext uri="{FF2B5EF4-FFF2-40B4-BE49-F238E27FC236}">
                <a16:creationId xmlns:a16="http://schemas.microsoft.com/office/drawing/2014/main" id="{6B45D28C-8BF2-1F4A-9DD1-C2CC5B62EEFC}"/>
              </a:ext>
            </a:extLst>
          </p:cNvPr>
          <p:cNvSpPr/>
          <p:nvPr/>
        </p:nvSpPr>
        <p:spPr>
          <a:xfrm>
            <a:off x="9045696" y="5035596"/>
            <a:ext cx="2009298" cy="1349455"/>
          </a:xfrm>
          <a:prstGeom prst="wedgeEllipseCallout">
            <a:avLst>
              <a:gd name="adj1" fmla="val -90234"/>
              <a:gd name="adj2" fmla="val -57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CSV(text/csv) is new to oneM2M</a:t>
            </a:r>
          </a:p>
        </p:txBody>
      </p:sp>
    </p:spTree>
    <p:extLst>
      <p:ext uri="{BB962C8B-B14F-4D97-AF65-F5344CB8AC3E}">
        <p14:creationId xmlns:p14="http://schemas.microsoft.com/office/powerpoint/2010/main" val="234499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Concept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20"/>
            <a:ext cx="11025730" cy="527386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Preparing inferencing dataset for a given ML model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6C970B-2BDC-4925-BCF2-570545E69226}"/>
              </a:ext>
            </a:extLst>
          </p:cNvPr>
          <p:cNvSpPr/>
          <p:nvPr/>
        </p:nvSpPr>
        <p:spPr>
          <a:xfrm>
            <a:off x="3312081" y="4802064"/>
            <a:ext cx="5521096" cy="154782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05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0FF06A3-0955-4496-BD00-B7A16B8A267E}"/>
              </a:ext>
            </a:extLst>
          </p:cNvPr>
          <p:cNvSpPr/>
          <p:nvPr/>
        </p:nvSpPr>
        <p:spPr>
          <a:xfrm>
            <a:off x="4958577" y="3224203"/>
            <a:ext cx="1703999" cy="1300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oneM2M Platform</a:t>
            </a:r>
            <a:endParaRPr lang="ko-KR" altLang="en-US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7CECB92-201F-454D-A35D-5B464CC84683}"/>
              </a:ext>
            </a:extLst>
          </p:cNvPr>
          <p:cNvSpPr/>
          <p:nvPr/>
        </p:nvSpPr>
        <p:spPr>
          <a:xfrm>
            <a:off x="1540073" y="2437909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flow meter</a:t>
            </a:r>
            <a:endParaRPr lang="ko-KR" altLang="en-US" sz="1600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E619F37-811F-4173-A0AB-64FDAFA5D01F}"/>
              </a:ext>
            </a:extLst>
          </p:cNvPr>
          <p:cNvSpPr/>
          <p:nvPr/>
        </p:nvSpPr>
        <p:spPr>
          <a:xfrm>
            <a:off x="1540073" y="3422987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weather API</a:t>
            </a:r>
            <a:endParaRPr lang="ko-KR" altLang="en-US" sz="1600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0457089-EBB8-4DA7-A440-52C8F3E6A687}"/>
              </a:ext>
            </a:extLst>
          </p:cNvPr>
          <p:cNvSpPr/>
          <p:nvPr/>
        </p:nvSpPr>
        <p:spPr>
          <a:xfrm>
            <a:off x="1540073" y="4408065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err="1"/>
              <a:t>waterQuality</a:t>
            </a:r>
            <a:r>
              <a:rPr lang="en-US" altLang="ko-KR" sz="1600" dirty="0"/>
              <a:t> sensor</a:t>
            </a:r>
            <a:endParaRPr lang="ko-KR" altLang="en-US" sz="1600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197A437F-E99B-475B-9FD7-3D07A957EC05}"/>
              </a:ext>
            </a:extLst>
          </p:cNvPr>
          <p:cNvCxnSpPr>
            <a:cxnSpLocks/>
            <a:stCxn id="26" idx="3"/>
            <a:endCxn id="25" idx="1"/>
          </p:cNvCxnSpPr>
          <p:nvPr/>
        </p:nvCxnSpPr>
        <p:spPr>
          <a:xfrm>
            <a:off x="3173394" y="2727801"/>
            <a:ext cx="1785183" cy="114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72BC4642-C381-40CD-9E3D-E536BE8E5445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>
            <a:off x="3173394" y="3712879"/>
            <a:ext cx="1785183" cy="16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39137B0-880E-4B1B-A066-03815D03BD15}"/>
              </a:ext>
            </a:extLst>
          </p:cNvPr>
          <p:cNvCxnSpPr>
            <a:cxnSpLocks/>
            <a:stCxn id="28" idx="3"/>
            <a:endCxn id="25" idx="1"/>
          </p:cNvCxnSpPr>
          <p:nvPr/>
        </p:nvCxnSpPr>
        <p:spPr>
          <a:xfrm flipV="1">
            <a:off x="3173394" y="3874674"/>
            <a:ext cx="1785183" cy="82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D389F184-605B-45A4-B2FE-38752EB214B4}"/>
              </a:ext>
            </a:extLst>
          </p:cNvPr>
          <p:cNvSpPr/>
          <p:nvPr/>
        </p:nvSpPr>
        <p:spPr>
          <a:xfrm>
            <a:off x="7905534" y="3584782"/>
            <a:ext cx="1633321" cy="57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/>
              <a:t>ML app</a:t>
            </a:r>
          </a:p>
          <a:p>
            <a:pPr algn="ctr"/>
            <a:r>
              <a:rPr lang="en-US" altLang="ko-KR" sz="1600" dirty="0"/>
              <a:t>(inferencing)</a:t>
            </a:r>
            <a:endParaRPr lang="ko-KR" altLang="en-US" sz="1600" dirty="0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3C0E9A9B-F771-48CE-BABE-F5F4168FCE10}"/>
              </a:ext>
            </a:extLst>
          </p:cNvPr>
          <p:cNvCxnSpPr>
            <a:cxnSpLocks/>
          </p:cNvCxnSpPr>
          <p:nvPr/>
        </p:nvCxnSpPr>
        <p:spPr>
          <a:xfrm>
            <a:off x="6662576" y="4100062"/>
            <a:ext cx="1242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F0D36BC6-14C7-406F-97B1-25B73BD3A5A2}"/>
              </a:ext>
            </a:extLst>
          </p:cNvPr>
          <p:cNvCxnSpPr>
            <a:cxnSpLocks/>
          </p:cNvCxnSpPr>
          <p:nvPr/>
        </p:nvCxnSpPr>
        <p:spPr>
          <a:xfrm>
            <a:off x="6662576" y="3662083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말풍선: 모서리가 둥근 사각형 34">
            <a:extLst>
              <a:ext uri="{FF2B5EF4-FFF2-40B4-BE49-F238E27FC236}">
                <a16:creationId xmlns:a16="http://schemas.microsoft.com/office/drawing/2014/main" id="{51F06ADE-EFED-45CE-A9E6-2BF21CF07D92}"/>
              </a:ext>
            </a:extLst>
          </p:cNvPr>
          <p:cNvSpPr/>
          <p:nvPr/>
        </p:nvSpPr>
        <p:spPr>
          <a:xfrm>
            <a:off x="6998855" y="2294973"/>
            <a:ext cx="1448904" cy="927462"/>
          </a:xfrm>
          <a:prstGeom prst="wedgeRoundRectCallout">
            <a:avLst>
              <a:gd name="adj1" fmla="val -41260"/>
              <a:gd name="adj2" fmla="val 7821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/>
              <a:t>create inferencing</a:t>
            </a:r>
            <a:r>
              <a:rPr lang="ko-KR" altLang="en-US" sz="1100" dirty="0"/>
              <a:t> </a:t>
            </a:r>
            <a:r>
              <a:rPr lang="en-US" altLang="ko-KR" sz="1100" dirty="0"/>
              <a:t>dataset</a:t>
            </a:r>
            <a:r>
              <a:rPr lang="ko-KR" altLang="en-US" sz="1100" dirty="0"/>
              <a:t> </a:t>
            </a:r>
            <a:r>
              <a:rPr lang="en-US" altLang="ko-KR" sz="1100" dirty="0"/>
              <a:t>for</a:t>
            </a:r>
            <a:r>
              <a:rPr lang="ko-KR" altLang="en-US" sz="1100" dirty="0"/>
              <a:t> </a:t>
            </a:r>
            <a:r>
              <a:rPr lang="en-US" altLang="ko-KR" sz="1100" dirty="0"/>
              <a:t>flowrate,</a:t>
            </a:r>
            <a:r>
              <a:rPr lang="ko-KR" altLang="en-US" sz="1100" dirty="0"/>
              <a:t> </a:t>
            </a:r>
            <a:r>
              <a:rPr lang="en-US" altLang="ko-KR" sz="1100" dirty="0"/>
              <a:t>temp and turbidity then put it somewhere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D691BF9-E869-4AE1-AE1D-8B54404687B5}"/>
              </a:ext>
            </a:extLst>
          </p:cNvPr>
          <p:cNvSpPr/>
          <p:nvPr/>
        </p:nvSpPr>
        <p:spPr>
          <a:xfrm>
            <a:off x="3467053" y="4952083"/>
            <a:ext cx="2259501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"m2m:cin"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"con"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CFCFC2"/>
                </a:solidFill>
                <a:latin typeface="Consolas" panose="020B0609020204030204" pitchFamily="49" charset="0"/>
              </a:rPr>
              <a:t>"03:13"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“flowrate"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20.2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“turbidity"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2.5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"temp"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20.3</a:t>
            </a:r>
            <a:endParaRPr lang="en-US" altLang="ko-KR" sz="800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D729691-2169-418E-9E3D-84EDE44893EF}"/>
              </a:ext>
            </a:extLst>
          </p:cNvPr>
          <p:cNvSpPr/>
          <p:nvPr/>
        </p:nvSpPr>
        <p:spPr>
          <a:xfrm>
            <a:off x="5881526" y="4952083"/>
            <a:ext cx="2297412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"m2m:cin"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"con"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{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CFCFC2"/>
                </a:solidFill>
                <a:latin typeface="Consolas" panose="020B0609020204030204" pitchFamily="49" charset="0"/>
              </a:rPr>
              <a:t>"03:45"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“flowrate"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30.2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“turbidity"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2.5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altLang="ko-KR" sz="800" i="1" dirty="0">
                <a:solidFill>
                  <a:srgbClr val="66D9EF"/>
                </a:solidFill>
                <a:latin typeface="Consolas" panose="020B0609020204030204" pitchFamily="49" charset="0"/>
              </a:rPr>
              <a:t>"temp"</a:t>
            </a:r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: </a:t>
            </a:r>
            <a:r>
              <a:rPr lang="en-US" altLang="ko-KR" sz="800" dirty="0">
                <a:solidFill>
                  <a:srgbClr val="AE81FF"/>
                </a:solidFill>
                <a:latin typeface="Consolas" panose="020B0609020204030204" pitchFamily="49" charset="0"/>
              </a:rPr>
              <a:t>20.3</a:t>
            </a:r>
            <a:endParaRPr lang="en-US" altLang="ko-KR" sz="800" dirty="0">
              <a:solidFill>
                <a:srgbClr val="F8F8F2"/>
              </a:solidFill>
              <a:latin typeface="Consolas" panose="020B0609020204030204" pitchFamily="49" charset="0"/>
            </a:endParaRP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    }</a:t>
            </a:r>
          </a:p>
          <a:p>
            <a:r>
              <a:rPr lang="en-US" altLang="ko-KR" sz="800" dirty="0">
                <a:solidFill>
                  <a:srgbClr val="F8F8F2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0FD47959-7D47-4AA7-9EB1-EC939055D052}"/>
              </a:ext>
            </a:extLst>
          </p:cNvPr>
          <p:cNvSpPr/>
          <p:nvPr/>
        </p:nvSpPr>
        <p:spPr>
          <a:xfrm>
            <a:off x="4834792" y="4680320"/>
            <a:ext cx="1951567" cy="178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050" dirty="0" err="1"/>
              <a:t>inferencingDataset</a:t>
            </a:r>
            <a:r>
              <a:rPr lang="en-US" altLang="ko-KR" sz="1050" dirty="0"/>
              <a:t> &lt;</a:t>
            </a:r>
            <a:r>
              <a:rPr lang="en-US" altLang="ko-KR" sz="1050" dirty="0" err="1"/>
              <a:t>cnt</a:t>
            </a:r>
            <a:r>
              <a:rPr lang="en-US" altLang="ko-KR" sz="1050" dirty="0"/>
              <a:t>&gt;</a:t>
            </a:r>
            <a:endParaRPr lang="ko-KR" altLang="en-US" sz="1050" dirty="0"/>
          </a:p>
        </p:txBody>
      </p:sp>
      <p:sp>
        <p:nvSpPr>
          <p:cNvPr id="39" name="화살표: 왼쪽으로 구부러짐 38">
            <a:extLst>
              <a:ext uri="{FF2B5EF4-FFF2-40B4-BE49-F238E27FC236}">
                <a16:creationId xmlns:a16="http://schemas.microsoft.com/office/drawing/2014/main" id="{80823C8F-B9D2-41F1-9949-4FC8E8D6B27E}"/>
              </a:ext>
            </a:extLst>
          </p:cNvPr>
          <p:cNvSpPr/>
          <p:nvPr/>
        </p:nvSpPr>
        <p:spPr>
          <a:xfrm>
            <a:off x="6662576" y="4157094"/>
            <a:ext cx="320634" cy="586888"/>
          </a:xfrm>
          <a:prstGeom prst="curved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961D31CA-5F2E-4A8B-BF3E-6E65B8542652}"/>
              </a:ext>
            </a:extLst>
          </p:cNvPr>
          <p:cNvCxnSpPr>
            <a:cxnSpLocks/>
          </p:cNvCxnSpPr>
          <p:nvPr/>
        </p:nvCxnSpPr>
        <p:spPr>
          <a:xfrm>
            <a:off x="6662576" y="3884613"/>
            <a:ext cx="1242958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760C8DD3-93FD-4547-A145-8D48791AE47A}"/>
              </a:ext>
            </a:extLst>
          </p:cNvPr>
          <p:cNvSpPr/>
          <p:nvPr/>
        </p:nvSpPr>
        <p:spPr>
          <a:xfrm>
            <a:off x="6671530" y="3669321"/>
            <a:ext cx="11897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3. subscribe </a:t>
            </a:r>
            <a:r>
              <a:rPr lang="en-US" altLang="ko-KR" sz="1100" dirty="0" err="1"/>
              <a:t>cnt</a:t>
            </a:r>
            <a:endParaRPr lang="ko-KR" altLang="en-US" sz="1100" dirty="0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BA412195-56AB-45DC-A464-E82560B32A30}"/>
              </a:ext>
            </a:extLst>
          </p:cNvPr>
          <p:cNvSpPr/>
          <p:nvPr/>
        </p:nvSpPr>
        <p:spPr>
          <a:xfrm>
            <a:off x="6671530" y="3882156"/>
            <a:ext cx="12506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4. notify new </a:t>
            </a:r>
            <a:r>
              <a:rPr lang="en-US" altLang="ko-KR" sz="1100" dirty="0" err="1"/>
              <a:t>cin</a:t>
            </a:r>
            <a:endParaRPr lang="ko-KR" altLang="en-US" sz="1100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F3DFE487-3D88-44B1-A0D6-A1CBB44765CC}"/>
              </a:ext>
            </a:extLst>
          </p:cNvPr>
          <p:cNvSpPr/>
          <p:nvPr/>
        </p:nvSpPr>
        <p:spPr>
          <a:xfrm>
            <a:off x="8232310" y="5241544"/>
            <a:ext cx="631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dirty="0"/>
              <a:t>… </a:t>
            </a:r>
            <a:endParaRPr lang="ko-KR" altLang="en-US" sz="32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31306E53-B57A-463E-9D9D-524EEFAB9F60}"/>
              </a:ext>
            </a:extLst>
          </p:cNvPr>
          <p:cNvSpPr/>
          <p:nvPr/>
        </p:nvSpPr>
        <p:spPr>
          <a:xfrm>
            <a:off x="6932991" y="4327955"/>
            <a:ext cx="15023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2. create a container</a:t>
            </a:r>
            <a:endParaRPr lang="ko-KR" altLang="en-US" sz="1100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799E63B0-EA87-4590-A892-EF2A46D502B5}"/>
              </a:ext>
            </a:extLst>
          </p:cNvPr>
          <p:cNvSpPr/>
          <p:nvPr/>
        </p:nvSpPr>
        <p:spPr>
          <a:xfrm>
            <a:off x="6662576" y="3446762"/>
            <a:ext cx="13324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/>
              <a:t>1. dataset request</a:t>
            </a:r>
            <a:endParaRPr lang="ko-KR" altLang="en-US" sz="11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53C6BA-8A3E-49D5-ACD9-513866F19A28}"/>
              </a:ext>
            </a:extLst>
          </p:cNvPr>
          <p:cNvSpPr txBox="1"/>
          <p:nvPr/>
        </p:nvSpPr>
        <p:spPr>
          <a:xfrm>
            <a:off x="568440" y="4383512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turbidity</a:t>
            </a:r>
          </a:p>
          <a:p>
            <a:r>
              <a:rPr lang="en-US" altLang="ko-KR" sz="1100" dirty="0"/>
              <a:t>03:03, 2.3</a:t>
            </a:r>
          </a:p>
          <a:p>
            <a:r>
              <a:rPr lang="en-US" altLang="ko-KR" sz="1100" dirty="0"/>
              <a:t>03:13, 2.5</a:t>
            </a:r>
            <a:endParaRPr lang="ko-KR" alt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E7C7D0-3C30-4889-AF57-007C93E0A3A1}"/>
              </a:ext>
            </a:extLst>
          </p:cNvPr>
          <p:cNvSpPr txBox="1"/>
          <p:nvPr/>
        </p:nvSpPr>
        <p:spPr>
          <a:xfrm>
            <a:off x="568440" y="3398434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temp</a:t>
            </a:r>
          </a:p>
          <a:p>
            <a:r>
              <a:rPr lang="en-US" altLang="ko-KR" sz="1100" dirty="0"/>
              <a:t>03:00, 20.3</a:t>
            </a:r>
          </a:p>
          <a:p>
            <a:r>
              <a:rPr lang="en-US" altLang="ko-KR" sz="1100" dirty="0"/>
              <a:t>04:00, 18.7</a:t>
            </a:r>
            <a:endParaRPr lang="ko-KR" altLang="en-US" sz="11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1F094E-B627-4524-904A-221B485BBB3A}"/>
              </a:ext>
            </a:extLst>
          </p:cNvPr>
          <p:cNvSpPr txBox="1"/>
          <p:nvPr/>
        </p:nvSpPr>
        <p:spPr>
          <a:xfrm>
            <a:off x="568440" y="2423546"/>
            <a:ext cx="9182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t, flowrate</a:t>
            </a:r>
          </a:p>
          <a:p>
            <a:r>
              <a:rPr lang="en-US" altLang="ko-KR" sz="1100" dirty="0"/>
              <a:t>03:05, 20.2</a:t>
            </a:r>
          </a:p>
          <a:p>
            <a:r>
              <a:rPr lang="en-US" altLang="ko-KR" sz="1100" dirty="0"/>
              <a:t>03:45, 30.3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661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sz="4000" dirty="0"/>
              <a:t>Interface Design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876643" cy="76639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new </a:t>
            </a:r>
            <a:r>
              <a:rPr lang="en-US" altLang="ko-KR" sz="2400" dirty="0" err="1"/>
              <a:t>datasetPolicy</a:t>
            </a:r>
            <a:r>
              <a:rPr lang="en-US" altLang="ko-KR" sz="2400" dirty="0"/>
              <a:t> resource type</a:t>
            </a:r>
          </a:p>
          <a:p>
            <a:pPr lvl="1"/>
            <a:r>
              <a:rPr lang="en-US" altLang="ko-KR" sz="2000" dirty="0"/>
              <a:t>CRUD operations are allowed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C31707-8613-9A48-B959-BBEC852EB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48599"/>
              </p:ext>
            </p:extLst>
          </p:nvPr>
        </p:nvGraphicFramePr>
        <p:xfrm>
          <a:off x="1168911" y="2342982"/>
          <a:ext cx="8128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55">
                  <a:extLst>
                    <a:ext uri="{9D8B030D-6E8A-4147-A177-3AD203B41FA5}">
                      <a16:colId xmlns:a16="http://schemas.microsoft.com/office/drawing/2014/main" val="2180741796"/>
                    </a:ext>
                  </a:extLst>
                </a:gridCol>
                <a:gridCol w="1664414">
                  <a:extLst>
                    <a:ext uri="{9D8B030D-6E8A-4147-A177-3AD203B41FA5}">
                      <a16:colId xmlns:a16="http://schemas.microsoft.com/office/drawing/2014/main" val="134521235"/>
                    </a:ext>
                  </a:extLst>
                </a:gridCol>
                <a:gridCol w="4478331">
                  <a:extLst>
                    <a:ext uri="{9D8B030D-6E8A-4147-A177-3AD203B41FA5}">
                      <a16:colId xmlns:a16="http://schemas.microsoft.com/office/drawing/2014/main" val="2558357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  <a:r>
                        <a:rPr lang="en-KR" dirty="0"/>
                        <a:t>ardinality (access mode)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9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joinKey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1 (WO)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  <a:r>
                        <a:rPr lang="en-KR" dirty="0"/>
                        <a:t>oin key for different data instances (e.g. “ct”)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850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nullValuePolicy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0..1 (RW)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Policy to handle null value handling policy. Allowed values are: 1) leave empty, 2) fill it with latest data, 3) fill it with everage (during </a:t>
                      </a:r>
                      <a:r>
                        <a:rPr lang="en-KR" i="1" dirty="0"/>
                        <a:t>N</a:t>
                      </a:r>
                      <a:r>
                        <a:rPr lang="en-KR" dirty="0"/>
                        <a:t> hhmmss)</a:t>
                      </a:r>
                    </a:p>
                    <a:p>
                      <a:pPr algn="ctr"/>
                      <a:r>
                        <a:rPr lang="en-KR" dirty="0"/>
                        <a:t>Default is leave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5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serializationFormat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1 (RW)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  <a:r>
                        <a:rPr lang="en-KR" dirty="0"/>
                        <a:t>erialization format for joined/merged dataset. Allowed values are: CSV, XML, JSON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1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datasetContainer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dirty="0"/>
                        <a:t>1 (RO)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</a:t>
                      </a:r>
                      <a:r>
                        <a:rPr lang="en-KR" dirty="0"/>
                        <a:t>ontainer&gt; resource identifier that stores AI/ML dataset is created as &lt;contentInstance&gt;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9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24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762</Words>
  <Application>Microsoft Macintosh PowerPoint</Application>
  <PresentationFormat>Widescreen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Myriad Pro</vt:lpstr>
      <vt:lpstr>Myriad Pro Light</vt:lpstr>
      <vt:lpstr>Office Theme</vt:lpstr>
      <vt:lpstr>Discussion on AI/ML dataset support</vt:lpstr>
      <vt:lpstr>Introduction</vt:lpstr>
      <vt:lpstr>Example flow </vt:lpstr>
      <vt:lpstr>Concept</vt:lpstr>
      <vt:lpstr>Interface Design</vt:lpstr>
      <vt:lpstr>Interface Design</vt:lpstr>
      <vt:lpstr>Concept</vt:lpstr>
      <vt:lpstr>Interface Design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A9935</cp:lastModifiedBy>
  <cp:revision>106</cp:revision>
  <dcterms:created xsi:type="dcterms:W3CDTF">2017-09-21T15:46:31Z</dcterms:created>
  <dcterms:modified xsi:type="dcterms:W3CDTF">2022-05-10T08:19:42Z</dcterms:modified>
</cp:coreProperties>
</file>