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76" r:id="rId4"/>
    <p:sldId id="277" r:id="rId5"/>
    <p:sldId id="280" r:id="rId6"/>
    <p:sldId id="279" r:id="rId7"/>
    <p:sldId id="278" r:id="rId8"/>
    <p:sldId id="281" r:id="rId9"/>
    <p:sldId id="262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yriad Pro" panose="020B0503030403020204" charset="0"/>
      <p:regular r:id="rId16"/>
      <p:bold r:id="rId17"/>
      <p:italic r:id="rId18"/>
      <p:boldItalic r:id="rId19"/>
    </p:embeddedFont>
    <p:embeddedFont>
      <p:font typeface="Myriad Pro Light" panose="020B0403030403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23-06-2023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6/23/2023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6/23/2023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6/23/2023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6/23/2023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6/23/2023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no-response option (RFC 7967) to TS-0008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Abhijan Bhattacharyya</a:t>
            </a:r>
            <a:r>
              <a:rPr lang="en-US" dirty="0"/>
              <a:t>, </a:t>
            </a:r>
            <a:r>
              <a:rPr lang="en-US" dirty="0" err="1"/>
              <a:t>Madhurima</a:t>
            </a:r>
            <a:r>
              <a:rPr lang="en-US" dirty="0"/>
              <a:t> Ganguly, </a:t>
            </a:r>
            <a:r>
              <a:rPr lang="en-US" dirty="0" err="1"/>
              <a:t>Ashis</a:t>
            </a:r>
            <a:r>
              <a:rPr lang="en-US" dirty="0"/>
              <a:t> Sau</a:t>
            </a:r>
            <a:br>
              <a:rPr lang="en-US" dirty="0"/>
            </a:br>
            <a:r>
              <a:rPr lang="en-US" dirty="0"/>
              <a:t>(TCS Research, Tata Consultancy Services, Kolkata, India)</a:t>
            </a:r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80086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TS-0008 </a:t>
            </a:r>
            <a:r>
              <a:rPr lang="en-US" dirty="0"/>
              <a:t>describes</a:t>
            </a:r>
            <a:r>
              <a:rPr lang="fr-FR" dirty="0"/>
              <a:t> </a:t>
            </a:r>
            <a:r>
              <a:rPr lang="fr-FR" dirty="0" err="1"/>
              <a:t>CoAP</a:t>
            </a:r>
            <a:r>
              <a:rPr lang="fr-FR" dirty="0"/>
              <a:t> (RFC 7252) binding to OneM2M</a:t>
            </a:r>
          </a:p>
          <a:p>
            <a:r>
              <a:rPr lang="fr-FR" dirty="0" err="1"/>
              <a:t>CoAP</a:t>
            </a:r>
            <a:r>
              <a:rPr lang="fr-FR" dirty="0"/>
              <a:t> has a ‘no-</a:t>
            </a:r>
            <a:r>
              <a:rPr lang="en-US" dirty="0"/>
              <a:t>response</a:t>
            </a:r>
            <a:r>
              <a:rPr lang="fr-FR" dirty="0"/>
              <a:t>’ option (RFC 7967) </a:t>
            </a:r>
            <a:r>
              <a:rPr lang="en-US" dirty="0"/>
              <a:t>which</a:t>
            </a:r>
            <a:r>
              <a:rPr lang="fr-FR" dirty="0"/>
              <a:t> enables a </a:t>
            </a:r>
            <a:r>
              <a:rPr lang="fr-FR" dirty="0" err="1"/>
              <a:t>requesting</a:t>
            </a:r>
            <a:r>
              <a:rPr lang="fr-FR" dirty="0"/>
              <a:t> end-point (client) to </a:t>
            </a:r>
            <a:r>
              <a:rPr lang="fr-FR" dirty="0" err="1"/>
              <a:t>convey</a:t>
            </a:r>
            <a:r>
              <a:rPr lang="fr-FR" dirty="0"/>
              <a:t> </a:t>
            </a:r>
            <a:r>
              <a:rPr lang="en-US" dirty="0"/>
              <a:t>its</a:t>
            </a:r>
            <a:r>
              <a:rPr lang="fr-FR" dirty="0"/>
              <a:t> </a:t>
            </a:r>
            <a:r>
              <a:rPr lang="en-US" dirty="0"/>
              <a:t>disinterest</a:t>
            </a:r>
            <a:r>
              <a:rPr lang="fr-FR" dirty="0"/>
              <a:t> in the </a:t>
            </a:r>
            <a:r>
              <a:rPr lang="fr-FR" dirty="0" err="1"/>
              <a:t>response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en-US" dirty="0"/>
              <a:t>serving</a:t>
            </a:r>
            <a:r>
              <a:rPr lang="fr-FR" dirty="0"/>
              <a:t> end-point</a:t>
            </a:r>
          </a:p>
          <a:p>
            <a:pPr lvl="1"/>
            <a:r>
              <a:rPr lang="fr-FR" dirty="0" err="1"/>
              <a:t>Helps</a:t>
            </a:r>
            <a:r>
              <a:rPr lang="fr-FR" dirty="0"/>
              <a:t> </a:t>
            </a:r>
            <a:r>
              <a:rPr lang="fr-FR" dirty="0" err="1"/>
              <a:t>reduce</a:t>
            </a:r>
            <a:r>
              <a:rPr lang="fr-FR" dirty="0"/>
              <a:t> network </a:t>
            </a:r>
            <a:r>
              <a:rPr lang="fr-FR" dirty="0" err="1"/>
              <a:t>overhead</a:t>
            </a:r>
            <a:r>
              <a:rPr lang="fr-FR" dirty="0"/>
              <a:t> and </a:t>
            </a:r>
            <a:r>
              <a:rPr lang="fr-FR" dirty="0" err="1"/>
              <a:t>resource</a:t>
            </a:r>
            <a:r>
              <a:rPr lang="fr-FR" dirty="0"/>
              <a:t> </a:t>
            </a:r>
            <a:r>
              <a:rPr lang="fr-FR" dirty="0" err="1"/>
              <a:t>consumption</a:t>
            </a:r>
            <a:r>
              <a:rPr lang="fr-FR" dirty="0"/>
              <a:t>  </a:t>
            </a:r>
          </a:p>
          <a:p>
            <a:r>
              <a:rPr lang="en-US" dirty="0">
                <a:effectLst/>
              </a:rPr>
              <a:t>This CR introduces how the ‘no-response’ option of CoAP can be used in OneM2M systems to avoid transmission of unnecessary responses</a:t>
            </a:r>
          </a:p>
          <a:p>
            <a:r>
              <a:rPr lang="fr-FR" dirty="0"/>
              <a:t> </a:t>
            </a:r>
            <a:r>
              <a:rPr lang="fr-FR" dirty="0" err="1"/>
              <a:t>Presented</a:t>
            </a:r>
            <a:r>
              <a:rPr lang="fr-FR" dirty="0"/>
              <a:t> in SDS 59.1 (16-May-2023)</a:t>
            </a:r>
          </a:p>
          <a:p>
            <a:r>
              <a:rPr lang="fr-FR" dirty="0"/>
              <a:t>This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describes</a:t>
            </a:r>
            <a:r>
              <a:rPr lang="fr-FR" dirty="0"/>
              <a:t> the </a:t>
            </a:r>
            <a:r>
              <a:rPr lang="fr-FR" dirty="0" err="1"/>
              <a:t>features</a:t>
            </a:r>
            <a:r>
              <a:rPr lang="fr-FR" dirty="0"/>
              <a:t> of the option and </a:t>
            </a:r>
            <a:r>
              <a:rPr lang="fr-FR" dirty="0" err="1"/>
              <a:t>exmeplary</a:t>
            </a:r>
            <a:r>
              <a:rPr lang="fr-FR" dirty="0"/>
              <a:t> </a:t>
            </a:r>
            <a:r>
              <a:rPr lang="fr-FR" dirty="0" err="1"/>
              <a:t>usecases</a:t>
            </a:r>
            <a:r>
              <a:rPr lang="fr-FR" dirty="0"/>
              <a:t>.</a:t>
            </a:r>
          </a:p>
          <a:p>
            <a:r>
              <a:rPr lang="fr-FR" dirty="0"/>
              <a:t>The CR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particularly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useful</a:t>
            </a:r>
            <a:r>
              <a:rPr lang="fr-FR" dirty="0"/>
              <a:t> in the </a:t>
            </a:r>
            <a:r>
              <a:rPr lang="fr-FR" dirty="0" err="1"/>
              <a:t>context</a:t>
            </a:r>
            <a:r>
              <a:rPr lang="fr-FR" dirty="0"/>
              <a:t> of </a:t>
            </a:r>
            <a:r>
              <a:rPr lang="fr-FR" dirty="0" err="1"/>
              <a:t>lightweight</a:t>
            </a:r>
            <a:r>
              <a:rPr lang="fr-FR" dirty="0"/>
              <a:t> OneM2M  (TR 0053)</a:t>
            </a:r>
          </a:p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1B550-7CF2-4283-9092-C0AEF15491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054">
                    <a:tint val="7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45054">
                  <a:tint val="75000"/>
                </a:srgb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1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About no-</a:t>
            </a:r>
            <a:r>
              <a:rPr lang="fr-FR" dirty="0" err="1"/>
              <a:t>response</a:t>
            </a:r>
            <a:r>
              <a:rPr lang="fr-FR" dirty="0"/>
              <a:t>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11362932" cy="48538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There can be machine-to-machine (M2M) scenarios where server responses to client requests are redundant. </a:t>
            </a:r>
          </a:p>
          <a:p>
            <a:pPr lvl="1"/>
            <a:r>
              <a:rPr lang="en-US" dirty="0"/>
              <a:t>Desired to minimize resource consumption in constrained systems </a:t>
            </a:r>
          </a:p>
          <a:p>
            <a:pPr lvl="1"/>
            <a:r>
              <a:rPr lang="en-US" dirty="0"/>
              <a:t>Example: Updating many resources simultaneously (multicast)</a:t>
            </a:r>
          </a:p>
          <a:p>
            <a:pPr lvl="1"/>
            <a:r>
              <a:rPr lang="en-US" dirty="0" err="1"/>
              <a:t>Examlpe</a:t>
            </a:r>
            <a:r>
              <a:rPr lang="en-US" dirty="0"/>
              <a:t>: Performing high-frequency updates</a:t>
            </a:r>
            <a:endParaRPr lang="fr-FR" dirty="0"/>
          </a:p>
          <a:p>
            <a:r>
              <a:rPr lang="en-US" dirty="0"/>
              <a:t>Not to be confused with non-confirmable (NON) mode of CoAP</a:t>
            </a:r>
          </a:p>
          <a:p>
            <a:pPr lvl="1"/>
            <a:r>
              <a:rPr lang="fr-FR" dirty="0"/>
              <a:t>NON messages are not </a:t>
            </a:r>
            <a:r>
              <a:rPr lang="fr-FR" dirty="0" err="1"/>
              <a:t>acknowledged</a:t>
            </a:r>
            <a:r>
              <a:rPr lang="fr-FR" dirty="0"/>
              <a:t> by the ‘messaging layer’ of the </a:t>
            </a:r>
            <a:r>
              <a:rPr lang="fr-FR" dirty="0" err="1"/>
              <a:t>recipient</a:t>
            </a:r>
            <a:endParaRPr lang="fr-FR" dirty="0"/>
          </a:p>
          <a:p>
            <a:pPr lvl="1"/>
            <a:r>
              <a:rPr lang="fr-FR" dirty="0"/>
              <a:t>But </a:t>
            </a:r>
            <a:r>
              <a:rPr lang="en-US" dirty="0"/>
              <a:t>the request/response semantics still require the server to respond with a status code</a:t>
            </a:r>
          </a:p>
          <a:p>
            <a:r>
              <a:rPr lang="fr-FR" dirty="0"/>
              <a:t>NON message </a:t>
            </a:r>
            <a:r>
              <a:rPr lang="fr-FR" dirty="0" err="1"/>
              <a:t>with</a:t>
            </a:r>
            <a:r>
              <a:rPr lang="fr-FR" dirty="0"/>
              <a:t> ‘no-</a:t>
            </a:r>
            <a:r>
              <a:rPr lang="fr-FR" dirty="0" err="1"/>
              <a:t>response</a:t>
            </a:r>
            <a:r>
              <a:rPr lang="fr-FR" dirty="0"/>
              <a:t>’ option </a:t>
            </a:r>
            <a:r>
              <a:rPr lang="fr-FR" dirty="0" err="1"/>
              <a:t>converts</a:t>
            </a:r>
            <a:r>
              <a:rPr lang="fr-FR" dirty="0"/>
              <a:t> the </a:t>
            </a:r>
            <a:r>
              <a:rPr lang="fr-FR" dirty="0" err="1"/>
              <a:t>request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‘open-</a:t>
            </a:r>
            <a:r>
              <a:rPr lang="fr-FR" dirty="0" err="1"/>
              <a:t>loop</a:t>
            </a:r>
            <a:r>
              <a:rPr lang="fr-FR" dirty="0"/>
              <a:t>’</a:t>
            </a:r>
          </a:p>
          <a:p>
            <a:r>
              <a:rPr lang="fr-FR" dirty="0"/>
              <a:t>Confirmable (CON) messages are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ACKed</a:t>
            </a:r>
            <a:r>
              <a:rPr lang="fr-FR" dirty="0"/>
              <a:t> by the messaging-layer</a:t>
            </a:r>
          </a:p>
          <a:p>
            <a:pPr lvl="1"/>
            <a:r>
              <a:rPr lang="fr-FR" dirty="0" err="1"/>
              <a:t>Responses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piggybacked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ACK or </a:t>
            </a:r>
            <a:r>
              <a:rPr lang="fr-FR" dirty="0" err="1"/>
              <a:t>separately</a:t>
            </a:r>
            <a:r>
              <a:rPr lang="fr-FR" dirty="0"/>
              <a:t> </a:t>
            </a:r>
            <a:r>
              <a:rPr lang="fr-FR" dirty="0" err="1"/>
              <a:t>transmitted</a:t>
            </a:r>
            <a:endParaRPr lang="fr-FR" dirty="0"/>
          </a:p>
          <a:p>
            <a:pPr lvl="1"/>
            <a:r>
              <a:rPr lang="fr-FR" dirty="0"/>
              <a:t>CON messages </a:t>
            </a:r>
            <a:r>
              <a:rPr lang="fr-FR" dirty="0" err="1"/>
              <a:t>with</a:t>
            </a:r>
            <a:r>
              <a:rPr lang="fr-FR" dirty="0"/>
              <a:t> no-</a:t>
            </a:r>
            <a:r>
              <a:rPr lang="fr-FR" dirty="0" err="1"/>
              <a:t>response</a:t>
            </a:r>
            <a:r>
              <a:rPr lang="fr-FR" dirty="0"/>
              <a:t> option  </a:t>
            </a:r>
            <a:r>
              <a:rPr lang="fr-FR" dirty="0" err="1"/>
              <a:t>helps</a:t>
            </a:r>
            <a:r>
              <a:rPr lang="fr-FR" dirty="0"/>
              <a:t> </a:t>
            </a:r>
            <a:r>
              <a:rPr lang="fr-FR" dirty="0" err="1"/>
              <a:t>suppress</a:t>
            </a:r>
            <a:r>
              <a:rPr lang="fr-FR" dirty="0"/>
              <a:t> the </a:t>
            </a:r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traffic</a:t>
            </a:r>
            <a:r>
              <a:rPr lang="fr-FR" dirty="0"/>
              <a:t> due to the </a:t>
            </a:r>
            <a:r>
              <a:rPr lang="fr-FR" dirty="0" err="1"/>
              <a:t>separate</a:t>
            </a:r>
            <a:r>
              <a:rPr lang="fr-FR" dirty="0"/>
              <a:t> </a:t>
            </a:r>
            <a:r>
              <a:rPr lang="fr-FR" dirty="0" err="1"/>
              <a:t>separate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 (if </a:t>
            </a:r>
            <a:r>
              <a:rPr lang="fr-FR" dirty="0" err="1"/>
              <a:t>considered</a:t>
            </a:r>
            <a:r>
              <a:rPr lang="fr-FR" dirty="0"/>
              <a:t> </a:t>
            </a:r>
            <a:r>
              <a:rPr lang="fr-FR" dirty="0" err="1"/>
              <a:t>unnecessary</a:t>
            </a:r>
            <a:r>
              <a:rPr lang="fr-FR" dirty="0"/>
              <a:t>)</a:t>
            </a:r>
          </a:p>
          <a:p>
            <a:r>
              <a:rPr lang="fr-FR" dirty="0" err="1"/>
              <a:t>Useful</a:t>
            </a:r>
            <a:r>
              <a:rPr lang="fr-FR" dirty="0"/>
              <a:t> for PUT and POST </a:t>
            </a:r>
            <a:r>
              <a:rPr lang="fr-FR" dirty="0" err="1"/>
              <a:t>requests</a:t>
            </a:r>
            <a:r>
              <a:rPr lang="fr-FR" dirty="0"/>
              <a:t> to update or </a:t>
            </a:r>
            <a:r>
              <a:rPr lang="fr-FR" dirty="0" err="1"/>
              <a:t>create</a:t>
            </a:r>
            <a:r>
              <a:rPr lang="fr-FR" dirty="0"/>
              <a:t> </a:t>
            </a:r>
            <a:r>
              <a:rPr lang="fr-FR" dirty="0" err="1"/>
              <a:t>resources</a:t>
            </a:r>
            <a:endParaRPr lang="fr-FR" dirty="0"/>
          </a:p>
          <a:p>
            <a:r>
              <a:rPr lang="fr-FR" dirty="0"/>
              <a:t>Option </a:t>
            </a:r>
            <a:r>
              <a:rPr lang="fr-FR" dirty="0" err="1"/>
              <a:t>number</a:t>
            </a:r>
            <a:r>
              <a:rPr lang="fr-FR" dirty="0"/>
              <a:t> </a:t>
            </a:r>
            <a:r>
              <a:rPr lang="fr-FR" b="1" dirty="0"/>
              <a:t>258 </a:t>
            </a:r>
            <a:r>
              <a:rPr lang="fr-FR" dirty="0"/>
              <a:t>(</a:t>
            </a:r>
            <a:r>
              <a:rPr lang="fr-FR" dirty="0" err="1"/>
              <a:t>approved</a:t>
            </a:r>
            <a:r>
              <a:rPr lang="fr-FR" dirty="0"/>
              <a:t> by IANA)</a:t>
            </a:r>
          </a:p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1B550-7CF2-4283-9092-C0AEF15491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054">
                    <a:tint val="7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45054">
                  <a:tint val="75000"/>
                </a:srgb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3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325498" cy="1173570"/>
          </a:xfrm>
        </p:spPr>
        <p:txBody>
          <a:bodyPr>
            <a:normAutofit/>
          </a:bodyPr>
          <a:lstStyle/>
          <a:p>
            <a:r>
              <a:rPr lang="fr-FR" dirty="0"/>
              <a:t>About no-</a:t>
            </a:r>
            <a:r>
              <a:rPr lang="fr-FR" dirty="0" err="1"/>
              <a:t>response</a:t>
            </a:r>
            <a:r>
              <a:rPr lang="fr-FR" dirty="0"/>
              <a:t> option (</a:t>
            </a:r>
            <a:r>
              <a:rPr lang="fr-FR" dirty="0" err="1"/>
              <a:t>contd</a:t>
            </a:r>
            <a:r>
              <a:rPr lang="fr-FR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20"/>
            <a:ext cx="3402417" cy="600352"/>
          </a:xfrm>
        </p:spPr>
        <p:txBody>
          <a:bodyPr>
            <a:normAutofit/>
          </a:bodyPr>
          <a:lstStyle/>
          <a:p>
            <a:r>
              <a:rPr lang="fr-FR" dirty="0"/>
              <a:t>Option description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1B550-7CF2-4283-9092-C0AEF15491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054">
                    <a:tint val="7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45054">
                  <a:tint val="75000"/>
                </a:srgb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8ECDA-B7CA-6560-277A-081E52736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07" y="1325539"/>
            <a:ext cx="6994875" cy="937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CC06A8-1665-6218-1AEB-4C4485DFC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6" t="23562" r="9239" b="28299"/>
          <a:stretch/>
        </p:blipFill>
        <p:spPr>
          <a:xfrm>
            <a:off x="5911604" y="3074504"/>
            <a:ext cx="5441479" cy="17757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1EEFFF-3828-0EA9-1AEA-1E03816803C4}"/>
              </a:ext>
            </a:extLst>
          </p:cNvPr>
          <p:cNvSpPr txBox="1">
            <a:spLocks/>
          </p:cNvSpPr>
          <p:nvPr/>
        </p:nvSpPr>
        <p:spPr>
          <a:xfrm>
            <a:off x="334695" y="3777673"/>
            <a:ext cx="5761305" cy="600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Granular</a:t>
            </a:r>
            <a:r>
              <a:rPr lang="fr-FR" dirty="0"/>
              <a:t> Control over </a:t>
            </a:r>
            <a:r>
              <a:rPr lang="fr-FR" dirty="0" err="1"/>
              <a:t>Response</a:t>
            </a:r>
            <a:r>
              <a:rPr lang="fr-FR" dirty="0"/>
              <a:t> Suppression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4B1D9C-FC12-553A-2E10-A88D9098173F}"/>
              </a:ext>
            </a:extLst>
          </p:cNvPr>
          <p:cNvSpPr txBox="1">
            <a:spLocks/>
          </p:cNvSpPr>
          <p:nvPr/>
        </p:nvSpPr>
        <p:spPr>
          <a:xfrm>
            <a:off x="334695" y="5119132"/>
            <a:ext cx="10836888" cy="124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The bitmaps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combined</a:t>
            </a:r>
            <a:r>
              <a:rPr lang="fr-FR" dirty="0"/>
              <a:t> by XOR </a:t>
            </a:r>
            <a:r>
              <a:rPr lang="fr-FR" dirty="0" err="1"/>
              <a:t>operation</a:t>
            </a:r>
            <a:r>
              <a:rPr lang="fr-FR" dirty="0"/>
              <a:t> if more </a:t>
            </a:r>
            <a:r>
              <a:rPr lang="fr-FR" dirty="0" err="1"/>
              <a:t>than</a:t>
            </a:r>
            <a:r>
              <a:rPr lang="fr-FR" dirty="0"/>
              <a:t> one types of </a:t>
            </a:r>
            <a:r>
              <a:rPr lang="fr-FR" dirty="0" err="1"/>
              <a:t>responses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suppressed</a:t>
            </a:r>
            <a:endParaRPr lang="fr-FR" dirty="0"/>
          </a:p>
          <a:p>
            <a:pPr lvl="1"/>
            <a:r>
              <a:rPr lang="fr-FR" dirty="0"/>
              <a:t>Example : Bitmap to </a:t>
            </a:r>
            <a:r>
              <a:rPr lang="fr-FR" dirty="0" err="1"/>
              <a:t>suppress</a:t>
            </a:r>
            <a:r>
              <a:rPr lang="fr-FR" dirty="0"/>
              <a:t> all types of </a:t>
            </a:r>
            <a:r>
              <a:rPr lang="fr-FR" dirty="0" err="1"/>
              <a:t>responses</a:t>
            </a:r>
            <a:r>
              <a:rPr lang="fr-FR" dirty="0"/>
              <a:t>: 00011010 </a:t>
            </a:r>
            <a:r>
              <a:rPr lang="fr-FR" dirty="0">
                <a:sym typeface="Wingdings" panose="05000000000000000000" pitchFamily="2" charset="2"/>
              </a:rPr>
              <a:t> value: 26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Example: Bitmap to </a:t>
            </a:r>
            <a:r>
              <a:rPr lang="fr-FR" dirty="0" err="1">
                <a:sym typeface="Wingdings" panose="05000000000000000000" pitchFamily="2" charset="2"/>
              </a:rPr>
              <a:t>suppress</a:t>
            </a:r>
            <a:r>
              <a:rPr lang="fr-FR" dirty="0">
                <a:sym typeface="Wingdings" panose="05000000000000000000" pitchFamily="2" charset="2"/>
              </a:rPr>
              <a:t> all </a:t>
            </a:r>
            <a:r>
              <a:rPr lang="fr-FR" dirty="0" err="1">
                <a:sym typeface="Wingdings" panose="05000000000000000000" pitchFamily="2" charset="2"/>
              </a:rPr>
              <a:t>error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responses</a:t>
            </a:r>
            <a:r>
              <a:rPr lang="fr-FR" dirty="0">
                <a:sym typeface="Wingdings" panose="05000000000000000000" pitchFamily="2" charset="2"/>
              </a:rPr>
              <a:t> (4.xx &amp; 5.xx) </a:t>
            </a:r>
            <a:r>
              <a:rPr lang="fr-FR" dirty="0" err="1">
                <a:sym typeface="Wingdings" panose="05000000000000000000" pitchFamily="2" charset="2"/>
              </a:rPr>
              <a:t>responses</a:t>
            </a:r>
            <a:r>
              <a:rPr lang="fr-FR" dirty="0">
                <a:sym typeface="Wingdings" panose="05000000000000000000" pitchFamily="2" charset="2"/>
              </a:rPr>
              <a:t>: 00011000 value: 24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464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A86C-56B9-A429-9CDD-FFDD1140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81C8B-4DF6-90EB-E746-653FBBFA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543565"/>
            <a:ext cx="4939669" cy="11735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Suppress all responses while sending GPS updates in quick succession using PUT or POST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B4839-BDB9-D75C-DFD0-507CD6DD0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0" t="20194" r="25703" b="17901"/>
          <a:stretch/>
        </p:blipFill>
        <p:spPr>
          <a:xfrm>
            <a:off x="5274365" y="1239808"/>
            <a:ext cx="3882888" cy="2344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231DF6-82BF-61F0-5EE9-83922A135A48}"/>
              </a:ext>
            </a:extLst>
          </p:cNvPr>
          <p:cNvSpPr txBox="1"/>
          <p:nvPr/>
        </p:nvSpPr>
        <p:spPr>
          <a:xfrm>
            <a:off x="9157253" y="1239807"/>
            <a:ext cx="30347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Example for consecutive PUT updates with NON message. For CON with separate response, ACK will be there, but response traffic will be suppressed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34052-530E-051F-6C4E-42DFEC4907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7" t="23562" r="27065" b="14573"/>
          <a:stretch/>
        </p:blipFill>
        <p:spPr>
          <a:xfrm>
            <a:off x="334696" y="2987838"/>
            <a:ext cx="4343150" cy="3061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EB073F-4881-B970-E48D-94EF9165CAA0}"/>
              </a:ext>
            </a:extLst>
          </p:cNvPr>
          <p:cNvSpPr txBox="1"/>
          <p:nvPr/>
        </p:nvSpPr>
        <p:spPr>
          <a:xfrm>
            <a:off x="220522" y="6068439"/>
            <a:ext cx="46827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POST assuming dedicated resource is already created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F0E3BD-8ACF-1E15-013E-38FEFA2029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22" t="18063" r="36304" b="11776"/>
          <a:stretch/>
        </p:blipFill>
        <p:spPr>
          <a:xfrm>
            <a:off x="5274364" y="3675209"/>
            <a:ext cx="3882888" cy="27801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2E1E75-34E9-94B1-C802-E3BB81815773}"/>
              </a:ext>
            </a:extLst>
          </p:cNvPr>
          <p:cNvSpPr txBox="1"/>
          <p:nvPr/>
        </p:nvSpPr>
        <p:spPr>
          <a:xfrm>
            <a:off x="9389167" y="4518463"/>
            <a:ext cx="2468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POST using query-string</a:t>
            </a:r>
          </a:p>
        </p:txBody>
      </p:sp>
    </p:spTree>
    <p:extLst>
      <p:ext uri="{BB962C8B-B14F-4D97-AF65-F5344CB8AC3E}">
        <p14:creationId xmlns:p14="http://schemas.microsoft.com/office/powerpoint/2010/main" val="240197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A86C-56B9-A429-9CDD-FFDD1140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 (contd.)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81C8B-4DF6-90EB-E746-653FBBFA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982661" cy="46550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Suppress selective response as an aide to system-level debugging</a:t>
            </a:r>
          </a:p>
          <a:p>
            <a:r>
              <a:rPr lang="en-US" dirty="0"/>
              <a:t>Assume an IoT switch sending a ‘turn on’ state to several connected appliances (connected lights, etc.) through multicast</a:t>
            </a:r>
          </a:p>
          <a:p>
            <a:r>
              <a:rPr lang="en-US" dirty="0"/>
              <a:t>Appliances are servers in this case, and all sends responses simultaneously </a:t>
            </a:r>
            <a:r>
              <a:rPr lang="en-US" dirty="0">
                <a:sym typeface="Wingdings" panose="05000000000000000000" pitchFamily="2" charset="2"/>
              </a:rPr>
              <a:t> Chances of clogging increases linearly</a:t>
            </a:r>
          </a:p>
          <a:p>
            <a:r>
              <a:rPr lang="en-US" dirty="0">
                <a:sym typeface="Wingdings" panose="05000000000000000000" pitchFamily="2" charset="2"/>
              </a:rPr>
              <a:t>Idea: just use No-Response with value ‘2’ (bitmap : 00000010)</a:t>
            </a:r>
          </a:p>
          <a:p>
            <a:r>
              <a:rPr lang="en-US" dirty="0">
                <a:sym typeface="Wingdings" panose="05000000000000000000" pitchFamily="2" charset="2"/>
              </a:rPr>
              <a:t>In usual scenario : only the resources unable to act on the request will respond back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Chances of clogging reduced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Helps identify which all appliances have problem</a:t>
            </a:r>
          </a:p>
          <a:p>
            <a:pPr lvl="1"/>
            <a:r>
              <a:rPr lang="en-US" dirty="0"/>
              <a:t>May be useful in enterprise level facility automation, smart metering, etc.   </a:t>
            </a:r>
          </a:p>
        </p:txBody>
      </p:sp>
    </p:spTree>
    <p:extLst>
      <p:ext uri="{BB962C8B-B14F-4D97-AF65-F5344CB8AC3E}">
        <p14:creationId xmlns:p14="http://schemas.microsoft.com/office/powerpoint/2010/main" val="370122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EDE2-DFF0-4C45-CE8E-A56579BD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 (contd.)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B3FAA-97CD-667E-E9FB-EA9BD266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875" y="1451865"/>
            <a:ext cx="5551482" cy="4405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E3CDD-72EA-E706-7776-6520DBE1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543564"/>
            <a:ext cx="5668430" cy="48704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Reducing traffic in a pub/sub scenario</a:t>
            </a:r>
          </a:p>
          <a:p>
            <a:r>
              <a:rPr lang="en-US" dirty="0"/>
              <a:t>The Publisher (AE1) may be doing a frequent update while the subscriber is slower in polling</a:t>
            </a:r>
          </a:p>
          <a:p>
            <a:r>
              <a:rPr lang="en-US" dirty="0"/>
              <a:t>The publisher may not seek response from the broker/ CSE (server)</a:t>
            </a:r>
          </a:p>
          <a:p>
            <a:r>
              <a:rPr lang="en-US" dirty="0"/>
              <a:t>Subscriber (AE2) may check the ‘freshness’ of the resource-state and decide to fetch or not</a:t>
            </a:r>
          </a:p>
          <a:p>
            <a:r>
              <a:rPr lang="en-US" dirty="0"/>
              <a:t>Relevant for reducing overhead for the scenarios described in section 6.2 of TR-0053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8ED36-EF90-28FC-B572-6A380E4ECC04}"/>
              </a:ext>
            </a:extLst>
          </p:cNvPr>
          <p:cNvSpPr txBox="1"/>
          <p:nvPr/>
        </p:nvSpPr>
        <p:spPr>
          <a:xfrm>
            <a:off x="6188766" y="1064271"/>
            <a:ext cx="649356" cy="369332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AE1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4E48D-0589-697C-01ED-998300B09187}"/>
              </a:ext>
            </a:extLst>
          </p:cNvPr>
          <p:cNvSpPr txBox="1"/>
          <p:nvPr/>
        </p:nvSpPr>
        <p:spPr>
          <a:xfrm>
            <a:off x="11207948" y="1082533"/>
            <a:ext cx="649356" cy="369332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AE2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9BE86-73C1-627C-96F1-F386DE625285}"/>
              </a:ext>
            </a:extLst>
          </p:cNvPr>
          <p:cNvSpPr txBox="1"/>
          <p:nvPr/>
        </p:nvSpPr>
        <p:spPr>
          <a:xfrm>
            <a:off x="7050995" y="1082533"/>
            <a:ext cx="649356" cy="369332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CSE</a:t>
            </a:r>
          </a:p>
        </p:txBody>
      </p:sp>
    </p:spTree>
    <p:extLst>
      <p:ext uri="{BB962C8B-B14F-4D97-AF65-F5344CB8AC3E}">
        <p14:creationId xmlns:p14="http://schemas.microsoft.com/office/powerpoint/2010/main" val="426429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F938-DDE1-AF44-7057-749E15FE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515600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Relevance to TR 0053 (Lightweight OneM2M)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C5F81-EE2B-2D12-6ADB-74F2387EA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RFC 7967 is relevant in the context of the objective to minimize request/response messages as specified in TR 0053</a:t>
            </a:r>
          </a:p>
          <a:p>
            <a:r>
              <a:rPr lang="en-US" dirty="0"/>
              <a:t>TR 0053 is also concerned about message size reduction and header compression</a:t>
            </a:r>
          </a:p>
          <a:p>
            <a:pPr lvl="1"/>
            <a:r>
              <a:rPr lang="en-US" dirty="0"/>
              <a:t>Note: RFC 7967 is already considered in Static Context Header Compression (SCHC) through RFC 9363</a:t>
            </a:r>
          </a:p>
          <a:p>
            <a:r>
              <a:rPr lang="en-US" dirty="0"/>
              <a:t>Note: RFC 7967 is also considered in Object Security for Constrained RESTful Environments (OSCORE), RFC 8613  </a:t>
            </a:r>
          </a:p>
        </p:txBody>
      </p:sp>
    </p:spTree>
    <p:extLst>
      <p:ext uri="{BB962C8B-B14F-4D97-AF65-F5344CB8AC3E}">
        <p14:creationId xmlns:p14="http://schemas.microsoft.com/office/powerpoint/2010/main" val="374049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697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Myriad Pro</vt:lpstr>
      <vt:lpstr>Arial</vt:lpstr>
      <vt:lpstr>Myriad Pro Light</vt:lpstr>
      <vt:lpstr>Calibri</vt:lpstr>
      <vt:lpstr>Office Theme</vt:lpstr>
      <vt:lpstr>Introducing no-response option (RFC 7967) to TS-0008</vt:lpstr>
      <vt:lpstr>Background</vt:lpstr>
      <vt:lpstr>About no-response option</vt:lpstr>
      <vt:lpstr>About no-response option (contd.)</vt:lpstr>
      <vt:lpstr>Example applications</vt:lpstr>
      <vt:lpstr>Example applications (contd.)</vt:lpstr>
      <vt:lpstr>Example applications (contd.)</vt:lpstr>
      <vt:lpstr>Relevance to TR 0053 (Lightweight OneM2M)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Abhijan Bhattacharyya</cp:lastModifiedBy>
  <cp:revision>25</cp:revision>
  <dcterms:created xsi:type="dcterms:W3CDTF">2017-09-21T15:46:31Z</dcterms:created>
  <dcterms:modified xsi:type="dcterms:W3CDTF">2023-06-23T10:45:20Z</dcterms:modified>
</cp:coreProperties>
</file>