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312" r:id="rId4"/>
    <p:sldId id="289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27/06/23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mber.onem2m.org/Application/documentApp/documentinfo/?documentId=35999&amp;fromList=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AI/ML</a:t>
            </a:r>
            <a:r>
              <a:rPr lang="ko-KR" altLang="en-US" sz="5400" dirty="0"/>
              <a:t> </a:t>
            </a:r>
            <a:r>
              <a:rPr lang="en-US" altLang="ko-KR" sz="5400" dirty="0"/>
              <a:t>model</a:t>
            </a:r>
            <a:r>
              <a:rPr lang="ko-KR" altLang="en-US" sz="5400" dirty="0"/>
              <a:t> </a:t>
            </a:r>
            <a:r>
              <a:rPr lang="en-US" altLang="ko-KR" sz="5400" dirty="0"/>
              <a:t>management</a:t>
            </a:r>
            <a:r>
              <a:rPr lang="ko-KR" altLang="en-US" sz="5400" dirty="0"/>
              <a:t> </a:t>
            </a:r>
            <a:r>
              <a:rPr lang="en-US" altLang="ko-KR" sz="5400" dirty="0"/>
              <a:t>interfaces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SDS#60</a:t>
            </a:r>
          </a:p>
          <a:p>
            <a:r>
              <a:rPr lang="en-US" dirty="0" err="1"/>
              <a:t>SeungMyeong</a:t>
            </a:r>
            <a:r>
              <a:rPr lang="en-US" dirty="0"/>
              <a:t>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2023.06.27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163629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8433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From RDM#58 meeting, the use case and the requirements</a:t>
            </a:r>
          </a:p>
          <a:p>
            <a:pPr lvl="1"/>
            <a:r>
              <a:rPr lang="en-US" altLang="ko-KR" sz="2000" dirty="0"/>
              <a:t>RDM-2023-0005R01-TR-0068_ML_model_management_use_case</a:t>
            </a:r>
          </a:p>
          <a:p>
            <a:pPr lvl="1"/>
            <a:r>
              <a:rPr lang="en-US" altLang="ko-KR" sz="2000" dirty="0"/>
              <a:t>RDM-2023-0006R01-ML_model_management_requirements</a:t>
            </a:r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pPr marL="457200" lvl="1" indent="0">
              <a:buNone/>
            </a:pPr>
            <a:endParaRPr lang="en-US" altLang="ko-KR" sz="2000" dirty="0"/>
          </a:p>
          <a:p>
            <a:r>
              <a:rPr lang="en-US" altLang="ko-KR" sz="2400" dirty="0"/>
              <a:t>Motivation of this contribution is to discuss the interfaces on AI/ML model management feature which should target the new TR</a:t>
            </a:r>
          </a:p>
          <a:p>
            <a:pPr lvl="1"/>
            <a:r>
              <a:rPr lang="en-US" sz="1600" b="0" i="0" dirty="0">
                <a:solidFill>
                  <a:srgbClr val="0071B9"/>
                </a:solidFill>
                <a:effectLst/>
                <a:latin typeface="Geneva" panose="020B0503030404040204" pitchFamily="34" charset="0"/>
                <a:hlinkClick r:id="rId2"/>
              </a:rPr>
              <a:t>AI enablement Stage 2 TR skeleton</a:t>
            </a:r>
            <a:endParaRPr lang="en-US" altLang="ko-KR" sz="2000" dirty="0"/>
          </a:p>
          <a:p>
            <a:endParaRPr lang="en-US" altLang="ko-KR" sz="2400" dirty="0"/>
          </a:p>
          <a:p>
            <a:r>
              <a:rPr lang="en-US" altLang="ko-KR" sz="2400" dirty="0"/>
              <a:t>And then finally TS-0001 and TS-0004 for Rel-5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43E333-A91B-3AFD-A255-9A7063DC9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575" y="2623875"/>
            <a:ext cx="7772400" cy="10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FBCDED-98A1-44EE-AD5D-F38B1C30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11191558" cy="1173570"/>
          </a:xfrm>
        </p:spPr>
        <p:txBody>
          <a:bodyPr>
            <a:noAutofit/>
          </a:bodyPr>
          <a:lstStyle/>
          <a:p>
            <a:r>
              <a:rPr lang="en-US" altLang="ko-KR" sz="4000" dirty="0"/>
              <a:t>Deployment Example</a:t>
            </a:r>
          </a:p>
        </p:txBody>
      </p:sp>
      <p:sp>
        <p:nvSpPr>
          <p:cNvPr id="18" name="내용 개체 틀 1">
            <a:extLst>
              <a:ext uri="{FF2B5EF4-FFF2-40B4-BE49-F238E27FC236}">
                <a16:creationId xmlns:a16="http://schemas.microsoft.com/office/drawing/2014/main" id="{3727AAFA-6C62-4F98-B59C-BB6D9284FEE2}"/>
              </a:ext>
            </a:extLst>
          </p:cNvPr>
          <p:cNvSpPr txBox="1">
            <a:spLocks/>
          </p:cNvSpPr>
          <p:nvPr/>
        </p:nvSpPr>
        <p:spPr>
          <a:xfrm>
            <a:off x="334696" y="1493919"/>
            <a:ext cx="11552504" cy="10784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13" indent="-342913">
              <a:spcBef>
                <a:spcPts val="600"/>
              </a:spcBef>
              <a:tabLst>
                <a:tab pos="180347" algn="l"/>
              </a:tabLst>
            </a:pPr>
            <a:r>
              <a:rPr lang="en-US" altLang="ko-KR" dirty="0">
                <a:ea typeface="SimSun" panose="02010600030101010101" pitchFamily="2" charset="-122"/>
                <a:cs typeface="Times New Roman" panose="02020603050405020304" pitchFamily="18" charset="0"/>
              </a:rPr>
              <a:t>Register and deploy an AI/ML model with oneM2M platform  </a:t>
            </a:r>
          </a:p>
          <a:p>
            <a:pPr marL="800113" lvl="1" indent="-342913">
              <a:spcBef>
                <a:spcPts val="600"/>
              </a:spcBef>
              <a:tabLst>
                <a:tab pos="180347" algn="l"/>
              </a:tabLst>
            </a:pPr>
            <a:r>
              <a:rPr lang="en-US" altLang="ko-KR" dirty="0">
                <a:ea typeface="SimSun" panose="02010600030101010101" pitchFamily="2" charset="-122"/>
                <a:cs typeface="Times New Roman" panose="02020603050405020304" pitchFamily="18" charset="0"/>
              </a:rPr>
              <a:t>AI modeler and service manager as the portal users manages AI/ML models to devices over oneM2M Platform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BCFF33-4C59-A6A6-1E98-6D49C67090C2}"/>
              </a:ext>
            </a:extLst>
          </p:cNvPr>
          <p:cNvSpPr/>
          <p:nvPr/>
        </p:nvSpPr>
        <p:spPr>
          <a:xfrm>
            <a:off x="8585985" y="3109172"/>
            <a:ext cx="1976970" cy="53256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data scientists</a:t>
            </a:r>
          </a:p>
          <a:p>
            <a:pPr algn="ctr"/>
            <a:r>
              <a:rPr lang="en-KR" dirty="0"/>
              <a:t>(AI/ML modeler)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A16D2D-2D68-355A-C32C-9857ABC5B62E}"/>
              </a:ext>
            </a:extLst>
          </p:cNvPr>
          <p:cNvSpPr/>
          <p:nvPr/>
        </p:nvSpPr>
        <p:spPr>
          <a:xfrm>
            <a:off x="8585985" y="3812557"/>
            <a:ext cx="1976970" cy="53256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service manager</a:t>
            </a:r>
          </a:p>
        </p:txBody>
      </p:sp>
      <p:sp>
        <p:nvSpPr>
          <p:cNvPr id="8" name="직사각형 3">
            <a:extLst>
              <a:ext uri="{FF2B5EF4-FFF2-40B4-BE49-F238E27FC236}">
                <a16:creationId xmlns:a16="http://schemas.microsoft.com/office/drawing/2014/main" id="{AFFE831C-B4ED-0650-877F-DC9254B7E0FB}"/>
              </a:ext>
            </a:extLst>
          </p:cNvPr>
          <p:cNvSpPr/>
          <p:nvPr/>
        </p:nvSpPr>
        <p:spPr>
          <a:xfrm>
            <a:off x="2481714" y="3153256"/>
            <a:ext cx="3177098" cy="299469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 descr="A picture containing text, map, diagram, font&#10;&#10;Description automatically generated">
            <a:extLst>
              <a:ext uri="{FF2B5EF4-FFF2-40B4-BE49-F238E27FC236}">
                <a16:creationId xmlns:a16="http://schemas.microsoft.com/office/drawing/2014/main" id="{A530979D-FC56-5A6E-048C-6B63B95FD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714" y="3375453"/>
            <a:ext cx="3107745" cy="255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5">
            <a:extLst>
              <a:ext uri="{FF2B5EF4-FFF2-40B4-BE49-F238E27FC236}">
                <a16:creationId xmlns:a16="http://schemas.microsoft.com/office/drawing/2014/main" id="{002CD428-7E94-8A0C-F356-B62EB6502F1B}"/>
              </a:ext>
            </a:extLst>
          </p:cNvPr>
          <p:cNvSpPr/>
          <p:nvPr/>
        </p:nvSpPr>
        <p:spPr>
          <a:xfrm>
            <a:off x="6579284" y="4629163"/>
            <a:ext cx="1803539" cy="155382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8">
            <a:extLst>
              <a:ext uri="{FF2B5EF4-FFF2-40B4-BE49-F238E27FC236}">
                <a16:creationId xmlns:a16="http://schemas.microsoft.com/office/drawing/2014/main" id="{05E43E29-0102-3333-3967-AEEF10F99DF8}"/>
              </a:ext>
            </a:extLst>
          </p:cNvPr>
          <p:cNvSpPr/>
          <p:nvPr/>
        </p:nvSpPr>
        <p:spPr>
          <a:xfrm>
            <a:off x="6579284" y="3153259"/>
            <a:ext cx="1803539" cy="112714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직선 화살표 연결선 9">
            <a:extLst>
              <a:ext uri="{FF2B5EF4-FFF2-40B4-BE49-F238E27FC236}">
                <a16:creationId xmlns:a16="http://schemas.microsoft.com/office/drawing/2014/main" id="{E8816A1B-9054-A5C8-00A9-619F1D1E4CD0}"/>
              </a:ext>
            </a:extLst>
          </p:cNvPr>
          <p:cNvCxnSpPr>
            <a:cxnSpLocks/>
          </p:cNvCxnSpPr>
          <p:nvPr/>
        </p:nvCxnSpPr>
        <p:spPr>
          <a:xfrm flipH="1">
            <a:off x="5674169" y="3481264"/>
            <a:ext cx="9051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E9C40485-BD7C-4FBE-96AF-CA44E5D83CE2}"/>
              </a:ext>
            </a:extLst>
          </p:cNvPr>
          <p:cNvCxnSpPr>
            <a:cxnSpLocks/>
          </p:cNvCxnSpPr>
          <p:nvPr/>
        </p:nvCxnSpPr>
        <p:spPr>
          <a:xfrm flipH="1" flipV="1">
            <a:off x="5649607" y="5427642"/>
            <a:ext cx="8832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화살표 연결선 16">
            <a:extLst>
              <a:ext uri="{FF2B5EF4-FFF2-40B4-BE49-F238E27FC236}">
                <a16:creationId xmlns:a16="http://schemas.microsoft.com/office/drawing/2014/main" id="{4C5268C9-CA97-1D2E-899E-E97F5310804B}"/>
              </a:ext>
            </a:extLst>
          </p:cNvPr>
          <p:cNvCxnSpPr>
            <a:cxnSpLocks/>
          </p:cNvCxnSpPr>
          <p:nvPr/>
        </p:nvCxnSpPr>
        <p:spPr>
          <a:xfrm flipV="1">
            <a:off x="5674169" y="4927601"/>
            <a:ext cx="9051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직사각형 17">
            <a:extLst>
              <a:ext uri="{FF2B5EF4-FFF2-40B4-BE49-F238E27FC236}">
                <a16:creationId xmlns:a16="http://schemas.microsoft.com/office/drawing/2014/main" id="{16F195E1-6E0B-188F-8C0B-A68DA8946684}"/>
              </a:ext>
            </a:extLst>
          </p:cNvPr>
          <p:cNvSpPr/>
          <p:nvPr/>
        </p:nvSpPr>
        <p:spPr>
          <a:xfrm>
            <a:off x="6779147" y="5656503"/>
            <a:ext cx="1397510" cy="39913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sensor</a:t>
            </a:r>
          </a:p>
        </p:txBody>
      </p:sp>
      <p:sp>
        <p:nvSpPr>
          <p:cNvPr id="16" name="직사각형 18">
            <a:extLst>
              <a:ext uri="{FF2B5EF4-FFF2-40B4-BE49-F238E27FC236}">
                <a16:creationId xmlns:a16="http://schemas.microsoft.com/office/drawing/2014/main" id="{973C9F0C-B366-AFF5-24C2-40D8E37B9AB4}"/>
              </a:ext>
            </a:extLst>
          </p:cNvPr>
          <p:cNvSpPr/>
          <p:nvPr/>
        </p:nvSpPr>
        <p:spPr>
          <a:xfrm>
            <a:off x="6779148" y="4724454"/>
            <a:ext cx="1397509" cy="397874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oneM2M</a:t>
            </a:r>
          </a:p>
          <a:p>
            <a:pPr algn="ctr"/>
            <a:r>
              <a:rPr lang="en-US" sz="1400" dirty="0"/>
              <a:t>APIs</a:t>
            </a:r>
          </a:p>
        </p:txBody>
      </p:sp>
      <p:sp>
        <p:nvSpPr>
          <p:cNvPr id="17" name="직사각형 19">
            <a:extLst>
              <a:ext uri="{FF2B5EF4-FFF2-40B4-BE49-F238E27FC236}">
                <a16:creationId xmlns:a16="http://schemas.microsoft.com/office/drawing/2014/main" id="{25A1D188-ABFF-A623-572B-EC7683C87D74}"/>
              </a:ext>
            </a:extLst>
          </p:cNvPr>
          <p:cNvSpPr/>
          <p:nvPr/>
        </p:nvSpPr>
        <p:spPr>
          <a:xfrm>
            <a:off x="6779147" y="5189847"/>
            <a:ext cx="1397510" cy="39913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model inference environment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DE57B7-A474-DE46-7769-4BF23175AA0A}"/>
              </a:ext>
            </a:extLst>
          </p:cNvPr>
          <p:cNvSpPr txBox="1"/>
          <p:nvPr/>
        </p:nvSpPr>
        <p:spPr>
          <a:xfrm>
            <a:off x="3003540" y="2845866"/>
            <a:ext cx="1846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oneM2M Platform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8AB465-E2BB-135E-4F87-9EBE108FA449}"/>
              </a:ext>
            </a:extLst>
          </p:cNvPr>
          <p:cNvSpPr txBox="1"/>
          <p:nvPr/>
        </p:nvSpPr>
        <p:spPr>
          <a:xfrm>
            <a:off x="6616368" y="4342826"/>
            <a:ext cx="1846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AI-enabled device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F611E2-BD55-0816-2036-A5E43D99D333}"/>
              </a:ext>
            </a:extLst>
          </p:cNvPr>
          <p:cNvSpPr txBox="1"/>
          <p:nvPr/>
        </p:nvSpPr>
        <p:spPr>
          <a:xfrm>
            <a:off x="6416764" y="2845866"/>
            <a:ext cx="22872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Management Portal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6FAD8D-A8F9-0774-E63E-29590E840EAF}"/>
              </a:ext>
            </a:extLst>
          </p:cNvPr>
          <p:cNvSpPr txBox="1"/>
          <p:nvPr/>
        </p:nvSpPr>
        <p:spPr>
          <a:xfrm>
            <a:off x="5649607" y="3058686"/>
            <a:ext cx="8907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1. Register </a:t>
            </a:r>
            <a:br>
              <a:rPr lang="en-US" sz="1100" dirty="0"/>
            </a:br>
            <a:r>
              <a:rPr lang="en-US" sz="1100" dirty="0"/>
              <a:t>a model</a:t>
            </a:r>
          </a:p>
        </p:txBody>
      </p:sp>
      <p:cxnSp>
        <p:nvCxnSpPr>
          <p:cNvPr id="23" name="직선 화살표 연결선 33">
            <a:extLst>
              <a:ext uri="{FF2B5EF4-FFF2-40B4-BE49-F238E27FC236}">
                <a16:creationId xmlns:a16="http://schemas.microsoft.com/office/drawing/2014/main" id="{4E38002A-A2E2-3C24-7BD6-DD4B57294D6D}"/>
              </a:ext>
            </a:extLst>
          </p:cNvPr>
          <p:cNvCxnSpPr>
            <a:cxnSpLocks/>
          </p:cNvCxnSpPr>
          <p:nvPr/>
        </p:nvCxnSpPr>
        <p:spPr>
          <a:xfrm flipH="1">
            <a:off x="5656054" y="4124556"/>
            <a:ext cx="923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7AC5292-AC03-5A6F-9314-5F4A7654CC99}"/>
              </a:ext>
            </a:extLst>
          </p:cNvPr>
          <p:cNvSpPr txBox="1"/>
          <p:nvPr/>
        </p:nvSpPr>
        <p:spPr>
          <a:xfrm>
            <a:off x="5674169" y="3675652"/>
            <a:ext cx="8661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2. Deploy </a:t>
            </a:r>
            <a:br>
              <a:rPr lang="en-US" sz="1100" dirty="0"/>
            </a:br>
            <a:r>
              <a:rPr lang="en-US" sz="1100" dirty="0"/>
              <a:t>the model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C343CF-0960-6896-DF8E-80465D11A574}"/>
              </a:ext>
            </a:extLst>
          </p:cNvPr>
          <p:cNvSpPr txBox="1"/>
          <p:nvPr/>
        </p:nvSpPr>
        <p:spPr>
          <a:xfrm>
            <a:off x="5613532" y="4496714"/>
            <a:ext cx="10263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3. Notify the deployment</a:t>
            </a:r>
          </a:p>
        </p:txBody>
      </p:sp>
      <p:cxnSp>
        <p:nvCxnSpPr>
          <p:cNvPr id="26" name="직선 화살표 연결선 36">
            <a:extLst>
              <a:ext uri="{FF2B5EF4-FFF2-40B4-BE49-F238E27FC236}">
                <a16:creationId xmlns:a16="http://schemas.microsoft.com/office/drawing/2014/main" id="{7621ED64-4978-9AF4-9E83-3AAEC05530C2}"/>
              </a:ext>
            </a:extLst>
          </p:cNvPr>
          <p:cNvCxnSpPr>
            <a:cxnSpLocks/>
          </p:cNvCxnSpPr>
          <p:nvPr/>
        </p:nvCxnSpPr>
        <p:spPr>
          <a:xfrm>
            <a:off x="5674169" y="5524323"/>
            <a:ext cx="858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직선 화살표 연결선 38">
            <a:extLst>
              <a:ext uri="{FF2B5EF4-FFF2-40B4-BE49-F238E27FC236}">
                <a16:creationId xmlns:a16="http://schemas.microsoft.com/office/drawing/2014/main" id="{231DEE8C-7629-12C8-CBC8-DA84D9F261F6}"/>
              </a:ext>
            </a:extLst>
          </p:cNvPr>
          <p:cNvCxnSpPr>
            <a:cxnSpLocks/>
          </p:cNvCxnSpPr>
          <p:nvPr/>
        </p:nvCxnSpPr>
        <p:spPr>
          <a:xfrm flipH="1">
            <a:off x="5657489" y="5709023"/>
            <a:ext cx="9051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55E5F69-DE11-129C-D837-D881FBA0EB5B}"/>
              </a:ext>
            </a:extLst>
          </p:cNvPr>
          <p:cNvSpPr txBox="1"/>
          <p:nvPr/>
        </p:nvSpPr>
        <p:spPr>
          <a:xfrm>
            <a:off x="5674169" y="5031014"/>
            <a:ext cx="9057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4. Fetch</a:t>
            </a:r>
            <a:br>
              <a:rPr lang="en-US" sz="1100" dirty="0"/>
            </a:br>
            <a:r>
              <a:rPr lang="en-US" sz="1100" dirty="0"/>
              <a:t>the model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3FAE77-6465-55EE-5E09-579A1E7FB8D2}"/>
              </a:ext>
            </a:extLst>
          </p:cNvPr>
          <p:cNvSpPr txBox="1"/>
          <p:nvPr/>
        </p:nvSpPr>
        <p:spPr>
          <a:xfrm>
            <a:off x="5679787" y="5715276"/>
            <a:ext cx="90579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5. Store</a:t>
            </a:r>
          </a:p>
          <a:p>
            <a:pPr algn="ctr"/>
            <a:r>
              <a:rPr lang="en-US" sz="1100" dirty="0"/>
              <a:t>inference result</a:t>
            </a:r>
          </a:p>
        </p:txBody>
      </p:sp>
      <p:pic>
        <p:nvPicPr>
          <p:cNvPr id="30" name="그림 42">
            <a:extLst>
              <a:ext uri="{FF2B5EF4-FFF2-40B4-BE49-F238E27FC236}">
                <a16:creationId xmlns:a16="http://schemas.microsoft.com/office/drawing/2014/main" id="{53787501-2626-E45B-409C-E0050F3F7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804" y="3200292"/>
            <a:ext cx="1550196" cy="10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Definitions of Resource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18136"/>
            <a:ext cx="11025730" cy="2560528"/>
          </a:xfrm>
        </p:spPr>
        <p:txBody>
          <a:bodyPr>
            <a:noAutofit/>
          </a:bodyPr>
          <a:lstStyle/>
          <a:p>
            <a:r>
              <a:rPr lang="en-US" altLang="ko-KR" sz="2400" i="1" dirty="0" err="1"/>
              <a:t>mlModelRepo</a:t>
            </a:r>
            <a:r>
              <a:rPr lang="en-US" altLang="ko-KR" sz="2400" dirty="0"/>
              <a:t> is the repository/container of ML models</a:t>
            </a:r>
          </a:p>
          <a:p>
            <a:r>
              <a:rPr lang="en-US" altLang="ko-KR" sz="2400" i="1" dirty="0" err="1"/>
              <a:t>mlModel</a:t>
            </a:r>
            <a:r>
              <a:rPr lang="en-US" altLang="ko-KR" sz="2400" dirty="0"/>
              <a:t> contains the model and its meta information</a:t>
            </a:r>
          </a:p>
          <a:p>
            <a:pPr lvl="1"/>
            <a:r>
              <a:rPr lang="en-US" altLang="ko-KR" sz="2000" dirty="0"/>
              <a:t>binary model can be included, or</a:t>
            </a:r>
          </a:p>
          <a:p>
            <a:pPr lvl="1"/>
            <a:r>
              <a:rPr lang="en-US" altLang="ko-KR" sz="2000" dirty="0"/>
              <a:t>(large) model can be uploaded </a:t>
            </a:r>
            <a:br>
              <a:rPr lang="en-US" altLang="ko-KR" sz="2000" dirty="0"/>
            </a:br>
            <a:r>
              <a:rPr lang="en-US" altLang="ko-KR" sz="2000" dirty="0"/>
              <a:t>somewhere else and the URI for that</a:t>
            </a:r>
            <a:br>
              <a:rPr lang="en-US" altLang="ko-KR" sz="2000" dirty="0"/>
            </a:br>
            <a:r>
              <a:rPr lang="en-US" altLang="ko-KR" sz="2000" dirty="0"/>
              <a:t>can be stored</a:t>
            </a:r>
          </a:p>
          <a:p>
            <a:r>
              <a:rPr lang="en-US" altLang="ko-KR" sz="2400" dirty="0"/>
              <a:t>no dedicated resource type for </a:t>
            </a:r>
            <a:br>
              <a:rPr lang="en-US" altLang="ko-KR" sz="2400" dirty="0"/>
            </a:br>
            <a:r>
              <a:rPr lang="en-US" altLang="ko-KR" sz="2400" dirty="0"/>
              <a:t>model deployment yet</a:t>
            </a:r>
          </a:p>
          <a:p>
            <a:pPr lvl="1"/>
            <a:r>
              <a:rPr lang="en-US" altLang="ko-KR" sz="2000" dirty="0"/>
              <a:t>ID of the &lt;</a:t>
            </a:r>
            <a:r>
              <a:rPr lang="en-US" altLang="ko-KR" sz="2000" i="1" dirty="0" err="1"/>
              <a:t>mlModel</a:t>
            </a:r>
            <a:r>
              <a:rPr lang="en-US" altLang="ko-KR" sz="2000" dirty="0"/>
              <a:t>&gt; resource is put in</a:t>
            </a:r>
            <a:br>
              <a:rPr lang="en-US" altLang="ko-KR" sz="2000" dirty="0"/>
            </a:br>
            <a:r>
              <a:rPr lang="en-US" altLang="ko-KR" sz="2000" dirty="0"/>
              <a:t>the </a:t>
            </a:r>
            <a:r>
              <a:rPr lang="en-US" altLang="ko-KR" sz="2000" i="1" dirty="0"/>
              <a:t>content</a:t>
            </a:r>
            <a:r>
              <a:rPr lang="en-US" altLang="ko-KR" sz="2000" dirty="0"/>
              <a:t> of &lt;</a:t>
            </a:r>
            <a:r>
              <a:rPr lang="en-US" altLang="ko-KR" sz="2000" dirty="0" err="1"/>
              <a:t>contentInstance</a:t>
            </a:r>
            <a:r>
              <a:rPr lang="en-US" altLang="ko-KR" sz="2000" dirty="0"/>
              <a:t>&gt; </a:t>
            </a:r>
            <a:br>
              <a:rPr lang="en-US" altLang="ko-KR" sz="2000" dirty="0"/>
            </a:br>
            <a:r>
              <a:rPr lang="en-US" altLang="ko-KR" sz="2000" dirty="0"/>
              <a:t>resource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25C273-E051-1AFB-B8C4-9ADD23D84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68335"/>
              </p:ext>
            </p:extLst>
          </p:nvPr>
        </p:nvGraphicFramePr>
        <p:xfrm>
          <a:off x="5217974" y="2489321"/>
          <a:ext cx="6559274" cy="3878656"/>
        </p:xfrm>
        <a:graphic>
          <a:graphicData uri="http://schemas.openxmlformats.org/drawingml/2006/table">
            <a:tbl>
              <a:tblPr firstRow="1" firstCol="1" bandRow="1"/>
              <a:tblGrid>
                <a:gridCol w="1622082">
                  <a:extLst>
                    <a:ext uri="{9D8B030D-6E8A-4147-A177-3AD203B41FA5}">
                      <a16:colId xmlns:a16="http://schemas.microsoft.com/office/drawing/2014/main" val="2291750794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134700641"/>
                    </a:ext>
                  </a:extLst>
                </a:gridCol>
                <a:gridCol w="2957192">
                  <a:extLst>
                    <a:ext uri="{9D8B030D-6E8A-4147-A177-3AD203B41FA5}">
                      <a16:colId xmlns:a16="http://schemas.microsoft.com/office/drawing/2014/main" val="2566212202"/>
                    </a:ext>
                  </a:extLst>
                </a:gridCol>
              </a:tblGrid>
              <a:tr h="21528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attribute 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description</a:t>
                      </a:r>
                      <a:endParaRPr lang="en-KR" sz="240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sample data</a:t>
                      </a:r>
                      <a:endParaRPr lang="en-KR" sz="240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83251"/>
                  </a:ext>
                </a:extLst>
              </a:tr>
              <a:tr h="21528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 name</a:t>
                      </a:r>
                      <a:endParaRPr lang="en-KR" sz="240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“material detection”</a:t>
                      </a:r>
                      <a:endParaRPr lang="en-KR" sz="240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242468"/>
                  </a:ext>
                </a:extLst>
              </a:tr>
              <a:tr h="43056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version 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 version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71438"/>
                  </a:ext>
                </a:extLst>
              </a:tr>
              <a:tr h="21528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platform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ML platform 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800" dirty="0" err="1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tensorFlow</a:t>
                      </a:r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”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021307"/>
                  </a:ext>
                </a:extLst>
              </a:tr>
              <a:tr h="43056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description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 description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“counting model for radar sensor”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79693"/>
                  </a:ext>
                </a:extLst>
              </a:tr>
              <a:tr h="861137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inputSample</a:t>
                      </a:r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Inference input data signature sample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"{\"keys\": [[11.0], [2.0]], \"features\": [[1, 1, 1, 1, 1, 1, 1, 1, 1], [1, 1, 1, 1, 1, 1, 1, 1, 1]]}"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263534"/>
                  </a:ext>
                </a:extLst>
              </a:tr>
              <a:tr h="43056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 file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(base64 encoded binary file)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304223"/>
                  </a:ext>
                </a:extLst>
              </a:tr>
              <a:tr h="43056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modelUrl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URL of a remote 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http://</a:t>
                      </a:r>
                      <a:r>
                        <a:rPr lang="en-US" sz="1800" dirty="0" err="1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mydomain</a:t>
                      </a:r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/models/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dirty="0">
                          <a:effectLst/>
                          <a:latin typeface="Times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model1</a:t>
                      </a:r>
                      <a:endParaRPr lang="en-KR" sz="2400" dirty="0">
                        <a:effectLst/>
                        <a:latin typeface="Times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30679"/>
                  </a:ext>
                </a:extLst>
              </a:tr>
            </a:tbl>
          </a:graphicData>
        </a:graphic>
      </p:graphicFrame>
      <p:sp>
        <p:nvSpPr>
          <p:cNvPr id="8" name="직사각형 98">
            <a:extLst>
              <a:ext uri="{FF2B5EF4-FFF2-40B4-BE49-F238E27FC236}">
                <a16:creationId xmlns:a16="http://schemas.microsoft.com/office/drawing/2014/main" id="{14FB5B9E-5061-561D-C2CB-BEA83E5FA1C7}"/>
              </a:ext>
            </a:extLst>
          </p:cNvPr>
          <p:cNvSpPr/>
          <p:nvPr/>
        </p:nvSpPr>
        <p:spPr>
          <a:xfrm>
            <a:off x="5880166" y="2143990"/>
            <a:ext cx="49076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latin typeface="한컴고딕"/>
                <a:ea typeface="한컴 고딕" panose="02000500000000000000" pitchFamily="2" charset="-127"/>
                <a:cs typeface="Arial" panose="020B0604020202020204" pitchFamily="34" charset="0"/>
              </a:rPr>
              <a:t>&lt;</a:t>
            </a:r>
            <a:r>
              <a:rPr lang="en-US" altLang="ko-KR" sz="1400" dirty="0" err="1">
                <a:latin typeface="한컴고딕"/>
                <a:ea typeface="한컴 고딕" panose="02000500000000000000" pitchFamily="2" charset="-127"/>
                <a:cs typeface="Arial" panose="020B0604020202020204" pitchFamily="34" charset="0"/>
              </a:rPr>
              <a:t>mlModel</a:t>
            </a:r>
            <a:r>
              <a:rPr lang="en-US" altLang="ko-KR" sz="1400" dirty="0">
                <a:latin typeface="한컴고딕"/>
                <a:ea typeface="한컴 고딕" panose="02000500000000000000" pitchFamily="2" charset="-127"/>
                <a:cs typeface="Arial" panose="020B0604020202020204" pitchFamily="34" charset="0"/>
              </a:rPr>
              <a:t>&gt; resource (except common attributes)</a:t>
            </a:r>
            <a:endParaRPr lang="ko-KR" altLang="en-US" sz="1400" dirty="0">
              <a:latin typeface="한컴고딕"/>
              <a:ea typeface="한컴 고딕" panose="02000500000000000000" pitchFamily="2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6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Procedures with Resource Tree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22D6BA-46DC-1679-1CA3-933317017AE0}"/>
              </a:ext>
            </a:extLst>
          </p:cNvPr>
          <p:cNvSpPr txBox="1"/>
          <p:nvPr/>
        </p:nvSpPr>
        <p:spPr>
          <a:xfrm>
            <a:off x="7634478" y="1159355"/>
            <a:ext cx="39633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An AI modeler on the platform registers a model, then the portal creates an &lt;</a:t>
            </a:r>
            <a:r>
              <a:rPr lang="en-US" altLang="ko-KR" i="1" dirty="0" err="1"/>
              <a:t>mlModel</a:t>
            </a:r>
            <a:r>
              <a:rPr lang="en-US" altLang="ko-KR" dirty="0"/>
              <a:t>&gt; resource under “</a:t>
            </a:r>
            <a:r>
              <a:rPr lang="en-US" altLang="ko-KR" dirty="0" err="1"/>
              <a:t>modelRepo</a:t>
            </a:r>
            <a:r>
              <a:rPr lang="en-US" altLang="ko-KR" dirty="0"/>
              <a:t>” resource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An service manager deploys the model to an AGV, then the portal creates a &lt;</a:t>
            </a:r>
            <a:r>
              <a:rPr lang="en-US" altLang="ko-KR" i="1" dirty="0" err="1"/>
              <a:t>contentInstance</a:t>
            </a:r>
            <a:r>
              <a:rPr lang="en-US" altLang="ko-KR" dirty="0"/>
              <a:t>&gt; resource having ID of the &lt;</a:t>
            </a:r>
            <a:r>
              <a:rPr lang="en-US" altLang="ko-KR" i="1" dirty="0" err="1"/>
              <a:t>mlModel</a:t>
            </a:r>
            <a:r>
              <a:rPr lang="en-US" altLang="ko-KR" dirty="0"/>
              <a:t>&gt; resource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With the subscription created already, new deployment information is notified to the AGV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AGV gets the ID of the &lt;</a:t>
            </a:r>
            <a:r>
              <a:rPr lang="en-US" altLang="ko-KR" i="1" dirty="0" err="1"/>
              <a:t>mlModel</a:t>
            </a:r>
            <a:r>
              <a:rPr lang="en-US" altLang="ko-KR" dirty="0"/>
              <a:t>&gt; resource, and retrieves the model from the platform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Then serve and do the inference to detect material and count objects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/>
              <a:t>Results are stored in ”detection” resource on the platform</a:t>
            </a:r>
          </a:p>
        </p:txBody>
      </p:sp>
      <p:pic>
        <p:nvPicPr>
          <p:cNvPr id="22" name="Picture 21" descr="A picture containing text, map, diagram, font&#10;&#10;Description automatically generated">
            <a:extLst>
              <a:ext uri="{FF2B5EF4-FFF2-40B4-BE49-F238E27FC236}">
                <a16:creationId xmlns:a16="http://schemas.microsoft.com/office/drawing/2014/main" id="{C1BE0BF4-5748-4DDA-3AE2-A19458F22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5" y="1173569"/>
            <a:ext cx="6487524" cy="5319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4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469</Words>
  <Application>Microsoft Macintosh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Times</vt:lpstr>
      <vt:lpstr>한컴고딕</vt:lpstr>
      <vt:lpstr>Arial</vt:lpstr>
      <vt:lpstr>Calibri</vt:lpstr>
      <vt:lpstr>Geneva</vt:lpstr>
      <vt:lpstr>Myriad Pro</vt:lpstr>
      <vt:lpstr>Myriad Pro Light</vt:lpstr>
      <vt:lpstr>Office Theme</vt:lpstr>
      <vt:lpstr>AI/ML model management interfaces</vt:lpstr>
      <vt:lpstr>Background</vt:lpstr>
      <vt:lpstr>Deployment Example</vt:lpstr>
      <vt:lpstr>Definitions of Resource Types</vt:lpstr>
      <vt:lpstr>Procedures with Resource Tree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146</cp:revision>
  <dcterms:created xsi:type="dcterms:W3CDTF">2017-09-21T15:46:31Z</dcterms:created>
  <dcterms:modified xsi:type="dcterms:W3CDTF">2023-06-27T08:18:33Z</dcterms:modified>
</cp:coreProperties>
</file>