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76" r:id="rId3"/>
    <p:sldId id="278" r:id="rId4"/>
    <p:sldId id="282" r:id="rId5"/>
    <p:sldId id="277" r:id="rId6"/>
    <p:sldId id="280"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40" autoAdjust="0"/>
    <p:restoredTop sz="94660"/>
  </p:normalViewPr>
  <p:slideViewPr>
    <p:cSldViewPr snapToGrid="0">
      <p:cViewPr varScale="1">
        <p:scale>
          <a:sx n="128" d="100"/>
          <a:sy n="128" d="100"/>
        </p:scale>
        <p:origin x="776"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17.10.23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10/17/23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10/17/23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10/17/23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10/17/23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10/17/23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998991"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2023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 discussion</a:t>
            </a:r>
            <a:br>
              <a:rPr lang="en-GB" dirty="0"/>
            </a:br>
            <a:endParaRPr lang="en-US" sz="2200" dirty="0">
              <a:solidFill>
                <a:srgbClr val="00B050"/>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a:p>
            <a:endParaRPr lang="en-US" sz="2400" dirty="0">
              <a:solidFill>
                <a:srgbClr val="00B050"/>
              </a:solidFill>
              <a:latin typeface="+mn-lt"/>
            </a:endParaRPr>
          </a:p>
          <a:p>
            <a:r>
              <a:rPr lang="en-GB" b="1" dirty="0">
                <a:solidFill>
                  <a:srgbClr val="00B050"/>
                </a:solidFill>
                <a:latin typeface="+mn-lt"/>
              </a:rPr>
              <a:t>Substantive changes </a:t>
            </a:r>
            <a:r>
              <a:rPr lang="en-GB" sz="2400" b="1" dirty="0">
                <a:solidFill>
                  <a:srgbClr val="00B050"/>
                </a:solidFill>
              </a:rPr>
              <a:t>since R01 are shown in green.</a:t>
            </a:r>
            <a:endParaRPr lang="en-US" b="1" dirty="0">
              <a:latin typeface="+mn-lt"/>
            </a:endParaRP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5" y="1253330"/>
            <a:ext cx="11651935" cy="522698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Uri-Path and Uri-Query CoAP options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Uri-Path and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solidFill>
                  <a:srgbClr val="00B050"/>
                </a:solidFill>
              </a:rPr>
              <a:t>IANA experts are now concerned about the impact that our CoAP options could have on the overall message size. </a:t>
            </a:r>
            <a:endParaRPr lang="en-US" sz="2100" dirty="0">
              <a:solidFill>
                <a:srgbClr val="00B050"/>
              </a:solidFill>
            </a:endParaRPr>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latin typeface="Courier New" panose="02070309020205020404" pitchFamily="49" charset="0"/>
                <a:cs typeface="Courier New" panose="02070309020205020404" pitchFamily="49" charset="0"/>
              </a:rPr>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A0C7-D907-BF41-8753-2D2EC6FF36B2}"/>
              </a:ext>
            </a:extLst>
          </p:cNvPr>
          <p:cNvSpPr>
            <a:spLocks noGrp="1"/>
          </p:cNvSpPr>
          <p:nvPr>
            <p:ph type="title"/>
          </p:nvPr>
        </p:nvSpPr>
        <p:spPr>
          <a:xfrm>
            <a:off x="334696" y="0"/>
            <a:ext cx="9306261" cy="1173570"/>
          </a:xfrm>
        </p:spPr>
        <p:txBody>
          <a:bodyPr>
            <a:normAutofit/>
          </a:bodyPr>
          <a:lstStyle/>
          <a:p>
            <a:r>
              <a:rPr lang="en-US" sz="3600" dirty="0"/>
              <a:t>Custom CoAP options and their lengths </a:t>
            </a:r>
          </a:p>
        </p:txBody>
      </p:sp>
      <p:graphicFrame>
        <p:nvGraphicFramePr>
          <p:cNvPr id="4" name="Content Placeholder 3">
            <a:extLst>
              <a:ext uri="{FF2B5EF4-FFF2-40B4-BE49-F238E27FC236}">
                <a16:creationId xmlns:a16="http://schemas.microsoft.com/office/drawing/2014/main" id="{B58D63E8-77AF-82E1-A775-523AC6198681}"/>
              </a:ext>
            </a:extLst>
          </p:cNvPr>
          <p:cNvGraphicFramePr>
            <a:graphicFrameLocks noGrp="1"/>
          </p:cNvGraphicFramePr>
          <p:nvPr>
            <p:ph idx="1"/>
            <p:extLst>
              <p:ext uri="{D42A27DB-BD31-4B8C-83A1-F6EECF244321}">
                <p14:modId xmlns:p14="http://schemas.microsoft.com/office/powerpoint/2010/main" val="543032472"/>
              </p:ext>
            </p:extLst>
          </p:nvPr>
        </p:nvGraphicFramePr>
        <p:xfrm>
          <a:off x="496989" y="1460041"/>
          <a:ext cx="7305230" cy="4543195"/>
        </p:xfrm>
        <a:graphic>
          <a:graphicData uri="http://schemas.openxmlformats.org/drawingml/2006/table">
            <a:tbl>
              <a:tblPr firstRow="1" firstCol="1" bandRow="1">
                <a:tableStyleId>{5C22544A-7EE6-4342-B048-85BDC9FD1C3A}</a:tableStyleId>
              </a:tblPr>
              <a:tblGrid>
                <a:gridCol w="754295">
                  <a:extLst>
                    <a:ext uri="{9D8B030D-6E8A-4147-A177-3AD203B41FA5}">
                      <a16:colId xmlns:a16="http://schemas.microsoft.com/office/drawing/2014/main" val="873479132"/>
                    </a:ext>
                  </a:extLst>
                </a:gridCol>
                <a:gridCol w="326560">
                  <a:extLst>
                    <a:ext uri="{9D8B030D-6E8A-4147-A177-3AD203B41FA5}">
                      <a16:colId xmlns:a16="http://schemas.microsoft.com/office/drawing/2014/main" val="1834652575"/>
                    </a:ext>
                  </a:extLst>
                </a:gridCol>
                <a:gridCol w="326560">
                  <a:extLst>
                    <a:ext uri="{9D8B030D-6E8A-4147-A177-3AD203B41FA5}">
                      <a16:colId xmlns:a16="http://schemas.microsoft.com/office/drawing/2014/main" val="1087582142"/>
                    </a:ext>
                  </a:extLst>
                </a:gridCol>
                <a:gridCol w="326560">
                  <a:extLst>
                    <a:ext uri="{9D8B030D-6E8A-4147-A177-3AD203B41FA5}">
                      <a16:colId xmlns:a16="http://schemas.microsoft.com/office/drawing/2014/main" val="3225122204"/>
                    </a:ext>
                  </a:extLst>
                </a:gridCol>
                <a:gridCol w="326560">
                  <a:extLst>
                    <a:ext uri="{9D8B030D-6E8A-4147-A177-3AD203B41FA5}">
                      <a16:colId xmlns:a16="http://schemas.microsoft.com/office/drawing/2014/main" val="2256006608"/>
                    </a:ext>
                  </a:extLst>
                </a:gridCol>
                <a:gridCol w="1747135">
                  <a:extLst>
                    <a:ext uri="{9D8B030D-6E8A-4147-A177-3AD203B41FA5}">
                      <a16:colId xmlns:a16="http://schemas.microsoft.com/office/drawing/2014/main" val="1000042379"/>
                    </a:ext>
                  </a:extLst>
                </a:gridCol>
                <a:gridCol w="1166402">
                  <a:extLst>
                    <a:ext uri="{9D8B030D-6E8A-4147-A177-3AD203B41FA5}">
                      <a16:colId xmlns:a16="http://schemas.microsoft.com/office/drawing/2014/main" val="4059094465"/>
                    </a:ext>
                  </a:extLst>
                </a:gridCol>
                <a:gridCol w="1165579">
                  <a:extLst>
                    <a:ext uri="{9D8B030D-6E8A-4147-A177-3AD203B41FA5}">
                      <a16:colId xmlns:a16="http://schemas.microsoft.com/office/drawing/2014/main" val="2478645669"/>
                    </a:ext>
                  </a:extLst>
                </a:gridCol>
                <a:gridCol w="1165579">
                  <a:extLst>
                    <a:ext uri="{9D8B030D-6E8A-4147-A177-3AD203B41FA5}">
                      <a16:colId xmlns:a16="http://schemas.microsoft.com/office/drawing/2014/main" val="3521533402"/>
                    </a:ext>
                  </a:extLst>
                </a:gridCol>
              </a:tblGrid>
              <a:tr h="162257">
                <a:tc>
                  <a:txBody>
                    <a:bodyPr/>
                    <a:lstStyle/>
                    <a:p>
                      <a:pPr algn="ctr" hangingPunct="0"/>
                      <a:r>
                        <a:rPr lang="en-GB" sz="900">
                          <a:effectLst/>
                        </a:rPr>
                        <a:t>No</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C</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U</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R</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Format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Length</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Default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11748456"/>
                  </a:ext>
                </a:extLst>
              </a:tr>
              <a:tr h="162257">
                <a:tc>
                  <a:txBody>
                    <a:bodyPr/>
                    <a:lstStyle/>
                    <a:p>
                      <a:pPr hangingPunct="0"/>
                      <a:r>
                        <a:rPr lang="en-GB" sz="900">
                          <a:effectLst/>
                        </a:rPr>
                        <a:t>279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oneM2M-FR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328488965"/>
                  </a:ext>
                </a:extLst>
              </a:tr>
              <a:tr h="162257">
                <a:tc>
                  <a:txBody>
                    <a:bodyPr/>
                    <a:lstStyle/>
                    <a:p>
                      <a:pPr hangingPunct="0"/>
                      <a:r>
                        <a:rPr lang="en-GB" sz="900">
                          <a:effectLst/>
                        </a:rPr>
                        <a:t>283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11997410"/>
                  </a:ext>
                </a:extLst>
              </a:tr>
              <a:tr h="162257">
                <a:tc>
                  <a:txBody>
                    <a:bodyPr/>
                    <a:lstStyle/>
                    <a:p>
                      <a:pPr hangingPunct="0"/>
                      <a:r>
                        <a:rPr lang="en-GB" sz="900">
                          <a:effectLst/>
                        </a:rPr>
                        <a:t>259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77916665"/>
                  </a:ext>
                </a:extLst>
              </a:tr>
              <a:tr h="162257">
                <a:tc>
                  <a:txBody>
                    <a:bodyPr/>
                    <a:lstStyle/>
                    <a:p>
                      <a:pPr hangingPunct="0"/>
                      <a:r>
                        <a:rPr lang="en-GB" sz="900">
                          <a:effectLst/>
                        </a:rPr>
                        <a:t>291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699607184"/>
                  </a:ext>
                </a:extLst>
              </a:tr>
              <a:tr h="162257">
                <a:tc>
                  <a:txBody>
                    <a:bodyPr/>
                    <a:lstStyle/>
                    <a:p>
                      <a:pPr hangingPunct="0"/>
                      <a:r>
                        <a:rPr lang="en-GB" sz="900">
                          <a:effectLst/>
                        </a:rPr>
                        <a:t>295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80720769"/>
                  </a:ext>
                </a:extLst>
              </a:tr>
              <a:tr h="162257">
                <a:tc>
                  <a:txBody>
                    <a:bodyPr/>
                    <a:lstStyle/>
                    <a:p>
                      <a:pPr hangingPunct="0"/>
                      <a:r>
                        <a:rPr lang="en-GB" sz="900">
                          <a:effectLst/>
                        </a:rPr>
                        <a:t>299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216043974"/>
                  </a:ext>
                </a:extLst>
              </a:tr>
              <a:tr h="162257">
                <a:tc>
                  <a:txBody>
                    <a:bodyPr/>
                    <a:lstStyle/>
                    <a:p>
                      <a:pPr hangingPunct="0"/>
                      <a:r>
                        <a:rPr lang="en-GB" sz="900">
                          <a:effectLst/>
                        </a:rPr>
                        <a:t>263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oneM2M-RTURI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03344248"/>
                  </a:ext>
                </a:extLst>
              </a:tr>
              <a:tr h="162257">
                <a:tc>
                  <a:txBody>
                    <a:bodyPr/>
                    <a:lstStyle/>
                    <a:p>
                      <a:pPr hangingPunct="0"/>
                      <a:r>
                        <a:rPr lang="en-GB" sz="900">
                          <a:effectLst/>
                        </a:rPr>
                        <a:t>303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oneM2M-EC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47913212"/>
                  </a:ext>
                </a:extLst>
              </a:tr>
              <a:tr h="162257">
                <a:tc>
                  <a:txBody>
                    <a:bodyPr/>
                    <a:lstStyle/>
                    <a:p>
                      <a:pPr hangingPunct="0"/>
                      <a:r>
                        <a:rPr lang="en-GB" sz="900">
                          <a:effectLst/>
                        </a:rPr>
                        <a:t>307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049447377"/>
                  </a:ext>
                </a:extLst>
              </a:tr>
              <a:tr h="162257">
                <a:tc>
                  <a:txBody>
                    <a:bodyPr/>
                    <a:lstStyle/>
                    <a:p>
                      <a:pPr hangingPunct="0"/>
                      <a:r>
                        <a:rPr lang="en-GB" sz="900">
                          <a:effectLst/>
                        </a:rPr>
                        <a:t>311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98196802"/>
                  </a:ext>
                </a:extLst>
              </a:tr>
              <a:tr h="162257">
                <a:tc>
                  <a:txBody>
                    <a:bodyPr/>
                    <a:lstStyle/>
                    <a:p>
                      <a:pPr hangingPunct="0"/>
                      <a:r>
                        <a:rPr lang="en-GB" sz="900">
                          <a:effectLst/>
                        </a:rPr>
                        <a:t>267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oneM2M-TY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15895968"/>
                  </a:ext>
                </a:extLst>
              </a:tr>
              <a:tr h="162257">
                <a:tc>
                  <a:txBody>
                    <a:bodyPr/>
                    <a:lstStyle/>
                    <a:p>
                      <a:pPr hangingPunct="0"/>
                      <a:r>
                        <a:rPr lang="en-GB" sz="900">
                          <a:effectLst/>
                        </a:rPr>
                        <a:t>319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4067631"/>
                  </a:ext>
                </a:extLst>
              </a:tr>
              <a:tr h="162257">
                <a:tc>
                  <a:txBody>
                    <a:bodyPr/>
                    <a:lstStyle/>
                    <a:p>
                      <a:pPr hangingPunct="0"/>
                      <a:r>
                        <a:rPr lang="en-GB" sz="900">
                          <a:effectLst/>
                        </a:rPr>
                        <a:t>323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96753143"/>
                  </a:ext>
                </a:extLst>
              </a:tr>
              <a:tr h="162257">
                <a:tc>
                  <a:txBody>
                    <a:bodyPr/>
                    <a:lstStyle/>
                    <a:p>
                      <a:pPr hangingPunct="0"/>
                      <a:r>
                        <a:rPr lang="en-GB" sz="900">
                          <a:effectLst/>
                        </a:rPr>
                        <a:t>327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oneM2M-ATI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498481689"/>
                  </a:ext>
                </a:extLst>
              </a:tr>
              <a:tr h="162257">
                <a:tc>
                  <a:txBody>
                    <a:bodyPr/>
                    <a:lstStyle/>
                    <a:p>
                      <a:pPr hangingPunct="0"/>
                      <a:r>
                        <a:rPr lang="en-GB" sz="900">
                          <a:effectLst/>
                        </a:rPr>
                        <a:t>271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oneM2M-RVI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88960649"/>
                  </a:ext>
                </a:extLst>
              </a:tr>
              <a:tr h="162257">
                <a:tc>
                  <a:txBody>
                    <a:bodyPr/>
                    <a:lstStyle/>
                    <a:p>
                      <a:pPr hangingPunct="0"/>
                      <a:r>
                        <a:rPr lang="en-GB" sz="900">
                          <a:effectLst/>
                        </a:rPr>
                        <a:t>331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oneM2M-VSI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3368368"/>
                  </a:ext>
                </a:extLst>
              </a:tr>
              <a:tr h="162257">
                <a:tc>
                  <a:txBody>
                    <a:bodyPr/>
                    <a:lstStyle/>
                    <a:p>
                      <a:pPr hangingPunct="0"/>
                      <a:r>
                        <a:rPr lang="en-GB" sz="900">
                          <a:effectLst/>
                        </a:rPr>
                        <a:t>335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0-512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1698405"/>
                  </a:ext>
                </a:extLst>
              </a:tr>
              <a:tr h="162257">
                <a:tc>
                  <a:txBody>
                    <a:bodyPr/>
                    <a:lstStyle/>
                    <a:p>
                      <a:pPr hangingPunct="0"/>
                      <a:r>
                        <a:rPr lang="en-GB" sz="900">
                          <a:effectLst/>
                        </a:rPr>
                        <a:t>339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oneM2M-AUS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004666361"/>
                  </a:ext>
                </a:extLst>
              </a:tr>
              <a:tr h="162257">
                <a:tc>
                  <a:txBody>
                    <a:bodyPr/>
                    <a:lstStyle/>
                    <a:p>
                      <a:pPr hangingPunct="0"/>
                      <a:r>
                        <a:rPr lang="en-GB" sz="900">
                          <a:effectLst/>
                        </a:rPr>
                        <a:t>275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oneM2M-ASRI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14248153"/>
                  </a:ext>
                </a:extLst>
              </a:tr>
              <a:tr h="162257">
                <a:tc>
                  <a:txBody>
                    <a:bodyPr/>
                    <a:lstStyle/>
                    <a:p>
                      <a:pPr hangingPunct="0"/>
                      <a:r>
                        <a:rPr lang="en-GB" sz="900">
                          <a:effectLst/>
                        </a:rPr>
                        <a:t>343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oneM2M-OMR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44738537"/>
                  </a:ext>
                </a:extLst>
              </a:tr>
              <a:tr h="162257">
                <a:tc>
                  <a:txBody>
                    <a:bodyPr/>
                    <a:lstStyle/>
                    <a:p>
                      <a:pPr hangingPunct="0"/>
                      <a:r>
                        <a:rPr lang="en-GB" sz="900">
                          <a:effectLst/>
                        </a:rPr>
                        <a:t>347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oneM2M-PRPI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dirty="0">
                          <a:effectLst/>
                        </a:rPr>
                        <a:t>(None)</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74928001"/>
                  </a:ext>
                </a:extLst>
              </a:tr>
              <a:tr h="162257">
                <a:tc>
                  <a:txBody>
                    <a:bodyPr/>
                    <a:lstStyle/>
                    <a:p>
                      <a:pPr hangingPunct="0"/>
                      <a:r>
                        <a:rPr lang="en-GB" sz="900">
                          <a:effectLst/>
                        </a:rPr>
                        <a:t>351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oneM2M-MSU</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85329616"/>
                  </a:ext>
                </a:extLst>
              </a:tr>
              <a:tr h="811284">
                <a:tc gridSpan="9">
                  <a:txBody>
                    <a:bodyPr/>
                    <a:lstStyle/>
                    <a:p>
                      <a:pPr marL="540385" indent="-540385" hangingPunct="0"/>
                      <a:r>
                        <a:rPr lang="en-GB" sz="900" dirty="0">
                          <a:effectLst/>
                        </a:rPr>
                        <a:t>NOTE 1:	C, U, N, R means Critical, Unsafe, </a:t>
                      </a:r>
                      <a:r>
                        <a:rPr lang="en-GB" sz="900" dirty="0" err="1">
                          <a:effectLst/>
                        </a:rPr>
                        <a:t>NoCacheKey</a:t>
                      </a:r>
                      <a:r>
                        <a:rPr lang="en-GB" sz="900" dirty="0">
                          <a:effectLst/>
                        </a:rPr>
                        <a:t> and Repeatable respectively [1]. Table 6.2.2.4.0-1 follows the template used in clause 5.10 Option Definitions of CoAP specification [1].</a:t>
                      </a:r>
                    </a:p>
                    <a:p>
                      <a:pPr marL="540385" indent="-540385" hangingPunct="0"/>
                      <a:r>
                        <a:rPr lang="en-GB" sz="900" dirty="0">
                          <a:effectLst/>
                        </a:rPr>
                        <a:t>NOTE 2:	CoAP Option numbers specified in table 6.2.2.4.0-1 are subject to change after review by IANA registration.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646964"/>
                  </a:ext>
                </a:extLst>
              </a:tr>
            </a:tbl>
          </a:graphicData>
        </a:graphic>
      </p:graphicFrame>
      <p:sp>
        <p:nvSpPr>
          <p:cNvPr id="5" name="TextBox 4">
            <a:extLst>
              <a:ext uri="{FF2B5EF4-FFF2-40B4-BE49-F238E27FC236}">
                <a16:creationId xmlns:a16="http://schemas.microsoft.com/office/drawing/2014/main" id="{1B630F29-6360-F4ED-B22A-3A0CEC534DCD}"/>
              </a:ext>
            </a:extLst>
          </p:cNvPr>
          <p:cNvSpPr txBox="1"/>
          <p:nvPr/>
        </p:nvSpPr>
        <p:spPr>
          <a:xfrm>
            <a:off x="8488017" y="1908313"/>
            <a:ext cx="2981740" cy="2308324"/>
          </a:xfrm>
          <a:prstGeom prst="rect">
            <a:avLst/>
          </a:prstGeom>
          <a:noFill/>
        </p:spPr>
        <p:txBody>
          <a:bodyPr wrap="square" rtlCol="0">
            <a:spAutoFit/>
          </a:bodyPr>
          <a:lstStyle/>
          <a:p>
            <a:r>
              <a:rPr lang="en-US" dirty="0"/>
              <a:t>If all these parameters were included and had their maximum lengths, we  they would consume around 3,400 bytes.</a:t>
            </a:r>
          </a:p>
          <a:p>
            <a:endParaRPr lang="en-US" dirty="0"/>
          </a:p>
          <a:p>
            <a:r>
              <a:rPr lang="en-US" dirty="0"/>
              <a:t>In practice the amount consumed is much smaller</a:t>
            </a:r>
          </a:p>
        </p:txBody>
      </p:sp>
    </p:spTree>
    <p:extLst>
      <p:ext uri="{BB962C8B-B14F-4D97-AF65-F5344CB8AC3E}">
        <p14:creationId xmlns:p14="http://schemas.microsoft.com/office/powerpoint/2010/main" val="71493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err="1"/>
              <a:t>Discussion</a:t>
            </a:r>
            <a:r>
              <a:rPr lang="de-DE" dirty="0"/>
              <a:t>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GB" sz="2000" dirty="0">
                <a:solidFill>
                  <a:srgbClr val="00B050"/>
                </a:solidFill>
              </a:rPr>
              <a:t>IANA CoAP experts have explained the issues with sending large CoAP messages: </a:t>
            </a:r>
          </a:p>
          <a:p>
            <a:pPr lvl="1">
              <a:lnSpc>
                <a:spcPct val="100000"/>
              </a:lnSpc>
            </a:pPr>
            <a:r>
              <a:rPr lang="en-GB" sz="1600" dirty="0">
                <a:solidFill>
                  <a:srgbClr val="00B050"/>
                </a:solidFill>
              </a:rPr>
              <a:t>If the message size exceeds the IP MTU size you will get IP packet fragmentation. </a:t>
            </a:r>
          </a:p>
          <a:p>
            <a:pPr lvl="2">
              <a:lnSpc>
                <a:spcPct val="100000"/>
              </a:lnSpc>
            </a:pPr>
            <a:r>
              <a:rPr lang="en-GB" sz="1200" dirty="0">
                <a:solidFill>
                  <a:srgbClr val="00B050"/>
                </a:solidFill>
              </a:rPr>
              <a:t>In a multi-hop transmission it’s the smallest MTU size of all the hops that counts (for For IPv6 each MTU length must be at least 1280 byte and for IPv4 each MTU length must be at least 576 bytes)</a:t>
            </a:r>
          </a:p>
          <a:p>
            <a:pPr lvl="1">
              <a:lnSpc>
                <a:spcPct val="100000"/>
              </a:lnSpc>
            </a:pPr>
            <a:r>
              <a:rPr lang="en-GB" sz="1600" dirty="0">
                <a:solidFill>
                  <a:srgbClr val="00B050"/>
                </a:solidFill>
              </a:rPr>
              <a:t>You can get further fragmentation at the data link layer. Moreover some link layer implementations do not support fragmentation and so will refuse to transmit the packet at all. </a:t>
            </a:r>
          </a:p>
          <a:p>
            <a:pPr lvl="1">
              <a:lnSpc>
                <a:spcPct val="100000"/>
              </a:lnSpc>
            </a:pPr>
            <a:r>
              <a:rPr lang="en-GB" sz="1600" dirty="0">
                <a:solidFill>
                  <a:srgbClr val="00B050"/>
                </a:solidFill>
              </a:rPr>
              <a:t>As we are talking about unreliable networks the more fragments you have the more chance there is of losing the CoAP message and having to retransmit the whole thing. This leads leading to poor throughput and high latency.</a:t>
            </a:r>
          </a:p>
          <a:p>
            <a:pPr>
              <a:lnSpc>
                <a:spcPct val="100000"/>
              </a:lnSpc>
            </a:pPr>
            <a:r>
              <a:rPr lang="en-GB" sz="2000" dirty="0"/>
              <a:t>To send bigger payloads you can use CoAP </a:t>
            </a:r>
            <a:r>
              <a:rPr lang="en-GB" sz="2000" dirty="0" err="1"/>
              <a:t>blockwise</a:t>
            </a:r>
            <a:r>
              <a:rPr lang="en-GB" sz="2000" dirty="0"/>
              <a:t> transfers to split the payload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lvl="1">
              <a:lnSpc>
                <a:spcPct val="100000"/>
              </a:lnSpc>
            </a:pPr>
            <a:r>
              <a:rPr lang="en-GB" sz="1600" dirty="0">
                <a:solidFill>
                  <a:srgbClr val="00B050"/>
                </a:solidFill>
              </a:rPr>
              <a:t>However the CoAP options can’t be split into blocks – each CoAP message in the chain has to carry a copy of all the options. </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it unlikely that they will all be present in any given message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a:bodyPr>
          <a:lstStyle/>
          <a:p>
            <a:pPr marL="457200" indent="-457200">
              <a:buFont typeface="+mj-lt"/>
              <a:buAutoNum type="arabicPeriod"/>
            </a:pPr>
            <a:r>
              <a:rPr lang="en-US" sz="2200" dirty="0"/>
              <a:t>Stick with the current approach of mapping parameters to Uri-Query and custom Options, using the revised option numbers.  </a:t>
            </a:r>
          </a:p>
          <a:p>
            <a:pPr lvl="1"/>
            <a:r>
              <a:rPr lang="en-US" sz="1800" dirty="0"/>
              <a:t>IANA experts say that this is a valid approach, though they recommend against it</a:t>
            </a:r>
            <a:br>
              <a:rPr lang="en-US" sz="1800" dirty="0"/>
            </a:br>
            <a:endParaRPr lang="en-US" sz="1800" dirty="0"/>
          </a:p>
          <a:p>
            <a:pPr marL="457200" indent="-457200">
              <a:buFont typeface="+mj-lt"/>
              <a:buAutoNum type="arabicPeriod"/>
            </a:pPr>
            <a:r>
              <a:rPr lang="en-US" sz="2200" dirty="0"/>
              <a:t>Change TS-0008 to serialize all the Primitive Parameters (except for </a:t>
            </a:r>
            <a:r>
              <a:rPr lang="en-US" sz="2200" b="1" i="1" dirty="0"/>
              <a:t>To</a:t>
            </a:r>
            <a:r>
              <a:rPr lang="en-US" sz="2200" dirty="0"/>
              <a:t>) into the payload, similar to the way we do in TS-0010 and TS-0020.</a:t>
            </a:r>
          </a:p>
          <a:p>
            <a:pPr lvl="1"/>
            <a:r>
              <a:rPr lang="en-US" sz="1800" dirty="0">
                <a:solidFill>
                  <a:srgbClr val="00B050"/>
                </a:solidFill>
              </a:rPr>
              <a:t>As the CoAP GET method does not have a payload, we would either have to </a:t>
            </a:r>
          </a:p>
          <a:p>
            <a:pPr lvl="2"/>
            <a:r>
              <a:rPr lang="en-US" sz="1400" dirty="0">
                <a:solidFill>
                  <a:srgbClr val="00B050"/>
                </a:solidFill>
              </a:rPr>
              <a:t>use CoAP FETCH (RFC 8132) instead of GET.  [The FETCH method has a payload and was added to CoAP to allow complex queries to be specified via the payload instead of via Options.]</a:t>
            </a:r>
          </a:p>
          <a:p>
            <a:pPr lvl="2"/>
            <a:r>
              <a:rPr lang="en-US" sz="1400" dirty="0">
                <a:solidFill>
                  <a:srgbClr val="00B050"/>
                </a:solidFill>
              </a:rPr>
              <a:t>Use CoAP POST instead (we might then choose to use this for every request)</a:t>
            </a:r>
          </a:p>
          <a:p>
            <a:pPr lvl="1"/>
            <a:endParaRPr lang="en-US" sz="1800" dirty="0"/>
          </a:p>
          <a:p>
            <a:pPr marL="457200" indent="-457200">
              <a:buFont typeface="+mj-lt"/>
              <a:buAutoNum type="arabicPeriod"/>
            </a:pPr>
            <a:r>
              <a:rPr lang="en-US" sz="2200" dirty="0">
                <a:solidFill>
                  <a:srgbClr val="00B050"/>
                </a:solidFill>
              </a:rPr>
              <a:t>Use CoAP options for the primitive parameters that are numeric as in option 1(these are quite small) but serialize the String parameters in the payload, as in option 2.</a:t>
            </a:r>
            <a:br>
              <a:rPr lang="en-US" sz="2200" dirty="0">
                <a:solidFill>
                  <a:srgbClr val="00B050"/>
                </a:solidFill>
              </a:rPr>
            </a:br>
            <a:endParaRPr lang="en-US" sz="2200" dirty="0">
              <a:solidFill>
                <a:srgbClr val="00B050"/>
              </a:solidFill>
            </a:endParaRPr>
          </a:p>
        </p:txBody>
      </p:sp>
    </p:spTree>
    <p:extLst>
      <p:ext uri="{BB962C8B-B14F-4D97-AF65-F5344CB8AC3E}">
        <p14:creationId xmlns:p14="http://schemas.microsoft.com/office/powerpoint/2010/main" val="315376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lnSpcReduction="10000"/>
          </a:bodyPr>
          <a:lstStyle/>
          <a:p>
            <a:pPr marL="457200" indent="-457200">
              <a:buFont typeface="+mj-lt"/>
              <a:buAutoNum type="arabicPeriod"/>
            </a:pPr>
            <a:r>
              <a:rPr lang="en-US" sz="1800" dirty="0"/>
              <a:t>Stick with the approach of mapping parameters to Uri-Query and custom Options. </a:t>
            </a:r>
          </a:p>
          <a:p>
            <a:pPr marL="457200" lvl="1" indent="0">
              <a:buNone/>
            </a:pPr>
            <a:r>
              <a:rPr lang="en-US" sz="1400" dirty="0"/>
              <a:t>+ No change to implementations</a:t>
            </a:r>
          </a:p>
          <a:p>
            <a:pPr marL="457200" lvl="1" indent="0">
              <a:buNone/>
            </a:pPr>
            <a:r>
              <a:rPr lang="en-US" sz="1400" dirty="0"/>
              <a:t>+ Efficient encoding for small oneM2M messages (i.e. ones that have short option values and small payloads)</a:t>
            </a:r>
          </a:p>
          <a:p>
            <a:pPr marL="457200" lvl="1" indent="0">
              <a:buNone/>
            </a:pPr>
            <a:r>
              <a:rPr lang="en-US" sz="1400" dirty="0"/>
              <a:t>-  Larger messages will encounter the fragmentation issues mentioned earlier</a:t>
            </a:r>
          </a:p>
          <a:p>
            <a:pPr marL="457200" lvl="1" indent="0">
              <a:buNone/>
            </a:pPr>
            <a:r>
              <a:rPr lang="en-US" sz="1400" dirty="0"/>
              <a:t>-  </a:t>
            </a:r>
            <a:r>
              <a:rPr lang="en-US" sz="1400" dirty="0" err="1"/>
              <a:t>Uri_Query</a:t>
            </a:r>
            <a:r>
              <a:rPr lang="en-US" sz="1400" dirty="0"/>
              <a:t> option could exceed 255 bytes, leading to inability to send the oneM2M primitive</a:t>
            </a:r>
          </a:p>
          <a:p>
            <a:pPr marL="457200" lvl="1" indent="0">
              <a:buNone/>
            </a:pPr>
            <a:r>
              <a:rPr lang="en-US" sz="1400" dirty="0"/>
              <a:t>-  One or more of the other Primitive Parameters could exceed the length defined for the corresponding option in TS-0008</a:t>
            </a:r>
          </a:p>
          <a:p>
            <a:pPr marL="457200" indent="-457200">
              <a:buFont typeface="+mj-lt"/>
              <a:buAutoNum type="arabicPeriod"/>
            </a:pPr>
            <a:r>
              <a:rPr lang="en-US" sz="1800" dirty="0"/>
              <a:t>Change TS-0008 to map all the Primitive Parameters (except for </a:t>
            </a:r>
            <a:r>
              <a:rPr lang="en-US" sz="1800" b="1" i="1" dirty="0"/>
              <a:t>To</a:t>
            </a:r>
            <a:r>
              <a:rPr lang="en-US" sz="1800" dirty="0"/>
              <a:t>) into the payload, as in TS-0010 / TS-0020.</a:t>
            </a:r>
          </a:p>
          <a:p>
            <a:pPr marL="457200" lvl="1" indent="0">
              <a:buNone/>
            </a:pPr>
            <a:r>
              <a:rPr lang="en-US" sz="1400" dirty="0"/>
              <a:t>+ No need for IANA registration, as no custom options are needed. </a:t>
            </a:r>
          </a:p>
          <a:p>
            <a:pPr marL="457200" lvl="1" indent="0">
              <a:buNone/>
            </a:pPr>
            <a:r>
              <a:rPr lang="en-US" sz="1400" dirty="0"/>
              <a:t>+ No risk of the </a:t>
            </a:r>
            <a:r>
              <a:rPr lang="en-US" sz="1400" dirty="0" err="1"/>
              <a:t>Uri_Query</a:t>
            </a:r>
            <a:r>
              <a:rPr lang="en-US" sz="1400" dirty="0"/>
              <a:t> limit being exceeded</a:t>
            </a:r>
          </a:p>
          <a:p>
            <a:pPr marL="457200" lvl="1" indent="0">
              <a:buNone/>
            </a:pPr>
            <a:r>
              <a:rPr lang="en-US" sz="1400" dirty="0"/>
              <a:t>+ No risk of CoAP options getting too big, allowing effective use of Block-wise transfer to keep messages smaller than the MTU size</a:t>
            </a:r>
          </a:p>
          <a:p>
            <a:pPr marL="457200" lvl="1" indent="0">
              <a:buNone/>
            </a:pPr>
            <a:r>
              <a:rPr lang="en-US" sz="1400" dirty="0">
                <a:solidFill>
                  <a:srgbClr val="00B050"/>
                </a:solidFill>
              </a:rPr>
              <a:t>-  Changes to TS-0008 and implementations - we would have to switch from the CoAP GET to a different CoAP method. </a:t>
            </a:r>
          </a:p>
          <a:p>
            <a:pPr marL="914400" lvl="2" indent="0">
              <a:buNone/>
            </a:pPr>
            <a:r>
              <a:rPr lang="en-US" sz="1000" dirty="0">
                <a:solidFill>
                  <a:srgbClr val="00B050"/>
                </a:solidFill>
              </a:rPr>
              <a:t>-  Use of POST for things that aren’t create operations runs counter to the spirit of CoAP.</a:t>
            </a:r>
          </a:p>
          <a:p>
            <a:pPr marL="914400" lvl="2" indent="0">
              <a:buNone/>
            </a:pPr>
            <a:r>
              <a:rPr lang="en-US" sz="1000" dirty="0">
                <a:solidFill>
                  <a:srgbClr val="00B050"/>
                </a:solidFill>
              </a:rPr>
              <a:t>-  Use of FETCH requires the use of a CoAP extension RFC</a:t>
            </a:r>
            <a:endParaRPr lang="en-US" sz="600" dirty="0">
              <a:solidFill>
                <a:srgbClr val="00B050"/>
              </a:solidFill>
            </a:endParaRPr>
          </a:p>
          <a:p>
            <a:pPr marL="457200" lvl="1" indent="0">
              <a:buNone/>
            </a:pPr>
            <a:r>
              <a:rPr lang="en-US" sz="1400" dirty="0"/>
              <a:t>-  Small messages are likely to be slightly bigger than under option 1.</a:t>
            </a:r>
          </a:p>
          <a:p>
            <a:pPr marL="514350" indent="-514350">
              <a:buFont typeface="+mj-lt"/>
              <a:buAutoNum type="arabicPeriod"/>
            </a:pPr>
            <a:r>
              <a:rPr lang="en-US" sz="1800" dirty="0">
                <a:solidFill>
                  <a:srgbClr val="00B050"/>
                </a:solidFill>
              </a:rPr>
              <a:t>Use CoAP options for the primitive parameters that are numeric </a:t>
            </a:r>
            <a:br>
              <a:rPr lang="en-US" sz="1800" dirty="0">
                <a:solidFill>
                  <a:srgbClr val="00B050"/>
                </a:solidFill>
              </a:rPr>
            </a:br>
            <a:r>
              <a:rPr lang="en-US" sz="1400" dirty="0">
                <a:solidFill>
                  <a:srgbClr val="00B050"/>
                </a:solidFill>
              </a:rPr>
              <a:t>+ Efficient encoding of numeric options, without the risk of the message size getting too big, or option limits being exceeded</a:t>
            </a:r>
          </a:p>
          <a:p>
            <a:pPr marL="457200" lvl="1" indent="0">
              <a:buNone/>
            </a:pPr>
            <a:r>
              <a:rPr lang="en-US" sz="1400" dirty="0">
                <a:solidFill>
                  <a:srgbClr val="00B050"/>
                </a:solidFill>
              </a:rPr>
              <a:t> + Fewer options for us to register. </a:t>
            </a:r>
          </a:p>
          <a:p>
            <a:pPr marL="457200" lvl="1" indent="0">
              <a:buNone/>
            </a:pPr>
            <a:r>
              <a:rPr lang="en-US" sz="1400" dirty="0">
                <a:solidFill>
                  <a:srgbClr val="00B050"/>
                </a:solidFill>
              </a:rPr>
              <a:t> -  Additional complexity in the specification and implementations and deviation from TS-0010 / TS-0020</a:t>
            </a:r>
          </a:p>
          <a:p>
            <a:pPr marL="457200" lvl="1" indent="0">
              <a:buNone/>
            </a:pPr>
            <a:r>
              <a:rPr lang="en-US" sz="1400" dirty="0">
                <a:solidFill>
                  <a:srgbClr val="00B050"/>
                </a:solidFill>
              </a:rPr>
              <a:t> -  We would have to switch from the CoAP GET to a different CoAP method (as in 2) to carry the String parameters in </a:t>
            </a:r>
            <a:r>
              <a:rPr lang="en-US" sz="1400">
                <a:solidFill>
                  <a:srgbClr val="00B050"/>
                </a:solidFill>
              </a:rPr>
              <a:t>the payload</a:t>
            </a:r>
            <a:endParaRPr lang="en-US" sz="1400" dirty="0">
              <a:solidFill>
                <a:srgbClr val="00B050"/>
              </a:solidFill>
            </a:endParaRPr>
          </a:p>
          <a:p>
            <a:pPr marL="457200" lvl="1" indent="0">
              <a:buNone/>
            </a:pPr>
            <a:r>
              <a:rPr lang="en-US" sz="1400" dirty="0"/>
              <a:t> </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1251</TotalTime>
  <Words>1509</Words>
  <Application>Microsoft Macintosh PowerPoint</Application>
  <PresentationFormat>Widescreen</PresentationFormat>
  <Paragraphs>279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Myriad Pro</vt:lpstr>
      <vt:lpstr>Myriad Pro Light</vt:lpstr>
      <vt:lpstr>Times New Roman</vt:lpstr>
      <vt:lpstr>Office Theme</vt:lpstr>
      <vt:lpstr>CoAP options discussion </vt:lpstr>
      <vt:lpstr>Background</vt:lpstr>
      <vt:lpstr>Background - CoAP message format and size</vt:lpstr>
      <vt:lpstr>Custom CoAP options and their lengths </vt:lpstr>
      <vt:lpstr>Discussion – CoAP lengths</vt:lpstr>
      <vt:lpstr>Options</vt:lpstr>
      <vt:lpstr>Options – pros and cons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307</cp:revision>
  <dcterms:created xsi:type="dcterms:W3CDTF">2017-09-21T15:46:31Z</dcterms:created>
  <dcterms:modified xsi:type="dcterms:W3CDTF">2023-10-17T11:27:46Z</dcterms:modified>
</cp:coreProperties>
</file>