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76" r:id="rId3"/>
    <p:sldId id="278" r:id="rId4"/>
    <p:sldId id="282" r:id="rId5"/>
    <p:sldId id="277" r:id="rId6"/>
    <p:sldId id="280" r:id="rId7"/>
    <p:sldId id="281"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40" autoAdjust="0"/>
    <p:restoredTop sz="94660"/>
  </p:normalViewPr>
  <p:slideViewPr>
    <p:cSldViewPr snapToGrid="0">
      <p:cViewPr varScale="1">
        <p:scale>
          <a:sx n="128" d="100"/>
          <a:sy n="128" d="100"/>
        </p:scale>
        <p:origin x="776"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06.12.23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12/6/23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98991"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2023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 discussion</a:t>
            </a:r>
            <a:br>
              <a:rPr lang="en-GB" dirty="0"/>
            </a:br>
            <a:endParaRPr lang="en-US" sz="2200" dirty="0">
              <a:solidFill>
                <a:srgbClr val="00B050"/>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a:p>
            <a:endParaRPr lang="en-US" sz="2400" dirty="0">
              <a:solidFill>
                <a:srgbClr val="00B050"/>
              </a:solidFill>
              <a:latin typeface="+mn-lt"/>
            </a:endParaRPr>
          </a:p>
          <a:p>
            <a:r>
              <a:rPr lang="en-GB" b="1" dirty="0">
                <a:solidFill>
                  <a:srgbClr val="00B050"/>
                </a:solidFill>
                <a:latin typeface="+mn-lt"/>
              </a:rPr>
              <a:t>Substantive changes </a:t>
            </a:r>
            <a:r>
              <a:rPr lang="en-GB" sz="2400" b="1" dirty="0">
                <a:solidFill>
                  <a:srgbClr val="00B050"/>
                </a:solidFill>
              </a:rPr>
              <a:t>since R01 are shown in green.</a:t>
            </a:r>
            <a:endParaRPr lang="en-US" b="1" dirty="0">
              <a:latin typeface="+mn-lt"/>
            </a:endParaRP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5" y="1253330"/>
            <a:ext cx="11651935" cy="522698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Uri-Path and Uri-Query CoAP options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Uri-Path and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solidFill>
                  <a:srgbClr val="00B050"/>
                </a:solidFill>
              </a:rPr>
              <a:t>IANA experts are now concerned about the impact that our CoAP options could have on the overall message size. </a:t>
            </a:r>
            <a:endParaRPr lang="en-US" sz="2100" dirty="0">
              <a:solidFill>
                <a:srgbClr val="00B050"/>
              </a:solidFill>
            </a:endParaRPr>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err="1"/>
              <a:t>Discussion</a:t>
            </a:r>
            <a:r>
              <a:rPr lang="de-DE" dirty="0"/>
              <a:t>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GB" sz="2000" dirty="0">
                <a:solidFill>
                  <a:srgbClr val="00B050"/>
                </a:solidFill>
              </a:rPr>
              <a:t>IANA CoAP experts have explained the issues with sending large CoAP messages: </a:t>
            </a:r>
          </a:p>
          <a:p>
            <a:pPr lvl="1">
              <a:lnSpc>
                <a:spcPct val="100000"/>
              </a:lnSpc>
            </a:pPr>
            <a:r>
              <a:rPr lang="en-GB" sz="1600" dirty="0">
                <a:solidFill>
                  <a:srgbClr val="00B050"/>
                </a:solidFill>
              </a:rPr>
              <a:t>If the message size exceeds the IP MTU size you will get IP packet fragmentation. </a:t>
            </a:r>
          </a:p>
          <a:p>
            <a:pPr lvl="2">
              <a:lnSpc>
                <a:spcPct val="100000"/>
              </a:lnSpc>
            </a:pPr>
            <a:r>
              <a:rPr lang="en-GB" sz="1200" dirty="0">
                <a:solidFill>
                  <a:srgbClr val="00B050"/>
                </a:solidFill>
              </a:rPr>
              <a:t>In a multi-hop transmission it’s the smallest MTU size of all the hops that counts (for For IPv6 each MTU length must be at least 1280 byte and for IPv4 each MTU length must be at least 576 bytes)</a:t>
            </a:r>
          </a:p>
          <a:p>
            <a:pPr lvl="1">
              <a:lnSpc>
                <a:spcPct val="100000"/>
              </a:lnSpc>
            </a:pPr>
            <a:r>
              <a:rPr lang="en-GB" sz="1600" dirty="0">
                <a:solidFill>
                  <a:srgbClr val="00B050"/>
                </a:solidFill>
              </a:rPr>
              <a:t>You can get further fragmentation at the data link layer. Moreover some link layer implementations do not support fragmentation and so will refuse to transmit the packet at all. </a:t>
            </a:r>
          </a:p>
          <a:p>
            <a:pPr lvl="1">
              <a:lnSpc>
                <a:spcPct val="100000"/>
              </a:lnSpc>
            </a:pPr>
            <a:r>
              <a:rPr lang="en-GB" sz="1600" dirty="0">
                <a:solidFill>
                  <a:srgbClr val="00B050"/>
                </a:solidFill>
              </a:rPr>
              <a:t>As we are talking about unreliable networks the more fragments you have the more chance there is of losing the CoAP message and having to retransmit the whole thing. This leads leading to poor throughput and high latency.</a:t>
            </a:r>
          </a:p>
          <a:p>
            <a:pPr>
              <a:lnSpc>
                <a:spcPct val="100000"/>
              </a:lnSpc>
            </a:pPr>
            <a:r>
              <a:rPr lang="en-GB" sz="2000" dirty="0"/>
              <a:t>To send bigger payloads you can use CoAP </a:t>
            </a:r>
            <a:r>
              <a:rPr lang="en-GB" sz="2000" dirty="0" err="1"/>
              <a:t>blockwise</a:t>
            </a:r>
            <a:r>
              <a:rPr lang="en-GB" sz="2000" dirty="0"/>
              <a:t> transfers to split the payload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lvl="1">
              <a:lnSpc>
                <a:spcPct val="100000"/>
              </a:lnSpc>
            </a:pPr>
            <a:r>
              <a:rPr lang="en-GB" sz="1600" dirty="0">
                <a:solidFill>
                  <a:srgbClr val="00B050"/>
                </a:solidFill>
              </a:rPr>
              <a:t>However the CoAP options can’t be split into blocks – each CoAP message in the chain has to carry a copy of all the options. </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it unlikely that they will all be present in any given message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a:bodyPr>
          <a:lstStyle/>
          <a:p>
            <a:pPr marL="457200" indent="-457200">
              <a:buFont typeface="+mj-lt"/>
              <a:buAutoNum type="arabicPeriod"/>
            </a:pPr>
            <a:r>
              <a:rPr lang="en-US" sz="2200" dirty="0"/>
              <a:t>Stick with the current approach of mapping parameters to Uri-Query and custom Options, using the revised option numbers.  </a:t>
            </a:r>
          </a:p>
          <a:p>
            <a:pPr lvl="1"/>
            <a:r>
              <a:rPr lang="en-US" sz="1800" dirty="0"/>
              <a:t>IANA experts say that this is a valid approach, though they recommend against it</a:t>
            </a:r>
            <a:br>
              <a:rPr lang="en-US" sz="1800" dirty="0"/>
            </a:br>
            <a:endParaRPr lang="en-US" sz="1800" dirty="0"/>
          </a:p>
          <a:p>
            <a:pPr marL="457200" indent="-457200">
              <a:buFont typeface="+mj-lt"/>
              <a:buAutoNum type="arabicPeriod"/>
            </a:pPr>
            <a:r>
              <a:rPr lang="en-US" sz="2200" dirty="0"/>
              <a:t>Change TS-0008 to serialize all the Primitive Parameters (except for </a:t>
            </a:r>
            <a:r>
              <a:rPr lang="en-US" sz="2200" b="1" i="1" dirty="0"/>
              <a:t>To</a:t>
            </a:r>
            <a:r>
              <a:rPr lang="en-US" sz="2200" dirty="0"/>
              <a:t>) into the payload, similar to the way we do in TS-0010 and TS-0020.</a:t>
            </a:r>
          </a:p>
          <a:p>
            <a:pPr lvl="1"/>
            <a:r>
              <a:rPr lang="en-US" sz="1800" dirty="0">
                <a:solidFill>
                  <a:srgbClr val="00B050"/>
                </a:solidFill>
              </a:rPr>
              <a:t>As the CoAP GET method does not have a payload, we would either have to </a:t>
            </a:r>
          </a:p>
          <a:p>
            <a:pPr lvl="2"/>
            <a:r>
              <a:rPr lang="en-US" sz="1400" dirty="0">
                <a:solidFill>
                  <a:srgbClr val="00B050"/>
                </a:solidFill>
              </a:rPr>
              <a:t>use CoAP FETCH (RFC 8132) instead of GET.  [The FETCH method has a payload and was added to CoAP to allow complex queries to be specified via the payload instead of via Options.]</a:t>
            </a:r>
          </a:p>
          <a:p>
            <a:pPr lvl="2"/>
            <a:r>
              <a:rPr lang="en-US" sz="1400" dirty="0">
                <a:solidFill>
                  <a:srgbClr val="00B050"/>
                </a:solidFill>
              </a:rPr>
              <a:t>Use CoAP POST instead (we might then choose to use this for every request)</a:t>
            </a:r>
          </a:p>
          <a:p>
            <a:pPr lvl="1"/>
            <a:endParaRPr lang="en-US" sz="1800" dirty="0"/>
          </a:p>
          <a:p>
            <a:pPr marL="457200" indent="-457200">
              <a:buFont typeface="+mj-lt"/>
              <a:buAutoNum type="arabicPeriod"/>
            </a:pPr>
            <a:r>
              <a:rPr lang="en-US" sz="2200" dirty="0">
                <a:solidFill>
                  <a:srgbClr val="00B050"/>
                </a:solidFill>
              </a:rPr>
              <a:t>Use CoAP options for the primitive parameters that are numeric as in option 1(these are quite small) but serialize the String parameters in the payload, as in option 2.</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lnSpcReduction="10000"/>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No change to implementations</a:t>
            </a:r>
          </a:p>
          <a:p>
            <a:pPr marL="457200" lvl="1" indent="0">
              <a:buNone/>
            </a:pPr>
            <a:r>
              <a:rPr lang="en-US" sz="1400" dirty="0"/>
              <a:t>+ Efficient encoding for small oneM2M messages (i.e. ones that have short option values and small payloads)</a:t>
            </a:r>
          </a:p>
          <a:p>
            <a:pPr marL="457200" lvl="1" indent="0">
              <a:buNone/>
            </a:pPr>
            <a:r>
              <a:rPr lang="en-US" sz="1400" dirty="0"/>
              <a:t>-  Larger messages will encounter the fragmentation issues mentioned earlier</a:t>
            </a:r>
          </a:p>
          <a:p>
            <a:pPr marL="457200" lvl="1" indent="0">
              <a:buNone/>
            </a:pPr>
            <a:r>
              <a:rPr lang="en-US" sz="1400" dirty="0"/>
              <a:t>-  </a:t>
            </a:r>
            <a:r>
              <a:rPr lang="en-US" sz="1400" dirty="0" err="1"/>
              <a:t>Uri_Query</a:t>
            </a:r>
            <a:r>
              <a:rPr lang="en-US" sz="1400" dirty="0"/>
              <a:t> option could exceed 255 bytes, leading to inability to send the oneM2M primitive</a:t>
            </a:r>
          </a:p>
          <a:p>
            <a:pPr marL="457200" lvl="1" indent="0">
              <a:buNone/>
            </a:pPr>
            <a:r>
              <a:rPr lang="en-US" sz="1400" dirty="0"/>
              <a:t>-  One or more of the other Primitive Parameters could exceed the length defined for the corresponding option in TS-0008</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solidFill>
                  <a:srgbClr val="00B050"/>
                </a:solidFill>
              </a:rPr>
              <a:t>-  Changes to TS-0008 and implementations - we would have to switch from the CoAP GET to a different CoAP method. </a:t>
            </a:r>
          </a:p>
          <a:p>
            <a:pPr marL="914400" lvl="2" indent="0">
              <a:buNone/>
            </a:pPr>
            <a:r>
              <a:rPr lang="en-US" sz="1000" dirty="0">
                <a:solidFill>
                  <a:srgbClr val="00B050"/>
                </a:solidFill>
              </a:rPr>
              <a:t>-  Use of POST for things that aren’t create operations runs counter to the spirit of CoAP.</a:t>
            </a:r>
          </a:p>
          <a:p>
            <a:pPr marL="914400" lvl="2" indent="0">
              <a:buNone/>
            </a:pPr>
            <a:r>
              <a:rPr lang="en-US" sz="1000" dirty="0">
                <a:solidFill>
                  <a:srgbClr val="00B050"/>
                </a:solidFill>
              </a:rPr>
              <a:t>-  Use of FETCH requires the use of a CoAP extension RFC</a:t>
            </a:r>
            <a:endParaRPr lang="en-US" sz="600" dirty="0">
              <a:solidFill>
                <a:srgbClr val="00B050"/>
              </a:solidFill>
            </a:endParaRPr>
          </a:p>
          <a:p>
            <a:pPr marL="457200" lvl="1" indent="0">
              <a:buNone/>
            </a:pPr>
            <a:r>
              <a:rPr lang="en-US" sz="1400" dirty="0"/>
              <a:t>-  Small messages are likely to be slightly bigger than under option 1.</a:t>
            </a:r>
          </a:p>
          <a:p>
            <a:pPr marL="514350" indent="-514350">
              <a:buFont typeface="+mj-lt"/>
              <a:buAutoNum type="arabicPeriod"/>
            </a:pPr>
            <a:r>
              <a:rPr lang="en-US" sz="1800" dirty="0">
                <a:solidFill>
                  <a:srgbClr val="00B050"/>
                </a:solidFill>
              </a:rPr>
              <a:t>Use CoAP options for the primitive parameters that are numeric </a:t>
            </a:r>
            <a:br>
              <a:rPr lang="en-US" sz="1800" dirty="0">
                <a:solidFill>
                  <a:srgbClr val="00B050"/>
                </a:solidFill>
              </a:rPr>
            </a:br>
            <a:r>
              <a:rPr lang="en-US" sz="1400" dirty="0">
                <a:solidFill>
                  <a:srgbClr val="00B050"/>
                </a:solidFill>
              </a:rPr>
              <a:t>+ Efficient encoding of numeric options, without the risk of the message size getting too big, or option limits being exceeded</a:t>
            </a:r>
          </a:p>
          <a:p>
            <a:pPr marL="457200" lvl="1" indent="0">
              <a:buNone/>
            </a:pPr>
            <a:r>
              <a:rPr lang="en-US" sz="1400" dirty="0">
                <a:solidFill>
                  <a:srgbClr val="00B050"/>
                </a:solidFill>
              </a:rPr>
              <a:t> + Fewer options for us to register. </a:t>
            </a:r>
          </a:p>
          <a:p>
            <a:pPr marL="457200" lvl="1" indent="0">
              <a:buNone/>
            </a:pPr>
            <a:r>
              <a:rPr lang="en-US" sz="1400" dirty="0">
                <a:solidFill>
                  <a:srgbClr val="00B050"/>
                </a:solidFill>
              </a:rPr>
              <a:t> -  Additional complexity in the specification and implementations and deviation from TS-0010 / TS-0020</a:t>
            </a:r>
          </a:p>
          <a:p>
            <a:pPr marL="457200" lvl="1" indent="0">
              <a:buNone/>
            </a:pPr>
            <a:r>
              <a:rPr lang="en-US" sz="1400" dirty="0">
                <a:solidFill>
                  <a:srgbClr val="00B050"/>
                </a:solidFill>
              </a:rPr>
              <a:t> -  We would have to switch from the CoAP GET to a different CoAP method (as in 2) to carry the String parameters in </a:t>
            </a:r>
            <a:r>
              <a:rPr lang="en-US" sz="1400">
                <a:solidFill>
                  <a:srgbClr val="00B050"/>
                </a:solidFill>
              </a:rPr>
              <a:t>the payload</a:t>
            </a:r>
            <a:endParaRPr lang="en-US" sz="1400" dirty="0">
              <a:solidFill>
                <a:srgbClr val="00B050"/>
              </a:solidFill>
            </a:endParaRPr>
          </a:p>
          <a:p>
            <a:pPr marL="457200" lvl="1" indent="0">
              <a:buNone/>
            </a:pPr>
            <a:r>
              <a:rPr lang="en-US" sz="1400" dirty="0"/>
              <a:t> </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Conclusions at SDS 62</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a:bodyPr>
          <a:lstStyle/>
          <a:p>
            <a:pPr marL="457200" indent="-457200">
              <a:buFont typeface="+mj-lt"/>
              <a:buAutoNum type="arabicPeriod"/>
            </a:pPr>
            <a:r>
              <a:rPr lang="en-US" sz="1800" dirty="0"/>
              <a:t>Releases 2 to 4 will continue to use the Primitive Parameter mappings that are currently defined in TS-0008</a:t>
            </a:r>
          </a:p>
          <a:p>
            <a:pPr lvl="1"/>
            <a:r>
              <a:rPr lang="en-US" sz="1400" dirty="0"/>
              <a:t>The old option numbers are acceptable.</a:t>
            </a:r>
          </a:p>
          <a:p>
            <a:pPr marL="457200" indent="-457200">
              <a:buFont typeface="+mj-lt"/>
              <a:buAutoNum type="arabicPeriod"/>
            </a:pPr>
            <a:r>
              <a:rPr lang="en-US" sz="1800" dirty="0"/>
              <a:t>We will prepare a CR for TS-0008 R5 to map all the primitive parameters into the message payload (apart from the </a:t>
            </a:r>
            <a:r>
              <a:rPr lang="en-US" sz="1800" b="1" i="1" dirty="0"/>
              <a:t>To</a:t>
            </a:r>
            <a:r>
              <a:rPr lang="en-US" sz="1800" dirty="0"/>
              <a:t> parameter which stays in the URI-Path option) and to specify the use of CoAP Fetch instead of CoAP Get.</a:t>
            </a:r>
          </a:p>
          <a:p>
            <a:pPr marL="457200" indent="-457200">
              <a:buFont typeface="+mj-lt"/>
              <a:buAutoNum type="arabicPeriod"/>
            </a:pPr>
            <a:r>
              <a:rPr lang="en-US" sz="1800" dirty="0"/>
              <a:t>This CR will permit a few frequently-used Parameters (e.g. RVI, </a:t>
            </a:r>
            <a:r>
              <a:rPr lang="en-US" sz="1800" dirty="0" err="1"/>
              <a:t>ReqId</a:t>
            </a:r>
            <a:r>
              <a:rPr lang="en-US" sz="1800" dirty="0"/>
              <a:t> and RSC) to be carried as options at the sender’s discretion.  This means that receivers have to be prepared to receive them either as options or in the payload. </a:t>
            </a:r>
            <a:r>
              <a:rPr lang="en-US" sz="1800" i="1" dirty="0"/>
              <a:t>[This topic can be discussed further when reviewing the CR]</a:t>
            </a:r>
          </a:p>
          <a:p>
            <a:pPr marL="457200" indent="-457200">
              <a:buFont typeface="+mj-lt"/>
              <a:buAutoNum type="arabicPeriod"/>
            </a:pPr>
            <a:r>
              <a:rPr lang="en-US" sz="1800" dirty="0"/>
              <a:t>Release 5 implementations should be prepared to interoperate with R2..R4 implementations</a:t>
            </a:r>
          </a:p>
          <a:p>
            <a:pPr lvl="1"/>
            <a:r>
              <a:rPr lang="en-US" sz="1400" dirty="0"/>
              <a:t>They should accept incoming requests with the oneM2M defined CoAP options in them, and they should respond in kind.</a:t>
            </a:r>
          </a:p>
          <a:p>
            <a:pPr lvl="1"/>
            <a:r>
              <a:rPr lang="en-US" sz="1400" dirty="0"/>
              <a:t>When sending a request or a notification to a receiver that is R2..R4, they should use the oneM2M options defined in that version of TS-0008. </a:t>
            </a:r>
          </a:p>
          <a:p>
            <a:pPr marL="457200" indent="-457200">
              <a:buFont typeface="+mj-lt"/>
              <a:buAutoNum type="arabicPeriod"/>
            </a:pPr>
            <a:r>
              <a:rPr lang="en-US" sz="1800" dirty="0"/>
              <a:t>We will continue with IANA registration for any options that are allowed in point 3</a:t>
            </a:r>
            <a:endParaRPr lang="en-US" sz="1600" dirty="0"/>
          </a:p>
        </p:txBody>
      </p:sp>
    </p:spTree>
    <p:extLst>
      <p:ext uri="{BB962C8B-B14F-4D97-AF65-F5344CB8AC3E}">
        <p14:creationId xmlns:p14="http://schemas.microsoft.com/office/powerpoint/2010/main" val="1131473655"/>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1253</TotalTime>
  <Words>1720</Words>
  <Application>Microsoft Macintosh PowerPoint</Application>
  <PresentationFormat>Widescreen</PresentationFormat>
  <Paragraphs>288</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Myriad Pro</vt:lpstr>
      <vt:lpstr>Myriad Pro Light</vt:lpstr>
      <vt:lpstr>Times New Roman</vt:lpstr>
      <vt:lpstr>Office Theme</vt:lpstr>
      <vt:lpstr>CoAP options discussion </vt:lpstr>
      <vt:lpstr>Background</vt:lpstr>
      <vt:lpstr>Background - CoAP message format and size</vt:lpstr>
      <vt:lpstr>Custom CoAP options and their lengths </vt:lpstr>
      <vt:lpstr>Discussion – CoAP lengths</vt:lpstr>
      <vt:lpstr>Options</vt:lpstr>
      <vt:lpstr>Options – pros and cons</vt:lpstr>
      <vt:lpstr>Conclusions at SDS 62</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308</cp:revision>
  <dcterms:created xsi:type="dcterms:W3CDTF">2017-09-21T15:46:31Z</dcterms:created>
  <dcterms:modified xsi:type="dcterms:W3CDTF">2023-12-06T22:05:15Z</dcterms:modified>
</cp:coreProperties>
</file>