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9.png" ContentType="image/png"/>
  <Override PartName="/ppt/media/image13.png" ContentType="image/png"/>
  <Override PartName="/ppt/media/image8.png" ContentType="image/png"/>
  <Override PartName="/ppt/media/image12.png" ContentType="image/png"/>
  <Override PartName="/ppt/media/image7.png" ContentType="image/png"/>
  <Override PartName="/ppt/media/image11.png" ContentType="image/png"/>
  <Override PartName="/ppt/media/image19.png" ContentType="image/png"/>
  <Override PartName="/ppt/media/image1.png" ContentType="image/png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545054"/>
                </a:solidFill>
                <a:latin typeface="Calibri"/>
              </a:rPr>
              <a:t>Click to move the slide</a:t>
            </a:r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IN" sz="2000" spc="-1" strike="noStrike">
                <a:latin typeface="Arial"/>
              </a:rPr>
              <a:t>Click to edit the notes format</a:t>
            </a:r>
            <a:endParaRPr b="0" lang="en-IN" sz="20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IN" sz="1400" spc="-1" strike="noStrike">
                <a:latin typeface="Times New Roman"/>
              </a:rPr>
              <a:t>&lt;header&gt;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dt" idx="6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IN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en-IN" sz="1400" spc="-1" strike="noStrike">
                <a:latin typeface="Times New Roman"/>
              </a:rPr>
              <a:t>&lt;date/time&gt;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140" name="PlaceHolder 5"/>
          <p:cNvSpPr>
            <a:spLocks noGrp="1"/>
          </p:cNvSpPr>
          <p:nvPr>
            <p:ph type="ftr" idx="7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en-IN" sz="1400" spc="-1" strike="noStrike">
                <a:latin typeface="Times New Roman"/>
              </a:defRPr>
            </a:lvl1pPr>
          </a:lstStyle>
          <a:p>
            <a:r>
              <a:rPr b="0" lang="en-IN" sz="1400" spc="-1" strike="noStrike">
                <a:latin typeface="Times New Roman"/>
              </a:rPr>
              <a:t>&lt;footer&gt;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141" name="PlaceHolder 6"/>
          <p:cNvSpPr>
            <a:spLocks noGrp="1"/>
          </p:cNvSpPr>
          <p:nvPr>
            <p:ph type="sldNum" idx="8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en-IN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C0E0E0DA-46DA-4CB0-BF6F-B208739368B8}" type="slidenum">
              <a:rPr b="0" lang="en-IN" sz="1400" spc="-1" strike="noStrike">
                <a:latin typeface="Times New Roman"/>
              </a:rPr>
              <a:t>&lt;number&gt;</a:t>
            </a:fld>
            <a:endParaRPr b="0" lang="en-IN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IN" sz="2000" spc="-1" strike="noStrike"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95B4B92-04D3-42BA-8CF5-A4C93A427AAB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IN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60B5C80-5C9A-4B86-86D8-B7CFB4C2CC94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E4165E3-1C50-4B21-9A2A-F2220F709F12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5923690-F88A-40B9-A1E8-1540A7A95FDF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5B362C8-F6BE-42C0-A860-2BA248C33AC1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FBAD2A1-ADF4-4ABC-8E67-3B11D8FC372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07681FB-B138-4554-9DEA-01E9874BC75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B2EA943-D3AB-497A-BEFB-DBCD5F8C7D9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D95D3DF-02E6-4581-BE4F-429E87AAB9C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2D9CA94-C1E7-4360-81EE-44FEBB8F9F6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659880" y="1233720"/>
            <a:ext cx="1129572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BBC66A1-4BCB-481D-9B4A-F2109324DE1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734B3AE-F140-4C03-8A71-BF9787DA3A6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FC693C0-E6F5-447A-9B45-70CFE26A3EC2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0D1132B-DCC9-4D41-B405-F87B520C21E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DDB533D-29C0-4BF0-8096-23B112154AA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D5CDC10-53C3-4248-9FAB-F0D8339468C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6770245-A446-4A52-A40B-D92A061CB3B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B6B496E-F72E-400D-9C34-5E20ADFE917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51C2B16-3B57-4562-99CA-5C88F4A65102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3D08F7B-3A61-4689-81F5-F8B64FF79E54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F171855-52D5-49B7-863B-5C43FDB06BBA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84A4A0B-E069-4BA0-AB92-2E85F3E0DC68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8D7CD2A-0C41-404B-8C9E-6E974D85B95E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0F51CEF-F2FB-4851-A69C-256FB4465295}" type="slidenum">
              <a:t>&lt;#&gt;</a:t>
            </a:fld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subTitle"/>
          </p:nvPr>
        </p:nvSpPr>
        <p:spPr>
          <a:xfrm>
            <a:off x="659880" y="1233720"/>
            <a:ext cx="1129572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2A308CB-4CAB-4C31-B443-13D18FFC5075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282A46F-FDC6-4E59-8D77-898A634674CE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9847879-E4F0-4423-A5AD-84F4216F9C2A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4FD2F94-46CC-4EB0-8114-5F8F3B479898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3D31171-AB68-4F66-A3F2-CCB7404CF31C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B334C05-1C92-47E3-B8E4-B2117AF1136B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3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3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F43C41C-12CD-4882-8AE9-D9273F0BE73C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A5F3881-4A68-45B5-80F5-4BAF18779587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49ADC76-930D-4B5B-94C2-A8F235487645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59880" y="1233720"/>
            <a:ext cx="1129572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A6C6DE5-E9C9-44B9-80F7-3535AEA13A70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E3BBEDA-07E0-47A9-B784-4EE74E78A6CA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E7878A1-2056-4C9B-9C26-A263BC656286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F8FAC3B-B7EF-4B36-9731-E130E1B38A46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6"/>
          <p:cNvSpPr/>
          <p:nvPr/>
        </p:nvSpPr>
        <p:spPr>
          <a:xfrm>
            <a:off x="0" y="1155240"/>
            <a:ext cx="12191760" cy="1800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Picture 7" descr=""/>
          <p:cNvPicPr/>
          <p:nvPr/>
        </p:nvPicPr>
        <p:blipFill>
          <a:blip r:embed="rId2"/>
          <a:stretch/>
        </p:blipFill>
        <p:spPr>
          <a:xfrm>
            <a:off x="10807560" y="105840"/>
            <a:ext cx="1206720" cy="903600"/>
          </a:xfrm>
          <a:prstGeom prst="rect">
            <a:avLst/>
          </a:prstGeom>
          <a:ln w="0">
            <a:noFill/>
          </a:ln>
        </p:spPr>
      </p:pic>
      <p:sp>
        <p:nvSpPr>
          <p:cNvPr id="2" name="Rectangle 8"/>
          <p:cNvSpPr/>
          <p:nvPr/>
        </p:nvSpPr>
        <p:spPr>
          <a:xfrm>
            <a:off x="0" y="6497640"/>
            <a:ext cx="12191760" cy="1800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TextBox 9"/>
          <p:cNvSpPr/>
          <p:nvPr/>
        </p:nvSpPr>
        <p:spPr>
          <a:xfrm>
            <a:off x="5502960" y="6591960"/>
            <a:ext cx="11077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bfbfbf"/>
                </a:solidFill>
                <a:latin typeface="Myriad Pro Light"/>
              </a:rPr>
              <a:t>© 2021oneM2M</a:t>
            </a:r>
            <a:endParaRPr b="0" lang="en-IN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IN" sz="900" spc="-1" strike="noStrike">
              <a:latin typeface="Arial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0"/>
            <a:ext cx="12191760" cy="2174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Rectangle 6"/>
          <p:cNvSpPr/>
          <p:nvPr/>
        </p:nvSpPr>
        <p:spPr>
          <a:xfrm>
            <a:off x="0" y="4285440"/>
            <a:ext cx="12191760" cy="257220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01400" y="112248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1" lang="en-US" sz="6000" spc="-1" strike="noStrike">
                <a:solidFill>
                  <a:srgbClr val="c63133"/>
                </a:solidFill>
                <a:latin typeface="Myriad Pro"/>
              </a:rPr>
              <a:t>Click to edit Master title style</a:t>
            </a:r>
            <a:endParaRPr b="0" lang="en-US" sz="60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ldNum" idx="1"/>
          </p:nvPr>
        </p:nvSpPr>
        <p:spPr>
          <a:xfrm>
            <a:off x="11697480" y="6492960"/>
            <a:ext cx="493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989798"/>
                </a:solidFill>
                <a:latin typeface="Myriad Pro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114A087-DACB-4AEF-A6C9-6ABCF40155DD}" type="slidenum">
              <a:rPr b="0" lang="en-US" sz="1200" spc="-1" strike="noStrike">
                <a:solidFill>
                  <a:srgbClr val="989798"/>
                </a:solidFill>
                <a:latin typeface="Myriad Pro"/>
              </a:rPr>
              <a:t>&lt;number&gt;</a:t>
            </a:fld>
            <a:endParaRPr b="0" lang="en-IN" sz="1200" spc="-1" strike="noStrike">
              <a:latin typeface="Times New Roman"/>
            </a:endParaRPr>
          </a:p>
        </p:txBody>
      </p:sp>
      <p:pic>
        <p:nvPicPr>
          <p:cNvPr id="8" name="Picture 7" descr=""/>
          <p:cNvPicPr/>
          <p:nvPr/>
        </p:nvPicPr>
        <p:blipFill>
          <a:blip r:embed="rId3"/>
          <a:stretch/>
        </p:blipFill>
        <p:spPr>
          <a:xfrm>
            <a:off x="4647600" y="194040"/>
            <a:ext cx="2478600" cy="1856160"/>
          </a:xfrm>
          <a:prstGeom prst="rect">
            <a:avLst/>
          </a:prstGeom>
          <a:ln w="0">
            <a:noFill/>
          </a:ln>
        </p:spPr>
      </p:pic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545054"/>
                </a:solidFill>
                <a:latin typeface="Myriad Pro"/>
              </a:rPr>
              <a:t>Click to edit the outline text format</a:t>
            </a: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545054"/>
                </a:solidFill>
                <a:latin typeface="Myriad Pro"/>
              </a:rPr>
              <a:t>Second Outline Level</a:t>
            </a:r>
            <a:endParaRPr b="0" lang="en-US" sz="2000" spc="-1" strike="noStrike">
              <a:solidFill>
                <a:srgbClr val="545054"/>
              </a:solidFill>
              <a:latin typeface="Myriad Pro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545054"/>
                </a:solidFill>
                <a:latin typeface="Myriad Pro"/>
              </a:rPr>
              <a:t>Third Outline Level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545054"/>
                </a:solidFill>
                <a:latin typeface="Myriad Pro"/>
              </a:rPr>
              <a:t>Fourth Outline Level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45054"/>
                </a:solidFill>
                <a:latin typeface="Myriad Pro"/>
              </a:rPr>
              <a:t>Fifth Outline Level</a:t>
            </a:r>
            <a:endParaRPr b="0" lang="en-US" sz="2000" spc="-1" strike="noStrike">
              <a:solidFill>
                <a:srgbClr val="545054"/>
              </a:solidFill>
              <a:latin typeface="Myriad Pro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45054"/>
                </a:solidFill>
                <a:latin typeface="Myriad Pro"/>
              </a:rPr>
              <a:t>Sixth Outline Level</a:t>
            </a:r>
            <a:endParaRPr b="0" lang="en-US" sz="2000" spc="-1" strike="noStrike">
              <a:solidFill>
                <a:srgbClr val="545054"/>
              </a:solidFill>
              <a:latin typeface="Myriad Pro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45054"/>
                </a:solidFill>
                <a:latin typeface="Myriad Pro"/>
              </a:rPr>
              <a:t>Seventh Outline Level</a:t>
            </a:r>
            <a:endParaRPr b="0" lang="en-US" sz="2000" spc="-1" strike="noStrike">
              <a:solidFill>
                <a:srgbClr val="545054"/>
              </a:solidFill>
              <a:latin typeface="Myriad Pr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6"/>
          <p:cNvSpPr/>
          <p:nvPr/>
        </p:nvSpPr>
        <p:spPr>
          <a:xfrm>
            <a:off x="0" y="1155240"/>
            <a:ext cx="12191760" cy="1800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7" name="Picture 7" descr=""/>
          <p:cNvPicPr/>
          <p:nvPr/>
        </p:nvPicPr>
        <p:blipFill>
          <a:blip r:embed="rId2"/>
          <a:stretch/>
        </p:blipFill>
        <p:spPr>
          <a:xfrm>
            <a:off x="10807560" y="105840"/>
            <a:ext cx="1206720" cy="903600"/>
          </a:xfrm>
          <a:prstGeom prst="rect">
            <a:avLst/>
          </a:prstGeom>
          <a:ln w="0">
            <a:noFill/>
          </a:ln>
        </p:spPr>
      </p:pic>
      <p:sp>
        <p:nvSpPr>
          <p:cNvPr id="48" name="Rectangle 8"/>
          <p:cNvSpPr/>
          <p:nvPr/>
        </p:nvSpPr>
        <p:spPr>
          <a:xfrm>
            <a:off x="0" y="6497640"/>
            <a:ext cx="12191760" cy="1800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TextBox 9"/>
          <p:cNvSpPr/>
          <p:nvPr/>
        </p:nvSpPr>
        <p:spPr>
          <a:xfrm>
            <a:off x="5502960" y="6591960"/>
            <a:ext cx="11077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bfbfbf"/>
                </a:solidFill>
                <a:latin typeface="Myriad Pro Light"/>
              </a:rPr>
              <a:t>© 2021oneM2M</a:t>
            </a:r>
            <a:endParaRPr b="0" lang="en-IN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IN" sz="900" spc="-1" strike="noStrike">
              <a:latin typeface="Arial"/>
            </a:endParaRPr>
          </a:p>
        </p:txBody>
      </p: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34800" y="0"/>
            <a:ext cx="784980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63133"/>
                </a:solidFill>
                <a:latin typeface="Myriad Pro"/>
              </a:rPr>
              <a:t>Click to edit Master title style</a:t>
            </a:r>
            <a:endParaRPr b="0" lang="en-US" sz="44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34800" y="1494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545054"/>
                </a:solidFill>
                <a:latin typeface="Myriad Pro"/>
              </a:rPr>
              <a:t>Click to edit Master text styles</a:t>
            </a: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c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545054"/>
                </a:solidFill>
                <a:latin typeface="Myriad Pro"/>
              </a:rPr>
              <a:t>Second level</a:t>
            </a:r>
            <a:endParaRPr b="0" lang="en-US" sz="2400" spc="-1" strike="noStrike">
              <a:solidFill>
                <a:srgbClr val="545054"/>
              </a:solidFill>
              <a:latin typeface="Myriad Pro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c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545054"/>
                </a:solidFill>
                <a:latin typeface="Myriad Pro"/>
              </a:rPr>
              <a:t>Third level</a:t>
            </a:r>
            <a:endParaRPr b="0" lang="en-US" sz="2000" spc="-1" strike="noStrike">
              <a:solidFill>
                <a:srgbClr val="545054"/>
              </a:solidFill>
              <a:latin typeface="Myriad Pro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c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545054"/>
                </a:solidFill>
                <a:latin typeface="Myriad Pro"/>
              </a:rPr>
              <a:t>Fourth level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c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545054"/>
                </a:solidFill>
                <a:latin typeface="Myriad Pro"/>
              </a:rPr>
              <a:t>Fifth level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 idx="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>
              <a:lnSpc>
                <a:spcPct val="100000"/>
              </a:lnSpc>
              <a:buNone/>
              <a:defRPr b="0" lang="en-US" sz="1800" spc="-1" strike="noStrike">
                <a:solidFill>
                  <a:srgbClr val="545054"/>
                </a:solidFill>
                <a:latin typeface="Myriad Pro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545054"/>
                </a:solidFill>
                <a:latin typeface="Myriad Pro"/>
              </a:rPr>
              <a:t>&lt;date/time&gt;</a:t>
            </a:r>
            <a:endParaRPr b="0" lang="en-IN" sz="1800" spc="-1" strike="noStrike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algn="ctr">
              <a:buNone/>
              <a:defRPr b="0" lang="en-IN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IN" sz="1400" spc="-1" strike="noStrike">
                <a:latin typeface="Times New Roman"/>
              </a:rPr>
              <a:t>&lt;footer&gt;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4"/>
          </p:nvPr>
        </p:nvSpPr>
        <p:spPr>
          <a:xfrm>
            <a:off x="11697480" y="6492960"/>
            <a:ext cx="493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989798"/>
                </a:solidFill>
                <a:latin typeface="Myriad Pro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6DF49C0-2C6F-4D28-99A2-6A84BDDCD61F}" type="slidenum">
              <a:rPr b="0" lang="en-US" sz="1200" spc="-1" strike="noStrike">
                <a:solidFill>
                  <a:srgbClr val="989798"/>
                </a:solidFill>
                <a:latin typeface="Myriad Pro"/>
              </a:rPr>
              <a:t>&lt;number&gt;</a:t>
            </a:fld>
            <a:endParaRPr b="0" lang="en-IN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6"/>
          <p:cNvSpPr/>
          <p:nvPr/>
        </p:nvSpPr>
        <p:spPr>
          <a:xfrm>
            <a:off x="0" y="1155240"/>
            <a:ext cx="12191760" cy="1800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2" name="Picture 7" descr=""/>
          <p:cNvPicPr/>
          <p:nvPr/>
        </p:nvPicPr>
        <p:blipFill>
          <a:blip r:embed="rId2"/>
          <a:stretch/>
        </p:blipFill>
        <p:spPr>
          <a:xfrm>
            <a:off x="10807560" y="105840"/>
            <a:ext cx="1206720" cy="903600"/>
          </a:xfrm>
          <a:prstGeom prst="rect">
            <a:avLst/>
          </a:prstGeom>
          <a:ln w="0">
            <a:noFill/>
          </a:ln>
        </p:spPr>
      </p:pic>
      <p:sp>
        <p:nvSpPr>
          <p:cNvPr id="93" name="Rectangle 8"/>
          <p:cNvSpPr/>
          <p:nvPr/>
        </p:nvSpPr>
        <p:spPr>
          <a:xfrm>
            <a:off x="0" y="6497640"/>
            <a:ext cx="12191760" cy="1800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TextBox 9"/>
          <p:cNvSpPr/>
          <p:nvPr/>
        </p:nvSpPr>
        <p:spPr>
          <a:xfrm>
            <a:off x="5531760" y="6591960"/>
            <a:ext cx="11444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bfbfbf"/>
                </a:solidFill>
                <a:latin typeface="Myriad Pro Light"/>
              </a:rPr>
              <a:t>© 2022 oneM2M</a:t>
            </a:r>
            <a:endParaRPr b="0" lang="en-IN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IN" sz="900" spc="-1" strike="noStrike">
              <a:latin typeface="Arial"/>
            </a:endParaRPr>
          </a:p>
        </p:txBody>
      </p:sp>
      <p:sp>
        <p:nvSpPr>
          <p:cNvPr id="95" name="Rectangle 8"/>
          <p:cNvSpPr/>
          <p:nvPr/>
        </p:nvSpPr>
        <p:spPr>
          <a:xfrm>
            <a:off x="0" y="0"/>
            <a:ext cx="12191760" cy="2174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59880" y="12337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  <a:buNone/>
            </a:pPr>
            <a:r>
              <a:rPr b="1" lang="en-US" sz="4800" spc="-1" strike="noStrike">
                <a:solidFill>
                  <a:srgbClr val="545054"/>
                </a:solidFill>
                <a:latin typeface="Myriad Pro"/>
              </a:rPr>
              <a:t>Click to edit Master title style</a:t>
            </a:r>
            <a:endParaRPr b="0" lang="en-US" sz="4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ldNum" idx="5"/>
          </p:nvPr>
        </p:nvSpPr>
        <p:spPr>
          <a:xfrm>
            <a:off x="11697480" y="6492960"/>
            <a:ext cx="493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989798"/>
                </a:solidFill>
                <a:latin typeface="Myriad Pro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23154E1-8EFE-4204-8BC1-ADBA0DE0EB94}" type="slidenum">
              <a:rPr b="0" lang="en-US" sz="1200" spc="-1" strike="noStrike">
                <a:solidFill>
                  <a:srgbClr val="989798"/>
                </a:solidFill>
                <a:latin typeface="Myriad Pro"/>
              </a:rPr>
              <a:t>&lt;number&gt;</a:t>
            </a:fld>
            <a:endParaRPr b="0" lang="en-IN" sz="1200" spc="-1" strike="noStrike">
              <a:latin typeface="Times New Roman"/>
            </a:endParaRPr>
          </a:p>
        </p:txBody>
      </p:sp>
      <p:pic>
        <p:nvPicPr>
          <p:cNvPr id="98" name="Picture 7" descr=""/>
          <p:cNvPicPr/>
          <p:nvPr/>
        </p:nvPicPr>
        <p:blipFill>
          <a:blip r:embed="rId3"/>
          <a:stretch/>
        </p:blipFill>
        <p:spPr>
          <a:xfrm>
            <a:off x="523440" y="305640"/>
            <a:ext cx="2478600" cy="1856160"/>
          </a:xfrm>
          <a:prstGeom prst="rect">
            <a:avLst/>
          </a:prstGeom>
          <a:ln w="0">
            <a:noFill/>
          </a:ln>
        </p:spPr>
      </p:pic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545054"/>
                </a:solidFill>
                <a:latin typeface="Myriad Pro"/>
              </a:rPr>
              <a:t>Click to edit the outline text format</a:t>
            </a: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545054"/>
                </a:solidFill>
                <a:latin typeface="Myriad Pro"/>
              </a:rPr>
              <a:t>Second Outline Level</a:t>
            </a:r>
            <a:endParaRPr b="0" lang="en-US" sz="2000" spc="-1" strike="noStrike">
              <a:solidFill>
                <a:srgbClr val="545054"/>
              </a:solidFill>
              <a:latin typeface="Myriad Pro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545054"/>
                </a:solidFill>
                <a:latin typeface="Myriad Pro"/>
              </a:rPr>
              <a:t>Third Outline Level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545054"/>
                </a:solidFill>
                <a:latin typeface="Myriad Pro"/>
              </a:rPr>
              <a:t>Fourth Outline Level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45054"/>
                </a:solidFill>
                <a:latin typeface="Myriad Pro"/>
              </a:rPr>
              <a:t>Fifth Outline Level</a:t>
            </a:r>
            <a:endParaRPr b="0" lang="en-US" sz="2000" spc="-1" strike="noStrike">
              <a:solidFill>
                <a:srgbClr val="545054"/>
              </a:solidFill>
              <a:latin typeface="Myriad Pro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45054"/>
                </a:solidFill>
                <a:latin typeface="Myriad Pro"/>
              </a:rPr>
              <a:t>Sixth Outline Level</a:t>
            </a:r>
            <a:endParaRPr b="0" lang="en-US" sz="2000" spc="-1" strike="noStrike">
              <a:solidFill>
                <a:srgbClr val="545054"/>
              </a:solidFill>
              <a:latin typeface="Myriad Pro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45054"/>
                </a:solidFill>
                <a:latin typeface="Myriad Pro"/>
              </a:rPr>
              <a:t>Seventh Outline Level</a:t>
            </a:r>
            <a:endParaRPr b="0" lang="en-US" sz="2000" spc="-1" strike="noStrike">
              <a:solidFill>
                <a:srgbClr val="545054"/>
              </a:solidFill>
              <a:latin typeface="Myriad Pr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twitter.com/oneM2M" TargetMode="External"/><Relationship Id="rId2" Type="http://schemas.openxmlformats.org/officeDocument/2006/relationships/image" Target="../media/image6.png"/><Relationship Id="rId3" Type="http://schemas.openxmlformats.org/officeDocument/2006/relationships/hyperlink" Target="https://www.youtube.com/c/Onem2mOrg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linkedin.com/company/onem2m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github.com/oneM2M-Tutorials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iki.onem2m.org/index.php?title=Main_Page" TargetMode="External"/><Relationship Id="rId10" Type="http://schemas.openxmlformats.org/officeDocument/2006/relationships/image" Target="../media/image10.png"/><Relationship Id="rId11" Type="http://schemas.openxmlformats.org/officeDocument/2006/relationships/hyperlink" Target="https://www.onem2m.org/" TargetMode="External"/><Relationship Id="rId12" Type="http://schemas.openxmlformats.org/officeDocument/2006/relationships/image" Target="../media/image11.png"/><Relationship Id="rId13" Type="http://schemas.openxmlformats.org/officeDocument/2006/relationships/slideLayout" Target="../slideLayouts/slideLayout2.xml"/><Relationship Id="rId14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twitter.com/oneM2M" TargetMode="External"/><Relationship Id="rId2" Type="http://schemas.openxmlformats.org/officeDocument/2006/relationships/image" Target="../media/image14.png"/><Relationship Id="rId3" Type="http://schemas.openxmlformats.org/officeDocument/2006/relationships/hyperlink" Target="https://www.youtube.com/c/Onem2mOrg" TargetMode="External"/><Relationship Id="rId4" Type="http://schemas.openxmlformats.org/officeDocument/2006/relationships/image" Target="../media/image15.png"/><Relationship Id="rId5" Type="http://schemas.openxmlformats.org/officeDocument/2006/relationships/hyperlink" Target="https://www.linkedin.com/company/onem2m/" TargetMode="External"/><Relationship Id="rId6" Type="http://schemas.openxmlformats.org/officeDocument/2006/relationships/image" Target="../media/image16.png"/><Relationship Id="rId7" Type="http://schemas.openxmlformats.org/officeDocument/2006/relationships/hyperlink" Target="https://github.com/oneM2M-Tutorials" TargetMode="External"/><Relationship Id="rId8" Type="http://schemas.openxmlformats.org/officeDocument/2006/relationships/image" Target="../media/image17.png"/><Relationship Id="rId9" Type="http://schemas.openxmlformats.org/officeDocument/2006/relationships/hyperlink" Target="https://wiki.onem2m.org/index.php?title=Main_Page" TargetMode="External"/><Relationship Id="rId10" Type="http://schemas.openxmlformats.org/officeDocument/2006/relationships/image" Target="../media/image18.png"/><Relationship Id="rId11" Type="http://schemas.openxmlformats.org/officeDocument/2006/relationships/hyperlink" Target="https://www.onem2m.org/" TargetMode="External"/><Relationship Id="rId12" Type="http://schemas.openxmlformats.org/officeDocument/2006/relationships/image" Target="../media/image19.png"/><Relationship Id="rId13" Type="http://schemas.openxmlformats.org/officeDocument/2006/relationships/slideLayout" Target="../slideLayouts/slideLayout2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47840" y="1766520"/>
            <a:ext cx="1129572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1" lang="en-US" sz="6000" spc="-1" strike="noStrike">
                <a:solidFill>
                  <a:srgbClr val="c63133"/>
                </a:solidFill>
                <a:latin typeface="Myriad Pro"/>
              </a:rPr>
              <a:t>oneM2M Access Control Rule for Resource Type</a:t>
            </a:r>
            <a:endParaRPr b="0" lang="en-US" sz="60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ubTitle"/>
          </p:nvPr>
        </p:nvSpPr>
        <p:spPr>
          <a:xfrm>
            <a:off x="1523880" y="482364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2000"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Myriad Pro"/>
              </a:rPr>
              <a:t>Uvaish Siddiqui</a:t>
            </a:r>
            <a:endParaRPr b="0" lang="en-IN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Myriad Pro"/>
              </a:rPr>
              <a:t>Prateek Kumar Varshney</a:t>
            </a:r>
            <a:endParaRPr b="0" lang="en-IN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Myriad Pro"/>
              </a:rPr>
              <a:t>Poornima Shandilya</a:t>
            </a:r>
            <a:endParaRPr b="0" lang="en-IN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Myriad Pro"/>
              </a:rPr>
              <a:t>C-DOT</a:t>
            </a:r>
            <a:endParaRPr b="0" lang="en-IN" sz="2400" spc="-1" strike="noStrike">
              <a:latin typeface="Arial"/>
            </a:endParaRPr>
          </a:p>
        </p:txBody>
      </p:sp>
      <p:pic>
        <p:nvPicPr>
          <p:cNvPr id="144" name="Graphic 2" descr="">
            <a:hlinkClick r:id="rId1"/>
          </p:cNvPr>
          <p:cNvPicPr/>
          <p:nvPr/>
        </p:nvPicPr>
        <p:blipFill>
          <a:blip r:embed="rId2"/>
          <a:stretch/>
        </p:blipFill>
        <p:spPr>
          <a:xfrm>
            <a:off x="5293440" y="6360840"/>
            <a:ext cx="314280" cy="314280"/>
          </a:xfrm>
          <a:prstGeom prst="rect">
            <a:avLst/>
          </a:prstGeom>
          <a:ln w="0">
            <a:noFill/>
          </a:ln>
        </p:spPr>
      </p:pic>
      <p:pic>
        <p:nvPicPr>
          <p:cNvPr id="145" name="Graphic 6" descr="">
            <a:hlinkClick r:id="rId3"/>
          </p:cNvPr>
          <p:cNvPicPr/>
          <p:nvPr/>
        </p:nvPicPr>
        <p:blipFill>
          <a:blip r:embed="rId4"/>
          <a:stretch/>
        </p:blipFill>
        <p:spPr>
          <a:xfrm>
            <a:off x="6124680" y="6360480"/>
            <a:ext cx="314280" cy="314280"/>
          </a:xfrm>
          <a:prstGeom prst="rect">
            <a:avLst/>
          </a:prstGeom>
          <a:ln w="0">
            <a:noFill/>
          </a:ln>
        </p:spPr>
      </p:pic>
      <p:pic>
        <p:nvPicPr>
          <p:cNvPr id="146" name="Graphic 8" descr="">
            <a:hlinkClick r:id="rId5"/>
          </p:cNvPr>
          <p:cNvPicPr/>
          <p:nvPr/>
        </p:nvPicPr>
        <p:blipFill>
          <a:blip r:embed="rId6"/>
          <a:stretch/>
        </p:blipFill>
        <p:spPr>
          <a:xfrm>
            <a:off x="5711760" y="6366240"/>
            <a:ext cx="308520" cy="308520"/>
          </a:xfrm>
          <a:prstGeom prst="rect">
            <a:avLst/>
          </a:prstGeom>
          <a:ln w="0">
            <a:noFill/>
          </a:ln>
        </p:spPr>
      </p:pic>
      <p:pic>
        <p:nvPicPr>
          <p:cNvPr id="147" name="Graphic 10" descr="">
            <a:hlinkClick r:id="rId7"/>
          </p:cNvPr>
          <p:cNvPicPr/>
          <p:nvPr/>
        </p:nvPicPr>
        <p:blipFill>
          <a:blip r:embed="rId8"/>
          <a:stretch/>
        </p:blipFill>
        <p:spPr>
          <a:xfrm>
            <a:off x="6543000" y="6360480"/>
            <a:ext cx="314280" cy="314280"/>
          </a:xfrm>
          <a:prstGeom prst="rect">
            <a:avLst/>
          </a:prstGeom>
          <a:ln w="0">
            <a:noFill/>
          </a:ln>
        </p:spPr>
      </p:pic>
      <p:pic>
        <p:nvPicPr>
          <p:cNvPr id="148" name="Graphic 12" descr="">
            <a:hlinkClick r:id="rId9"/>
          </p:cNvPr>
          <p:cNvPicPr/>
          <p:nvPr/>
        </p:nvPicPr>
        <p:blipFill>
          <a:blip r:embed="rId10"/>
          <a:stretch/>
        </p:blipFill>
        <p:spPr>
          <a:xfrm>
            <a:off x="6961320" y="6360840"/>
            <a:ext cx="314280" cy="314280"/>
          </a:xfrm>
          <a:prstGeom prst="rect">
            <a:avLst/>
          </a:prstGeom>
          <a:ln w="0">
            <a:noFill/>
          </a:ln>
        </p:spPr>
      </p:pic>
      <p:pic>
        <p:nvPicPr>
          <p:cNvPr id="149" name="Graphic 5" descr="">
            <a:hlinkClick r:id="rId11"/>
          </p:cNvPr>
          <p:cNvPicPr/>
          <p:nvPr/>
        </p:nvPicPr>
        <p:blipFill>
          <a:blip r:embed="rId12"/>
          <a:stretch/>
        </p:blipFill>
        <p:spPr>
          <a:xfrm>
            <a:off x="4876560" y="6360840"/>
            <a:ext cx="312840" cy="312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334800" y="155880"/>
            <a:ext cx="1044036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8000"/>
          </a:bodyPr>
          <a:p>
            <a:pPr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63133"/>
                </a:solidFill>
                <a:latin typeface="Myriad Pro"/>
              </a:rPr>
              <a:t>Proposal 2- </a:t>
            </a:r>
            <a:r>
              <a:rPr b="1" lang="en-US" sz="3600" spc="-1" strike="noStrike">
                <a:solidFill>
                  <a:srgbClr val="c63133"/>
                </a:solidFill>
                <a:latin typeface="Myriad Pro"/>
              </a:rPr>
              <a:t>Add new parameter in </a:t>
            </a:r>
            <a:r>
              <a:rPr b="1" lang="en-GB" sz="3600" spc="-1" strike="noStrike">
                <a:solidFill>
                  <a:srgbClr val="c63133"/>
                </a:solidFill>
                <a:latin typeface="Myriad Pro"/>
              </a:rPr>
              <a:t>access-control-rule-tuples</a:t>
            </a:r>
            <a:endParaRPr b="0" lang="en-US" sz="36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/>
          </p:nvPr>
        </p:nvSpPr>
        <p:spPr>
          <a:xfrm>
            <a:off x="334800" y="1494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endParaRPr b="0" lang="en-US" sz="3600" spc="-1" strike="noStrike">
              <a:solidFill>
                <a:srgbClr val="545054"/>
              </a:solidFill>
              <a:latin typeface="Myriad Pro"/>
            </a:endParaRPr>
          </a:p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</a:pPr>
            <a:r>
              <a:rPr b="0" lang="en-US" sz="3600" spc="-1" strike="noStrike">
                <a:solidFill>
                  <a:srgbClr val="000000"/>
                </a:solidFill>
                <a:latin typeface="Times New Roman"/>
              </a:rPr>
              <a:t>Add new parameter </a:t>
            </a:r>
            <a:r>
              <a:rPr b="0" i="1" lang="en-US" sz="3600" spc="-1" strike="noStrike">
                <a:solidFill>
                  <a:srgbClr val="000000"/>
                </a:solidFill>
                <a:latin typeface="Times New Roman"/>
              </a:rPr>
              <a:t>accessControlResourceTypes</a:t>
            </a:r>
            <a:r>
              <a:rPr b="0" lang="en-US" sz="3600" spc="-1" strike="noStrike">
                <a:solidFill>
                  <a:srgbClr val="000000"/>
                </a:solidFill>
                <a:latin typeface="Times New Roman"/>
              </a:rPr>
              <a:t> in access-control-rule-tuples of ACR for RUD operations</a:t>
            </a:r>
            <a:br>
              <a:rPr sz="1200"/>
            </a:br>
            <a:br>
              <a:rPr sz="2800"/>
            </a:br>
            <a:r>
              <a:rPr b="0" lang="en-US" sz="2800" spc="-1" strike="noStrike">
                <a:solidFill>
                  <a:srgbClr val="545054"/>
                </a:solidFill>
                <a:latin typeface="Myriad Pro"/>
              </a:rPr>
              <a:t> </a:t>
            </a: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70240" y="2623320"/>
            <a:ext cx="11000880" cy="983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8000"/>
          </a:bodyPr>
          <a:p>
            <a:pPr algn="ctr">
              <a:lnSpc>
                <a:spcPct val="90000"/>
              </a:lnSpc>
              <a:buNone/>
            </a:pPr>
            <a:r>
              <a:rPr b="1" lang="de-AT" sz="6600" spc="-1" strike="noStrike">
                <a:solidFill>
                  <a:srgbClr val="c00000"/>
                </a:solidFill>
                <a:latin typeface="Myriad Pro"/>
              </a:rPr>
              <a:t>Thank You</a:t>
            </a:r>
            <a:endParaRPr b="0" lang="en-US" sz="6600" spc="-1" strike="noStrike">
              <a:solidFill>
                <a:srgbClr val="545054"/>
              </a:solidFill>
              <a:latin typeface="Calibri"/>
            </a:endParaRPr>
          </a:p>
        </p:txBody>
      </p:sp>
      <p:pic>
        <p:nvPicPr>
          <p:cNvPr id="171" name="Graphic 2" descr="">
            <a:hlinkClick r:id="rId1"/>
          </p:cNvPr>
          <p:cNvPicPr/>
          <p:nvPr/>
        </p:nvPicPr>
        <p:blipFill>
          <a:blip r:embed="rId2"/>
          <a:stretch/>
        </p:blipFill>
        <p:spPr>
          <a:xfrm>
            <a:off x="5312880" y="4121640"/>
            <a:ext cx="314280" cy="314280"/>
          </a:xfrm>
          <a:prstGeom prst="rect">
            <a:avLst/>
          </a:prstGeom>
          <a:ln w="0">
            <a:noFill/>
          </a:ln>
        </p:spPr>
      </p:pic>
      <p:pic>
        <p:nvPicPr>
          <p:cNvPr id="172" name="Graphic 6" descr="">
            <a:hlinkClick r:id="rId3"/>
          </p:cNvPr>
          <p:cNvPicPr/>
          <p:nvPr/>
        </p:nvPicPr>
        <p:blipFill>
          <a:blip r:embed="rId4"/>
          <a:stretch/>
        </p:blipFill>
        <p:spPr>
          <a:xfrm>
            <a:off x="6144120" y="4121280"/>
            <a:ext cx="314280" cy="314280"/>
          </a:xfrm>
          <a:prstGeom prst="rect">
            <a:avLst/>
          </a:prstGeom>
          <a:ln w="0">
            <a:noFill/>
          </a:ln>
        </p:spPr>
      </p:pic>
      <p:pic>
        <p:nvPicPr>
          <p:cNvPr id="173" name="Graphic 8" descr="">
            <a:hlinkClick r:id="rId5"/>
          </p:cNvPr>
          <p:cNvPicPr/>
          <p:nvPr/>
        </p:nvPicPr>
        <p:blipFill>
          <a:blip r:embed="rId6"/>
          <a:stretch/>
        </p:blipFill>
        <p:spPr>
          <a:xfrm>
            <a:off x="5731560" y="4127040"/>
            <a:ext cx="308520" cy="308520"/>
          </a:xfrm>
          <a:prstGeom prst="rect">
            <a:avLst/>
          </a:prstGeom>
          <a:ln w="0">
            <a:noFill/>
          </a:ln>
        </p:spPr>
      </p:pic>
      <p:pic>
        <p:nvPicPr>
          <p:cNvPr id="174" name="Graphic 10" descr="">
            <a:hlinkClick r:id="rId7"/>
          </p:cNvPr>
          <p:cNvPicPr/>
          <p:nvPr/>
        </p:nvPicPr>
        <p:blipFill>
          <a:blip r:embed="rId8"/>
          <a:stretch/>
        </p:blipFill>
        <p:spPr>
          <a:xfrm>
            <a:off x="6562440" y="4121280"/>
            <a:ext cx="314280" cy="314280"/>
          </a:xfrm>
          <a:prstGeom prst="rect">
            <a:avLst/>
          </a:prstGeom>
          <a:ln w="0">
            <a:noFill/>
          </a:ln>
        </p:spPr>
      </p:pic>
      <p:pic>
        <p:nvPicPr>
          <p:cNvPr id="175" name="Graphic 12" descr="">
            <a:hlinkClick r:id="rId9"/>
          </p:cNvPr>
          <p:cNvPicPr/>
          <p:nvPr/>
        </p:nvPicPr>
        <p:blipFill>
          <a:blip r:embed="rId10"/>
          <a:stretch/>
        </p:blipFill>
        <p:spPr>
          <a:xfrm>
            <a:off x="6981120" y="4121640"/>
            <a:ext cx="314280" cy="314280"/>
          </a:xfrm>
          <a:prstGeom prst="rect">
            <a:avLst/>
          </a:prstGeom>
          <a:ln w="0">
            <a:noFill/>
          </a:ln>
        </p:spPr>
      </p:pic>
      <p:pic>
        <p:nvPicPr>
          <p:cNvPr id="176" name="Graphic 5" descr="">
            <a:hlinkClick r:id="rId11"/>
          </p:cNvPr>
          <p:cNvPicPr/>
          <p:nvPr/>
        </p:nvPicPr>
        <p:blipFill>
          <a:blip r:embed="rId12"/>
          <a:stretch/>
        </p:blipFill>
        <p:spPr>
          <a:xfrm>
            <a:off x="4896000" y="4122000"/>
            <a:ext cx="312840" cy="312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334800" y="0"/>
            <a:ext cx="784980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63133"/>
                </a:solidFill>
                <a:latin typeface="Myriad Pro"/>
              </a:rPr>
              <a:t>Requirement</a:t>
            </a:r>
            <a:endParaRPr b="0" lang="en-US" sz="44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251640" y="1494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</a:rPr>
              <a:t>Problem: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There is no provision for access control on the basis of resource types in access control policies for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RUD operations.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br>
              <a:rPr sz="2800"/>
            </a:br>
            <a:r>
              <a:rPr b="1" lang="en-US" sz="1800" spc="-1" strike="noStrike">
                <a:solidFill>
                  <a:srgbClr val="000000"/>
                </a:solidFill>
                <a:latin typeface="Arial"/>
              </a:rPr>
              <a:t>Requirement: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To be able to restrict an operation by an originator based on the resource type of target resource as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depicted below: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br>
              <a:rPr sz="2800"/>
            </a:br>
            <a:br>
              <a:rPr sz="2800"/>
            </a:b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  <p:pic>
        <p:nvPicPr>
          <p:cNvPr id="152" name="" descr=""/>
          <p:cNvPicPr/>
          <p:nvPr/>
        </p:nvPicPr>
        <p:blipFill>
          <a:blip r:embed="rId1"/>
          <a:stretch/>
        </p:blipFill>
        <p:spPr>
          <a:xfrm>
            <a:off x="2520000" y="3504600"/>
            <a:ext cx="7829280" cy="260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334800" y="0"/>
            <a:ext cx="784980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63133"/>
                </a:solidFill>
                <a:latin typeface="Myriad Pro"/>
              </a:rPr>
              <a:t>Use Case</a:t>
            </a:r>
            <a:endParaRPr b="0" lang="en-US" sz="44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334800" y="1494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545054"/>
                </a:solidFill>
                <a:latin typeface="Myriad Pro"/>
              </a:rPr>
              <a:t>There can be a scenario where deviceAE is to be restricted to operate on a specific set of resourceTypes only for e.g. &lt;contentInstance&gt;,&lt;flexContainer&gt; while cloud AE application can operate on a super set of resources of e.g. 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&lt;group&gt;, &lt;container&gt;, &lt;subscription&gt;, &lt;accessControlPolicy&gt; etc.</a:t>
            </a:r>
            <a:br>
              <a:rPr sz="2800"/>
            </a:b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334800" y="0"/>
            <a:ext cx="784980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9000"/>
          </a:bodyPr>
          <a:p>
            <a:pPr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63133"/>
                </a:solidFill>
                <a:latin typeface="Myriad Pro"/>
              </a:rPr>
              <a:t>oneM2M Access Control Policies</a:t>
            </a:r>
            <a:endParaRPr b="0" lang="en-US" sz="44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334800" y="1494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8000"/>
          </a:bodyPr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An access control rule of &lt;accessControlPolicy&gt; resource consists of access control operations, access control originators, access control contexts, access control object details. </a:t>
            </a:r>
            <a:endParaRPr b="0" lang="en-US" sz="2400" spc="-1" strike="noStrike">
              <a:solidFill>
                <a:srgbClr val="545054"/>
              </a:solidFill>
              <a:latin typeface="Myriad Pro"/>
            </a:endParaRPr>
          </a:p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545054"/>
              </a:solidFill>
              <a:latin typeface="Myriad Pro"/>
            </a:endParaRPr>
          </a:p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If an incoming request matches its originator, operation and context with one of the values present in originators, operations and contexts respectively of an access control rule, then the request passes through.</a:t>
            </a:r>
            <a:endParaRPr b="0" lang="en-US" sz="2400" spc="-1" strike="noStrike">
              <a:solidFill>
                <a:srgbClr val="545054"/>
              </a:solidFill>
              <a:latin typeface="Myriad Pro"/>
            </a:endParaRPr>
          </a:p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545054"/>
              </a:solidFill>
              <a:latin typeface="Myriad Pro"/>
            </a:endParaRPr>
          </a:p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Access control object details is an optional list parameter that consists of resourceType, childResourceType, specializationType. </a:t>
            </a:r>
            <a:r>
              <a:rPr b="0" lang="en-US" sz="2400" spc="-1" strike="noStrike">
                <a:solidFill>
                  <a:srgbClr val="ff0000"/>
                </a:solidFill>
                <a:latin typeface="Times New Roman"/>
              </a:rPr>
              <a:t>It can be used to specify resource types but only subject to Create operation for child resources to a target resource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. </a:t>
            </a:r>
            <a:br>
              <a:rPr sz="2800"/>
            </a:br>
            <a:r>
              <a:rPr b="0" lang="en-US" sz="2800" spc="-1" strike="noStrike">
                <a:solidFill>
                  <a:srgbClr val="545054"/>
                </a:solidFill>
                <a:latin typeface="Myriad Pro"/>
              </a:rPr>
              <a:t> </a:t>
            </a: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334800" y="0"/>
            <a:ext cx="958824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9000"/>
          </a:bodyPr>
          <a:p>
            <a:pPr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63133"/>
                </a:solidFill>
                <a:latin typeface="Myriad Pro"/>
              </a:rPr>
              <a:t>Problem with accessControlObjectDetails</a:t>
            </a:r>
            <a:endParaRPr b="0" lang="en-US" sz="44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334800" y="1298880"/>
            <a:ext cx="10515240" cy="3605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5000"/>
          </a:bodyPr>
          <a:p>
            <a:pPr marL="228600" indent="-228600">
              <a:lnSpc>
                <a:spcPct val="90000"/>
              </a:lnSpc>
              <a:spcBef>
                <a:spcPts val="1199"/>
              </a:spcBef>
              <a:spcAft>
                <a:spcPts val="901"/>
              </a:spcAft>
              <a:buClr>
                <a:srgbClr val="c00000"/>
              </a:buClr>
              <a:buFont typeface="Arial"/>
              <a:buChar char="•"/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</a:rPr>
              <a:t>accessControlObjectDetails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The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accessControlObjectDetails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is an optional parameter of an access control rule. It specifies a subset of child resource types of the targeted resource to which the access control rule applies. </a:t>
            </a:r>
            <a:r>
              <a:rPr b="1" lang="en-US" sz="1800" spc="-1" strike="noStrike">
                <a:solidFill>
                  <a:srgbClr val="ff0000"/>
                </a:solidFill>
                <a:latin typeface="Times New Roman"/>
              </a:rPr>
              <a:t>If an access control rule includes </a:t>
            </a:r>
            <a:r>
              <a:rPr b="1" i="1" lang="en-US" sz="1800" spc="-1" strike="noStrike">
                <a:solidFill>
                  <a:srgbClr val="ff0000"/>
                </a:solidFill>
                <a:latin typeface="Times New Roman"/>
              </a:rPr>
              <a:t>accessControlObjectDetails</a:t>
            </a:r>
            <a:r>
              <a:rPr b="1" lang="en-US" sz="1800" spc="-1" strike="noStrike">
                <a:solidFill>
                  <a:srgbClr val="ff0000"/>
                </a:solidFill>
                <a:latin typeface="Times New Roman"/>
              </a:rPr>
              <a:t>, then </a:t>
            </a:r>
            <a:r>
              <a:rPr b="1" i="1" lang="en-US" sz="1800" spc="-1" strike="noStrike">
                <a:solidFill>
                  <a:srgbClr val="ff0000"/>
                </a:solidFill>
                <a:latin typeface="Times New Roman"/>
              </a:rPr>
              <a:t>childResourceType</a:t>
            </a:r>
            <a:r>
              <a:rPr b="1" lang="en-US" sz="1800" spc="-1" strike="noStrike">
                <a:solidFill>
                  <a:srgbClr val="ff0000"/>
                </a:solidFill>
                <a:latin typeface="Times New Roman"/>
              </a:rPr>
              <a:t> shall be specified. 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An access control rule which does not include any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accessControlObjectDetails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parameters applies to the child resource types of the target resource. The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accessControlObjectDetails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parameter shall consist of the elements listed in table 9.6.2.4-1. </a:t>
            </a:r>
            <a:r>
              <a:rPr b="1" lang="en-US" sz="1800" spc="-1" strike="noStrike">
                <a:solidFill>
                  <a:srgbClr val="ff0000"/>
                </a:solidFill>
                <a:latin typeface="Times New Roman"/>
              </a:rPr>
              <a:t>Child resource types listed in the </a:t>
            </a:r>
            <a:r>
              <a:rPr b="1" i="1" lang="en-US" sz="1800" spc="-1" strike="noStrike">
                <a:solidFill>
                  <a:srgbClr val="ff0000"/>
                </a:solidFill>
                <a:latin typeface="Times New Roman"/>
              </a:rPr>
              <a:t>childResourceType</a:t>
            </a:r>
            <a:r>
              <a:rPr b="1" lang="en-US" sz="1800" spc="-1" strike="noStrike">
                <a:solidFill>
                  <a:srgbClr val="ff0000"/>
                </a:solidFill>
                <a:latin typeface="Times New Roman"/>
              </a:rPr>
              <a:t> component are subject of access control for the Create operation only. Once a child resource is created, the Access Control Policies assigned directly to it apply.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The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resourceType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and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specialization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element are optional. If either the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resourceType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or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specialization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element is present in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accessControlObjectDetails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, the CSE shall match the type of resource or specialization of the targeted resource with the value specified in the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resourceType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or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specialization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element. Further checking of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childResourceType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shall be done only if the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resourceType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or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specialization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match occurs. However, if the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resourceType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and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specialization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elements are not provided, only </a:t>
            </a:r>
            <a:r>
              <a:rPr b="1" i="1" lang="en-US" sz="1800" spc="-1" strike="noStrike">
                <a:solidFill>
                  <a:srgbClr val="0000ff"/>
                </a:solidFill>
                <a:latin typeface="Times New Roman"/>
              </a:rPr>
              <a:t>childResourceType</a:t>
            </a:r>
            <a:r>
              <a:rPr b="1" lang="en-US" sz="1800" spc="-1" strike="noStrike">
                <a:solidFill>
                  <a:srgbClr val="0000ff"/>
                </a:solidFill>
                <a:latin typeface="Times New Roman"/>
              </a:rPr>
              <a:t> match shall be performed.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</p:txBody>
      </p:sp>
      <p:pic>
        <p:nvPicPr>
          <p:cNvPr id="159" name="Picture 3" descr=""/>
          <p:cNvPicPr/>
          <p:nvPr/>
        </p:nvPicPr>
        <p:blipFill>
          <a:blip r:embed="rId1"/>
          <a:stretch/>
        </p:blipFill>
        <p:spPr>
          <a:xfrm>
            <a:off x="334800" y="4904640"/>
            <a:ext cx="11149200" cy="152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334800" y="0"/>
            <a:ext cx="958824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9000"/>
          </a:bodyPr>
          <a:p>
            <a:pPr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63133"/>
                </a:solidFill>
                <a:latin typeface="Myriad Pro"/>
              </a:rPr>
              <a:t>Problem with accessControlObjectDetails</a:t>
            </a:r>
            <a:endParaRPr b="0" lang="en-US" sz="44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61" name="TextBox 3"/>
          <p:cNvSpPr/>
          <p:nvPr/>
        </p:nvSpPr>
        <p:spPr>
          <a:xfrm>
            <a:off x="509040" y="1340280"/>
            <a:ext cx="10910160" cy="502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childResourceType is mandatory (which is useful only for CREATE operation)</a:t>
            </a:r>
            <a:endParaRPr b="0" lang="en-IN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IN" sz="3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Use of objectdetails is defined for CREATE operation only i.e. it can not be used with operations like Retrieve, Update, Delete and Discovery as such.</a:t>
            </a:r>
            <a:endParaRPr b="0" lang="en-IN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en-IN" sz="32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resourceType without childResourceType doesn’t have any meaning. It is used with childResourceType only.</a:t>
            </a:r>
            <a:endParaRPr b="0" lang="en-IN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br>
              <a:rPr sz="1800"/>
            </a:br>
            <a:endParaRPr b="0" lang="en-IN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334800" y="0"/>
            <a:ext cx="784980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8000"/>
          </a:bodyPr>
          <a:p>
            <a:pPr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63133"/>
                </a:solidFill>
                <a:latin typeface="Myriad Pro"/>
              </a:rPr>
              <a:t>Proposal 1- modify accessControlObjectDetails</a:t>
            </a:r>
            <a:endParaRPr b="0" lang="en-US" sz="44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334800" y="1494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br>
              <a:rPr sz="2800"/>
            </a:b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childResourceType can be made optional</a:t>
            </a:r>
            <a:endParaRPr b="0" lang="en-US" sz="4000" spc="-1" strike="noStrike">
              <a:solidFill>
                <a:srgbClr val="545054"/>
              </a:solidFill>
              <a:latin typeface="Myriad Pro"/>
            </a:endParaRPr>
          </a:p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And meaning of resource type/specialization type can be changed to include RUD conditions also and it should be possible to use resourceType without childResourceType conditions.</a:t>
            </a:r>
            <a:br>
              <a:rPr sz="2800"/>
            </a:br>
            <a:endParaRPr b="0" lang="en-US" sz="4000" spc="-1" strike="noStrike">
              <a:solidFill>
                <a:srgbClr val="545054"/>
              </a:solidFill>
              <a:latin typeface="Myriad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334800" y="0"/>
            <a:ext cx="914148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79000"/>
          </a:bodyPr>
          <a:p>
            <a:pPr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63133"/>
                </a:solidFill>
                <a:latin typeface="Myriad Pro"/>
              </a:rPr>
              <a:t>Proposal 1- proposed modifications in accessControlObjectDetails</a:t>
            </a:r>
            <a:endParaRPr b="0" lang="en-US" sz="44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334800" y="1494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0000"/>
          </a:bodyPr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br>
              <a:rPr sz="2800"/>
            </a:b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  <a:p>
            <a:pPr marL="743040" indent="-743040">
              <a:lnSpc>
                <a:spcPct val="90000"/>
              </a:lnSpc>
              <a:buClr>
                <a:srgbClr val="c00000"/>
              </a:buClr>
              <a:buFont typeface="Calibri Light"/>
              <a:buAutoNum type="arabicPeriod"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childResourceType is to be made optional, to be used for CREATE operation only and can exist only with resource type. </a:t>
            </a:r>
            <a:endParaRPr b="0" lang="en-US" sz="4000" spc="-1" strike="noStrike">
              <a:solidFill>
                <a:srgbClr val="545054"/>
              </a:solidFill>
              <a:latin typeface="Myriad Pro"/>
            </a:endParaRPr>
          </a:p>
          <a:p>
            <a:pPr marL="743040" indent="-743040">
              <a:lnSpc>
                <a:spcPct val="90000"/>
              </a:lnSpc>
              <a:buClr>
                <a:srgbClr val="c00000"/>
              </a:buClr>
              <a:buFont typeface="Calibri Light"/>
              <a:buAutoNum type="arabicPeriod"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Resource type becomes mandatory and is to be checked for CRUD operations.</a:t>
            </a:r>
            <a:endParaRPr b="0" lang="en-US" sz="4000" spc="-1" strike="noStrike">
              <a:solidFill>
                <a:srgbClr val="545054"/>
              </a:solidFill>
              <a:latin typeface="Myriad Pro"/>
            </a:endParaRPr>
          </a:p>
          <a:p>
            <a:pPr marL="743040" indent="-743040">
              <a:lnSpc>
                <a:spcPct val="90000"/>
              </a:lnSpc>
              <a:buClr>
                <a:srgbClr val="c00000"/>
              </a:buClr>
              <a:buFont typeface="Calibri Light"/>
              <a:buAutoNum type="arabicPeriod"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When childResourceType is not defined then resourceType is checked for CREATE operation.</a:t>
            </a:r>
            <a:endParaRPr b="0" lang="en-US" sz="4000" spc="-1" strike="noStrike">
              <a:solidFill>
                <a:srgbClr val="545054"/>
              </a:solidFill>
              <a:latin typeface="Myriad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334800" y="0"/>
            <a:ext cx="7849800" cy="117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en-US" sz="1800" spc="-1" strike="noStrike">
              <a:solidFill>
                <a:srgbClr val="545054"/>
              </a:solidFill>
              <a:latin typeface="Calibri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334800" y="1494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</a:rPr>
              <a:t>Benefit with accessControlObjectDetails: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Since there is a combination of resourceTypes and childResourceTypes, we can achieve multiple parent-child resource type relationships for CREATE operation in a single access control rule.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</a:pPr>
            <a:br>
              <a:rPr sz="2800"/>
            </a:b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resourceType &lt;container&gt;                     childResourceType [&lt;contentInstance&gt;]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 marL="228600" indent="-228600">
              <a:lnSpc>
                <a:spcPct val="90000"/>
              </a:lnSpc>
              <a:buClr>
                <a:srgbClr val="c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resourceType &lt;subscription&gt;                 childResourceType [&lt;transaction&gt;]</a:t>
            </a:r>
            <a:endParaRPr b="0" lang="en-US" sz="1800" spc="-1" strike="noStrike">
              <a:solidFill>
                <a:srgbClr val="545054"/>
              </a:solidFill>
              <a:latin typeface="Myriad Pro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br>
              <a:rPr sz="2800"/>
            </a:br>
            <a:endParaRPr b="0" lang="en-US" sz="2800" spc="-1" strike="noStrike">
              <a:solidFill>
                <a:srgbClr val="545054"/>
              </a:solidFill>
              <a:latin typeface="Myriad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Application>LibreOffice/7.3.7.2$Linux_X86_64 LibreOffice_project/30$Build-2</Application>
  <AppVersion>15.0000</AppVersion>
  <Words>670</Words>
  <Paragraphs>47</Paragraphs>
  <Company>iconectiv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2017-09-21T15:46:31Z</dcterms:created>
  <dc:creator>Swedlund, Nils</dc:creator>
  <dc:description/>
  <dc:language>en-IN</dc:language>
  <cp:lastModifiedBy/>
  <dcterms:modified xsi:type="dcterms:W3CDTF">2024-06-21T11:24:37Z</dcterms:modified>
  <cp:revision>93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MSIP_Label_55339bf0-f345-473a-9ec8-6ca7c8197055_ActionId">
    <vt:lpwstr>99ab4846-56c0-4385-a47e-bfc8431a7392</vt:lpwstr>
  </property>
  <property fmtid="{D5CDD505-2E9C-101B-9397-08002B2CF9AE}" pid="4" name="MSIP_Label_55339bf0-f345-473a-9ec8-6ca7c8197055_ContentBits">
    <vt:lpwstr>0</vt:lpwstr>
  </property>
  <property fmtid="{D5CDD505-2E9C-101B-9397-08002B2CF9AE}" pid="5" name="MSIP_Label_55339bf0-f345-473a-9ec8-6ca7c8197055_Enabled">
    <vt:lpwstr>true</vt:lpwstr>
  </property>
  <property fmtid="{D5CDD505-2E9C-101B-9397-08002B2CF9AE}" pid="6" name="MSIP_Label_55339bf0-f345-473a-9ec8-6ca7c8197055_Method">
    <vt:lpwstr>Privileged</vt:lpwstr>
  </property>
  <property fmtid="{D5CDD505-2E9C-101B-9397-08002B2CF9AE}" pid="7" name="MSIP_Label_55339bf0-f345-473a-9ec8-6ca7c8197055_Name">
    <vt:lpwstr>OFFEN</vt:lpwstr>
  </property>
  <property fmtid="{D5CDD505-2E9C-101B-9397-08002B2CF9AE}" pid="8" name="MSIP_Label_55339bf0-f345-473a-9ec8-6ca7c8197055_SetDate">
    <vt:lpwstr>2022-06-29T10:25:08Z</vt:lpwstr>
  </property>
  <property fmtid="{D5CDD505-2E9C-101B-9397-08002B2CF9AE}" pid="9" name="MSIP_Label_55339bf0-f345-473a-9ec8-6ca7c8197055_SiteId">
    <vt:lpwstr>d313b56f-f400-44d3-8403-4b468b3d8ded</vt:lpwstr>
  </property>
  <property fmtid="{D5CDD505-2E9C-101B-9397-08002B2CF9AE}" pid="10" name="Notes">
    <vt:i4>1</vt:i4>
  </property>
  <property fmtid="{D5CDD505-2E9C-101B-9397-08002B2CF9AE}" pid="11" name="PresentationFormat">
    <vt:lpwstr>Widescreen</vt:lpwstr>
  </property>
  <property fmtid="{D5CDD505-2E9C-101B-9397-08002B2CF9AE}" pid="12" name="Slides">
    <vt:i4>11</vt:i4>
  </property>
</Properties>
</file>