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6"/>
  </p:notesMasterIdLst>
  <p:sldIdLst>
    <p:sldId id="275" r:id="rId2"/>
    <p:sldId id="285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yriad Pro" panose="020B0703030403020204" pitchFamily="34" charset="0"/>
      <p:regular r:id="rId31"/>
      <p:bold r:id="rId32"/>
      <p:italic r:id="rId33"/>
      <p:boldItalic r:id="rId34"/>
    </p:embeddedFont>
    <p:embeddedFont>
      <p:font typeface="Myriad Pro Light" panose="020B0403030403020204" charset="0"/>
      <p:regular r:id="rId35"/>
      <p:bold r:id="rId36"/>
      <p:italic r:id="rId37"/>
      <p:boldItalic r:id="rId38"/>
    </p:embeddedFont>
    <p:embeddedFont>
      <p:font typeface="Poppins" panose="00000500000000000000" pitchFamily="2" charset="0"/>
      <p:regular r:id="rId39"/>
      <p:bold r:id="rId40"/>
      <p:italic r:id="rId41"/>
      <p:boldItalic r:id="rId42"/>
    </p:embeddedFont>
    <p:embeddedFont>
      <p:font typeface="Roboto Mono" panose="00000009000000000000" pitchFamily="49" charset="0"/>
      <p:regular r:id="rId43"/>
      <p:bold r:id="rId44"/>
      <p:italic r:id="rId45"/>
      <p:bold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BB3"/>
    <a:srgbClr val="C00000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22-06-2024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mplate filigram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phique 59">
            <a:extLst>
              <a:ext uri="{FF2B5EF4-FFF2-40B4-BE49-F238E27FC236}">
                <a16:creationId xmlns:a16="http://schemas.microsoft.com/office/drawing/2014/main" id="{1F6A5DA4-709D-0D4C-9863-174D97BEF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latin typeface="Poppins" pitchFamily="2" charset="77"/>
                <a:cs typeface="Poppins" pitchFamily="2" charset="77"/>
              </a:rPr>
              <a:t>©ETSI 2023 – All rights reserved</a:t>
            </a:r>
          </a:p>
        </p:txBody>
      </p:sp>
      <p:sp>
        <p:nvSpPr>
          <p:cNvPr id="69" name="Espace réservé du texte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408" y="1255776"/>
            <a:ext cx="10850879" cy="486597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78C0CF-3212-9744-AE6D-BCCD3439EED3}"/>
              </a:ext>
            </a:extLst>
          </p:cNvPr>
          <p:cNvSpPr/>
          <p:nvPr userDrawn="1"/>
        </p:nvSpPr>
        <p:spPr>
          <a:xfrm>
            <a:off x="-798240" y="6858000"/>
            <a:ext cx="8334157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046152-5675-BD42-BDE8-1E0C1BE88EA1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158955-8EB1-DC4B-B05D-1FDFDC0E58AB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D8DABF-D4DC-4D49-88C4-103A5030FB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0B69AD9-0089-1F40-9BC8-697D50B24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08" y="405511"/>
            <a:ext cx="9375647" cy="5467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3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ackgr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0762" y="-989"/>
            <a:ext cx="12233523" cy="70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239351" y="38400"/>
            <a:ext cx="11712000" cy="624000"/>
          </a:xfrm>
        </p:spPr>
        <p:txBody>
          <a:bodyPr tIns="4572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Enter the title.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239347" y="816000"/>
            <a:ext cx="11712000" cy="5637717"/>
          </a:xfrm>
        </p:spPr>
        <p:txBody>
          <a:bodyPr vert="horz" lIns="90000" tIns="45720" rIns="90000" bIns="45720" rtlCol="0">
            <a:noAutofit/>
          </a:bodyPr>
          <a:lstStyle>
            <a:lvl1pPr marL="239994" indent="-239994">
              <a:spcBef>
                <a:spcPts val="667"/>
              </a:spcBef>
              <a:defRPr lang="ja-JP" altLang="en-US" sz="2667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479988" indent="-239994">
              <a:spcBef>
                <a:spcPts val="667"/>
              </a:spcBef>
              <a:defRPr lang="ja-JP" altLang="en-US" sz="2133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 marL="623984" indent="-143996">
              <a:spcBef>
                <a:spcPts val="667"/>
              </a:spcBef>
              <a:defRPr lang="ja-JP" altLang="en-US" sz="1867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 marL="767981" indent="-143996">
              <a:spcBef>
                <a:spcPts val="667"/>
              </a:spcBef>
              <a:defRPr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lvl="0"/>
            <a:r>
              <a:rPr kumimoji="1" lang="en-US" altLang="ja-JP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the text.</a:t>
            </a:r>
            <a:endParaRPr kumimoji="1" lang="ja-JP" altLang="en-US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kumimoji="1" lang="en-US" altLang="ja-JP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769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AF06467B-BF9D-42D2-BD6C-22A0D406F2BA}" type="datetime1">
              <a:rPr lang="en-US" smtClean="0"/>
              <a:t>6/22/2024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53FE4F29-22F3-44B1-A4DC-C4976DF8D7A4}" type="datetime1">
              <a:rPr lang="en-US" smtClean="0"/>
              <a:t>6/22/2024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2E108B1E-D4B5-4964-80F4-6ACDF4A88DCE}" type="datetime1">
              <a:rPr lang="en-US" smtClean="0"/>
              <a:t>6/22/2024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827630E-5F37-4DF4-B17E-ABB8D442BE17}" type="datetime1">
              <a:rPr lang="en-US" smtClean="0"/>
              <a:t>6/22/2024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4059D50-3AAA-4AB9-9DE7-96D6E6103CF8}" type="datetime1">
              <a:rPr lang="en-US" smtClean="0"/>
              <a:t>6/22/2024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2024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  <p:sldLayoutId id="21474836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treetmap.org/copyrigh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SDS-2024-0082 NGSI-LD Use Cases providing value to oneM2M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Martin Bauer, </a:t>
            </a:r>
          </a:p>
          <a:p>
            <a:r>
              <a:rPr lang="en-US"/>
              <a:t>22 </a:t>
            </a:r>
            <a:r>
              <a:rPr lang="en-US" dirty="0"/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33182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87B6-D3FF-4A45-1286-05AFCA048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Use Cases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D3C59-48F0-1F40-1E6B-ACED4125A4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537D9-74E9-BE81-6546-0BC7703D8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F4F50E-B2B7-B288-A5FF-BB1219AB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390597" cy="1173570"/>
          </a:xfrm>
        </p:spPr>
        <p:txBody>
          <a:bodyPr>
            <a:normAutofit/>
          </a:bodyPr>
          <a:lstStyle/>
          <a:p>
            <a:r>
              <a:rPr lang="en-GB" dirty="0"/>
              <a:t>UC1: Query parking sites in the vicinity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F8F7A0-F951-DE59-8448-F3C4E08C7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6018338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Query for parking sites within a geographic area, e.g. around the current location of a car</a:t>
            </a:r>
          </a:p>
          <a:p>
            <a:endParaRPr lang="en-GB" dirty="0"/>
          </a:p>
          <a:p>
            <a:r>
              <a:rPr lang="en-GB" dirty="0"/>
              <a:t>Parking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OffStreetParking</a:t>
            </a:r>
            <a:r>
              <a:rPr lang="en-GB" dirty="0"/>
              <a:t>/</a:t>
            </a:r>
            <a:r>
              <a:rPr lang="en-GB" dirty="0" err="1"/>
              <a:t>OnStreetParking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Address</a:t>
            </a:r>
          </a:p>
          <a:p>
            <a:pPr lvl="1"/>
            <a:r>
              <a:rPr lang="en-GB" dirty="0" err="1"/>
              <a:t>AllowedVehicleType</a:t>
            </a:r>
            <a:endParaRPr lang="en-GB" dirty="0"/>
          </a:p>
          <a:p>
            <a:pPr lvl="1"/>
            <a:r>
              <a:rPr lang="en-GB" dirty="0" err="1"/>
              <a:t>AvailabelSpotNumber</a:t>
            </a:r>
            <a:endParaRPr lang="en-GB" dirty="0"/>
          </a:p>
          <a:p>
            <a:pPr lvl="1"/>
            <a:r>
              <a:rPr lang="en-GB" dirty="0"/>
              <a:t>Category</a:t>
            </a:r>
          </a:p>
          <a:p>
            <a:pPr lvl="1">
              <a:tabLst>
                <a:tab pos="2962275" algn="l"/>
              </a:tabLst>
            </a:pPr>
            <a:r>
              <a:rPr lang="en-GB" dirty="0" err="1"/>
              <a:t>ChargeType</a:t>
            </a:r>
            <a:endParaRPr lang="en-GB" dirty="0"/>
          </a:p>
          <a:p>
            <a:pPr lvl="1"/>
            <a:r>
              <a:rPr lang="en-GB" dirty="0"/>
              <a:t>Location</a:t>
            </a:r>
          </a:p>
          <a:p>
            <a:pPr lvl="1"/>
            <a:r>
              <a:rPr lang="en-GB" dirty="0"/>
              <a:t>…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B86D9-9740-757B-6643-B1232636F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827" y="1721303"/>
            <a:ext cx="5567236" cy="3490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442FE9-F00E-6915-24B1-0711F0513354}"/>
              </a:ext>
            </a:extLst>
          </p:cNvPr>
          <p:cNvSpPr txBox="1"/>
          <p:nvPr/>
        </p:nvSpPr>
        <p:spPr>
          <a:xfrm>
            <a:off x="8892126" y="5211392"/>
            <a:ext cx="309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©</a:t>
            </a:r>
            <a:r>
              <a:rPr lang="de-DE" dirty="0">
                <a:hlinkClick r:id="rId3"/>
              </a:rPr>
              <a:t>OpenStreetMap</a:t>
            </a:r>
            <a:r>
              <a:rPr lang="de-DE" dirty="0"/>
              <a:t> </a:t>
            </a:r>
            <a:r>
              <a:rPr lang="en-GB" dirty="0"/>
              <a:t>contributors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544CC4-133D-CD59-D5A6-629E7A7C97EB}"/>
              </a:ext>
            </a:extLst>
          </p:cNvPr>
          <p:cNvSpPr/>
          <p:nvPr/>
        </p:nvSpPr>
        <p:spPr>
          <a:xfrm>
            <a:off x="6889598" y="1980721"/>
            <a:ext cx="1567542" cy="1593668"/>
          </a:xfrm>
          <a:prstGeom prst="ellipse">
            <a:avLst/>
          </a:prstGeom>
          <a:solidFill>
            <a:srgbClr val="C0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CE19EB-31BD-D419-CB91-78DC3A85F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9598" y="2622843"/>
            <a:ext cx="825131" cy="309425"/>
          </a:xfrm>
          <a:prstGeom prst="rect">
            <a:avLst/>
          </a:prstGeom>
        </p:spPr>
      </p:pic>
      <p:pic>
        <p:nvPicPr>
          <p:cNvPr id="11" name="Picture 10" descr="C:\Users\bauer\AppData\Local\Microsoft\Windows\Temporary Internet Files\Content.IE5\SW1GWUK8\500px-BSicon_PARKING.svg[1].png">
            <a:extLst>
              <a:ext uri="{FF2B5EF4-FFF2-40B4-BE49-F238E27FC236}">
                <a16:creationId xmlns:a16="http://schemas.microsoft.com/office/drawing/2014/main" id="{97AC613B-3EF3-EDFB-B2D5-B6C402226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110" y="1721303"/>
            <a:ext cx="828195" cy="62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19FB374-836F-400C-76CD-6AFEF709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11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8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AF36-A838-ABAB-124D-2D2FB62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170591" cy="1173570"/>
          </a:xfrm>
        </p:spPr>
        <p:txBody>
          <a:bodyPr>
            <a:normAutofit/>
          </a:bodyPr>
          <a:lstStyle/>
          <a:p>
            <a:r>
              <a:rPr lang="de-DE" dirty="0"/>
              <a:t>UC1 - </a:t>
            </a:r>
            <a:r>
              <a:rPr lang="de-DE" dirty="0" err="1"/>
              <a:t>Using</a:t>
            </a:r>
            <a:r>
              <a:rPr lang="de-DE" dirty="0"/>
              <a:t> NGSI-LD Modelling and API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56F318-9EF5-B60C-7E16-4F308221C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6243525" cy="4351338"/>
          </a:xfrm>
        </p:spPr>
        <p:txBody>
          <a:bodyPr/>
          <a:lstStyle/>
          <a:p>
            <a:r>
              <a:rPr lang="en-GB" dirty="0"/>
              <a:t>Query for parking sites within a geographic area, e.g. around the current location of a car</a:t>
            </a:r>
          </a:p>
          <a:p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53895-7C7E-10B2-5426-1B0D75D5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12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Google Shape;157;p26">
            <a:extLst>
              <a:ext uri="{FF2B5EF4-FFF2-40B4-BE49-F238E27FC236}">
                <a16:creationId xmlns:a16="http://schemas.microsoft.com/office/drawing/2014/main" id="{2DC3D3E2-E8ED-C40F-5D7D-C8DF4795B556}"/>
              </a:ext>
            </a:extLst>
          </p:cNvPr>
          <p:cNvSpPr txBox="1"/>
          <p:nvPr/>
        </p:nvSpPr>
        <p:spPr>
          <a:xfrm>
            <a:off x="6526206" y="1221338"/>
            <a:ext cx="5418607" cy="5230456"/>
          </a:xfrm>
          <a:prstGeom prst="rect">
            <a:avLst/>
          </a:prstGeom>
          <a:solidFill>
            <a:srgbClr val="EEECE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[{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"id": "urn:ngsi-ld:OnStreetParking:santander:daoiz_velarde_1_5",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"type": "</a:t>
            </a:r>
            <a:r>
              <a:rPr lang="en-US" sz="1150" b="1" dirty="0" err="1">
                <a:latin typeface="Roboto Mono"/>
                <a:ea typeface="Roboto Mono"/>
                <a:cs typeface="Roboto Mono"/>
                <a:sym typeface="Roboto Mono"/>
              </a:rPr>
              <a:t>OnStreetParking</a:t>
            </a: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",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-US" sz="1150" b="1" dirty="0" err="1">
                <a:latin typeface="Roboto Mono"/>
                <a:ea typeface="Roboto Mono"/>
                <a:cs typeface="Roboto Mono"/>
                <a:sym typeface="Roboto Mono"/>
              </a:rPr>
              <a:t>allowedVehicleType</a:t>
            </a: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": {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"type": "Property",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"value": [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    "car"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]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},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US" sz="1150" b="1" dirty="0" err="1">
                <a:latin typeface="Roboto Mono"/>
                <a:ea typeface="Roboto Mono"/>
                <a:cs typeface="Roboto Mono"/>
                <a:sym typeface="Roboto Mono"/>
              </a:rPr>
              <a:t>availableSpotNumber</a:t>
            </a: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": {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"type": "Property",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"value": 3,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"</a:t>
            </a:r>
            <a:r>
              <a:rPr lang="en-US" sz="1150" b="1" dirty="0" err="1">
                <a:latin typeface="Roboto Mono"/>
                <a:ea typeface="Roboto Mono"/>
                <a:cs typeface="Roboto Mono"/>
                <a:sym typeface="Roboto Mono"/>
              </a:rPr>
              <a:t>observedAt</a:t>
            </a: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": "2018-09-12T12:00:00Z"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},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"category": {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"type": "Property",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"value": [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    "</a:t>
            </a:r>
            <a:r>
              <a:rPr lang="en-US" sz="1150" b="1" dirty="0" err="1">
                <a:latin typeface="Roboto Mono"/>
                <a:ea typeface="Roboto Mono"/>
                <a:cs typeface="Roboto Mono"/>
                <a:sym typeface="Roboto Mono"/>
              </a:rPr>
              <a:t>blueZone</a:t>
            </a: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",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    "</a:t>
            </a:r>
            <a:r>
              <a:rPr lang="en-US" sz="1150" b="1" dirty="0" err="1">
                <a:latin typeface="Roboto Mono"/>
                <a:ea typeface="Roboto Mono"/>
                <a:cs typeface="Roboto Mono"/>
                <a:sym typeface="Roboto Mono"/>
              </a:rPr>
              <a:t>shortTerm</a:t>
            </a: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",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    "</a:t>
            </a:r>
            <a:r>
              <a:rPr lang="en-US" sz="1150" b="1" dirty="0" err="1">
                <a:latin typeface="Roboto Mono"/>
                <a:ea typeface="Roboto Mono"/>
                <a:cs typeface="Roboto Mono"/>
                <a:sym typeface="Roboto Mono"/>
              </a:rPr>
              <a:t>forDisabled</a:t>
            </a: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"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]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},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-US" sz="1150" b="1" dirty="0" err="1">
                <a:latin typeface="Roboto Mono"/>
                <a:ea typeface="Roboto Mono"/>
                <a:cs typeface="Roboto Mono"/>
                <a:sym typeface="Roboto Mono"/>
              </a:rPr>
              <a:t>chargeType</a:t>
            </a: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": {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"type": "Property",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"value": [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    "</a:t>
            </a:r>
            <a:r>
              <a:rPr lang="en-US" sz="1150" b="1" dirty="0" err="1">
                <a:latin typeface="Roboto Mono"/>
                <a:ea typeface="Roboto Mono"/>
                <a:cs typeface="Roboto Mono"/>
                <a:sym typeface="Roboto Mono"/>
              </a:rPr>
              <a:t>temporaryFee</a:t>
            </a: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"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]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…</a:t>
            </a:r>
            <a:endParaRPr sz="1300" b="1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6FE53-4698-2537-EF18-AEB05DCDCC50}"/>
              </a:ext>
            </a:extLst>
          </p:cNvPr>
          <p:cNvSpPr txBox="1"/>
          <p:nvPr/>
        </p:nvSpPr>
        <p:spPr>
          <a:xfrm>
            <a:off x="448817" y="2994286"/>
            <a:ext cx="5540188" cy="2116520"/>
          </a:xfrm>
          <a:prstGeom prst="rect">
            <a:avLst/>
          </a:prstGeom>
          <a:solidFill>
            <a:srgbClr val="EEECE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defTabSz="914446">
              <a:defRPr sz="1150">
                <a:latin typeface="Roboto Mono"/>
                <a:ea typeface="Roboto Mono"/>
                <a:cs typeface="Roboto Mono"/>
              </a:defRPr>
            </a:lvl1pPr>
            <a:lvl4pPr marL="120656" lvl="3" indent="336567">
              <a:tabLst>
                <a:tab pos="477333" algn="l"/>
                <a:tab pos="894337" algn="l"/>
              </a:tabLst>
              <a:defRPr sz="1150">
                <a:latin typeface="Roboto Mono"/>
                <a:ea typeface="Roboto Mono"/>
              </a:defRPr>
            </a:lvl4pPr>
          </a:lstStyle>
          <a:p>
            <a:r>
              <a:rPr lang="en-GB" dirty="0"/>
              <a:t>GET /</a:t>
            </a:r>
            <a:r>
              <a:rPr lang="en-GB" dirty="0" err="1"/>
              <a:t>ngsi-ld</a:t>
            </a:r>
            <a:r>
              <a:rPr lang="en-GB" dirty="0"/>
              <a:t>/v1/entities/?</a:t>
            </a:r>
            <a:r>
              <a:rPr lang="en-GB" b="1" dirty="0">
                <a:solidFill>
                  <a:srgbClr val="0070C0"/>
                </a:solidFill>
              </a:rPr>
              <a:t>type=</a:t>
            </a:r>
            <a:r>
              <a:rPr lang="en-GB" b="1" dirty="0" err="1">
                <a:solidFill>
                  <a:srgbClr val="0070C0"/>
                </a:solidFill>
              </a:rPr>
              <a:t>OnStreetParking,OffStreetParking</a:t>
            </a:r>
            <a:r>
              <a:rPr lang="en-GB" dirty="0" err="1"/>
              <a:t>&amp;</a:t>
            </a:r>
            <a:r>
              <a:rPr lang="en-GB" b="1" dirty="0" err="1">
                <a:solidFill>
                  <a:schemeClr val="accent4"/>
                </a:solidFill>
              </a:rPr>
              <a:t>geoproperty</a:t>
            </a:r>
            <a:r>
              <a:rPr lang="en-GB" b="1" dirty="0">
                <a:solidFill>
                  <a:schemeClr val="accent4"/>
                </a:solidFill>
              </a:rPr>
              <a:t>=</a:t>
            </a:r>
            <a:r>
              <a:rPr lang="en-GB" b="1" dirty="0" err="1">
                <a:solidFill>
                  <a:schemeClr val="accent4"/>
                </a:solidFill>
              </a:rPr>
              <a:t>location&amp;georel</a:t>
            </a:r>
            <a:r>
              <a:rPr lang="en-GB" b="1" dirty="0">
                <a:solidFill>
                  <a:schemeClr val="accent4"/>
                </a:solidFill>
              </a:rPr>
              <a:t>=near%3BmaxDistance==1000&amp;geometry=</a:t>
            </a:r>
            <a:r>
              <a:rPr lang="en-GB" b="1" dirty="0" err="1">
                <a:solidFill>
                  <a:schemeClr val="accent4"/>
                </a:solidFill>
              </a:rPr>
              <a:t>Point&amp;coordinates</a:t>
            </a:r>
            <a:r>
              <a:rPr lang="en-GB" b="1" dirty="0">
                <a:solidFill>
                  <a:schemeClr val="accent4"/>
                </a:solidFill>
              </a:rPr>
              <a:t>[</a:t>
            </a:r>
            <a:r>
              <a:rPr lang="de-DE" sz="1100" b="1" dirty="0">
                <a:solidFill>
                  <a:schemeClr val="accent4"/>
                </a:solidFill>
              </a:rPr>
              <a:t>-3.8040616,43.4631649</a:t>
            </a:r>
            <a:r>
              <a:rPr lang="en-GB" b="1" dirty="0">
                <a:solidFill>
                  <a:schemeClr val="accent4"/>
                </a:solidFill>
              </a:rPr>
              <a:t>]</a:t>
            </a:r>
            <a:endParaRPr lang="en-GB" dirty="0"/>
          </a:p>
          <a:p>
            <a:br>
              <a:rPr lang="en-GB" dirty="0">
                <a:solidFill>
                  <a:schemeClr val="accent4"/>
                </a:solidFill>
              </a:rPr>
            </a:br>
            <a:r>
              <a:rPr lang="en-GB" dirty="0"/>
              <a:t>Accept: application/</a:t>
            </a:r>
            <a:r>
              <a:rPr lang="en-GB" dirty="0" err="1"/>
              <a:t>json</a:t>
            </a:r>
            <a:endParaRPr lang="de-DE" dirty="0"/>
          </a:p>
          <a:p>
            <a:r>
              <a:rPr lang="en-GB" dirty="0"/>
              <a:t>Host: localhost:9090</a:t>
            </a:r>
          </a:p>
          <a:p>
            <a:r>
              <a:rPr lang="en-GB" dirty="0"/>
              <a:t>Link: &lt;http://example.org/myContext.jsonld&gt;; </a:t>
            </a:r>
            <a:br>
              <a:rPr lang="en-GB" dirty="0"/>
            </a:br>
            <a:r>
              <a:rPr lang="en-GB" dirty="0" err="1"/>
              <a:t>rel</a:t>
            </a:r>
            <a:r>
              <a:rPr lang="en-GB" dirty="0"/>
              <a:t>="http://www.w3.org/ns/json-ld#context"; </a:t>
            </a:r>
            <a:br>
              <a:rPr lang="en-GB" dirty="0"/>
            </a:br>
            <a:r>
              <a:rPr lang="en-GB" dirty="0"/>
              <a:t>type="application/</a:t>
            </a:r>
            <a:r>
              <a:rPr lang="en-GB" dirty="0" err="1"/>
              <a:t>ld+json</a:t>
            </a:r>
            <a:r>
              <a:rPr lang="en-GB" dirty="0"/>
              <a:t>"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25C9-C411-ED87-AB6D-7528AED3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515600" cy="1173570"/>
          </a:xfrm>
        </p:spPr>
        <p:txBody>
          <a:bodyPr>
            <a:normAutofit/>
          </a:bodyPr>
          <a:lstStyle/>
          <a:p>
            <a:r>
              <a:rPr lang="en-GB" dirty="0"/>
              <a:t>UC1 – Advantages for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3063F-DD59-6D24-0658-06D2DF438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Application can request information by specifying what it needs </a:t>
            </a:r>
            <a:br>
              <a:rPr lang="en-GB" dirty="0"/>
            </a:br>
            <a:r>
              <a:rPr lang="en-GB" dirty="0"/>
              <a:t>(“parking sites in the vicinity”)</a:t>
            </a:r>
          </a:p>
          <a:p>
            <a:r>
              <a:rPr lang="en-GB" dirty="0"/>
              <a:t>Application gets results with a single request </a:t>
            </a:r>
            <a:br>
              <a:rPr lang="en-GB" dirty="0"/>
            </a:br>
            <a:r>
              <a:rPr lang="en-GB" sz="2000" dirty="0"/>
              <a:t>(unless paging is required due to number of results)</a:t>
            </a:r>
          </a:p>
          <a:p>
            <a:r>
              <a:rPr lang="en-GB" dirty="0"/>
              <a:t>Application can geographically scope the request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Application needs to know:</a:t>
            </a:r>
          </a:p>
          <a:p>
            <a:r>
              <a:rPr lang="en-GB" dirty="0"/>
              <a:t>Data model: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type: </a:t>
            </a:r>
            <a:r>
              <a:rPr lang="en-GB" b="1" dirty="0" err="1">
                <a:solidFill>
                  <a:srgbClr val="0070C0"/>
                </a:solidFill>
              </a:rPr>
              <a:t>OnStreetParking</a:t>
            </a:r>
            <a:r>
              <a:rPr lang="en-GB" b="1" dirty="0">
                <a:solidFill>
                  <a:srgbClr val="0070C0"/>
                </a:solidFill>
              </a:rPr>
              <a:t>, </a:t>
            </a:r>
            <a:r>
              <a:rPr lang="en-GB" b="1" dirty="0" err="1">
                <a:solidFill>
                  <a:srgbClr val="0070C0"/>
                </a:solidFill>
              </a:rPr>
              <a:t>OffStreetParking</a:t>
            </a:r>
            <a:endParaRPr lang="en-GB" b="1" dirty="0">
              <a:solidFill>
                <a:srgbClr val="0070C0"/>
              </a:solidFill>
            </a:endParaRPr>
          </a:p>
          <a:p>
            <a:pPr lvl="1"/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GeoProperty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name: </a:t>
            </a:r>
            <a:r>
              <a:rPr lang="en-GB" b="1" dirty="0">
                <a:solidFill>
                  <a:srgbClr val="0070C0"/>
                </a:solidFill>
              </a:rPr>
              <a:t>location</a:t>
            </a:r>
          </a:p>
          <a:p>
            <a:pPr lvl="1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[its current location]</a:t>
            </a:r>
          </a:p>
          <a:p>
            <a:r>
              <a:rPr lang="en-GB" dirty="0"/>
              <a:t>Root URL: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localhost:9090</a:t>
            </a:r>
          </a:p>
          <a:p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BCA94-3010-DF07-A6DC-48E18771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13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52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F4F50E-B2B7-B288-A5FF-BB1219AB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UC2: Query free parking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A3F2-A4BF-BAFE-6FC9-292AADDB4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6451458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Query for </a:t>
            </a:r>
            <a:r>
              <a:rPr lang="en-GB" i="1" dirty="0"/>
              <a:t>free</a:t>
            </a:r>
            <a:r>
              <a:rPr lang="en-GB" dirty="0"/>
              <a:t> parking spots within the proximity of a car – </a:t>
            </a:r>
            <a:r>
              <a:rPr lang="en-GB" sz="2600" dirty="0"/>
              <a:t>only interested</a:t>
            </a:r>
            <a:br>
              <a:rPr lang="en-GB" sz="2600" dirty="0"/>
            </a:br>
            <a:r>
              <a:rPr lang="en-GB" sz="2600" dirty="0"/>
              <a:t>in Category, Location, Name and Status.</a:t>
            </a:r>
          </a:p>
          <a:p>
            <a:endParaRPr lang="de-DE" dirty="0"/>
          </a:p>
          <a:p>
            <a:r>
              <a:rPr lang="de-DE" dirty="0"/>
              <a:t>Parking Spots</a:t>
            </a:r>
          </a:p>
          <a:p>
            <a:pPr lvl="1"/>
            <a:r>
              <a:rPr lang="de-DE" dirty="0" err="1"/>
              <a:t>Category</a:t>
            </a:r>
            <a:endParaRPr lang="de-DE" dirty="0"/>
          </a:p>
          <a:p>
            <a:pPr lvl="1"/>
            <a:r>
              <a:rPr lang="de-DE" dirty="0"/>
              <a:t>Location</a:t>
            </a:r>
          </a:p>
          <a:p>
            <a:pPr lvl="1"/>
            <a:r>
              <a:rPr lang="de-DE" dirty="0"/>
              <a:t>Name</a:t>
            </a:r>
          </a:p>
          <a:p>
            <a:pPr lvl="1"/>
            <a:r>
              <a:rPr lang="de-DE" dirty="0" err="1"/>
              <a:t>ParkingSite</a:t>
            </a:r>
            <a:r>
              <a:rPr lang="de-DE" dirty="0"/>
              <a:t>(</a:t>
            </a:r>
            <a:r>
              <a:rPr lang="de-DE" dirty="0" err="1"/>
              <a:t>relation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Status</a:t>
            </a:r>
          </a:p>
          <a:p>
            <a:pPr lvl="1"/>
            <a:r>
              <a:rPr lang="de-DE" dirty="0"/>
              <a:t>…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AE3CA3-2D5D-45BC-E103-4C3A5EFF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14</a:t>
            </a:fld>
            <a:endParaRPr lang="en-US" dirty="0">
              <a:latin typeface="Myriad Pro" panose="020B0503030403020204" pitchFamily="34" charset="0"/>
            </a:endParaRPr>
          </a:p>
        </p:txBody>
      </p:sp>
      <p:pic>
        <p:nvPicPr>
          <p:cNvPr id="5" name="Picture 4" descr="C:\Users\bauer\AppData\Local\Microsoft\Windows\Temporary Internet Files\Content.IE5\SW1GWUK8\500px-BSicon_PARKING.svg[1].png">
            <a:extLst>
              <a:ext uri="{FF2B5EF4-FFF2-40B4-BE49-F238E27FC236}">
                <a16:creationId xmlns:a16="http://schemas.microsoft.com/office/drawing/2014/main" id="{DE09E873-5397-F170-813D-4913CCE6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513" y="1269973"/>
            <a:ext cx="828195" cy="62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83E993-C05F-8B5E-D2AC-52F1146D7C3B}"/>
              </a:ext>
            </a:extLst>
          </p:cNvPr>
          <p:cNvCxnSpPr>
            <a:cxnSpLocks/>
          </p:cNvCxnSpPr>
          <p:nvPr/>
        </p:nvCxnSpPr>
        <p:spPr>
          <a:xfrm>
            <a:off x="6557554" y="4389120"/>
            <a:ext cx="422417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A1ACC-3395-2837-B186-6E08C0C1BB3A}"/>
              </a:ext>
            </a:extLst>
          </p:cNvPr>
          <p:cNvCxnSpPr>
            <a:cxnSpLocks/>
          </p:cNvCxnSpPr>
          <p:nvPr/>
        </p:nvCxnSpPr>
        <p:spPr>
          <a:xfrm>
            <a:off x="6557554" y="5410200"/>
            <a:ext cx="557130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421EDF-F0CB-CE41-0295-55358555885D}"/>
              </a:ext>
            </a:extLst>
          </p:cNvPr>
          <p:cNvCxnSpPr>
            <a:cxnSpLocks/>
          </p:cNvCxnSpPr>
          <p:nvPr/>
        </p:nvCxnSpPr>
        <p:spPr>
          <a:xfrm>
            <a:off x="6805749" y="4931230"/>
            <a:ext cx="3592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D29ACA-DACD-C6EF-829B-9EF48BFDAADA}"/>
              </a:ext>
            </a:extLst>
          </p:cNvPr>
          <p:cNvCxnSpPr>
            <a:cxnSpLocks/>
          </p:cNvCxnSpPr>
          <p:nvPr/>
        </p:nvCxnSpPr>
        <p:spPr>
          <a:xfrm>
            <a:off x="7434944" y="4931230"/>
            <a:ext cx="3592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63FDCD-0B5E-5534-3052-03AE3E1009EE}"/>
              </a:ext>
            </a:extLst>
          </p:cNvPr>
          <p:cNvCxnSpPr>
            <a:cxnSpLocks/>
          </p:cNvCxnSpPr>
          <p:nvPr/>
        </p:nvCxnSpPr>
        <p:spPr>
          <a:xfrm>
            <a:off x="8047835" y="4931230"/>
            <a:ext cx="3592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FA7CE8-8014-7607-879C-B4DA217BA75D}"/>
              </a:ext>
            </a:extLst>
          </p:cNvPr>
          <p:cNvCxnSpPr>
            <a:cxnSpLocks/>
          </p:cNvCxnSpPr>
          <p:nvPr/>
        </p:nvCxnSpPr>
        <p:spPr>
          <a:xfrm>
            <a:off x="8636726" y="4931230"/>
            <a:ext cx="3592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123407-22BB-B1AB-410D-276C1078F6D7}"/>
              </a:ext>
            </a:extLst>
          </p:cNvPr>
          <p:cNvCxnSpPr>
            <a:cxnSpLocks/>
          </p:cNvCxnSpPr>
          <p:nvPr/>
        </p:nvCxnSpPr>
        <p:spPr>
          <a:xfrm>
            <a:off x="9224555" y="4931230"/>
            <a:ext cx="3592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5708B6-73E5-74F4-8287-417DAD027C73}"/>
              </a:ext>
            </a:extLst>
          </p:cNvPr>
          <p:cNvCxnSpPr>
            <a:cxnSpLocks/>
          </p:cNvCxnSpPr>
          <p:nvPr/>
        </p:nvCxnSpPr>
        <p:spPr>
          <a:xfrm>
            <a:off x="9838509" y="4931230"/>
            <a:ext cx="3592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4527BE-2D09-B6A5-672A-CCBBC026F397}"/>
              </a:ext>
            </a:extLst>
          </p:cNvPr>
          <p:cNvCxnSpPr>
            <a:cxnSpLocks/>
          </p:cNvCxnSpPr>
          <p:nvPr/>
        </p:nvCxnSpPr>
        <p:spPr>
          <a:xfrm>
            <a:off x="10472057" y="4931230"/>
            <a:ext cx="3592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F9B426-2301-DBB1-DCCB-A8D8EE8F2088}"/>
              </a:ext>
            </a:extLst>
          </p:cNvPr>
          <p:cNvCxnSpPr>
            <a:cxnSpLocks/>
          </p:cNvCxnSpPr>
          <p:nvPr/>
        </p:nvCxnSpPr>
        <p:spPr>
          <a:xfrm>
            <a:off x="11118669" y="4931230"/>
            <a:ext cx="3592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8B684B-DBC3-4DDC-3681-5888482E67EE}"/>
              </a:ext>
            </a:extLst>
          </p:cNvPr>
          <p:cNvCxnSpPr>
            <a:cxnSpLocks/>
          </p:cNvCxnSpPr>
          <p:nvPr/>
        </p:nvCxnSpPr>
        <p:spPr>
          <a:xfrm>
            <a:off x="11695611" y="4931230"/>
            <a:ext cx="3592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B4475D5-755F-5603-7FB4-7AE6554AA6B3}"/>
              </a:ext>
            </a:extLst>
          </p:cNvPr>
          <p:cNvSpPr/>
          <p:nvPr/>
        </p:nvSpPr>
        <p:spPr>
          <a:xfrm>
            <a:off x="7434944" y="5410200"/>
            <a:ext cx="1153885" cy="54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26BF19-0F0F-81EB-F3D8-B58C29B0F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8260" y="4936599"/>
            <a:ext cx="1145912" cy="4297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F68DB31-8D6B-EA71-ED64-9E4E03246170}"/>
              </a:ext>
            </a:extLst>
          </p:cNvPr>
          <p:cNvSpPr/>
          <p:nvPr/>
        </p:nvSpPr>
        <p:spPr>
          <a:xfrm>
            <a:off x="8588829" y="3838325"/>
            <a:ext cx="1153885" cy="542108"/>
          </a:xfrm>
          <a:prstGeom prst="rect">
            <a:avLst/>
          </a:prstGeom>
          <a:solidFill>
            <a:srgbClr val="D0EBB3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6DBBCD-D308-C843-CC76-655A49F61615}"/>
              </a:ext>
            </a:extLst>
          </p:cNvPr>
          <p:cNvCxnSpPr>
            <a:cxnSpLocks/>
          </p:cNvCxnSpPr>
          <p:nvPr/>
        </p:nvCxnSpPr>
        <p:spPr>
          <a:xfrm>
            <a:off x="11678161" y="4404133"/>
            <a:ext cx="5072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952793-C43F-A90E-FEE7-0BE44ECBADB0}"/>
              </a:ext>
            </a:extLst>
          </p:cNvPr>
          <p:cNvCxnSpPr>
            <a:cxnSpLocks/>
          </p:cNvCxnSpPr>
          <p:nvPr/>
        </p:nvCxnSpPr>
        <p:spPr>
          <a:xfrm flipV="1">
            <a:off x="10781731" y="3343701"/>
            <a:ext cx="0" cy="1045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500783-C21A-2F1A-1681-82B17EE58912}"/>
              </a:ext>
            </a:extLst>
          </p:cNvPr>
          <p:cNvCxnSpPr>
            <a:cxnSpLocks/>
          </p:cNvCxnSpPr>
          <p:nvPr/>
        </p:nvCxnSpPr>
        <p:spPr>
          <a:xfrm flipV="1">
            <a:off x="11678161" y="3358714"/>
            <a:ext cx="0" cy="10454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5C09B2-424F-410E-C249-6B49C7676474}"/>
              </a:ext>
            </a:extLst>
          </p:cNvPr>
          <p:cNvCxnSpPr>
            <a:cxnSpLocks/>
          </p:cNvCxnSpPr>
          <p:nvPr/>
        </p:nvCxnSpPr>
        <p:spPr>
          <a:xfrm flipH="1">
            <a:off x="6557554" y="3358714"/>
            <a:ext cx="422417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DBD326B3-E393-AE02-A54D-99E0CC62787A}"/>
              </a:ext>
            </a:extLst>
          </p:cNvPr>
          <p:cNvSpPr/>
          <p:nvPr/>
        </p:nvSpPr>
        <p:spPr>
          <a:xfrm>
            <a:off x="6786154" y="2448408"/>
            <a:ext cx="896429" cy="899161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114ABBA8-3B04-75D5-C3D4-8CA569EB9B68}"/>
              </a:ext>
            </a:extLst>
          </p:cNvPr>
          <p:cNvSpPr/>
          <p:nvPr/>
        </p:nvSpPr>
        <p:spPr>
          <a:xfrm>
            <a:off x="7462968" y="2448408"/>
            <a:ext cx="896429" cy="899161"/>
          </a:xfrm>
          <a:prstGeom prst="parallelogram">
            <a:avLst/>
          </a:prstGeom>
          <a:solidFill>
            <a:srgbClr val="D0EBB3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457DCA5C-D5CA-ACFD-0105-339E80E98DA9}"/>
              </a:ext>
            </a:extLst>
          </p:cNvPr>
          <p:cNvSpPr/>
          <p:nvPr/>
        </p:nvSpPr>
        <p:spPr>
          <a:xfrm>
            <a:off x="8123973" y="2448607"/>
            <a:ext cx="896429" cy="899161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arallelogram 42">
            <a:extLst>
              <a:ext uri="{FF2B5EF4-FFF2-40B4-BE49-F238E27FC236}">
                <a16:creationId xmlns:a16="http://schemas.microsoft.com/office/drawing/2014/main" id="{EA8BA461-C3AF-DBA4-512D-6BF3FC45A103}"/>
              </a:ext>
            </a:extLst>
          </p:cNvPr>
          <p:cNvSpPr/>
          <p:nvPr/>
        </p:nvSpPr>
        <p:spPr>
          <a:xfrm>
            <a:off x="8793963" y="2448408"/>
            <a:ext cx="896429" cy="899161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78A5008-4229-739C-912E-92FB4C1ED22B}"/>
              </a:ext>
            </a:extLst>
          </p:cNvPr>
          <p:cNvSpPr/>
          <p:nvPr/>
        </p:nvSpPr>
        <p:spPr>
          <a:xfrm>
            <a:off x="9463376" y="2447769"/>
            <a:ext cx="896429" cy="899161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AE79B4-8408-FD70-A450-FE414A6AF593}"/>
              </a:ext>
            </a:extLst>
          </p:cNvPr>
          <p:cNvSpPr/>
          <p:nvPr/>
        </p:nvSpPr>
        <p:spPr>
          <a:xfrm>
            <a:off x="9754650" y="5429102"/>
            <a:ext cx="1153885" cy="54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3CC3A7C-DFC6-B9E6-2219-59EFE2148209}"/>
              </a:ext>
            </a:extLst>
          </p:cNvPr>
          <p:cNvSpPr/>
          <p:nvPr/>
        </p:nvSpPr>
        <p:spPr>
          <a:xfrm>
            <a:off x="6365664" y="2141538"/>
            <a:ext cx="5826336" cy="4351338"/>
          </a:xfrm>
          <a:prstGeom prst="ellipse">
            <a:avLst/>
          </a:pr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86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AF36-A838-ABAB-124D-2D2FB62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386820" cy="1173570"/>
          </a:xfrm>
        </p:spPr>
        <p:txBody>
          <a:bodyPr>
            <a:normAutofit fontScale="90000"/>
          </a:bodyPr>
          <a:lstStyle/>
          <a:p>
            <a:r>
              <a:rPr lang="de-DE" dirty="0"/>
              <a:t>UC2 - </a:t>
            </a:r>
            <a:r>
              <a:rPr lang="de-DE" dirty="0" err="1"/>
              <a:t>Using</a:t>
            </a:r>
            <a:r>
              <a:rPr lang="de-DE" dirty="0"/>
              <a:t> NGSI-LD Modelling and API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94B90C-FE2B-F944-B7CF-AFFF391F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15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Google Shape;157;p26">
            <a:extLst>
              <a:ext uri="{FF2B5EF4-FFF2-40B4-BE49-F238E27FC236}">
                <a16:creationId xmlns:a16="http://schemas.microsoft.com/office/drawing/2014/main" id="{3EE5A4ED-39F9-359E-DFAD-8440E7E63419}"/>
              </a:ext>
            </a:extLst>
          </p:cNvPr>
          <p:cNvSpPr txBox="1"/>
          <p:nvPr/>
        </p:nvSpPr>
        <p:spPr>
          <a:xfrm>
            <a:off x="6526206" y="1221338"/>
            <a:ext cx="5418607" cy="5230456"/>
          </a:xfrm>
          <a:prstGeom prst="rect">
            <a:avLst/>
          </a:prstGeom>
          <a:solidFill>
            <a:srgbClr val="EEECE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[{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"id": "urn:ngsi-ld:ParkingSpot:santander:daoiz_velarde_1_5:3",</a:t>
            </a:r>
          </a:p>
          <a:p>
            <a:pPr defTabSz="914446">
              <a:defRPr/>
            </a:pPr>
            <a:r>
              <a:rPr lang="en-US" sz="1150" b="1" dirty="0">
                <a:solidFill>
                  <a:srgbClr val="0070C0"/>
                </a:solidFill>
                <a:latin typeface="Roboto Mono"/>
                <a:ea typeface="Roboto Mono"/>
                <a:cs typeface="Roboto Mono"/>
                <a:sym typeface="Roboto Mono"/>
              </a:rPr>
              <a:t>    "type": "</a:t>
            </a:r>
            <a:r>
              <a:rPr lang="en-US" sz="1150" b="1" dirty="0" err="1">
                <a:solidFill>
                  <a:srgbClr val="0070C0"/>
                </a:solidFill>
                <a:latin typeface="Roboto Mono"/>
                <a:ea typeface="Roboto Mono"/>
                <a:cs typeface="Roboto Mono"/>
                <a:sym typeface="Roboto Mono"/>
              </a:rPr>
              <a:t>ParkingSpot</a:t>
            </a:r>
            <a:r>
              <a:rPr lang="en-US" sz="1150" b="1" dirty="0">
                <a:solidFill>
                  <a:srgbClr val="0070C0"/>
                </a:solidFill>
                <a:latin typeface="Roboto Mono"/>
                <a:ea typeface="Roboto Mono"/>
                <a:cs typeface="Roboto Mono"/>
                <a:sym typeface="Roboto Mono"/>
              </a:rPr>
              <a:t>",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"category": {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"type": "Property",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"value": [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    "</a:t>
            </a:r>
            <a:r>
              <a:rPr lang="en-US" sz="1150" b="1" dirty="0" err="1">
                <a:latin typeface="Roboto Mono"/>
                <a:ea typeface="Roboto Mono"/>
                <a:cs typeface="Roboto Mono"/>
                <a:sym typeface="Roboto Mono"/>
              </a:rPr>
              <a:t>onStreet</a:t>
            </a: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"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]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},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US" sz="1150" b="1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"location": {</a:t>
            </a:r>
          </a:p>
          <a:p>
            <a:pPr defTabSz="914446">
              <a:defRPr/>
            </a:pPr>
            <a:r>
              <a:rPr lang="en-US" sz="1150" b="1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        "type": "</a:t>
            </a:r>
            <a:r>
              <a:rPr lang="en-US" sz="1150" b="1" dirty="0" err="1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GeoProperty</a:t>
            </a:r>
            <a:r>
              <a:rPr lang="en-US" sz="1150" b="1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",</a:t>
            </a:r>
          </a:p>
          <a:p>
            <a:pPr defTabSz="914446">
              <a:defRPr/>
            </a:pPr>
            <a:r>
              <a:rPr lang="en-US" sz="1150" b="1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        "value": {</a:t>
            </a:r>
          </a:p>
          <a:p>
            <a:pPr defTabSz="914446">
              <a:defRPr/>
            </a:pPr>
            <a:r>
              <a:rPr lang="en-US" sz="1150" b="1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"type": "Point",</a:t>
            </a:r>
          </a:p>
          <a:p>
            <a:pPr defTabSz="914446">
              <a:defRPr/>
            </a:pPr>
            <a:r>
              <a:rPr lang="en-US" sz="1150" b="1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"coordinates": [</a:t>
            </a:r>
          </a:p>
          <a:p>
            <a:pPr defTabSz="914446">
              <a:defRPr/>
            </a:pPr>
            <a:r>
              <a:rPr lang="en-US" sz="1150" b="1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-3.80356167695194,</a:t>
            </a:r>
          </a:p>
          <a:p>
            <a:pPr defTabSz="914446">
              <a:defRPr/>
            </a:pPr>
            <a:r>
              <a:rPr lang="en-US" sz="1150" b="1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43.46296641666926</a:t>
            </a:r>
          </a:p>
          <a:p>
            <a:pPr defTabSz="914446">
              <a:defRPr/>
            </a:pPr>
            <a:r>
              <a:rPr lang="en-US" sz="1150" b="1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]</a:t>
            </a:r>
          </a:p>
          <a:p>
            <a:pPr defTabSz="914446">
              <a:defRPr/>
            </a:pPr>
            <a:r>
              <a:rPr lang="en-US" sz="1150" b="1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        }</a:t>
            </a:r>
          </a:p>
          <a:p>
            <a:pPr defTabSz="914446">
              <a:defRPr/>
            </a:pPr>
            <a:r>
              <a:rPr lang="en-US" sz="1150" b="1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    },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"name": {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"type": "Property",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      "value": "A-13"</a:t>
            </a:r>
          </a:p>
          <a:p>
            <a:pPr defTabSz="914446">
              <a:defRPr/>
            </a:pPr>
            <a:r>
              <a:rPr lang="en-US" sz="1150" b="1" dirty="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     "status": {</a:t>
            </a:r>
          </a:p>
          <a:p>
            <a:pPr defTabSz="914446">
              <a:defRPr/>
            </a:pPr>
            <a:r>
              <a:rPr lang="en-US" sz="1150" b="1" dirty="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        "type": "Property",</a:t>
            </a:r>
          </a:p>
          <a:p>
            <a:pPr defTabSz="914446">
              <a:defRPr/>
            </a:pPr>
            <a:r>
              <a:rPr lang="en-US" sz="1150" b="1" dirty="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        "value": "free",</a:t>
            </a:r>
          </a:p>
          <a:p>
            <a:pPr defTabSz="914446">
              <a:defRPr/>
            </a:pPr>
            <a:r>
              <a:rPr lang="en-US" sz="1150" b="1" dirty="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        "</a:t>
            </a:r>
            <a:r>
              <a:rPr lang="en-US" sz="1150" b="1" dirty="0" err="1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observedAt</a:t>
            </a:r>
            <a:r>
              <a:rPr lang="en-US" sz="1150" b="1" dirty="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": "2018-09-21T12:00:00Z“</a:t>
            </a:r>
          </a:p>
          <a:p>
            <a:pPr defTabSz="914446">
              <a:defRPr/>
            </a:pPr>
            <a:r>
              <a:rPr lang="en-US" sz="1150" b="1" dirty="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     }</a:t>
            </a: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}, …</a:t>
            </a:r>
            <a:endParaRPr sz="1300" b="1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AE589-A034-B6F3-5711-33750D8FAE5F}"/>
              </a:ext>
            </a:extLst>
          </p:cNvPr>
          <p:cNvSpPr txBox="1"/>
          <p:nvPr/>
        </p:nvSpPr>
        <p:spPr>
          <a:xfrm>
            <a:off x="169038" y="2898751"/>
            <a:ext cx="6136228" cy="2116520"/>
          </a:xfrm>
          <a:prstGeom prst="rect">
            <a:avLst/>
          </a:prstGeom>
          <a:solidFill>
            <a:srgbClr val="EEECE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defTabSz="914446">
              <a:defRPr sz="1150">
                <a:latin typeface="Roboto Mono"/>
                <a:ea typeface="Roboto Mono"/>
                <a:cs typeface="Roboto Mono"/>
              </a:defRPr>
            </a:lvl1pPr>
            <a:lvl4pPr marL="120656" lvl="3" indent="336567">
              <a:tabLst>
                <a:tab pos="477333" algn="l"/>
                <a:tab pos="894337" algn="l"/>
              </a:tabLst>
              <a:defRPr sz="1150">
                <a:latin typeface="Roboto Mono"/>
                <a:ea typeface="Roboto Mono"/>
              </a:defRPr>
            </a:lvl4pPr>
          </a:lstStyle>
          <a:p>
            <a:r>
              <a:rPr lang="en-GB" dirty="0"/>
              <a:t>GET /</a:t>
            </a:r>
            <a:r>
              <a:rPr lang="en-GB" dirty="0" err="1"/>
              <a:t>ngsi-ld</a:t>
            </a:r>
            <a:r>
              <a:rPr lang="en-GB" dirty="0"/>
              <a:t>/v1/entities/?</a:t>
            </a:r>
            <a:r>
              <a:rPr lang="en-GB" b="1" dirty="0">
                <a:solidFill>
                  <a:srgbClr val="0070C0"/>
                </a:solidFill>
              </a:rPr>
              <a:t>type=</a:t>
            </a:r>
            <a:r>
              <a:rPr lang="en-GB" b="1" dirty="0" err="1">
                <a:solidFill>
                  <a:srgbClr val="0070C0"/>
                </a:solidFill>
              </a:rPr>
              <a:t>ParkingSpot</a:t>
            </a:r>
            <a:r>
              <a:rPr lang="en-GB" dirty="0" err="1"/>
              <a:t>&amp;</a:t>
            </a:r>
            <a:r>
              <a:rPr lang="en-GB" b="1" dirty="0" err="1">
                <a:solidFill>
                  <a:schemeClr val="accent4"/>
                </a:solidFill>
              </a:rPr>
              <a:t>geoproperty</a:t>
            </a:r>
            <a:r>
              <a:rPr lang="en-GB" b="1" dirty="0">
                <a:solidFill>
                  <a:schemeClr val="accent4"/>
                </a:solidFill>
              </a:rPr>
              <a:t>=</a:t>
            </a:r>
            <a:r>
              <a:rPr lang="en-GB" b="1" dirty="0" err="1">
                <a:solidFill>
                  <a:schemeClr val="accent4"/>
                </a:solidFill>
              </a:rPr>
              <a:t>location&amp;georel</a:t>
            </a:r>
            <a:r>
              <a:rPr lang="en-GB" b="1" dirty="0">
                <a:solidFill>
                  <a:schemeClr val="accent4"/>
                </a:solidFill>
              </a:rPr>
              <a:t>=near%3BmaxDistance==100&amp;geometry=</a:t>
            </a:r>
            <a:r>
              <a:rPr lang="en-GB" b="1" dirty="0" err="1">
                <a:solidFill>
                  <a:schemeClr val="accent4"/>
                </a:solidFill>
              </a:rPr>
              <a:t>Point&amp;coordinates</a:t>
            </a:r>
            <a:r>
              <a:rPr lang="en-GB" b="1" dirty="0">
                <a:solidFill>
                  <a:schemeClr val="accent4"/>
                </a:solidFill>
              </a:rPr>
              <a:t>=[</a:t>
            </a:r>
            <a:r>
              <a:rPr lang="de-DE" sz="1200" b="1" dirty="0">
                <a:solidFill>
                  <a:schemeClr val="accent4"/>
                </a:solidFill>
              </a:rPr>
              <a:t>-3.8040616,43.4631649</a:t>
            </a:r>
            <a:r>
              <a:rPr lang="en-GB" b="1" dirty="0">
                <a:solidFill>
                  <a:schemeClr val="accent4"/>
                </a:solidFill>
              </a:rPr>
              <a:t>]</a:t>
            </a:r>
            <a:r>
              <a:rPr lang="en-GB" dirty="0"/>
              <a:t>&amp;</a:t>
            </a:r>
            <a:r>
              <a:rPr lang="en-GB" b="1" dirty="0">
                <a:solidFill>
                  <a:schemeClr val="accent1"/>
                </a:solidFill>
              </a:rPr>
              <a:t>q=status==“</a:t>
            </a:r>
            <a:r>
              <a:rPr lang="en-GB" b="1" dirty="0" err="1">
                <a:solidFill>
                  <a:schemeClr val="accent1"/>
                </a:solidFill>
              </a:rPr>
              <a:t>free”</a:t>
            </a:r>
            <a:r>
              <a:rPr lang="en-GB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&amp;pick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en-GB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id,type,category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b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location,name,status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br>
              <a:rPr lang="en-GB" dirty="0">
                <a:solidFill>
                  <a:schemeClr val="accent4"/>
                </a:solidFill>
              </a:rPr>
            </a:br>
            <a:r>
              <a:rPr lang="en-GB" dirty="0"/>
              <a:t>Accept: application/</a:t>
            </a:r>
            <a:r>
              <a:rPr lang="en-GB" dirty="0" err="1"/>
              <a:t>json</a:t>
            </a:r>
            <a:endParaRPr lang="de-DE" dirty="0"/>
          </a:p>
          <a:p>
            <a:r>
              <a:rPr lang="en-GB" dirty="0"/>
              <a:t>Host: localhost:9090</a:t>
            </a:r>
          </a:p>
          <a:p>
            <a:r>
              <a:rPr lang="en-GB" dirty="0"/>
              <a:t>Link: &lt;http://example.org/myContext.jsonld&gt;; </a:t>
            </a:r>
            <a:br>
              <a:rPr lang="en-GB" dirty="0"/>
            </a:br>
            <a:r>
              <a:rPr lang="en-GB" dirty="0" err="1"/>
              <a:t>rel</a:t>
            </a:r>
            <a:r>
              <a:rPr lang="en-GB" dirty="0"/>
              <a:t>="http://www.w3.org/ns/json-ld#context"; </a:t>
            </a:r>
            <a:br>
              <a:rPr lang="en-GB" dirty="0"/>
            </a:br>
            <a:r>
              <a:rPr lang="en-GB" dirty="0"/>
              <a:t>type="application/</a:t>
            </a:r>
            <a:r>
              <a:rPr lang="en-GB" dirty="0" err="1"/>
              <a:t>ld+json</a:t>
            </a:r>
            <a:r>
              <a:rPr lang="en-GB" dirty="0"/>
              <a:t>"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25C9-C411-ED87-AB6D-7528AED3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515600" cy="1173570"/>
          </a:xfrm>
        </p:spPr>
        <p:txBody>
          <a:bodyPr>
            <a:normAutofit/>
          </a:bodyPr>
          <a:lstStyle/>
          <a:p>
            <a:r>
              <a:rPr lang="de-DE" dirty="0"/>
              <a:t>UC2 – Advantages </a:t>
            </a:r>
            <a:r>
              <a:rPr lang="en-GB" dirty="0"/>
              <a:t>for Applications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6888A-DA80-D232-9A7C-48D7A5BC9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Application can request information by specifying what it needs </a:t>
            </a:r>
            <a:br>
              <a:rPr lang="en-GB" dirty="0"/>
            </a:br>
            <a:r>
              <a:rPr lang="en-GB" dirty="0"/>
              <a:t>(“free parking spaces in the close vicinity”)</a:t>
            </a:r>
          </a:p>
          <a:p>
            <a:r>
              <a:rPr lang="en-GB" dirty="0"/>
              <a:t>Application gets results with a single request </a:t>
            </a:r>
            <a:br>
              <a:rPr lang="en-GB" dirty="0"/>
            </a:br>
            <a:r>
              <a:rPr lang="en-GB" sz="2000" dirty="0"/>
              <a:t>(unless paging is required due to number of results)</a:t>
            </a:r>
          </a:p>
          <a:p>
            <a:r>
              <a:rPr lang="en-GB" dirty="0"/>
              <a:t>Application can geographically scope the request</a:t>
            </a:r>
          </a:p>
          <a:p>
            <a:r>
              <a:rPr lang="en-GB" dirty="0">
                <a:solidFill>
                  <a:schemeClr val="accent4"/>
                </a:solidFill>
              </a:rPr>
              <a:t>Application can filter by status, i.e. only get “free” parking spaces</a:t>
            </a:r>
          </a:p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Application can project to only get the properties and relationships they are interested in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Application needs to know:</a:t>
            </a:r>
          </a:p>
          <a:p>
            <a:r>
              <a:rPr lang="en-GB" dirty="0"/>
              <a:t>Data model: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type: </a:t>
            </a:r>
            <a:r>
              <a:rPr lang="en-GB" b="1" dirty="0" err="1">
                <a:solidFill>
                  <a:srgbClr val="0070C0"/>
                </a:solidFill>
              </a:rPr>
              <a:t>ParkingSpot</a:t>
            </a:r>
            <a:endParaRPr lang="en-GB" b="1" dirty="0">
              <a:solidFill>
                <a:srgbClr val="0070C0"/>
              </a:solidFill>
            </a:endParaRPr>
          </a:p>
          <a:p>
            <a:pPr lvl="1"/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GeoProperty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name: </a:t>
            </a:r>
            <a:r>
              <a:rPr lang="en-GB" b="1" dirty="0">
                <a:solidFill>
                  <a:srgbClr val="0070C0"/>
                </a:solidFill>
              </a:rPr>
              <a:t>location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Property name: </a:t>
            </a:r>
            <a:r>
              <a:rPr lang="en-GB" b="1" dirty="0">
                <a:solidFill>
                  <a:srgbClr val="0070C0"/>
                </a:solidFill>
              </a:rPr>
              <a:t>status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– and its possible values </a:t>
            </a:r>
            <a:r>
              <a:rPr lang="en-GB" b="1" dirty="0">
                <a:solidFill>
                  <a:srgbClr val="0070C0"/>
                </a:solidFill>
              </a:rPr>
              <a:t>(“free”)</a:t>
            </a:r>
          </a:p>
          <a:p>
            <a:r>
              <a:rPr lang="en-GB" dirty="0"/>
              <a:t>Root URL: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localhost:9090</a:t>
            </a:r>
          </a:p>
          <a:p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D96856-D613-4D22-C14F-A5B2DABC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16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78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F4F50E-B2B7-B288-A5FF-BB1219AB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482679" cy="1173570"/>
          </a:xfrm>
        </p:spPr>
        <p:txBody>
          <a:bodyPr>
            <a:normAutofit fontScale="90000"/>
          </a:bodyPr>
          <a:lstStyle/>
          <a:p>
            <a:r>
              <a:rPr lang="en-GB" dirty="0"/>
              <a:t>UC3: Retrieve (or query) agriculture parcel(s) modelled as composite digital twins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24150BB1-6369-8E2A-0AD2-D03178A25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6716322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Several parcels of land used for agriculture (</a:t>
            </a:r>
            <a:r>
              <a:rPr lang="en-GB" dirty="0" err="1"/>
              <a:t>AgriParcel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Soil type</a:t>
            </a:r>
          </a:p>
          <a:p>
            <a:pPr lvl="1"/>
            <a:r>
              <a:rPr lang="en-GB" dirty="0"/>
              <a:t>Crop type</a:t>
            </a:r>
          </a:p>
          <a:p>
            <a:pPr lvl="1"/>
            <a:r>
              <a:rPr lang="en-GB" dirty="0"/>
              <a:t>[Location]</a:t>
            </a:r>
          </a:p>
          <a:p>
            <a:pPr lvl="1"/>
            <a:r>
              <a:rPr lang="en-GB" dirty="0"/>
              <a:t>Weather Station (one each)</a:t>
            </a:r>
          </a:p>
          <a:p>
            <a:pPr lvl="2"/>
            <a:r>
              <a:rPr lang="en-GB" dirty="0"/>
              <a:t>Temperature</a:t>
            </a:r>
          </a:p>
          <a:p>
            <a:pPr lvl="2"/>
            <a:r>
              <a:rPr lang="en-GB" dirty="0"/>
              <a:t>Humidity</a:t>
            </a:r>
          </a:p>
          <a:p>
            <a:pPr lvl="1"/>
            <a:r>
              <a:rPr lang="en-GB" dirty="0"/>
              <a:t>Weather Forecast (just one, same for each)</a:t>
            </a:r>
          </a:p>
          <a:p>
            <a:pPr lvl="2"/>
            <a:r>
              <a:rPr lang="en-GB" dirty="0"/>
              <a:t>Temperature</a:t>
            </a:r>
          </a:p>
          <a:p>
            <a:pPr lvl="2"/>
            <a:r>
              <a:rPr lang="en-GB" dirty="0"/>
              <a:t>Humidity</a:t>
            </a:r>
          </a:p>
          <a:p>
            <a:pPr lvl="2"/>
            <a:r>
              <a:rPr lang="en-GB" dirty="0"/>
              <a:t>Wind speed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038697-7E45-7A04-A312-315DAD26E187}"/>
              </a:ext>
            </a:extLst>
          </p:cNvPr>
          <p:cNvCxnSpPr>
            <a:cxnSpLocks/>
            <a:stCxn id="24" idx="4"/>
            <a:endCxn id="23" idx="1"/>
          </p:cNvCxnSpPr>
          <p:nvPr/>
        </p:nvCxnSpPr>
        <p:spPr>
          <a:xfrm flipH="1">
            <a:off x="10910695" y="3095276"/>
            <a:ext cx="27885" cy="1347494"/>
          </a:xfrm>
          <a:prstGeom prst="line">
            <a:avLst/>
          </a:prstGeom>
          <a:ln w="25400">
            <a:solidFill>
              <a:srgbClr val="966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4935C1-0C22-1F16-0C0B-E04019499E36}"/>
              </a:ext>
            </a:extLst>
          </p:cNvPr>
          <p:cNvCxnSpPr>
            <a:cxnSpLocks/>
            <a:stCxn id="10" idx="4"/>
            <a:endCxn id="22" idx="1"/>
          </p:cNvCxnSpPr>
          <p:nvPr/>
        </p:nvCxnSpPr>
        <p:spPr>
          <a:xfrm>
            <a:off x="9309290" y="3114126"/>
            <a:ext cx="160701" cy="1342465"/>
          </a:xfrm>
          <a:prstGeom prst="line">
            <a:avLst/>
          </a:prstGeom>
          <a:ln w="25400">
            <a:solidFill>
              <a:srgbClr val="966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641D01-B51A-CF85-678D-512053465278}"/>
              </a:ext>
            </a:extLst>
          </p:cNvPr>
          <p:cNvCxnSpPr>
            <a:cxnSpLocks/>
            <a:stCxn id="27" idx="4"/>
            <a:endCxn id="21" idx="1"/>
          </p:cNvCxnSpPr>
          <p:nvPr/>
        </p:nvCxnSpPr>
        <p:spPr>
          <a:xfrm>
            <a:off x="7638337" y="3116495"/>
            <a:ext cx="397187" cy="1326275"/>
          </a:xfrm>
          <a:prstGeom prst="line">
            <a:avLst/>
          </a:prstGeom>
          <a:ln w="25400">
            <a:solidFill>
              <a:srgbClr val="966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DE9C0E-B94D-55F2-A619-AD0791899E81}"/>
              </a:ext>
            </a:extLst>
          </p:cNvPr>
          <p:cNvCxnSpPr>
            <a:stCxn id="24" idx="0"/>
            <a:endCxn id="11" idx="5"/>
          </p:cNvCxnSpPr>
          <p:nvPr/>
        </p:nvCxnSpPr>
        <p:spPr>
          <a:xfrm flipH="1" flipV="1">
            <a:off x="9573950" y="1834498"/>
            <a:ext cx="1364629" cy="1045691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A7E3AAB-7FD0-60BF-AAFB-E4CF46DFC8FF}"/>
              </a:ext>
            </a:extLst>
          </p:cNvPr>
          <p:cNvSpPr>
            <a:spLocks noChangeAspect="1"/>
          </p:cNvSpPr>
          <p:nvPr/>
        </p:nvSpPr>
        <p:spPr bwMode="auto">
          <a:xfrm>
            <a:off x="10431765" y="3799839"/>
            <a:ext cx="716957" cy="215087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61">
              <a:defRPr/>
            </a:pPr>
            <a:endParaRPr lang="en-GB" sz="1600" b="1" dirty="0">
              <a:latin typeface="Verdana"/>
              <a:ea typeface="Verdan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F120F6-5439-C0F4-FA7D-FE25C73BEA7C}"/>
              </a:ext>
            </a:extLst>
          </p:cNvPr>
          <p:cNvSpPr>
            <a:spLocks noChangeAspect="1"/>
          </p:cNvSpPr>
          <p:nvPr/>
        </p:nvSpPr>
        <p:spPr bwMode="auto">
          <a:xfrm>
            <a:off x="6800106" y="3810924"/>
            <a:ext cx="716957" cy="215087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61">
              <a:defRPr/>
            </a:pPr>
            <a:endParaRPr lang="en-GB" sz="1600" b="1" dirty="0">
              <a:latin typeface="Verdana"/>
              <a:ea typeface="Verdana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1EA9A7-5F20-31A6-D05D-3167AB8FD7A6}"/>
              </a:ext>
            </a:extLst>
          </p:cNvPr>
          <p:cNvCxnSpPr>
            <a:stCxn id="10" idx="0"/>
            <a:endCxn id="11" idx="4"/>
          </p:cNvCxnSpPr>
          <p:nvPr/>
        </p:nvCxnSpPr>
        <p:spPr>
          <a:xfrm flipV="1">
            <a:off x="9309289" y="1865997"/>
            <a:ext cx="11179" cy="1033041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EDFBD11-C547-5855-030C-7C4059989179}"/>
              </a:ext>
            </a:extLst>
          </p:cNvPr>
          <p:cNvSpPr>
            <a:spLocks noChangeAspect="1"/>
          </p:cNvSpPr>
          <p:nvPr/>
        </p:nvSpPr>
        <p:spPr bwMode="auto">
          <a:xfrm>
            <a:off x="8950811" y="2899039"/>
            <a:ext cx="716957" cy="215087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46">
              <a:defRPr/>
            </a:pPr>
            <a:endParaRPr lang="en-GB" sz="1600" b="1" dirty="0">
              <a:latin typeface="Verdana"/>
              <a:ea typeface="Verdana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EFB194-05A9-6BC6-BA9F-9331E7939034}"/>
              </a:ext>
            </a:extLst>
          </p:cNvPr>
          <p:cNvSpPr>
            <a:spLocks noChangeAspect="1"/>
          </p:cNvSpPr>
          <p:nvPr/>
        </p:nvSpPr>
        <p:spPr bwMode="auto">
          <a:xfrm>
            <a:off x="8961990" y="1650910"/>
            <a:ext cx="716957" cy="215087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61">
              <a:defRPr/>
            </a:pPr>
            <a:endParaRPr lang="en-GB" sz="1600" b="1" dirty="0">
              <a:latin typeface="Verdana"/>
              <a:ea typeface="Verdan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70B163-F8B8-554E-A2C6-04ABF43123DB}"/>
              </a:ext>
            </a:extLst>
          </p:cNvPr>
          <p:cNvSpPr>
            <a:spLocks noChangeAspect="1"/>
          </p:cNvSpPr>
          <p:nvPr/>
        </p:nvSpPr>
        <p:spPr bwMode="auto">
          <a:xfrm>
            <a:off x="8936014" y="3799839"/>
            <a:ext cx="716957" cy="215087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61">
              <a:defRPr/>
            </a:pPr>
            <a:endParaRPr lang="en-GB" sz="1600" b="1" dirty="0">
              <a:latin typeface="Verdana"/>
              <a:ea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B62A6-6294-0978-2988-B1ED9F8BB279}"/>
              </a:ext>
            </a:extLst>
          </p:cNvPr>
          <p:cNvSpPr txBox="1">
            <a:spLocks noChangeAspect="1"/>
          </p:cNvSpPr>
          <p:nvPr/>
        </p:nvSpPr>
        <p:spPr>
          <a:xfrm>
            <a:off x="9863150" y="1910268"/>
            <a:ext cx="1119721" cy="276999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defRPr>
            </a:lvl1pPr>
          </a:lstStyle>
          <a:p>
            <a:r>
              <a:rPr lang="en-GB" sz="1200" dirty="0"/>
              <a:t>prediction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6000D-D3DF-C0EF-EF0A-EA7A8CBF5C75}"/>
              </a:ext>
            </a:extLst>
          </p:cNvPr>
          <p:cNvSpPr txBox="1">
            <a:spLocks noChangeAspect="1"/>
          </p:cNvSpPr>
          <p:nvPr/>
        </p:nvSpPr>
        <p:spPr>
          <a:xfrm>
            <a:off x="9367745" y="3249952"/>
            <a:ext cx="1383920" cy="276999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defRPr>
            </a:lvl1pPr>
          </a:lstStyle>
          <a:p>
            <a:r>
              <a:rPr lang="en-GB" sz="1200" dirty="0"/>
              <a:t>observation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0C05C-5957-06EB-2F21-126B60C80849}"/>
              </a:ext>
            </a:extLst>
          </p:cNvPr>
          <p:cNvCxnSpPr>
            <a:cxnSpLocks noChangeAspect="1"/>
            <a:stCxn id="10" idx="4"/>
            <a:endCxn id="12" idx="0"/>
          </p:cNvCxnSpPr>
          <p:nvPr/>
        </p:nvCxnSpPr>
        <p:spPr bwMode="auto">
          <a:xfrm flipH="1">
            <a:off x="9294492" y="3114126"/>
            <a:ext cx="14797" cy="685713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23E53EA-1E58-D44E-E889-9DDB5E787D6D}"/>
              </a:ext>
            </a:extLst>
          </p:cNvPr>
          <p:cNvSpPr txBox="1">
            <a:spLocks noChangeAspect="1"/>
          </p:cNvSpPr>
          <p:nvPr/>
        </p:nvSpPr>
        <p:spPr>
          <a:xfrm>
            <a:off x="9620962" y="2643173"/>
            <a:ext cx="1098225" cy="461665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defRPr>
            </a:lvl1pPr>
          </a:lstStyle>
          <a:p>
            <a:r>
              <a:rPr lang="en-GB" sz="1200" dirty="0" err="1"/>
              <a:t>soilType</a:t>
            </a:r>
            <a:endParaRPr lang="en-GB" sz="1200" dirty="0"/>
          </a:p>
          <a:p>
            <a:r>
              <a:rPr lang="en-GB" sz="1200" dirty="0" err="1"/>
              <a:t>cropType</a:t>
            </a:r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91F95B-8827-227D-867B-C9346A8CF760}"/>
              </a:ext>
            </a:extLst>
          </p:cNvPr>
          <p:cNvSpPr txBox="1">
            <a:spLocks noChangeAspect="1"/>
          </p:cNvSpPr>
          <p:nvPr/>
        </p:nvSpPr>
        <p:spPr>
          <a:xfrm>
            <a:off x="9348923" y="3562182"/>
            <a:ext cx="1347563" cy="461665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defRPr>
            </a:lvl1pPr>
          </a:lstStyle>
          <a:p>
            <a:r>
              <a:rPr lang="en-GB" sz="1200" dirty="0"/>
              <a:t>temperature</a:t>
            </a:r>
          </a:p>
          <a:p>
            <a:r>
              <a:rPr lang="en-GB" sz="1200" dirty="0"/>
              <a:t>humidity</a:t>
            </a:r>
          </a:p>
        </p:txBody>
      </p:sp>
      <p:pic>
        <p:nvPicPr>
          <p:cNvPr id="18" name="Picture 17" descr="A screen shot of a weather forecast&#10;&#10;Description automatically generated with low confidence">
            <a:extLst>
              <a:ext uri="{FF2B5EF4-FFF2-40B4-BE49-F238E27FC236}">
                <a16:creationId xmlns:a16="http://schemas.microsoft.com/office/drawing/2014/main" id="{1BB4717E-7C43-628F-538C-475C205EB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145" y="1158788"/>
            <a:ext cx="730814" cy="730814"/>
          </a:xfrm>
          <a:prstGeom prst="rect">
            <a:avLst/>
          </a:prstGeom>
        </p:spPr>
      </p:pic>
      <p:pic>
        <p:nvPicPr>
          <p:cNvPr id="19" name="Picture 18" descr="A thermometer with a green circle&#10;&#10;Description automatically generated with medium confidence">
            <a:extLst>
              <a:ext uri="{FF2B5EF4-FFF2-40B4-BE49-F238E27FC236}">
                <a16:creationId xmlns:a16="http://schemas.microsoft.com/office/drawing/2014/main" id="{85A45A8E-46F3-D133-5D60-D59D6EFDA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182" y="3418812"/>
            <a:ext cx="520742" cy="520742"/>
          </a:xfrm>
          <a:prstGeom prst="rect">
            <a:avLst/>
          </a:prstGeom>
        </p:spPr>
      </p:pic>
      <p:pic>
        <p:nvPicPr>
          <p:cNvPr id="20" name="Picture 19" descr="A picture containing circle, clipart, screenshot, cartoon&#10;&#10;Description automatically generated">
            <a:extLst>
              <a:ext uri="{FF2B5EF4-FFF2-40B4-BE49-F238E27FC236}">
                <a16:creationId xmlns:a16="http://schemas.microsoft.com/office/drawing/2014/main" id="{47162F3C-F8FF-A80B-930E-AE3814B47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326" y="2546632"/>
            <a:ext cx="470333" cy="470333"/>
          </a:xfrm>
          <a:prstGeom prst="rect">
            <a:avLst/>
          </a:prstGeom>
        </p:spPr>
      </p:pic>
      <p:sp>
        <p:nvSpPr>
          <p:cNvPr id="21" name="Parallelogram 20">
            <a:extLst>
              <a:ext uri="{FF2B5EF4-FFF2-40B4-BE49-F238E27FC236}">
                <a16:creationId xmlns:a16="http://schemas.microsoft.com/office/drawing/2014/main" id="{CBB76C6E-A941-F49D-AB9E-9E35F1B1EF46}"/>
              </a:ext>
            </a:extLst>
          </p:cNvPr>
          <p:cNvSpPr/>
          <p:nvPr/>
        </p:nvSpPr>
        <p:spPr>
          <a:xfrm>
            <a:off x="6764407" y="4442770"/>
            <a:ext cx="1857713" cy="1517314"/>
          </a:xfrm>
          <a:prstGeom prst="parallelogram">
            <a:avLst>
              <a:gd name="adj" fmla="val 45114"/>
            </a:avLst>
          </a:prstGeom>
          <a:solidFill>
            <a:srgbClr val="CC9900"/>
          </a:solidFill>
          <a:ln>
            <a:solidFill>
              <a:srgbClr val="966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9744F0C4-9315-22B6-3D07-8FDB576D41E6}"/>
              </a:ext>
            </a:extLst>
          </p:cNvPr>
          <p:cNvSpPr/>
          <p:nvPr/>
        </p:nvSpPr>
        <p:spPr>
          <a:xfrm>
            <a:off x="8201992" y="4456591"/>
            <a:ext cx="1857713" cy="1503493"/>
          </a:xfrm>
          <a:prstGeom prst="parallelogram">
            <a:avLst>
              <a:gd name="adj" fmla="val 45114"/>
            </a:avLst>
          </a:prstGeom>
          <a:solidFill>
            <a:srgbClr val="CC9900"/>
          </a:solidFill>
          <a:ln>
            <a:solidFill>
              <a:srgbClr val="966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3C1E3BB9-2FF0-3790-7E35-C1EAFF1A5F84}"/>
              </a:ext>
            </a:extLst>
          </p:cNvPr>
          <p:cNvSpPr/>
          <p:nvPr/>
        </p:nvSpPr>
        <p:spPr>
          <a:xfrm>
            <a:off x="9639578" y="4442770"/>
            <a:ext cx="1857713" cy="1517314"/>
          </a:xfrm>
          <a:prstGeom prst="parallelogram">
            <a:avLst>
              <a:gd name="adj" fmla="val 45114"/>
            </a:avLst>
          </a:prstGeom>
          <a:solidFill>
            <a:srgbClr val="CC9900"/>
          </a:solidFill>
          <a:ln>
            <a:solidFill>
              <a:srgbClr val="966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87F121-1565-0FAC-CA61-0313419A8B20}"/>
              </a:ext>
            </a:extLst>
          </p:cNvPr>
          <p:cNvSpPr>
            <a:spLocks noChangeAspect="1"/>
          </p:cNvSpPr>
          <p:nvPr/>
        </p:nvSpPr>
        <p:spPr bwMode="auto">
          <a:xfrm>
            <a:off x="10580101" y="2880189"/>
            <a:ext cx="716957" cy="215087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46">
              <a:defRPr/>
            </a:pPr>
            <a:endParaRPr lang="en-GB" sz="1600" b="1" dirty="0">
              <a:latin typeface="Verdana"/>
              <a:ea typeface="Verdan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0B3AB3-F776-2586-99C9-EB07ED40FDF1}"/>
              </a:ext>
            </a:extLst>
          </p:cNvPr>
          <p:cNvSpPr txBox="1">
            <a:spLocks noChangeAspect="1"/>
          </p:cNvSpPr>
          <p:nvPr/>
        </p:nvSpPr>
        <p:spPr>
          <a:xfrm>
            <a:off x="11217074" y="2615111"/>
            <a:ext cx="1098225" cy="461665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defRPr>
            </a:lvl1pPr>
          </a:lstStyle>
          <a:p>
            <a:r>
              <a:rPr lang="en-GB" sz="1200" dirty="0" err="1"/>
              <a:t>soilType</a:t>
            </a:r>
            <a:endParaRPr lang="en-GB" sz="1200" dirty="0"/>
          </a:p>
          <a:p>
            <a:r>
              <a:rPr lang="en-GB" sz="1200" dirty="0" err="1"/>
              <a:t>cropType</a:t>
            </a:r>
            <a:endParaRPr lang="en-GB" sz="1200" dirty="0"/>
          </a:p>
        </p:txBody>
      </p:sp>
      <p:pic>
        <p:nvPicPr>
          <p:cNvPr id="26" name="Picture 25" descr="A picture containing circle, clipart, screenshot, cartoon&#10;&#10;Description automatically generated">
            <a:extLst>
              <a:ext uri="{FF2B5EF4-FFF2-40B4-BE49-F238E27FC236}">
                <a16:creationId xmlns:a16="http://schemas.microsoft.com/office/drawing/2014/main" id="{C391137F-11F9-AEC7-C499-F292882D4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174" y="2494760"/>
            <a:ext cx="470333" cy="47033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19DCD0C-807F-D57E-AFAE-9128A70E6AAB}"/>
              </a:ext>
            </a:extLst>
          </p:cNvPr>
          <p:cNvSpPr>
            <a:spLocks noChangeAspect="1"/>
          </p:cNvSpPr>
          <p:nvPr/>
        </p:nvSpPr>
        <p:spPr bwMode="auto">
          <a:xfrm>
            <a:off x="7279858" y="2901408"/>
            <a:ext cx="716957" cy="215087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46">
              <a:defRPr/>
            </a:pPr>
            <a:endParaRPr lang="en-GB" sz="1600" b="1" dirty="0">
              <a:latin typeface="Verdana"/>
              <a:ea typeface="Verdana"/>
            </a:endParaRPr>
          </a:p>
        </p:txBody>
      </p:sp>
      <p:pic>
        <p:nvPicPr>
          <p:cNvPr id="28" name="Picture 27" descr="A picture containing circle, clipart, screenshot, cartoon&#10;&#10;Description automatically generated">
            <a:extLst>
              <a:ext uri="{FF2B5EF4-FFF2-40B4-BE49-F238E27FC236}">
                <a16:creationId xmlns:a16="http://schemas.microsoft.com/office/drawing/2014/main" id="{35F805F7-E92C-7855-FB20-DCCF48BD3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824" y="2526546"/>
            <a:ext cx="470333" cy="47033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6F50B9D-AFAA-C894-B444-CEA6201ABF45}"/>
              </a:ext>
            </a:extLst>
          </p:cNvPr>
          <p:cNvSpPr txBox="1">
            <a:spLocks noChangeAspect="1"/>
          </p:cNvSpPr>
          <p:nvPr/>
        </p:nvSpPr>
        <p:spPr>
          <a:xfrm>
            <a:off x="7552094" y="3249952"/>
            <a:ext cx="1383920" cy="276999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defRPr>
            </a:lvl1pPr>
          </a:lstStyle>
          <a:p>
            <a:r>
              <a:rPr lang="en-GB" sz="1200" dirty="0"/>
              <a:t>observation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B88BF4-529D-6C15-000A-850478309912}"/>
              </a:ext>
            </a:extLst>
          </p:cNvPr>
          <p:cNvSpPr txBox="1">
            <a:spLocks noChangeAspect="1"/>
          </p:cNvSpPr>
          <p:nvPr/>
        </p:nvSpPr>
        <p:spPr>
          <a:xfrm>
            <a:off x="7390093" y="3546870"/>
            <a:ext cx="1347563" cy="461665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defRPr>
            </a:lvl1pPr>
          </a:lstStyle>
          <a:p>
            <a:r>
              <a:rPr lang="en-GB" sz="1200" dirty="0"/>
              <a:t>temperature</a:t>
            </a:r>
          </a:p>
          <a:p>
            <a:r>
              <a:rPr lang="en-GB" sz="1200" dirty="0"/>
              <a:t>humidity</a:t>
            </a:r>
          </a:p>
        </p:txBody>
      </p:sp>
      <p:pic>
        <p:nvPicPr>
          <p:cNvPr id="31" name="Picture 30" descr="A thermometer with a green circle&#10;&#10;Description automatically generated with medium confidence">
            <a:extLst>
              <a:ext uri="{FF2B5EF4-FFF2-40B4-BE49-F238E27FC236}">
                <a16:creationId xmlns:a16="http://schemas.microsoft.com/office/drawing/2014/main" id="{7BD203A8-1DB1-CED7-8928-F7C582E2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481" y="3418526"/>
            <a:ext cx="520742" cy="520742"/>
          </a:xfrm>
          <a:prstGeom prst="rect">
            <a:avLst/>
          </a:prstGeom>
        </p:spPr>
      </p:pic>
      <p:pic>
        <p:nvPicPr>
          <p:cNvPr id="32" name="Picture 31" descr="A thermometer with a green circle&#10;&#10;Description automatically generated with medium confidence">
            <a:extLst>
              <a:ext uri="{FF2B5EF4-FFF2-40B4-BE49-F238E27FC236}">
                <a16:creationId xmlns:a16="http://schemas.microsoft.com/office/drawing/2014/main" id="{1429F407-1B5F-BFBF-1B73-8137DE41B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598" y="3460648"/>
            <a:ext cx="520742" cy="520742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2FA19A-B679-5DA3-A752-15089DE27CC9}"/>
              </a:ext>
            </a:extLst>
          </p:cNvPr>
          <p:cNvCxnSpPr>
            <a:stCxn id="27" idx="4"/>
            <a:endCxn id="8" idx="0"/>
          </p:cNvCxnSpPr>
          <p:nvPr/>
        </p:nvCxnSpPr>
        <p:spPr>
          <a:xfrm flipH="1">
            <a:off x="7158585" y="3116495"/>
            <a:ext cx="479752" cy="694429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93E519-EBA3-A898-FFAA-FCEBDB13F306}"/>
              </a:ext>
            </a:extLst>
          </p:cNvPr>
          <p:cNvCxnSpPr>
            <a:stCxn id="27" idx="0"/>
            <a:endCxn id="11" idx="3"/>
          </p:cNvCxnSpPr>
          <p:nvPr/>
        </p:nvCxnSpPr>
        <p:spPr>
          <a:xfrm flipV="1">
            <a:off x="7638337" y="1834498"/>
            <a:ext cx="1428649" cy="1066909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EA5826E-E347-8714-D8AD-05BF4E4C7CCE}"/>
              </a:ext>
            </a:extLst>
          </p:cNvPr>
          <p:cNvSpPr txBox="1">
            <a:spLocks noChangeAspect="1"/>
          </p:cNvSpPr>
          <p:nvPr/>
        </p:nvSpPr>
        <p:spPr>
          <a:xfrm>
            <a:off x="7911917" y="2620432"/>
            <a:ext cx="1098225" cy="461665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defRPr>
            </a:lvl1pPr>
          </a:lstStyle>
          <a:p>
            <a:r>
              <a:rPr lang="en-GB" sz="1200" dirty="0" err="1"/>
              <a:t>soilType</a:t>
            </a:r>
            <a:endParaRPr lang="en-GB" sz="1200" dirty="0"/>
          </a:p>
          <a:p>
            <a:r>
              <a:rPr lang="en-GB" sz="1200" dirty="0" err="1"/>
              <a:t>cropType</a:t>
            </a:r>
            <a:endParaRPr lang="en-GB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CB4202-03D7-6D21-35FD-5ADF0F0A8165}"/>
              </a:ext>
            </a:extLst>
          </p:cNvPr>
          <p:cNvSpPr txBox="1">
            <a:spLocks noChangeAspect="1"/>
          </p:cNvSpPr>
          <p:nvPr/>
        </p:nvSpPr>
        <p:spPr>
          <a:xfrm>
            <a:off x="7767430" y="1910268"/>
            <a:ext cx="1119721" cy="276999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defRPr>
            </a:lvl1pPr>
          </a:lstStyle>
          <a:p>
            <a:r>
              <a:rPr lang="en-GB" sz="1200" dirty="0"/>
              <a:t>prediction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9809F9-F479-05D6-A8FE-1F5682CC8D25}"/>
              </a:ext>
            </a:extLst>
          </p:cNvPr>
          <p:cNvSpPr txBox="1">
            <a:spLocks noChangeAspect="1"/>
          </p:cNvSpPr>
          <p:nvPr/>
        </p:nvSpPr>
        <p:spPr>
          <a:xfrm>
            <a:off x="8902984" y="2044963"/>
            <a:ext cx="1119721" cy="276999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defRPr>
            </a:lvl1pPr>
          </a:lstStyle>
          <a:p>
            <a:r>
              <a:rPr lang="en-GB" sz="1200" dirty="0"/>
              <a:t>prediction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4324B6F-15AC-FEA9-6BA3-767879C1FB13}"/>
              </a:ext>
            </a:extLst>
          </p:cNvPr>
          <p:cNvCxnSpPr>
            <a:cxnSpLocks noChangeAspect="1"/>
            <a:stCxn id="24" idx="4"/>
            <a:endCxn id="7" idx="0"/>
          </p:cNvCxnSpPr>
          <p:nvPr/>
        </p:nvCxnSpPr>
        <p:spPr bwMode="auto">
          <a:xfrm flipH="1">
            <a:off x="10790243" y="3095276"/>
            <a:ext cx="148336" cy="704563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2862F0F-2608-4A36-B1EB-63D9FC0B74B6}"/>
              </a:ext>
            </a:extLst>
          </p:cNvPr>
          <p:cNvSpPr/>
          <p:nvPr/>
        </p:nvSpPr>
        <p:spPr>
          <a:xfrm>
            <a:off x="7477507" y="4562721"/>
            <a:ext cx="172651" cy="1570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4431624-8540-528B-74E2-58DA91854A97}"/>
              </a:ext>
            </a:extLst>
          </p:cNvPr>
          <p:cNvSpPr/>
          <p:nvPr/>
        </p:nvSpPr>
        <p:spPr>
          <a:xfrm>
            <a:off x="9176273" y="5769986"/>
            <a:ext cx="172651" cy="1570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739F79-5DDB-9810-2675-7786AFF5965F}"/>
              </a:ext>
            </a:extLst>
          </p:cNvPr>
          <p:cNvSpPr/>
          <p:nvPr/>
        </p:nvSpPr>
        <p:spPr>
          <a:xfrm>
            <a:off x="11111181" y="4581083"/>
            <a:ext cx="172651" cy="1570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E08C3F-0774-59C4-78DA-36A70F5403BB}"/>
              </a:ext>
            </a:extLst>
          </p:cNvPr>
          <p:cNvSpPr txBox="1">
            <a:spLocks noChangeAspect="1"/>
          </p:cNvSpPr>
          <p:nvPr/>
        </p:nvSpPr>
        <p:spPr>
          <a:xfrm>
            <a:off x="9441529" y="1214133"/>
            <a:ext cx="1347563" cy="461665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defRPr>
            </a:lvl1pPr>
          </a:lstStyle>
          <a:p>
            <a:r>
              <a:rPr lang="en-GB" sz="1200" dirty="0"/>
              <a:t>temperature</a:t>
            </a:r>
          </a:p>
          <a:p>
            <a:r>
              <a:rPr lang="en-GB" sz="1200" dirty="0"/>
              <a:t>humidity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7247E4-2F9E-6D59-1E34-68E12F41947B}"/>
              </a:ext>
            </a:extLst>
          </p:cNvPr>
          <p:cNvSpPr txBox="1">
            <a:spLocks noChangeAspect="1"/>
          </p:cNvSpPr>
          <p:nvPr/>
        </p:nvSpPr>
        <p:spPr>
          <a:xfrm>
            <a:off x="10817375" y="3272586"/>
            <a:ext cx="1383920" cy="276999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defRPr>
            </a:lvl1pPr>
          </a:lstStyle>
          <a:p>
            <a:r>
              <a:rPr lang="en-GB" sz="1200" dirty="0"/>
              <a:t>observation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34222C-687A-CD33-7EDB-665ADA2ED568}"/>
              </a:ext>
            </a:extLst>
          </p:cNvPr>
          <p:cNvSpPr txBox="1">
            <a:spLocks noChangeAspect="1"/>
          </p:cNvSpPr>
          <p:nvPr/>
        </p:nvSpPr>
        <p:spPr>
          <a:xfrm>
            <a:off x="11000918" y="3524684"/>
            <a:ext cx="1347563" cy="461665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+mn-cs"/>
              </a:defRPr>
            </a:lvl1pPr>
          </a:lstStyle>
          <a:p>
            <a:r>
              <a:rPr lang="en-GB" sz="1200" dirty="0"/>
              <a:t>temperature</a:t>
            </a:r>
          </a:p>
          <a:p>
            <a:r>
              <a:rPr lang="en-GB" sz="1200" dirty="0"/>
              <a:t>humidity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3B5FCD-18E8-D50E-4EA9-87EC04FEF3CE}"/>
              </a:ext>
            </a:extLst>
          </p:cNvPr>
          <p:cNvCxnSpPr>
            <a:cxnSpLocks/>
            <a:stCxn id="8" idx="4"/>
            <a:endCxn id="39" idx="1"/>
          </p:cNvCxnSpPr>
          <p:nvPr/>
        </p:nvCxnSpPr>
        <p:spPr>
          <a:xfrm>
            <a:off x="7158585" y="4026011"/>
            <a:ext cx="344206" cy="559706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EF23880-3999-0348-D97C-E7441620085A}"/>
              </a:ext>
            </a:extLst>
          </p:cNvPr>
          <p:cNvCxnSpPr>
            <a:cxnSpLocks/>
            <a:stCxn id="12" idx="3"/>
            <a:endCxn id="40" idx="0"/>
          </p:cNvCxnSpPr>
          <p:nvPr/>
        </p:nvCxnSpPr>
        <p:spPr>
          <a:xfrm>
            <a:off x="9041010" y="3983427"/>
            <a:ext cx="221589" cy="1786559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452C62-B70B-EFC0-C0A6-E8CC03428FE4}"/>
              </a:ext>
            </a:extLst>
          </p:cNvPr>
          <p:cNvCxnSpPr>
            <a:cxnSpLocks/>
            <a:stCxn id="7" idx="5"/>
            <a:endCxn id="41" idx="0"/>
          </p:cNvCxnSpPr>
          <p:nvPr/>
        </p:nvCxnSpPr>
        <p:spPr>
          <a:xfrm>
            <a:off x="11043726" y="3983427"/>
            <a:ext cx="153781" cy="597656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AC80A111-DFEF-F7E5-3472-EF51A2E2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17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4" grpId="0" animBg="1"/>
      <p:bldP spid="25" grpId="0" animBg="1"/>
      <p:bldP spid="27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AF36-A838-ABAB-124D-2D2FB62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515600" cy="1173570"/>
          </a:xfrm>
        </p:spPr>
        <p:txBody>
          <a:bodyPr>
            <a:normAutofit/>
          </a:bodyPr>
          <a:lstStyle/>
          <a:p>
            <a:r>
              <a:rPr lang="de-DE" dirty="0"/>
              <a:t>UC3 - </a:t>
            </a:r>
            <a:r>
              <a:rPr lang="de-DE" dirty="0" err="1"/>
              <a:t>Using</a:t>
            </a:r>
            <a:r>
              <a:rPr lang="de-DE" dirty="0"/>
              <a:t> NGSI-LD Modelling and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4CA8-F12A-DDAA-91BE-56BF39676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6765145" cy="4351338"/>
          </a:xfrm>
        </p:spPr>
        <p:txBody>
          <a:bodyPr>
            <a:normAutofit/>
          </a:bodyPr>
          <a:lstStyle/>
          <a:p>
            <a:r>
              <a:rPr lang="en-GB" sz="2400" dirty="0"/>
              <a:t>Retrieve one </a:t>
            </a:r>
            <a:r>
              <a:rPr lang="en-GB" sz="2400" dirty="0" err="1"/>
              <a:t>AgriParcel</a:t>
            </a:r>
            <a:r>
              <a:rPr lang="en-GB" sz="2400" dirty="0"/>
              <a:t> with all related weather information</a:t>
            </a:r>
            <a:br>
              <a:rPr lang="en-GB" sz="2400" dirty="0"/>
            </a:br>
            <a:r>
              <a:rPr lang="en-GB" sz="2400" dirty="0"/>
              <a:t>(alternatively: query all parcels in a certain area with related weather info).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B2DF07-4917-17AB-6510-B0D4F9E8EFAD}"/>
              </a:ext>
            </a:extLst>
          </p:cNvPr>
          <p:cNvGrpSpPr>
            <a:grpSpLocks noChangeAspect="1"/>
          </p:cNvGrpSpPr>
          <p:nvPr/>
        </p:nvGrpSpPr>
        <p:grpSpPr>
          <a:xfrm>
            <a:off x="7740783" y="1160122"/>
            <a:ext cx="3373557" cy="1737718"/>
            <a:chOff x="7740783" y="1173570"/>
            <a:chExt cx="3566286" cy="183699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80CA07B-A1E1-F652-EC6A-6795B41BA4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13108" y="1601812"/>
              <a:ext cx="544895" cy="163469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646"/>
              <a:endParaRPr lang="en-GB" sz="1200" b="1" dirty="0">
                <a:latin typeface="Verdana"/>
                <a:ea typeface="Verdana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30CAAF-B1AF-D26C-3367-2EF3AC6C45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51558" y="2606931"/>
              <a:ext cx="544895" cy="1634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46">
                <a:defRPr/>
              </a:pPr>
              <a:endParaRPr lang="en-GB" sz="1050" b="1" dirty="0">
                <a:latin typeface="Verdana"/>
                <a:ea typeface="Verdana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8EB0B0-8704-DBBC-FD05-4202DF16E2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63617" y="2443462"/>
              <a:ext cx="544895" cy="1634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46">
                <a:defRPr/>
              </a:pPr>
              <a:endParaRPr lang="en-GB" sz="1050" b="1" dirty="0">
                <a:latin typeface="Verdana"/>
                <a:ea typeface="Verdana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24B11A-EE9A-7B41-C399-A2F65CF69CA5}"/>
                </a:ext>
              </a:extLst>
            </p:cNvPr>
            <p:cNvCxnSpPr>
              <a:cxnSpLocks noChangeAspect="1"/>
              <a:stCxn id="4" idx="4"/>
              <a:endCxn id="5" idx="7"/>
            </p:cNvCxnSpPr>
            <p:nvPr/>
          </p:nvCxnSpPr>
          <p:spPr bwMode="auto">
            <a:xfrm flipH="1">
              <a:off x="8316654" y="1765281"/>
              <a:ext cx="768901" cy="865589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D7F53F-5EB6-1537-08C2-0092E948D78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553753" y="2269289"/>
              <a:ext cx="1037865" cy="741274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/>
                  <a:cs typeface="+mn-cs"/>
                </a:defRPr>
              </a:lvl1pPr>
            </a:lstStyle>
            <a:p>
              <a:r>
                <a:rPr lang="en-GB" sz="900" dirty="0"/>
                <a:t>temperature</a:t>
              </a:r>
            </a:p>
            <a:p>
              <a:r>
                <a:rPr lang="en-GB" sz="900" dirty="0"/>
                <a:t>humidity</a:t>
              </a:r>
            </a:p>
            <a:p>
              <a:r>
                <a:rPr lang="en-GB" sz="900" dirty="0" err="1"/>
                <a:t>windSpeed</a:t>
              </a:r>
              <a:endParaRPr lang="en-GB" sz="900" dirty="0"/>
            </a:p>
            <a:p>
              <a:r>
                <a:rPr lang="en-GB" sz="900" dirty="0"/>
                <a:t>…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49D152-3CE0-B674-B29E-6C1BC1F7258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59111" y="1953582"/>
              <a:ext cx="851001" cy="423585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/>
                  <a:cs typeface="+mn-cs"/>
                </a:defRPr>
              </a:lvl1pPr>
            </a:lstStyle>
            <a:p>
              <a:r>
                <a:rPr lang="en-GB" sz="900" dirty="0"/>
                <a:t>prediction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61AFA0-0E52-29C5-E44E-02A99C1005B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03557" y="1835084"/>
              <a:ext cx="1051795" cy="264740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/>
                  <a:cs typeface="+mn-cs"/>
                </a:defRPr>
              </a:lvl1pPr>
            </a:lstStyle>
            <a:p>
              <a:r>
                <a:rPr lang="en-GB" sz="900" dirty="0"/>
                <a:t>observation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4484EA0-752F-83D2-8DCB-BDE371CA07F5}"/>
                </a:ext>
              </a:extLst>
            </p:cNvPr>
            <p:cNvCxnSpPr>
              <a:cxnSpLocks noChangeAspect="1"/>
              <a:stCxn id="4" idx="5"/>
            </p:cNvCxnSpPr>
            <p:nvPr/>
          </p:nvCxnSpPr>
          <p:spPr bwMode="auto">
            <a:xfrm>
              <a:off x="9278205" y="1741342"/>
              <a:ext cx="812051" cy="778301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CC7431-71C1-1F58-B6DE-14705140ACD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125647" y="1173570"/>
              <a:ext cx="834665" cy="423585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/>
                  <a:cs typeface="+mn-cs"/>
                </a:defRPr>
              </a:lvl1pPr>
            </a:lstStyle>
            <a:p>
              <a:r>
                <a:rPr lang="en-GB" sz="900" dirty="0" err="1"/>
                <a:t>soilType</a:t>
              </a:r>
              <a:endParaRPr lang="en-GB" sz="900" dirty="0"/>
            </a:p>
            <a:p>
              <a:r>
                <a:rPr lang="en-GB" sz="900" dirty="0" err="1"/>
                <a:t>cropType</a:t>
              </a:r>
              <a:endParaRPr lang="en-GB" sz="9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708269-73E1-1D58-B341-41B0BC96C76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282906" y="2089003"/>
              <a:ext cx="1024163" cy="582429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/>
                  <a:cs typeface="+mn-cs"/>
                </a:defRPr>
              </a:lvl1pPr>
            </a:lstStyle>
            <a:p>
              <a:r>
                <a:rPr lang="en-GB" sz="900" dirty="0"/>
                <a:t>temperature</a:t>
              </a:r>
            </a:p>
            <a:p>
              <a:r>
                <a:rPr lang="en-GB" sz="900" dirty="0"/>
                <a:t>humidity</a:t>
              </a:r>
            </a:p>
          </p:txBody>
        </p:sp>
        <p:pic>
          <p:nvPicPr>
            <p:cNvPr id="14" name="Picture 13" descr="A screen shot of a weather forecast&#10;&#10;Description automatically generated with low confidence">
              <a:extLst>
                <a:ext uri="{FF2B5EF4-FFF2-40B4-BE49-F238E27FC236}">
                  <a16:creationId xmlns:a16="http://schemas.microsoft.com/office/drawing/2014/main" id="{D9CBDCE2-0EFB-8257-5174-E68B4C2C0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0783" y="2198076"/>
              <a:ext cx="555427" cy="555427"/>
            </a:xfrm>
            <a:prstGeom prst="rect">
              <a:avLst/>
            </a:prstGeom>
          </p:spPr>
        </p:pic>
        <p:pic>
          <p:nvPicPr>
            <p:cNvPr id="15" name="Picture 14" descr="A thermometer with a green circle&#10;&#10;Description automatically generated with medium confidence">
              <a:extLst>
                <a:ext uri="{FF2B5EF4-FFF2-40B4-BE49-F238E27FC236}">
                  <a16:creationId xmlns:a16="http://schemas.microsoft.com/office/drawing/2014/main" id="{40B22543-1AD9-1FA6-FB0F-6CDF15806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5157" y="2156698"/>
              <a:ext cx="395770" cy="395770"/>
            </a:xfrm>
            <a:prstGeom prst="rect">
              <a:avLst/>
            </a:prstGeom>
          </p:spPr>
        </p:pic>
        <p:pic>
          <p:nvPicPr>
            <p:cNvPr id="16" name="Picture 15" descr="A picture containing circle, clipart, screenshot, cartoon&#10;&#10;Description automatically generated">
              <a:extLst>
                <a:ext uri="{FF2B5EF4-FFF2-40B4-BE49-F238E27FC236}">
                  <a16:creationId xmlns:a16="http://schemas.microsoft.com/office/drawing/2014/main" id="{C0242D69-C95D-3AA6-E130-E4657C05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3956" y="1317551"/>
              <a:ext cx="357458" cy="357458"/>
            </a:xfrm>
            <a:prstGeom prst="rect">
              <a:avLst/>
            </a:prstGeom>
          </p:spPr>
        </p:pic>
      </p:grpSp>
      <p:sp>
        <p:nvSpPr>
          <p:cNvPr id="17" name="Google Shape;157;p26">
            <a:extLst>
              <a:ext uri="{FF2B5EF4-FFF2-40B4-BE49-F238E27FC236}">
                <a16:creationId xmlns:a16="http://schemas.microsoft.com/office/drawing/2014/main" id="{5D0D6089-59CC-B646-9542-39FC59138E2F}"/>
              </a:ext>
            </a:extLst>
          </p:cNvPr>
          <p:cNvSpPr txBox="1"/>
          <p:nvPr/>
        </p:nvSpPr>
        <p:spPr>
          <a:xfrm>
            <a:off x="6492347" y="2799018"/>
            <a:ext cx="5418607" cy="4028388"/>
          </a:xfrm>
          <a:prstGeom prst="rect">
            <a:avLst/>
          </a:prstGeom>
          <a:solidFill>
            <a:srgbClr val="EEECE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150" b="1" dirty="0">
              <a:latin typeface="Roboto Mono"/>
              <a:ea typeface="Roboto Mono"/>
              <a:cs typeface="Roboto Mono"/>
              <a:sym typeface="Roboto Mono"/>
            </a:endParaRP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"id": "urn:ngsi-ld:AgriParcel:001",</a:t>
            </a:r>
            <a:endParaRPr sz="1150" b="1" dirty="0">
              <a:latin typeface="Roboto Mono"/>
              <a:ea typeface="Roboto Mono"/>
              <a:cs typeface="Roboto Mono"/>
              <a:sym typeface="Roboto Mono"/>
            </a:endParaRP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"type": “</a:t>
            </a:r>
            <a:r>
              <a:rPr lang="en-US" sz="1150" b="1" dirty="0" err="1">
                <a:latin typeface="Roboto Mono"/>
                <a:ea typeface="Roboto Mono"/>
                <a:cs typeface="Roboto Mono"/>
                <a:sym typeface="Roboto Mono"/>
              </a:rPr>
              <a:t>AgriParcel</a:t>
            </a: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",</a:t>
            </a:r>
            <a:endParaRPr sz="1150" b="1" dirty="0">
              <a:latin typeface="Roboto Mono"/>
              <a:ea typeface="Roboto Mono"/>
              <a:cs typeface="Roboto Mono"/>
              <a:sym typeface="Roboto Mono"/>
            </a:endParaRP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sym typeface="Roboto Mono"/>
              </a:rPr>
              <a:t>  "</a:t>
            </a:r>
            <a:r>
              <a:rPr lang="en-US" sz="1150" b="1" dirty="0" err="1">
                <a:latin typeface="Roboto Mono"/>
                <a:ea typeface="Roboto Mono"/>
                <a:sym typeface="Roboto Mono"/>
              </a:rPr>
              <a:t>soilType</a:t>
            </a:r>
            <a:r>
              <a:rPr lang="en-US" sz="1150" b="1" dirty="0">
                <a:latin typeface="Roboto Mono"/>
                <a:ea typeface="Roboto Mono"/>
                <a:sym typeface="Roboto Mono"/>
              </a:rPr>
              <a:t>": "Loamy",</a:t>
            </a:r>
            <a:endParaRPr sz="1150" b="1" dirty="0">
              <a:latin typeface="Roboto Mono"/>
              <a:ea typeface="Roboto Mono"/>
              <a:sym typeface="Roboto Mono"/>
            </a:endParaRPr>
          </a:p>
          <a:p>
            <a:pPr defTabSz="914446">
              <a:defRPr/>
            </a:pP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cs typeface="Roboto Mono"/>
                <a:sym typeface="Roboto Mono"/>
              </a:rPr>
              <a:t>"prediction": {</a:t>
            </a:r>
          </a:p>
          <a:p>
            <a:pPr indent="457223">
              <a:defRPr/>
            </a:pP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"object": "</a:t>
            </a:r>
            <a:r>
              <a:rPr lang="en-US" sz="1150" b="1" dirty="0" err="1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urn:ngsi-ld:WeatherForecast:XXX</a:t>
            </a: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",</a:t>
            </a:r>
            <a:endParaRPr lang="en-US" sz="1150" b="1" dirty="0">
              <a:solidFill>
                <a:srgbClr val="F7964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23">
              <a:defRPr/>
            </a:pP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"</a:t>
            </a:r>
            <a:r>
              <a:rPr lang="en-US" sz="1150" b="1" dirty="0" err="1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objectType</a:t>
            </a: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": “</a:t>
            </a:r>
            <a:r>
              <a:rPr lang="en-US" sz="1150" b="1" dirty="0" err="1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WeatherForecast</a:t>
            </a: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", </a:t>
            </a:r>
            <a:endParaRPr sz="1150" b="1" dirty="0">
              <a:solidFill>
                <a:srgbClr val="1F497D"/>
              </a:solidFill>
              <a:latin typeface="Roboto Mono"/>
              <a:ea typeface="Roboto Mono"/>
              <a:sym typeface="Roboto Mono"/>
            </a:endParaRPr>
          </a:p>
          <a:p>
            <a:pPr indent="457223" defTabSz="914446">
              <a:defRPr/>
            </a:pPr>
            <a:r>
              <a:rPr lang="en-US" sz="1150" b="1" dirty="0">
                <a:solidFill>
                  <a:srgbClr val="F79646"/>
                </a:solidFill>
                <a:latin typeface="Roboto Mono"/>
                <a:ea typeface="Roboto Mono"/>
                <a:cs typeface="Roboto Mono"/>
                <a:sym typeface="Roboto Mono"/>
              </a:rPr>
              <a:t>"entity": </a:t>
            </a: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{</a:t>
            </a:r>
            <a:endParaRPr sz="1150" b="1" dirty="0">
              <a:solidFill>
                <a:srgbClr val="1F497D"/>
              </a:solidFill>
              <a:latin typeface="Roboto Mono"/>
              <a:ea typeface="Roboto Mono"/>
              <a:sym typeface="Roboto Mono"/>
            </a:endParaRPr>
          </a:p>
          <a:p>
            <a:pPr marL="120656" indent="336567" defTabSz="914446">
              <a:tabLst>
                <a:tab pos="476274" algn="l"/>
              </a:tabLst>
              <a:defRPr/>
            </a:pP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     "id": "</a:t>
            </a:r>
            <a:r>
              <a:rPr lang="en-US" sz="1150" b="1" dirty="0" err="1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urn:ngsi-ld:WeatherForecast:XXX</a:t>
            </a: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 ",</a:t>
            </a:r>
            <a:endParaRPr sz="1150" b="1" dirty="0">
              <a:solidFill>
                <a:srgbClr val="1F497D"/>
              </a:solidFill>
              <a:latin typeface="Roboto Mono"/>
              <a:ea typeface="Roboto Mono"/>
              <a:sym typeface="Roboto Mono"/>
            </a:endParaRPr>
          </a:p>
          <a:p>
            <a:pPr marL="120656" indent="336567" defTabSz="894337">
              <a:tabLst>
                <a:tab pos="477333" algn="l"/>
              </a:tabLst>
              <a:defRPr/>
            </a:pP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     "type": “</a:t>
            </a:r>
            <a:r>
              <a:rPr lang="en-US" sz="1150" b="1" dirty="0" err="1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WeatherForecast</a:t>
            </a: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",</a:t>
            </a:r>
          </a:p>
          <a:p>
            <a:pPr marL="120656" lvl="3" indent="336567" fontAlgn="base">
              <a:tabLst>
                <a:tab pos="477333" algn="l"/>
                <a:tab pos="894337" algn="l"/>
              </a:tabLst>
              <a:defRPr/>
            </a:pP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		"humidity": {"value": 98, "</a:t>
            </a:r>
            <a:r>
              <a:rPr lang="en-US" sz="1150" b="1" dirty="0" err="1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unitCode</a:t>
            </a: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: "PCT"},</a:t>
            </a:r>
          </a:p>
          <a:p>
            <a:pPr marL="120656" lvl="3" indent="336567" fontAlgn="base">
              <a:tabLst>
                <a:tab pos="477333" algn="l"/>
                <a:tab pos="894337" algn="l"/>
              </a:tabLst>
              <a:defRPr/>
            </a:pP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  	"temperature": {"value": 30, "</a:t>
            </a:r>
            <a:r>
              <a:rPr lang="en-US" sz="1150" b="1" dirty="0" err="1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unitCode</a:t>
            </a: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: "CEL"},</a:t>
            </a:r>
          </a:p>
          <a:p>
            <a:pPr marL="120656" lvl="3" indent="336567" fontAlgn="base">
              <a:tabLst>
                <a:tab pos="477333" algn="l"/>
                <a:tab pos="894337" algn="l"/>
              </a:tabLst>
              <a:defRPr/>
            </a:pP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  	"</a:t>
            </a:r>
            <a:r>
              <a:rPr lang="en-US" sz="1150" b="1" dirty="0" err="1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windSpeed</a:t>
            </a: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": {"value": 3, "</a:t>
            </a:r>
            <a:r>
              <a:rPr lang="en-US" sz="1150" b="1" dirty="0" err="1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unitCode</a:t>
            </a: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: "MPH"}</a:t>
            </a:r>
            <a:endParaRPr sz="1150" b="1" dirty="0">
              <a:solidFill>
                <a:srgbClr val="1F497D"/>
              </a:solidFill>
              <a:latin typeface="Roboto Mono"/>
              <a:ea typeface="Roboto Mono"/>
              <a:sym typeface="Roboto Mono"/>
            </a:endParaRPr>
          </a:p>
          <a:p>
            <a:pPr marL="120656" indent="355618">
              <a:tabLst>
                <a:tab pos="177809" algn="l"/>
                <a:tab pos="476274" algn="l"/>
              </a:tabLst>
              <a:defRPr/>
            </a:pP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}},</a:t>
            </a:r>
            <a:endParaRPr sz="1150" b="1" dirty="0">
              <a:solidFill>
                <a:srgbClr val="1F497D"/>
              </a:solidFill>
              <a:latin typeface="Roboto Mono"/>
              <a:ea typeface="Roboto Mono"/>
              <a:sym typeface="Roboto Mono"/>
            </a:endParaRPr>
          </a:p>
          <a:p>
            <a:pPr lvl="0">
              <a:buClr>
                <a:srgbClr val="000000"/>
              </a:buClr>
              <a:defRPr/>
            </a:pP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  “observation": {</a:t>
            </a:r>
          </a:p>
          <a:p>
            <a:pPr indent="457223">
              <a:defRPr/>
            </a:pP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"object": "urn:ngsi-ld:WeatherObserved:001",</a:t>
            </a:r>
            <a:endParaRPr lang="en-US" sz="1150" b="1" dirty="0">
              <a:solidFill>
                <a:srgbClr val="F7964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23">
              <a:defRPr/>
            </a:pP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"</a:t>
            </a:r>
            <a:r>
              <a:rPr lang="en-US" sz="1150" b="1" dirty="0" err="1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objectType</a:t>
            </a: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": “</a:t>
            </a:r>
            <a:r>
              <a:rPr lang="en-US" sz="1150" b="1" dirty="0" err="1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WeatherObserved</a:t>
            </a: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",</a:t>
            </a:r>
            <a:endParaRPr sz="1150" b="1" dirty="0">
              <a:solidFill>
                <a:srgbClr val="1F497D"/>
              </a:solidFill>
              <a:latin typeface="Roboto Mono"/>
              <a:ea typeface="Roboto Mono"/>
              <a:sym typeface="Roboto Mono"/>
            </a:endParaRPr>
          </a:p>
          <a:p>
            <a:pPr indent="457223" defTabSz="914446">
              <a:defRPr/>
            </a:pPr>
            <a:r>
              <a:rPr lang="en-US" sz="1150" b="1" dirty="0">
                <a:solidFill>
                  <a:srgbClr val="F79646"/>
                </a:solidFill>
                <a:latin typeface="Roboto Mono"/>
                <a:ea typeface="Roboto Mono"/>
                <a:cs typeface="Roboto Mono"/>
                <a:sym typeface="Roboto Mono"/>
              </a:rPr>
              <a:t>"entity":</a:t>
            </a:r>
            <a:r>
              <a:rPr lang="en-US" sz="1150" b="1" dirty="0">
                <a:solidFill>
                  <a:schemeClr val="accent6"/>
                </a:solidFill>
                <a:latin typeface="Roboto Mono"/>
                <a:ea typeface="Roboto Mono"/>
                <a:sym typeface="Roboto Mono"/>
              </a:rPr>
              <a:t> </a:t>
            </a: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{</a:t>
            </a:r>
            <a:endParaRPr sz="1150" b="1" dirty="0">
              <a:solidFill>
                <a:srgbClr val="1F497D"/>
              </a:solidFill>
              <a:latin typeface="Roboto Mono"/>
              <a:ea typeface="Roboto Mono"/>
              <a:sym typeface="Roboto Mono"/>
            </a:endParaRPr>
          </a:p>
          <a:p>
            <a:pPr indent="457223" defTabSz="914446">
              <a:defRPr/>
            </a:pP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	"id": "urn:ngsi-ld:WeatherObserved:001",</a:t>
            </a:r>
            <a:endParaRPr sz="1150" b="1" dirty="0">
              <a:solidFill>
                <a:srgbClr val="1F497D"/>
              </a:solidFill>
              <a:latin typeface="Roboto Mono"/>
              <a:ea typeface="Roboto Mono"/>
              <a:sym typeface="Roboto Mono"/>
            </a:endParaRPr>
          </a:p>
          <a:p>
            <a:pPr marL="457223" indent="457223" defTabSz="914446">
              <a:buSzPts val="1100"/>
              <a:defRPr/>
            </a:pP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"type": “</a:t>
            </a:r>
            <a:r>
              <a:rPr lang="en-US" sz="1150" b="1" dirty="0" err="1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WeatherObserved</a:t>
            </a:r>
            <a:r>
              <a:rPr lang="en-US" sz="1150" b="1" dirty="0">
                <a:solidFill>
                  <a:srgbClr val="1F497D"/>
                </a:solidFill>
                <a:latin typeface="Roboto Mono"/>
                <a:ea typeface="Roboto Mono"/>
                <a:sym typeface="Roboto Mono"/>
              </a:rPr>
              <a:t>",</a:t>
            </a:r>
          </a:p>
          <a:p>
            <a:pPr defTabSz="914446">
              <a:defRPr/>
            </a:pPr>
            <a:r>
              <a:rPr lang="de-DE" sz="1150" b="1" dirty="0">
                <a:solidFill>
                  <a:srgbClr val="1F497D"/>
                </a:solidFill>
                <a:latin typeface="Roboto Mono"/>
                <a:ea typeface="Roboto Mono"/>
                <a:cs typeface="Roboto Mono"/>
                <a:sym typeface="Roboto Mono"/>
              </a:rPr>
              <a:t>	…</a:t>
            </a:r>
          </a:p>
          <a:p>
            <a:pPr defTabSz="914446">
              <a:defRPr/>
            </a:pPr>
            <a:r>
              <a:rPr lang="de-DE" sz="1150" b="1" dirty="0">
                <a:solidFill>
                  <a:srgbClr val="1F497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50" b="1" dirty="0">
              <a:solidFill>
                <a:srgbClr val="1F497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defTabSz="914446">
              <a:defRPr/>
            </a:pPr>
            <a:endParaRPr sz="1300" b="1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0B4125-94EA-9E90-70BA-A75DE9BB3558}"/>
              </a:ext>
            </a:extLst>
          </p:cNvPr>
          <p:cNvSpPr txBox="1"/>
          <p:nvPr/>
        </p:nvSpPr>
        <p:spPr>
          <a:xfrm>
            <a:off x="463924" y="3085888"/>
            <a:ext cx="5540188" cy="1356458"/>
          </a:xfrm>
          <a:prstGeom prst="rect">
            <a:avLst/>
          </a:prstGeom>
          <a:solidFill>
            <a:srgbClr val="EEECE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defTabSz="914446">
              <a:defRPr sz="1150">
                <a:latin typeface="Roboto Mono"/>
                <a:ea typeface="Roboto Mono"/>
                <a:cs typeface="Roboto Mono"/>
              </a:defRPr>
            </a:lvl1pPr>
            <a:lvl4pPr marL="120656" lvl="3" indent="336567">
              <a:tabLst>
                <a:tab pos="477333" algn="l"/>
                <a:tab pos="894337" algn="l"/>
              </a:tabLst>
              <a:defRPr sz="1150">
                <a:latin typeface="Roboto Mono"/>
                <a:ea typeface="Roboto Mono"/>
              </a:defRPr>
            </a:lvl4pPr>
          </a:lstStyle>
          <a:p>
            <a:r>
              <a:rPr lang="en-GB" dirty="0"/>
              <a:t>GET /</a:t>
            </a:r>
            <a:r>
              <a:rPr lang="en-GB" dirty="0" err="1"/>
              <a:t>ngsi-ld</a:t>
            </a:r>
            <a:r>
              <a:rPr lang="en-GB" dirty="0"/>
              <a:t>/v1/entities/</a:t>
            </a:r>
            <a:r>
              <a:rPr lang="en-US" sz="1150" b="1" dirty="0">
                <a:latin typeface="Roboto Mono"/>
                <a:ea typeface="Roboto Mono"/>
                <a:cs typeface="Roboto Mono"/>
                <a:sym typeface="Roboto Mono"/>
              </a:rPr>
              <a:t>urn:ngsi-ld:AgriParcel:001</a:t>
            </a:r>
            <a:r>
              <a:rPr lang="en-GB" dirty="0"/>
              <a:t>? format=</a:t>
            </a:r>
            <a:r>
              <a:rPr lang="en-GB" dirty="0" err="1"/>
              <a:t>concise&amp;</a:t>
            </a:r>
            <a:r>
              <a:rPr lang="en-GB" b="1" dirty="0" err="1">
                <a:solidFill>
                  <a:schemeClr val="accent4"/>
                </a:solidFill>
              </a:rPr>
              <a:t>join</a:t>
            </a:r>
            <a:r>
              <a:rPr lang="en-GB" b="1" dirty="0">
                <a:solidFill>
                  <a:schemeClr val="accent4"/>
                </a:solidFill>
              </a:rPr>
              <a:t>=</a:t>
            </a:r>
            <a:r>
              <a:rPr lang="en-GB" b="1" dirty="0" err="1">
                <a:solidFill>
                  <a:schemeClr val="accent4"/>
                </a:solidFill>
              </a:rPr>
              <a:t>inline&amp;joinLevel</a:t>
            </a:r>
            <a:r>
              <a:rPr lang="en-GB" b="1" dirty="0">
                <a:solidFill>
                  <a:schemeClr val="accent4"/>
                </a:solidFill>
              </a:rPr>
              <a:t>=1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/>
              <a:t>Accept: application/</a:t>
            </a:r>
            <a:r>
              <a:rPr lang="en-GB" dirty="0" err="1"/>
              <a:t>json</a:t>
            </a:r>
            <a:endParaRPr lang="de-DE" dirty="0"/>
          </a:p>
          <a:p>
            <a:r>
              <a:rPr lang="en-GB" dirty="0"/>
              <a:t>Host: localhost:9090</a:t>
            </a:r>
          </a:p>
          <a:p>
            <a:r>
              <a:rPr lang="en-GB" dirty="0"/>
              <a:t>Link: &lt;http://example.org/myContext.jsonld&gt;; </a:t>
            </a:r>
            <a:br>
              <a:rPr lang="en-GB" dirty="0"/>
            </a:br>
            <a:r>
              <a:rPr lang="en-GB" dirty="0" err="1"/>
              <a:t>rel</a:t>
            </a:r>
            <a:r>
              <a:rPr lang="en-GB" dirty="0"/>
              <a:t>="http://www.w3.org/ns/json-ld#context"; </a:t>
            </a:r>
            <a:br>
              <a:rPr lang="en-GB" dirty="0"/>
            </a:br>
            <a:r>
              <a:rPr lang="en-GB" dirty="0"/>
              <a:t>type="application/</a:t>
            </a:r>
            <a:r>
              <a:rPr lang="en-GB" dirty="0" err="1"/>
              <a:t>ld+json</a:t>
            </a:r>
            <a:r>
              <a:rPr lang="en-GB" dirty="0"/>
              <a:t>"</a:t>
            </a:r>
            <a:endParaRPr lang="de-D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C00044-A9CA-0672-2856-A185C54B78C2}"/>
              </a:ext>
            </a:extLst>
          </p:cNvPr>
          <p:cNvSpPr txBox="1"/>
          <p:nvPr/>
        </p:nvSpPr>
        <p:spPr>
          <a:xfrm>
            <a:off x="463924" y="4668679"/>
            <a:ext cx="5540188" cy="1698001"/>
          </a:xfrm>
          <a:prstGeom prst="rect">
            <a:avLst/>
          </a:prstGeom>
          <a:solidFill>
            <a:srgbClr val="EEECE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defTabSz="914446">
              <a:defRPr sz="1150">
                <a:latin typeface="Roboto Mono"/>
                <a:ea typeface="Roboto Mono"/>
                <a:cs typeface="Roboto Mono"/>
              </a:defRPr>
            </a:lvl1pPr>
            <a:lvl4pPr marL="120656" lvl="3" indent="336567">
              <a:tabLst>
                <a:tab pos="477333" algn="l"/>
                <a:tab pos="894337" algn="l"/>
              </a:tabLst>
              <a:defRPr sz="1150">
                <a:latin typeface="Roboto Mono"/>
                <a:ea typeface="Roboto Mono"/>
              </a:defRPr>
            </a:lvl4pPr>
          </a:lstStyle>
          <a:p>
            <a:r>
              <a:rPr lang="en-GB" dirty="0"/>
              <a:t>GET /</a:t>
            </a:r>
            <a:r>
              <a:rPr lang="en-GB" dirty="0" err="1"/>
              <a:t>ngsi-ld</a:t>
            </a:r>
            <a:r>
              <a:rPr lang="en-GB" dirty="0"/>
              <a:t>/v1/entities/?</a:t>
            </a:r>
            <a:r>
              <a:rPr lang="en-GB" b="1" dirty="0"/>
              <a:t>type=</a:t>
            </a:r>
            <a:r>
              <a:rPr lang="en-US" sz="1150" b="1" dirty="0" err="1">
                <a:latin typeface="Roboto Mono"/>
                <a:ea typeface="Roboto Mono"/>
                <a:cs typeface="Roboto Mono"/>
                <a:sym typeface="Roboto Mono"/>
              </a:rPr>
              <a:t>AgriParcel</a:t>
            </a:r>
            <a:r>
              <a:rPr lang="en-GB" dirty="0"/>
              <a:t>&amp;</a:t>
            </a:r>
            <a:r>
              <a:rPr lang="en-GB" b="1" dirty="0" err="1"/>
              <a:t>geoproperty</a:t>
            </a:r>
            <a:r>
              <a:rPr lang="en-GB" b="1" dirty="0"/>
              <a:t>=</a:t>
            </a:r>
            <a:r>
              <a:rPr lang="en-GB" b="1" dirty="0" err="1"/>
              <a:t>location&amp;georel</a:t>
            </a:r>
            <a:r>
              <a:rPr lang="en-GB" b="1" dirty="0"/>
              <a:t>=near%3BmaxDistance==1000&amp;geometry=</a:t>
            </a:r>
            <a:r>
              <a:rPr lang="en-GB" b="1" dirty="0" err="1"/>
              <a:t>Point&amp;coordinates</a:t>
            </a:r>
            <a:r>
              <a:rPr lang="en-GB" b="1" dirty="0"/>
              <a:t>=[57.5522023,-20.34840123]</a:t>
            </a:r>
            <a:r>
              <a:rPr lang="en-GB" dirty="0"/>
              <a:t>&amp;format=</a:t>
            </a:r>
            <a:r>
              <a:rPr lang="en-GB" dirty="0" err="1"/>
              <a:t>concise&amp;</a:t>
            </a:r>
            <a:r>
              <a:rPr lang="en-GB" b="1" dirty="0" err="1">
                <a:solidFill>
                  <a:schemeClr val="accent4"/>
                </a:solidFill>
              </a:rPr>
              <a:t>join</a:t>
            </a:r>
            <a:r>
              <a:rPr lang="en-GB" b="1" dirty="0">
                <a:solidFill>
                  <a:schemeClr val="accent4"/>
                </a:solidFill>
              </a:rPr>
              <a:t>=</a:t>
            </a:r>
            <a:r>
              <a:rPr lang="en-GB" b="1" dirty="0" err="1">
                <a:solidFill>
                  <a:schemeClr val="accent4"/>
                </a:solidFill>
              </a:rPr>
              <a:t>inline&amp;joinLevel</a:t>
            </a:r>
            <a:r>
              <a:rPr lang="en-GB" b="1" dirty="0">
                <a:solidFill>
                  <a:schemeClr val="accent4"/>
                </a:solidFill>
              </a:rPr>
              <a:t>=1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/>
              <a:t>Accept: application/</a:t>
            </a:r>
            <a:r>
              <a:rPr lang="en-GB" dirty="0" err="1"/>
              <a:t>json</a:t>
            </a:r>
            <a:endParaRPr lang="de-DE" dirty="0"/>
          </a:p>
          <a:p>
            <a:r>
              <a:rPr lang="en-GB" dirty="0"/>
              <a:t>Host: localhost:9090</a:t>
            </a:r>
          </a:p>
          <a:p>
            <a:r>
              <a:rPr lang="en-GB" dirty="0"/>
              <a:t>Link: &lt;http://example.org/myContext.jsonld&gt;; </a:t>
            </a:r>
            <a:br>
              <a:rPr lang="en-GB" dirty="0"/>
            </a:br>
            <a:r>
              <a:rPr lang="en-GB" dirty="0" err="1"/>
              <a:t>rel</a:t>
            </a:r>
            <a:r>
              <a:rPr lang="en-GB" dirty="0"/>
              <a:t>="http://www.w3.org/ns/json-ld#context"; </a:t>
            </a:r>
            <a:br>
              <a:rPr lang="en-GB" dirty="0"/>
            </a:br>
            <a:r>
              <a:rPr lang="en-GB" dirty="0"/>
              <a:t>type="application/</a:t>
            </a:r>
            <a:r>
              <a:rPr lang="en-GB" dirty="0" err="1"/>
              <a:t>ld+json</a:t>
            </a:r>
            <a:r>
              <a:rPr lang="en-GB" dirty="0"/>
              <a:t>"</a:t>
            </a:r>
            <a:endParaRPr lang="de-DE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B7EF158-FA84-A7D0-07FD-5F849E93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18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0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25C9-C411-ED87-AB6D-7528AED3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515600" cy="1173570"/>
          </a:xfrm>
        </p:spPr>
        <p:txBody>
          <a:bodyPr>
            <a:normAutofit/>
          </a:bodyPr>
          <a:lstStyle/>
          <a:p>
            <a:r>
              <a:rPr lang="de-DE" dirty="0"/>
              <a:t>UC3 – Advantages </a:t>
            </a:r>
            <a:r>
              <a:rPr lang="en-GB" dirty="0"/>
              <a:t>for Applications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40CE6-4CED-AC01-4CDB-00F268BBE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Application can request information by specifying what it needs </a:t>
            </a:r>
            <a:br>
              <a:rPr lang="en-GB" dirty="0"/>
            </a:br>
            <a:r>
              <a:rPr lang="en-GB" dirty="0"/>
              <a:t>(“information about parcel(s) of land together with respective weather info”)</a:t>
            </a:r>
          </a:p>
          <a:p>
            <a:r>
              <a:rPr lang="en-GB" dirty="0"/>
              <a:t>Application gets results with a single request </a:t>
            </a:r>
            <a:br>
              <a:rPr lang="en-GB" dirty="0"/>
            </a:br>
            <a:r>
              <a:rPr lang="en-GB" sz="2000" dirty="0"/>
              <a:t>(unless paging is required due to number of results)</a:t>
            </a:r>
          </a:p>
          <a:p>
            <a:r>
              <a:rPr lang="en-GB" i="1" dirty="0"/>
              <a:t>Application can geographically scope the request [query]</a:t>
            </a:r>
          </a:p>
          <a:p>
            <a:r>
              <a:rPr lang="en-GB" dirty="0">
                <a:solidFill>
                  <a:schemeClr val="accent4"/>
                </a:solidFill>
              </a:rPr>
              <a:t>Application can request that relationships are followed, and the related entities are embedded (up to a given depth) in the result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Application needs to know:</a:t>
            </a:r>
          </a:p>
          <a:p>
            <a:r>
              <a:rPr lang="en-GB" dirty="0"/>
              <a:t>Data model: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type: </a:t>
            </a:r>
            <a:r>
              <a:rPr lang="en-GB" b="1" dirty="0" err="1">
                <a:solidFill>
                  <a:srgbClr val="0070C0"/>
                </a:solidFill>
              </a:rPr>
              <a:t>AgriParcel</a:t>
            </a:r>
            <a:endParaRPr lang="en-GB" b="1" dirty="0">
              <a:solidFill>
                <a:srgbClr val="0070C0"/>
              </a:solidFill>
            </a:endParaRPr>
          </a:p>
          <a:p>
            <a:pPr lvl="1"/>
            <a:r>
              <a:rPr lang="en-US" sz="2500" i="1" dirty="0">
                <a:solidFill>
                  <a:schemeClr val="bg1">
                    <a:lumMod val="50000"/>
                  </a:schemeClr>
                </a:solidFill>
                <a:sym typeface="Roboto Mono"/>
              </a:rPr>
              <a:t>Relationships (worth following): </a:t>
            </a:r>
            <a:r>
              <a:rPr lang="en-US" sz="2500" b="1" i="1" dirty="0">
                <a:solidFill>
                  <a:srgbClr val="0070C0"/>
                </a:solidFill>
                <a:sym typeface="Roboto Mono"/>
              </a:rPr>
              <a:t>observation, prediction</a:t>
            </a:r>
            <a:endParaRPr lang="en-GB" sz="2500" b="1" i="1" dirty="0">
              <a:solidFill>
                <a:srgbClr val="0070C0"/>
              </a:solidFill>
            </a:endParaRPr>
          </a:p>
          <a:p>
            <a:pPr lvl="1"/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GeoProperty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name: </a:t>
            </a:r>
            <a:r>
              <a:rPr lang="en-GB" b="1" i="1" dirty="0">
                <a:solidFill>
                  <a:srgbClr val="0070C0"/>
                </a:solidFill>
              </a:rPr>
              <a:t>location</a:t>
            </a:r>
          </a:p>
          <a:p>
            <a:r>
              <a:rPr lang="en-GB" dirty="0"/>
              <a:t>Root URL: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localhost:9090</a:t>
            </a:r>
          </a:p>
          <a:p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1F4CC-0B66-FBFD-8FFC-FD791F94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19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6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DA6DBD-BD64-EFFB-1026-B39D6850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CFBA8F-F292-7608-2499-A086C1E49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Recap: Warehouses Analogy</a:t>
            </a:r>
          </a:p>
          <a:p>
            <a:r>
              <a:rPr lang="en-GB" dirty="0"/>
              <a:t>Uses Cases</a:t>
            </a:r>
          </a:p>
          <a:p>
            <a:pPr lvl="1"/>
            <a:r>
              <a:rPr lang="en-GB" dirty="0"/>
              <a:t>UC1: Query parking sites in the vicinity </a:t>
            </a:r>
          </a:p>
          <a:p>
            <a:pPr lvl="1"/>
            <a:r>
              <a:rPr lang="en-GB" dirty="0"/>
              <a:t>UC2: Query free parking spaces</a:t>
            </a:r>
          </a:p>
          <a:p>
            <a:pPr lvl="1"/>
            <a:r>
              <a:rPr lang="en-GB" dirty="0"/>
              <a:t>UC3: Retrieve (or query) agriculture parcels modelled as composite digital twins</a:t>
            </a:r>
          </a:p>
          <a:p>
            <a:pPr lvl="1"/>
            <a:r>
              <a:rPr lang="en-GB" dirty="0"/>
              <a:t>UC4: Subscribe to be notified when temperature is above/below threshold in building</a:t>
            </a:r>
          </a:p>
          <a:p>
            <a:r>
              <a:rPr lang="en-GB" dirty="0"/>
              <a:t>Summary of advantageous NGSI-LD functionalities</a:t>
            </a:r>
          </a:p>
          <a:p>
            <a:r>
              <a:rPr lang="en-GB" dirty="0"/>
              <a:t>Outlook: Explore NGSI-LD in oneM2M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6BFF7-1F42-E55A-B3AE-3B43FCF4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3C6DF47B-3BED-4C75-ACAB-4344E1B376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6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F4F50E-B2B7-B288-A5FF-BB1219AB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515600" cy="1173570"/>
          </a:xfrm>
        </p:spPr>
        <p:txBody>
          <a:bodyPr>
            <a:noAutofit/>
          </a:bodyPr>
          <a:lstStyle/>
          <a:p>
            <a:r>
              <a:rPr lang="en-GB" sz="3600" dirty="0"/>
              <a:t>UC4: Subscribe to be notified when temperature is above/below threshold in building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637E552-A08F-461A-1E26-5B7D450EA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7348994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Subscribe to change in </a:t>
            </a:r>
            <a:r>
              <a:rPr lang="en-GB" dirty="0" err="1"/>
              <a:t>indoorTemperature</a:t>
            </a:r>
            <a:r>
              <a:rPr lang="en-GB" dirty="0"/>
              <a:t> of Building, filter for </a:t>
            </a:r>
            <a:r>
              <a:rPr lang="en-GB" dirty="0" err="1"/>
              <a:t>indoorTemperature</a:t>
            </a:r>
            <a:r>
              <a:rPr lang="en-GB" dirty="0"/>
              <a:t>&gt;30</a:t>
            </a:r>
          </a:p>
          <a:p>
            <a:endParaRPr lang="en-GB" dirty="0"/>
          </a:p>
          <a:p>
            <a:r>
              <a:rPr lang="en-GB" dirty="0"/>
              <a:t>Building</a:t>
            </a:r>
          </a:p>
          <a:p>
            <a:pPr lvl="1"/>
            <a:r>
              <a:rPr lang="en-GB" dirty="0"/>
              <a:t>Category</a:t>
            </a:r>
          </a:p>
          <a:p>
            <a:pPr lvl="1"/>
            <a:r>
              <a:rPr lang="en-GB" dirty="0" err="1"/>
              <a:t>FloorsAboveGround</a:t>
            </a:r>
            <a:endParaRPr lang="en-GB" dirty="0"/>
          </a:p>
          <a:p>
            <a:pPr lvl="1"/>
            <a:r>
              <a:rPr lang="en-GB" dirty="0" err="1"/>
              <a:t>FloorsBelowGround</a:t>
            </a:r>
            <a:endParaRPr lang="en-GB" dirty="0"/>
          </a:p>
          <a:p>
            <a:pPr lvl="1"/>
            <a:r>
              <a:rPr lang="en-GB" dirty="0" err="1"/>
              <a:t>IndoorTemperature</a:t>
            </a:r>
            <a:endParaRPr lang="en-GB" dirty="0"/>
          </a:p>
          <a:p>
            <a:pPr lvl="1"/>
            <a:r>
              <a:rPr lang="en-GB" dirty="0"/>
              <a:t>Location</a:t>
            </a:r>
          </a:p>
          <a:p>
            <a:pPr lvl="1"/>
            <a:r>
              <a:rPr lang="en-GB" dirty="0"/>
              <a:t>Owner</a:t>
            </a:r>
          </a:p>
          <a:p>
            <a:pPr lvl="1"/>
            <a:r>
              <a:rPr lang="en-GB" dirty="0"/>
              <a:t>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39D789-A162-800D-EF67-B674461C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20</a:t>
            </a:fld>
            <a:endParaRPr lang="en-US" dirty="0">
              <a:latin typeface="Myriad Pro" panose="020B0503030403020204" pitchFamily="34" charset="0"/>
            </a:endParaRPr>
          </a:p>
        </p:txBody>
      </p:sp>
      <p:grpSp>
        <p:nvGrpSpPr>
          <p:cNvPr id="3" name="Group 61">
            <a:extLst>
              <a:ext uri="{FF2B5EF4-FFF2-40B4-BE49-F238E27FC236}">
                <a16:creationId xmlns:a16="http://schemas.microsoft.com/office/drawing/2014/main" id="{BB699491-1B9A-DD9D-B1A4-6D7A3D29A1FA}"/>
              </a:ext>
            </a:extLst>
          </p:cNvPr>
          <p:cNvGrpSpPr>
            <a:grpSpLocks/>
          </p:cNvGrpSpPr>
          <p:nvPr/>
        </p:nvGrpSpPr>
        <p:grpSpPr bwMode="auto">
          <a:xfrm>
            <a:off x="8371171" y="1842756"/>
            <a:ext cx="3154363" cy="2136775"/>
            <a:chOff x="752793" y="4087772"/>
            <a:chExt cx="3154680" cy="213704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F64C4DC-E12D-27BD-4609-CD9F81F8E958}"/>
                </a:ext>
              </a:extLst>
            </p:cNvPr>
            <p:cNvCxnSpPr/>
            <p:nvPr/>
          </p:nvCxnSpPr>
          <p:spPr>
            <a:xfrm flipV="1">
              <a:off x="905208" y="5716750"/>
              <a:ext cx="906554" cy="508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19C18FC-654C-539B-0350-97019A5D0B2A}"/>
                </a:ext>
              </a:extLst>
            </p:cNvPr>
            <p:cNvCxnSpPr/>
            <p:nvPr/>
          </p:nvCxnSpPr>
          <p:spPr>
            <a:xfrm>
              <a:off x="1811762" y="5716750"/>
              <a:ext cx="20957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7E493D-8C6A-DA1E-9FC1-7C4A36584D73}"/>
                </a:ext>
              </a:extLst>
            </p:cNvPr>
            <p:cNvCxnSpPr/>
            <p:nvPr/>
          </p:nvCxnSpPr>
          <p:spPr>
            <a:xfrm flipV="1">
              <a:off x="1811762" y="4087772"/>
              <a:ext cx="0" cy="1628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25DEDE-82E5-B7BA-0BDA-29260A542C4B}"/>
                </a:ext>
              </a:extLst>
            </p:cNvPr>
            <p:cNvCxnSpPr/>
            <p:nvPr/>
          </p:nvCxnSpPr>
          <p:spPr>
            <a:xfrm flipH="1">
              <a:off x="752793" y="4087772"/>
              <a:ext cx="1058969" cy="406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urved Connector 12">
              <a:extLst>
                <a:ext uri="{FF2B5EF4-FFF2-40B4-BE49-F238E27FC236}">
                  <a16:creationId xmlns:a16="http://schemas.microsoft.com/office/drawing/2014/main" id="{8799DF1E-F26D-F296-A143-FC8AA2DFC826}"/>
                </a:ext>
              </a:extLst>
            </p:cNvPr>
            <p:cNvCxnSpPr/>
            <p:nvPr/>
          </p:nvCxnSpPr>
          <p:spPr>
            <a:xfrm>
              <a:off x="1811762" y="4087772"/>
              <a:ext cx="2095711" cy="4763"/>
            </a:xfrm>
            <a:prstGeom prst="curved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CDC3DA-DF8B-D670-0032-D7EA7C8D3898}"/>
                </a:ext>
              </a:extLst>
            </p:cNvPr>
            <p:cNvSpPr/>
            <p:nvPr/>
          </p:nvSpPr>
          <p:spPr>
            <a:xfrm>
              <a:off x="2381732" y="4418013"/>
              <a:ext cx="762077" cy="6620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4" descr="C:\Users\bauer\AppData\Local\Microsoft\Windows\Temporary Internet Files\Content.IE5\B5AWE3DW\0M2eK[1].png">
            <a:extLst>
              <a:ext uri="{FF2B5EF4-FFF2-40B4-BE49-F238E27FC236}">
                <a16:creationId xmlns:a16="http://schemas.microsoft.com/office/drawing/2014/main" id="{68A9E609-A010-A353-4B02-A017A34D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221" y="2657143"/>
            <a:ext cx="2778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254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AF36-A838-ABAB-124D-2D2FB62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438724" cy="1173570"/>
          </a:xfrm>
        </p:spPr>
        <p:txBody>
          <a:bodyPr>
            <a:normAutofit/>
          </a:bodyPr>
          <a:lstStyle/>
          <a:p>
            <a:r>
              <a:rPr lang="en-GB" sz="4000" dirty="0"/>
              <a:t>UC4 – </a:t>
            </a:r>
            <a:r>
              <a:rPr lang="de-DE" dirty="0" err="1"/>
              <a:t>Using</a:t>
            </a:r>
            <a:r>
              <a:rPr lang="de-DE" dirty="0"/>
              <a:t> NGSI-LD Modelling and API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4F08-7A44-F032-3E37-1A6049986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5761304" cy="4351338"/>
          </a:xfrm>
        </p:spPr>
        <p:txBody>
          <a:bodyPr/>
          <a:lstStyle/>
          <a:p>
            <a:r>
              <a:rPr lang="en-GB" dirty="0"/>
              <a:t>Subscribe to change in </a:t>
            </a:r>
            <a:r>
              <a:rPr lang="en-GB" dirty="0" err="1"/>
              <a:t>indoorTemperature</a:t>
            </a:r>
            <a:r>
              <a:rPr lang="en-GB" dirty="0"/>
              <a:t> of Building, filter for </a:t>
            </a:r>
            <a:r>
              <a:rPr lang="en-GB" dirty="0" err="1"/>
              <a:t>indoorTemperature</a:t>
            </a:r>
            <a:r>
              <a:rPr lang="en-GB" dirty="0"/>
              <a:t>&gt;30</a:t>
            </a:r>
          </a:p>
          <a:p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E7643B-8ADD-518B-9660-498784E0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D64B8-2E06-A3D0-F105-CB89E58DDC7E}"/>
              </a:ext>
            </a:extLst>
          </p:cNvPr>
          <p:cNvSpPr txBox="1"/>
          <p:nvPr/>
        </p:nvSpPr>
        <p:spPr>
          <a:xfrm>
            <a:off x="334696" y="2966700"/>
            <a:ext cx="5111186" cy="3447748"/>
          </a:xfrm>
          <a:prstGeom prst="rect">
            <a:avLst/>
          </a:prstGeom>
          <a:solidFill>
            <a:srgbClr val="EEECE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defTabSz="914446">
              <a:defRPr sz="1150">
                <a:latin typeface="Roboto Mono"/>
                <a:ea typeface="Roboto Mono"/>
                <a:cs typeface="Roboto Mono"/>
              </a:defRPr>
            </a:lvl1pPr>
            <a:lvl4pPr marL="120656" lvl="3" indent="336567">
              <a:tabLst>
                <a:tab pos="477333" algn="l"/>
                <a:tab pos="894337" algn="l"/>
              </a:tabLst>
              <a:defRPr sz="1150">
                <a:latin typeface="Roboto Mono"/>
                <a:ea typeface="Roboto Mono"/>
              </a:defRPr>
            </a:lvl4pPr>
          </a:lstStyle>
          <a:p>
            <a:r>
              <a:rPr lang="de-DE" dirty="0"/>
              <a:t>{</a:t>
            </a:r>
          </a:p>
          <a:p>
            <a:r>
              <a:rPr lang="de-DE" dirty="0"/>
              <a:t>    "</a:t>
            </a:r>
            <a:r>
              <a:rPr lang="de-DE" dirty="0" err="1"/>
              <a:t>id</a:t>
            </a:r>
            <a:r>
              <a:rPr lang="de-DE" dirty="0"/>
              <a:t>": "urn:ngsi-ld:Subscription:storeSubscription4",</a:t>
            </a:r>
          </a:p>
          <a:p>
            <a:r>
              <a:rPr lang="de-DE" dirty="0"/>
              <a:t>    "type": "</a:t>
            </a:r>
            <a:r>
              <a:rPr lang="de-DE" dirty="0" err="1"/>
              <a:t>Subscription</a:t>
            </a:r>
            <a:r>
              <a:rPr lang="de-DE" dirty="0"/>
              <a:t>",</a:t>
            </a:r>
          </a:p>
          <a:p>
            <a:r>
              <a:rPr lang="de-DE" dirty="0"/>
              <a:t>    "</a:t>
            </a:r>
            <a:r>
              <a:rPr lang="de-DE" dirty="0" err="1"/>
              <a:t>entities</a:t>
            </a:r>
            <a:r>
              <a:rPr lang="de-DE" dirty="0"/>
              <a:t>": [</a:t>
            </a:r>
          </a:p>
          <a:p>
            <a:r>
              <a:rPr lang="de-DE" dirty="0"/>
              <a:t>        {</a:t>
            </a:r>
          </a:p>
          <a:p>
            <a:r>
              <a:rPr lang="en-US" dirty="0">
                <a:sym typeface="Roboto Mono"/>
              </a:rPr>
              <a:t>	  "id": "</a:t>
            </a:r>
            <a:r>
              <a:rPr lang="en-US" dirty="0" err="1">
                <a:sym typeface="Roboto Mono"/>
              </a:rPr>
              <a:t>urn:ngsi-ld:Building:building</a:t>
            </a:r>
            <a:r>
              <a:rPr lang="en-US" dirty="0">
                <a:sym typeface="Roboto Mono"/>
              </a:rPr>
              <a:t>-			a85e3da145c1",</a:t>
            </a:r>
            <a:endParaRPr lang="de-DE" dirty="0"/>
          </a:p>
          <a:p>
            <a:r>
              <a:rPr lang="de-DE" dirty="0"/>
              <a:t>            "type": "Building"</a:t>
            </a:r>
          </a:p>
          <a:p>
            <a:r>
              <a:rPr lang="de-DE" dirty="0"/>
              <a:t>        }</a:t>
            </a:r>
          </a:p>
          <a:p>
            <a:r>
              <a:rPr lang="de-DE" dirty="0"/>
              <a:t>    ],</a:t>
            </a:r>
          </a:p>
          <a:p>
            <a:r>
              <a:rPr lang="de-DE" dirty="0"/>
              <a:t>    "q": "</a:t>
            </a:r>
            <a:r>
              <a:rPr lang="de-DE" dirty="0" err="1"/>
              <a:t>indoorTemperature</a:t>
            </a:r>
            <a:r>
              <a:rPr lang="de-DE" dirty="0"/>
              <a:t>&gt;30",</a:t>
            </a:r>
          </a:p>
          <a:p>
            <a:r>
              <a:rPr lang="de-DE" dirty="0"/>
              <a:t>    "</a:t>
            </a:r>
            <a:r>
              <a:rPr lang="de-DE" dirty="0" err="1"/>
              <a:t>notification</a:t>
            </a:r>
            <a:r>
              <a:rPr lang="de-DE" dirty="0"/>
              <a:t>": {</a:t>
            </a:r>
          </a:p>
          <a:p>
            <a:r>
              <a:rPr lang="de-DE" dirty="0"/>
              <a:t>        "</a:t>
            </a:r>
            <a:r>
              <a:rPr lang="de-DE" dirty="0" err="1"/>
              <a:t>format</a:t>
            </a:r>
            <a:r>
              <a:rPr lang="de-DE" dirty="0"/>
              <a:t>": "</a:t>
            </a:r>
            <a:r>
              <a:rPr lang="de-DE" dirty="0" err="1"/>
              <a:t>normalized</a:t>
            </a:r>
            <a:r>
              <a:rPr lang="de-DE" dirty="0"/>
              <a:t>",</a:t>
            </a:r>
          </a:p>
          <a:p>
            <a:r>
              <a:rPr lang="de-DE" dirty="0"/>
              <a:t>        "</a:t>
            </a:r>
            <a:r>
              <a:rPr lang="de-DE" dirty="0" err="1"/>
              <a:t>endpoint</a:t>
            </a:r>
            <a:r>
              <a:rPr lang="de-DE" dirty="0"/>
              <a:t>": {</a:t>
            </a:r>
          </a:p>
          <a:p>
            <a:r>
              <a:rPr lang="de-DE" dirty="0"/>
              <a:t>            "</a:t>
            </a:r>
            <a:r>
              <a:rPr lang="de-DE" dirty="0" err="1"/>
              <a:t>uri</a:t>
            </a:r>
            <a:r>
              <a:rPr lang="de-DE" dirty="0"/>
              <a:t>": "http://localhost:8080",</a:t>
            </a:r>
          </a:p>
          <a:p>
            <a:r>
              <a:rPr lang="de-DE" dirty="0"/>
              <a:t>            "</a:t>
            </a:r>
            <a:r>
              <a:rPr lang="de-DE" dirty="0" err="1"/>
              <a:t>accept</a:t>
            </a:r>
            <a:r>
              <a:rPr lang="de-DE" dirty="0"/>
              <a:t>": "</a:t>
            </a:r>
            <a:r>
              <a:rPr lang="de-DE" dirty="0" err="1"/>
              <a:t>application</a:t>
            </a:r>
            <a:r>
              <a:rPr lang="de-DE" dirty="0"/>
              <a:t>/</a:t>
            </a:r>
            <a:r>
              <a:rPr lang="de-DE" dirty="0" err="1"/>
              <a:t>json</a:t>
            </a:r>
            <a:r>
              <a:rPr lang="de-DE" dirty="0"/>
              <a:t>"</a:t>
            </a:r>
          </a:p>
          <a:p>
            <a:r>
              <a:rPr lang="de-DE" dirty="0"/>
              <a:t>        }</a:t>
            </a:r>
          </a:p>
          <a:p>
            <a:r>
              <a:rPr lang="de-DE" dirty="0"/>
              <a:t>    }</a:t>
            </a:r>
          </a:p>
          <a:p>
            <a:r>
              <a:rPr lang="de-DE" dirty="0"/>
              <a:t>}</a:t>
            </a:r>
          </a:p>
        </p:txBody>
      </p:sp>
      <p:sp>
        <p:nvSpPr>
          <p:cNvPr id="7" name="Google Shape;157;p26">
            <a:extLst>
              <a:ext uri="{FF2B5EF4-FFF2-40B4-BE49-F238E27FC236}">
                <a16:creationId xmlns:a16="http://schemas.microsoft.com/office/drawing/2014/main" id="{BBAEFC71-469A-D49E-3834-9E4543FC24AC}"/>
              </a:ext>
            </a:extLst>
          </p:cNvPr>
          <p:cNvSpPr txBox="1"/>
          <p:nvPr/>
        </p:nvSpPr>
        <p:spPr>
          <a:xfrm>
            <a:off x="5944326" y="1351128"/>
            <a:ext cx="5912978" cy="4814478"/>
          </a:xfrm>
          <a:prstGeom prst="rect">
            <a:avLst/>
          </a:prstGeom>
          <a:solidFill>
            <a:srgbClr val="EEECE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{</a:t>
            </a:r>
          </a:p>
          <a:p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de-DE" sz="1150" dirty="0">
                <a:latin typeface="Roboto Mono"/>
                <a:ea typeface="Roboto Mono"/>
                <a:cs typeface="Roboto Mono"/>
              </a:rPr>
              <a:t>"</a:t>
            </a:r>
            <a:r>
              <a:rPr lang="de-DE" sz="1150" dirty="0" err="1">
                <a:latin typeface="Roboto Mono"/>
                <a:ea typeface="Roboto Mono"/>
                <a:cs typeface="Roboto Mono"/>
              </a:rPr>
              <a:t>id</a:t>
            </a:r>
            <a:r>
              <a:rPr lang="de-DE" sz="1150" dirty="0">
                <a:latin typeface="Roboto Mono"/>
                <a:ea typeface="Roboto Mono"/>
                <a:cs typeface="Roboto Mono"/>
              </a:rPr>
              <a:t>": "urn:ngsi-ld:Notification:515236543545",</a:t>
            </a:r>
          </a:p>
          <a:p>
            <a:r>
              <a:rPr lang="de-DE" sz="1150" dirty="0">
                <a:latin typeface="Roboto Mono"/>
                <a:ea typeface="Roboto Mono"/>
                <a:cs typeface="Roboto Mono"/>
              </a:rPr>
              <a:t>    "type": "</a:t>
            </a:r>
            <a:r>
              <a:rPr lang="de-DE" sz="1150" dirty="0" err="1">
                <a:latin typeface="Roboto Mono"/>
                <a:ea typeface="Roboto Mono"/>
                <a:cs typeface="Roboto Mono"/>
              </a:rPr>
              <a:t>Notification</a:t>
            </a:r>
            <a:r>
              <a:rPr lang="de-DE" sz="1150" dirty="0">
                <a:latin typeface="Roboto Mono"/>
                <a:ea typeface="Roboto Mono"/>
                <a:cs typeface="Roboto Mono"/>
              </a:rPr>
              <a:t>",</a:t>
            </a:r>
          </a:p>
          <a:p>
            <a:r>
              <a:rPr lang="en-GB" sz="1150" dirty="0">
                <a:latin typeface="Roboto Mono"/>
                <a:ea typeface="Roboto Mono"/>
                <a:cs typeface="Roboto Mono"/>
              </a:rPr>
              <a:t>    </a:t>
            </a:r>
            <a:r>
              <a:rPr lang="de-DE" sz="1150" dirty="0">
                <a:latin typeface="Roboto Mono"/>
                <a:ea typeface="Roboto Mono"/>
                <a:cs typeface="Roboto Mono"/>
              </a:rPr>
              <a:t>"</a:t>
            </a:r>
            <a:r>
              <a:rPr lang="en-GB" sz="1150" dirty="0" err="1">
                <a:latin typeface="Roboto Mono"/>
                <a:ea typeface="Roboto Mono"/>
                <a:cs typeface="Roboto Mono"/>
              </a:rPr>
              <a:t>subscriptionId</a:t>
            </a:r>
            <a:r>
              <a:rPr lang="en-GB" sz="1150" dirty="0">
                <a:latin typeface="Roboto Mono"/>
                <a:ea typeface="Roboto Mono"/>
                <a:cs typeface="Roboto Mono"/>
              </a:rPr>
              <a:t>": "</a:t>
            </a:r>
            <a:r>
              <a:rPr lang="en-GB" sz="1150" dirty="0" err="1">
                <a:latin typeface="Roboto Mono"/>
                <a:ea typeface="Roboto Mono"/>
                <a:cs typeface="Roboto Mono"/>
              </a:rPr>
              <a:t>urn:ngsi-ld:Subscription</a:t>
            </a:r>
            <a:r>
              <a:rPr lang="en-GB" sz="1150" dirty="0">
                <a:latin typeface="Roboto Mono"/>
                <a:ea typeface="Roboto Mono"/>
                <a:cs typeface="Roboto Mono"/>
              </a:rPr>
              <a:t>: 						storeSubscription4",</a:t>
            </a:r>
            <a:r>
              <a:rPr lang="de-DE" sz="1150" dirty="0">
                <a:latin typeface="Roboto Mono"/>
                <a:ea typeface="Roboto Mono"/>
                <a:cs typeface="Roboto Mono"/>
              </a:rPr>
              <a:t>	</a:t>
            </a:r>
            <a:endParaRPr lang="en-US" sz="1150" dirty="0">
              <a:latin typeface="Roboto Mono"/>
              <a:ea typeface="Roboto Mono"/>
              <a:cs typeface="Roboto Mono"/>
              <a:sym typeface="Roboto Mono"/>
            </a:endParaRP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de-DE" sz="1150" dirty="0">
                <a:latin typeface="Roboto Mono"/>
                <a:ea typeface="Roboto Mono"/>
                <a:cs typeface="Roboto Mono"/>
              </a:rPr>
              <a:t>"</a:t>
            </a:r>
            <a:r>
              <a:rPr lang="de-DE" sz="1150" dirty="0" err="1">
                <a:latin typeface="Roboto Mono"/>
                <a:ea typeface="Roboto Mono"/>
                <a:cs typeface="Roboto Mono"/>
              </a:rPr>
              <a:t>data</a:t>
            </a:r>
            <a:r>
              <a:rPr lang="de-DE" sz="1150" dirty="0">
                <a:latin typeface="Roboto Mono"/>
                <a:ea typeface="Roboto Mono"/>
                <a:cs typeface="Roboto Mono"/>
              </a:rPr>
              <a:t>": </a:t>
            </a: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{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"id": "</a:t>
            </a:r>
            <a:r>
              <a:rPr lang="en-US" sz="1150" dirty="0" err="1">
                <a:latin typeface="Roboto Mono"/>
                <a:ea typeface="Roboto Mono"/>
                <a:cs typeface="Roboto Mono"/>
                <a:sym typeface="Roboto Mono"/>
              </a:rPr>
              <a:t>urn:ngsi-ld:Building:building</a:t>
            </a: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-						a85e3da145c1",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"type": "Building",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"address": {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  "type": "Property",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  "value": {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    "</a:t>
            </a:r>
            <a:r>
              <a:rPr lang="en-US" sz="1150" dirty="0" err="1">
                <a:latin typeface="Roboto Mono"/>
                <a:ea typeface="Roboto Mono"/>
                <a:cs typeface="Roboto Mono"/>
                <a:sym typeface="Roboto Mono"/>
              </a:rPr>
              <a:t>addressLocality</a:t>
            </a: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": "London",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    "</a:t>
            </a:r>
            <a:r>
              <a:rPr lang="en-US" sz="1150" dirty="0" err="1">
                <a:latin typeface="Roboto Mono"/>
                <a:ea typeface="Roboto Mono"/>
                <a:cs typeface="Roboto Mono"/>
                <a:sym typeface="Roboto Mono"/>
              </a:rPr>
              <a:t>postalCode</a:t>
            </a: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": "EC4N 8AF",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    "</a:t>
            </a:r>
            <a:r>
              <a:rPr lang="en-US" sz="1150" dirty="0" err="1">
                <a:latin typeface="Roboto Mono"/>
                <a:ea typeface="Roboto Mono"/>
                <a:cs typeface="Roboto Mono"/>
                <a:sym typeface="Roboto Mono"/>
              </a:rPr>
              <a:t>streetAddress</a:t>
            </a: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": "25 </a:t>
            </a:r>
            <a:r>
              <a:rPr lang="en-US" sz="1150" dirty="0" err="1">
                <a:latin typeface="Roboto Mono"/>
                <a:ea typeface="Roboto Mono"/>
                <a:cs typeface="Roboto Mono"/>
                <a:sym typeface="Roboto Mono"/>
              </a:rPr>
              <a:t>Walbrook</a:t>
            </a: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"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  }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},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"category": {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  "type": "Property",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  "value": [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    "office"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  ]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},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“</a:t>
            </a:r>
            <a:r>
              <a:rPr lang="en-US" sz="1150" dirty="0" err="1">
                <a:latin typeface="Roboto Mono"/>
                <a:ea typeface="Roboto Mono"/>
                <a:cs typeface="Roboto Mono"/>
                <a:sym typeface="Roboto Mono"/>
              </a:rPr>
              <a:t>indoorTemperature</a:t>
            </a: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": {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  "type": "Property",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    "value": 31.3,</a:t>
            </a:r>
          </a:p>
          <a:p>
            <a:pPr defTabSz="914446">
              <a:defRPr/>
            </a:pPr>
            <a:r>
              <a:rPr lang="en-US" sz="1150" dirty="0">
                <a:latin typeface="Roboto Mono"/>
                <a:ea typeface="Roboto Mono"/>
                <a:cs typeface="Roboto Mono"/>
                <a:sym typeface="Roboto Mono"/>
              </a:rPr>
              <a:t>	…</a:t>
            </a:r>
            <a:endParaRPr sz="13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9634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25C9-C411-ED87-AB6D-7528AED3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515600" cy="1173570"/>
          </a:xfrm>
        </p:spPr>
        <p:txBody>
          <a:bodyPr>
            <a:normAutofit/>
          </a:bodyPr>
          <a:lstStyle/>
          <a:p>
            <a:r>
              <a:rPr lang="de-DE" dirty="0"/>
              <a:t>UC4 – Advantages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F6D37-0BF3-A2BA-D471-21164CD7B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Application can subscribe to be notified whenever the specified information changes</a:t>
            </a:r>
            <a:br>
              <a:rPr lang="en-GB" dirty="0"/>
            </a:br>
            <a:r>
              <a:rPr lang="en-GB" dirty="0"/>
              <a:t>(“indoor temperature of a building”)</a:t>
            </a:r>
          </a:p>
          <a:p>
            <a:r>
              <a:rPr lang="en-GB" dirty="0"/>
              <a:t>Application gets notification on change</a:t>
            </a:r>
            <a:endParaRPr lang="en-GB" sz="2000" dirty="0"/>
          </a:p>
          <a:p>
            <a:r>
              <a:rPr lang="en-GB" dirty="0"/>
              <a:t>Application can request to only be notified in case a value is above a certain threshold (</a:t>
            </a:r>
            <a:r>
              <a:rPr lang="de-DE" dirty="0" err="1"/>
              <a:t>indoorTemperature</a:t>
            </a:r>
            <a:r>
              <a:rPr lang="de-DE" dirty="0"/>
              <a:t>&gt;30)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Application needs to know:</a:t>
            </a:r>
          </a:p>
          <a:p>
            <a:r>
              <a:rPr lang="en-GB" dirty="0"/>
              <a:t>Data model: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type: </a:t>
            </a:r>
            <a:r>
              <a:rPr lang="en-GB" b="1" dirty="0">
                <a:solidFill>
                  <a:srgbClr val="0070C0"/>
                </a:solidFill>
              </a:rPr>
              <a:t>Building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Property: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indoorTemperature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(and its values, e.g. that Celsius scale is used)</a:t>
            </a:r>
          </a:p>
          <a:p>
            <a:r>
              <a:rPr lang="en-GB" dirty="0"/>
              <a:t>Root URL: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localhost:9090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90B91-B68A-009B-09E3-277B6D8B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22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0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3CA9-FEE2-ADF4-F0DE-DAB0092B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515600" cy="1173570"/>
          </a:xfrm>
        </p:spPr>
        <p:txBody>
          <a:bodyPr>
            <a:normAutofit fontScale="90000"/>
          </a:bodyPr>
          <a:lstStyle/>
          <a:p>
            <a:r>
              <a:rPr lang="en-GB" dirty="0"/>
              <a:t>Summary of advantageous NGSI-LD functionalities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4BAC9-CCE8-0CC1-85B8-EFE4192C9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89484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Applications can request information by specifying what they need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This is especially important for applications (re-)using information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that do not want to deal with</a:t>
            </a:r>
          </a:p>
          <a:p>
            <a:pPr lvl="2"/>
            <a:r>
              <a:rPr lang="en-GB" dirty="0">
                <a:solidFill>
                  <a:srgbClr val="0070C0"/>
                </a:solidFill>
              </a:rPr>
              <a:t>First finding out where information is stored in the system</a:t>
            </a:r>
          </a:p>
          <a:p>
            <a:pPr lvl="2"/>
            <a:r>
              <a:rPr lang="en-GB" dirty="0">
                <a:solidFill>
                  <a:srgbClr val="0070C0"/>
                </a:solidFill>
              </a:rPr>
              <a:t>Understanding different resource structures</a:t>
            </a:r>
          </a:p>
          <a:p>
            <a:pPr lvl="2"/>
            <a:r>
              <a:rPr lang="en-GB" dirty="0">
                <a:solidFill>
                  <a:srgbClr val="0070C0"/>
                </a:solidFill>
              </a:rPr>
              <a:t>Handle various native data representations</a:t>
            </a:r>
          </a:p>
          <a:p>
            <a:r>
              <a:rPr lang="en-GB" dirty="0"/>
              <a:t>Applications can geographically scope queries</a:t>
            </a:r>
          </a:p>
          <a:p>
            <a:r>
              <a:rPr lang="en-GB" dirty="0"/>
              <a:t>Applications can filter results based on property values / relationship targets</a:t>
            </a:r>
          </a:p>
          <a:p>
            <a:r>
              <a:rPr lang="en-GB" dirty="0"/>
              <a:t>Application can project to only get the properties and relationships they are interested in</a:t>
            </a:r>
          </a:p>
          <a:p>
            <a:r>
              <a:rPr lang="en-GB" dirty="0"/>
              <a:t>Applications can get back whole entity graphs by following relationships 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This can be especially relevant for (composite) Digital Twins</a:t>
            </a:r>
          </a:p>
          <a:p>
            <a:r>
              <a:rPr lang="en-GB" dirty="0"/>
              <a:t>With queries, applications can get back result with a single request, i.e. there is no separate discovery step followed by retrieval(s).</a:t>
            </a:r>
          </a:p>
          <a:p>
            <a:r>
              <a:rPr lang="en-GB" dirty="0"/>
              <a:t>Applications can subscribe to be notified of relevant changes in information (or periodically – no example shown)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56AF8-27B5-4C2A-ED13-F237CCAE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23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1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91AE-6E07-6C0C-543D-DD246E2F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325283" cy="1173570"/>
          </a:xfrm>
        </p:spPr>
        <p:txBody>
          <a:bodyPr>
            <a:normAutofit/>
          </a:bodyPr>
          <a:lstStyle/>
          <a:p>
            <a:r>
              <a:rPr lang="en-GB" dirty="0"/>
              <a:t>Outlook: Explore NGSI-LD in oneM2M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84BC5-EDED-5C83-6262-CBC9955BB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Goal: (also) enable making information already in oneM2M resource structures available to applications via NGSI-LD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Idea: General mechanism based on a mapping language</a:t>
            </a:r>
          </a:p>
          <a:p>
            <a:pPr lvl="1"/>
            <a:r>
              <a:rPr lang="en-GB" dirty="0"/>
              <a:t>Users could then define how a value that can be extracted from a resource is the value of an NGSI-LD property, belonging to a specific NGSI-LD Entity with a certain NGSI-LD type.</a:t>
            </a:r>
          </a:p>
          <a:p>
            <a:pPr lvl="1"/>
            <a:r>
              <a:rPr lang="en-GB" dirty="0"/>
              <a:t>Mappings could be stored in Semantic Descriptor resources or a new resource type.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13314-C554-E609-AB58-3357A831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GB" smtClean="0"/>
              <a:pPr/>
              <a:t>24</a:t>
            </a:fld>
            <a:endParaRPr lang="en-GB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E00227-88FB-2110-D2BF-CE7A7922E6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Warehouses Analogy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7B898B2-177B-AF86-AE79-1E24DD8210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Beware: The analogy is far from perfect and cannot cover all aspects.</a:t>
            </a:r>
            <a:br>
              <a:rPr lang="en-GB" sz="2000" dirty="0"/>
            </a:br>
            <a:r>
              <a:rPr lang="en-GB" sz="2000" dirty="0"/>
              <a:t>The main goal is to make differences in view more </a:t>
            </a:r>
            <a:r>
              <a:rPr lang="en-GB" sz="2000" i="1" dirty="0"/>
              <a:t>graspable</a:t>
            </a:r>
            <a:r>
              <a:rPr lang="en-GB" sz="2000" dirty="0"/>
              <a:t> by moving</a:t>
            </a:r>
            <a:br>
              <a:rPr lang="en-GB" sz="2000" dirty="0"/>
            </a:br>
            <a:r>
              <a:rPr lang="en-GB" sz="2000" dirty="0"/>
              <a:t>to the physical domain. </a:t>
            </a:r>
          </a:p>
          <a:p>
            <a:endParaRPr lang="de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AB07D4-641E-8CEF-BA7A-AFEC4F9F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6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D64BFA-18B0-EACF-BC00-5AEA786A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IoTians</a:t>
            </a:r>
            <a:endParaRPr lang="de-DE" dirty="0"/>
          </a:p>
        </p:txBody>
      </p:sp>
      <p:pic>
        <p:nvPicPr>
          <p:cNvPr id="6" name="Picture 5" descr="A cartoon of a person holding a pencil&#10;&#10;Description automatically generated">
            <a:extLst>
              <a:ext uri="{FF2B5EF4-FFF2-40B4-BE49-F238E27FC236}">
                <a16:creationId xmlns:a16="http://schemas.microsoft.com/office/drawing/2014/main" id="{08546850-0412-70D0-C058-9188D9C4C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6" y="1391771"/>
            <a:ext cx="3071792" cy="4371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74DB93-2929-EDF5-C6D1-D9B9EAB23159}"/>
              </a:ext>
            </a:extLst>
          </p:cNvPr>
          <p:cNvSpPr txBox="1"/>
          <p:nvPr/>
        </p:nvSpPr>
        <p:spPr>
          <a:xfrm>
            <a:off x="835506" y="5684419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(*)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46E61-CC50-1092-35FE-5DFF3CDCC703}"/>
              </a:ext>
            </a:extLst>
          </p:cNvPr>
          <p:cNvSpPr txBox="1"/>
          <p:nvPr/>
        </p:nvSpPr>
        <p:spPr>
          <a:xfrm>
            <a:off x="4356847" y="1440704"/>
            <a:ext cx="603614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IoTians</a:t>
            </a:r>
            <a:r>
              <a:rPr lang="en-GB" sz="2800" dirty="0"/>
              <a:t> love puppets and figures </a:t>
            </a:r>
            <a:br>
              <a:rPr lang="en-GB" sz="2800" dirty="0"/>
            </a:br>
            <a:r>
              <a:rPr lang="en-GB" sz="1600" dirty="0"/>
              <a:t> </a:t>
            </a:r>
            <a:endParaRPr lang="en-GB" sz="2800" dirty="0"/>
          </a:p>
          <a:p>
            <a:r>
              <a:rPr lang="en-GB" sz="2800" dirty="0"/>
              <a:t>They order them in large quantities </a:t>
            </a:r>
          </a:p>
          <a:p>
            <a:endParaRPr lang="en-GB" sz="1600" dirty="0"/>
          </a:p>
          <a:p>
            <a:r>
              <a:rPr lang="en-GB" sz="2800" dirty="0"/>
              <a:t>Two Warehouses offer different services</a:t>
            </a:r>
            <a:endParaRPr lang="en-GB" sz="2400" dirty="0"/>
          </a:p>
        </p:txBody>
      </p:sp>
      <p:pic>
        <p:nvPicPr>
          <p:cNvPr id="10" name="Picture 9" descr="A yellow toy figure with black eyes&#10;&#10;Description automatically generated">
            <a:extLst>
              <a:ext uri="{FF2B5EF4-FFF2-40B4-BE49-F238E27FC236}">
                <a16:creationId xmlns:a16="http://schemas.microsoft.com/office/drawing/2014/main" id="{FC94F346-9EC8-44B2-7CBB-F7EA44098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53" y="3676965"/>
            <a:ext cx="1586851" cy="1586851"/>
          </a:xfrm>
          <a:prstGeom prst="rect">
            <a:avLst/>
          </a:prstGeom>
        </p:spPr>
      </p:pic>
      <p:pic>
        <p:nvPicPr>
          <p:cNvPr id="12" name="Picture 11" descr="A drawing of a wooden doll&#10;&#10;Description automatically generated">
            <a:extLst>
              <a:ext uri="{FF2B5EF4-FFF2-40B4-BE49-F238E27FC236}">
                <a16:creationId xmlns:a16="http://schemas.microsoft.com/office/drawing/2014/main" id="{CC283DBA-081C-89C8-C800-130C4B2948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45" y="3577618"/>
            <a:ext cx="1156316" cy="2261937"/>
          </a:xfrm>
          <a:prstGeom prst="rect">
            <a:avLst/>
          </a:prstGeom>
        </p:spPr>
      </p:pic>
      <p:pic>
        <p:nvPicPr>
          <p:cNvPr id="14" name="Picture 13" descr="A drawing of a pinocchio&#10;&#10;Description automatically generated">
            <a:extLst>
              <a:ext uri="{FF2B5EF4-FFF2-40B4-BE49-F238E27FC236}">
                <a16:creationId xmlns:a16="http://schemas.microsoft.com/office/drawing/2014/main" id="{00C1BFAE-BB36-4F08-EB6C-9DA9254A4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41" y="3577618"/>
            <a:ext cx="2057400" cy="2057400"/>
          </a:xfrm>
          <a:prstGeom prst="rect">
            <a:avLst/>
          </a:prstGeom>
        </p:spPr>
      </p:pic>
      <p:pic>
        <p:nvPicPr>
          <p:cNvPr id="16" name="Picture 15" descr="A drawing of a wooden figure&#10;&#10;Description automatically generated">
            <a:extLst>
              <a:ext uri="{FF2B5EF4-FFF2-40B4-BE49-F238E27FC236}">
                <a16:creationId xmlns:a16="http://schemas.microsoft.com/office/drawing/2014/main" id="{7669A9BC-0AF1-073F-317F-41CEA5801C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972" y="3630278"/>
            <a:ext cx="1408092" cy="2057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9C006A-858E-1F0F-AB5E-ADF851232D25}"/>
              </a:ext>
            </a:extLst>
          </p:cNvPr>
          <p:cNvSpPr txBox="1"/>
          <p:nvPr/>
        </p:nvSpPr>
        <p:spPr>
          <a:xfrm>
            <a:off x="758418" y="6218105"/>
            <a:ext cx="76563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*AI </a:t>
            </a:r>
            <a:r>
              <a:rPr lang="de-DE" sz="1100" dirty="0" err="1"/>
              <a:t>generated</a:t>
            </a:r>
            <a:r>
              <a:rPr lang="de-DE" sz="1100" dirty="0"/>
              <a:t>  </a:t>
            </a:r>
            <a:r>
              <a:rPr lang="de-DE" sz="1100" dirty="0" err="1"/>
              <a:t>by</a:t>
            </a:r>
            <a:r>
              <a:rPr lang="de-DE" sz="1100" dirty="0"/>
              <a:t>  Microsoft Image Creator, ** AI </a:t>
            </a:r>
            <a:r>
              <a:rPr lang="de-DE" sz="1100" dirty="0" err="1"/>
              <a:t>generated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</a:t>
            </a:r>
            <a:r>
              <a:rPr lang="de-DE" sz="1100" dirty="0" err="1"/>
              <a:t>ImageFX</a:t>
            </a:r>
            <a:endParaRPr lang="de-DE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49BB80-E63A-97F2-9382-ED5EE644D0DE}"/>
              </a:ext>
            </a:extLst>
          </p:cNvPr>
          <p:cNvSpPr txBox="1"/>
          <p:nvPr/>
        </p:nvSpPr>
        <p:spPr>
          <a:xfrm>
            <a:off x="4259845" y="5763465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(*)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602185-0846-7F72-B6E5-2F2B23EADFC9}"/>
              </a:ext>
            </a:extLst>
          </p:cNvPr>
          <p:cNvSpPr txBox="1"/>
          <p:nvPr/>
        </p:nvSpPr>
        <p:spPr>
          <a:xfrm>
            <a:off x="5652559" y="558820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(*)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BEBF55-C8EC-3210-9834-E272DF6FBBC3}"/>
              </a:ext>
            </a:extLst>
          </p:cNvPr>
          <p:cNvSpPr txBox="1"/>
          <p:nvPr/>
        </p:nvSpPr>
        <p:spPr>
          <a:xfrm>
            <a:off x="8072972" y="555157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(*)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705F39-D916-545B-5D5F-5D76223B0C95}"/>
              </a:ext>
            </a:extLst>
          </p:cNvPr>
          <p:cNvSpPr txBox="1"/>
          <p:nvPr/>
        </p:nvSpPr>
        <p:spPr>
          <a:xfrm>
            <a:off x="10071748" y="5265743"/>
            <a:ext cx="412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(**)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B220B72-EE21-A21A-981F-03858BFF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3C6DF47B-3BED-4C75-ACAB-4344E1B376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8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113A-E7F1-20A1-24FA-EDE7CC8F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Warehouse oneM2M-Service</a:t>
            </a:r>
          </a:p>
        </p:txBody>
      </p:sp>
      <p:pic>
        <p:nvPicPr>
          <p:cNvPr id="4" name="Picture 3" descr="A drawing of boxes on a shelf&#10;&#10;Description automatically generated">
            <a:extLst>
              <a:ext uri="{FF2B5EF4-FFF2-40B4-BE49-F238E27FC236}">
                <a16:creationId xmlns:a16="http://schemas.microsoft.com/office/drawing/2014/main" id="{1B01E3EF-A22F-948F-E074-8109435CC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" y="1535206"/>
            <a:ext cx="4280647" cy="4280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79F2F4-A1C9-6A51-FCAF-220826BE7D41}"/>
              </a:ext>
            </a:extLst>
          </p:cNvPr>
          <p:cNvSpPr txBox="1"/>
          <p:nvPr/>
        </p:nvSpPr>
        <p:spPr>
          <a:xfrm>
            <a:off x="6826151" y="1973002"/>
            <a:ext cx="453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Figures and statues are packaged in boxes</a:t>
            </a: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62142E23-4C1D-5478-83A9-4C19297D4039}"/>
              </a:ext>
            </a:extLst>
          </p:cNvPr>
          <p:cNvSpPr/>
          <p:nvPr/>
        </p:nvSpPr>
        <p:spPr>
          <a:xfrm>
            <a:off x="5179594" y="1799666"/>
            <a:ext cx="1413711" cy="865328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D216A3-B472-8A2F-7C8B-CDD0F0917BA5}"/>
              </a:ext>
            </a:extLst>
          </p:cNvPr>
          <p:cNvSpPr/>
          <p:nvPr/>
        </p:nvSpPr>
        <p:spPr>
          <a:xfrm>
            <a:off x="5361073" y="3091704"/>
            <a:ext cx="734927" cy="103200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278E28-5A13-1C85-08BA-2F81426C543B}"/>
              </a:ext>
            </a:extLst>
          </p:cNvPr>
          <p:cNvCxnSpPr>
            <a:cxnSpLocks/>
          </p:cNvCxnSpPr>
          <p:nvPr/>
        </p:nvCxnSpPr>
        <p:spPr>
          <a:xfrm>
            <a:off x="5453314" y="3387291"/>
            <a:ext cx="5293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AFE32F-82BE-5554-EB47-2DB9416DE4C9}"/>
              </a:ext>
            </a:extLst>
          </p:cNvPr>
          <p:cNvCxnSpPr>
            <a:cxnSpLocks/>
          </p:cNvCxnSpPr>
          <p:nvPr/>
        </p:nvCxnSpPr>
        <p:spPr>
          <a:xfrm>
            <a:off x="5453314" y="3508008"/>
            <a:ext cx="5293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33E53E-1437-79D3-3098-10821ABFB540}"/>
              </a:ext>
            </a:extLst>
          </p:cNvPr>
          <p:cNvCxnSpPr>
            <a:cxnSpLocks/>
          </p:cNvCxnSpPr>
          <p:nvPr/>
        </p:nvCxnSpPr>
        <p:spPr>
          <a:xfrm>
            <a:off x="5453314" y="3628725"/>
            <a:ext cx="5293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5617B9-F2DA-DD60-8C7B-908D7A7AB3E7}"/>
              </a:ext>
            </a:extLst>
          </p:cNvPr>
          <p:cNvCxnSpPr>
            <a:cxnSpLocks/>
          </p:cNvCxnSpPr>
          <p:nvPr/>
        </p:nvCxnSpPr>
        <p:spPr>
          <a:xfrm>
            <a:off x="5453314" y="3749442"/>
            <a:ext cx="5293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3912ED-7AF4-1DEC-4915-A2648A40ADF9}"/>
              </a:ext>
            </a:extLst>
          </p:cNvPr>
          <p:cNvCxnSpPr>
            <a:cxnSpLocks/>
          </p:cNvCxnSpPr>
          <p:nvPr/>
        </p:nvCxnSpPr>
        <p:spPr>
          <a:xfrm>
            <a:off x="5453314" y="3870158"/>
            <a:ext cx="5293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19ED6B-ED77-373E-0A8B-7E5A3222FF7A}"/>
              </a:ext>
            </a:extLst>
          </p:cNvPr>
          <p:cNvGrpSpPr/>
          <p:nvPr/>
        </p:nvGrpSpPr>
        <p:grpSpPr>
          <a:xfrm>
            <a:off x="5432262" y="2132424"/>
            <a:ext cx="285747" cy="395285"/>
            <a:chOff x="7739316" y="2992006"/>
            <a:chExt cx="734927" cy="103200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511919-F62B-193C-D171-8FCD16FB8D77}"/>
                </a:ext>
              </a:extLst>
            </p:cNvPr>
            <p:cNvSpPr/>
            <p:nvPr/>
          </p:nvSpPr>
          <p:spPr>
            <a:xfrm>
              <a:off x="7739316" y="2992006"/>
              <a:ext cx="734927" cy="1032003"/>
            </a:xfrm>
            <a:prstGeom prst="rect">
              <a:avLst/>
            </a:prstGeom>
            <a:solidFill>
              <a:schemeClr val="bg2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7FD242-B679-72CA-38EB-0962404C9B62}"/>
                </a:ext>
              </a:extLst>
            </p:cNvPr>
            <p:cNvCxnSpPr>
              <a:cxnSpLocks/>
            </p:cNvCxnSpPr>
            <p:nvPr/>
          </p:nvCxnSpPr>
          <p:spPr>
            <a:xfrm>
              <a:off x="7831557" y="3166876"/>
              <a:ext cx="5293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96D0D7-92B6-1B8F-8DB2-72D25EF20595}"/>
                </a:ext>
              </a:extLst>
            </p:cNvPr>
            <p:cNvCxnSpPr>
              <a:cxnSpLocks/>
            </p:cNvCxnSpPr>
            <p:nvPr/>
          </p:nvCxnSpPr>
          <p:spPr>
            <a:xfrm>
              <a:off x="7831557" y="3287593"/>
              <a:ext cx="5293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CB9834-BCAF-8175-E8B4-2059C0C94251}"/>
                </a:ext>
              </a:extLst>
            </p:cNvPr>
            <p:cNvCxnSpPr>
              <a:cxnSpLocks/>
            </p:cNvCxnSpPr>
            <p:nvPr/>
          </p:nvCxnSpPr>
          <p:spPr>
            <a:xfrm>
              <a:off x="7831557" y="3408310"/>
              <a:ext cx="5293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D16F53-3B72-70CA-F331-FE805C5BBFDA}"/>
                </a:ext>
              </a:extLst>
            </p:cNvPr>
            <p:cNvCxnSpPr>
              <a:cxnSpLocks/>
            </p:cNvCxnSpPr>
            <p:nvPr/>
          </p:nvCxnSpPr>
          <p:spPr>
            <a:xfrm>
              <a:off x="7831557" y="3529027"/>
              <a:ext cx="5293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7B6E661-DC6B-156E-C711-50D34BBF0F85}"/>
                </a:ext>
              </a:extLst>
            </p:cNvPr>
            <p:cNvCxnSpPr>
              <a:cxnSpLocks/>
            </p:cNvCxnSpPr>
            <p:nvPr/>
          </p:nvCxnSpPr>
          <p:spPr>
            <a:xfrm>
              <a:off x="7831557" y="3649744"/>
              <a:ext cx="5293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B1B1A7-90CA-4787-74EC-D60A5441BC8B}"/>
                </a:ext>
              </a:extLst>
            </p:cNvPr>
            <p:cNvCxnSpPr>
              <a:cxnSpLocks/>
            </p:cNvCxnSpPr>
            <p:nvPr/>
          </p:nvCxnSpPr>
          <p:spPr>
            <a:xfrm>
              <a:off x="7831557" y="3770460"/>
              <a:ext cx="5293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5FA3F9-583A-B5D9-8673-FCA1A9C8BDF3}"/>
              </a:ext>
            </a:extLst>
          </p:cNvPr>
          <p:cNvCxnSpPr>
            <a:endCxn id="15" idx="2"/>
          </p:cNvCxnSpPr>
          <p:nvPr/>
        </p:nvCxnSpPr>
        <p:spPr>
          <a:xfrm flipH="1" flipV="1">
            <a:off x="5575136" y="2527709"/>
            <a:ext cx="142873" cy="498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E06CA50-E43A-AFA3-2A1F-4205814FAC6E}"/>
              </a:ext>
            </a:extLst>
          </p:cNvPr>
          <p:cNvSpPr txBox="1"/>
          <p:nvPr/>
        </p:nvSpPr>
        <p:spPr>
          <a:xfrm>
            <a:off x="6826151" y="3800251"/>
            <a:ext cx="4283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Each box has a uniform label describing</a:t>
            </a:r>
            <a:br>
              <a:rPr lang="en-GB" sz="2000" dirty="0"/>
            </a:br>
            <a:r>
              <a:rPr lang="en-GB" sz="2000" dirty="0"/>
              <a:t>certain aspects of the content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405848-4193-8006-515F-ED19702EF4E6}"/>
              </a:ext>
            </a:extLst>
          </p:cNvPr>
          <p:cNvSpPr txBox="1"/>
          <p:nvPr/>
        </p:nvSpPr>
        <p:spPr>
          <a:xfrm>
            <a:off x="5391637" y="30308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9876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F3D231-581E-65C0-01C4-9BB45DD45EDE}"/>
              </a:ext>
            </a:extLst>
          </p:cNvPr>
          <p:cNvSpPr txBox="1"/>
          <p:nvPr/>
        </p:nvSpPr>
        <p:spPr>
          <a:xfrm>
            <a:off x="6826151" y="2886626"/>
            <a:ext cx="350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Each box has a unique identifier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5A4F3A-B011-9D03-1907-27163E63B8E1}"/>
              </a:ext>
            </a:extLst>
          </p:cNvPr>
          <p:cNvSpPr txBox="1"/>
          <p:nvPr/>
        </p:nvSpPr>
        <p:spPr>
          <a:xfrm>
            <a:off x="255494" y="5892453"/>
            <a:ext cx="60970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*AI generated  by  Microsoft Image Creator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C7966F2-8F4C-DA6B-9F53-7A0D041F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36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E83C8-CCD6-C09D-5CE4-90DCB444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Warehouse NGSI-LD-Service</a:t>
            </a:r>
          </a:p>
        </p:txBody>
      </p:sp>
      <p:pic>
        <p:nvPicPr>
          <p:cNvPr id="4" name="Picture 3" descr="A shelf with many toy figures&#10;&#10;Description automatically generated with medium confidence">
            <a:extLst>
              <a:ext uri="{FF2B5EF4-FFF2-40B4-BE49-F238E27FC236}">
                <a16:creationId xmlns:a16="http://schemas.microsoft.com/office/drawing/2014/main" id="{4DB5E772-0E3A-9434-43A0-13A0899AD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6" y="1761565"/>
            <a:ext cx="3976435" cy="3976435"/>
          </a:xfrm>
          <a:prstGeom prst="rect">
            <a:avLst/>
          </a:prstGeom>
        </p:spPr>
      </p:pic>
      <p:pic>
        <p:nvPicPr>
          <p:cNvPr id="6" name="Picture 5" descr="A yellow toy figure with black eyes&#10;&#10;Description automatically generated">
            <a:extLst>
              <a:ext uri="{FF2B5EF4-FFF2-40B4-BE49-F238E27FC236}">
                <a16:creationId xmlns:a16="http://schemas.microsoft.com/office/drawing/2014/main" id="{BC8D53DD-689A-F942-D113-FE435655B8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05" y="1761565"/>
            <a:ext cx="1613647" cy="16136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5EBC8-96F2-6F54-CCB6-63E15AD3AA63}"/>
              </a:ext>
            </a:extLst>
          </p:cNvPr>
          <p:cNvSpPr txBox="1"/>
          <p:nvPr/>
        </p:nvSpPr>
        <p:spPr>
          <a:xfrm>
            <a:off x="7604069" y="2968497"/>
            <a:ext cx="3661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Figures are not packed into boxes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BBC36-5757-802F-0DAC-118634127E7D}"/>
              </a:ext>
            </a:extLst>
          </p:cNvPr>
          <p:cNvSpPr txBox="1"/>
          <p:nvPr/>
        </p:nvSpPr>
        <p:spPr>
          <a:xfrm>
            <a:off x="7604069" y="1901175"/>
            <a:ext cx="44890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All figures have the same structure and</a:t>
            </a:r>
            <a:br>
              <a:rPr lang="en-GB" sz="2000" dirty="0"/>
            </a:br>
            <a:r>
              <a:rPr lang="en-GB" sz="2000" dirty="0"/>
              <a:t>general features, but differ in colours and</a:t>
            </a:r>
          </a:p>
          <a:p>
            <a:r>
              <a:rPr lang="en-GB" sz="2000" dirty="0"/>
              <a:t>accessories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CA22DD-54F4-573C-C391-ED1330D424F0}"/>
              </a:ext>
            </a:extLst>
          </p:cNvPr>
          <p:cNvSpPr txBox="1"/>
          <p:nvPr/>
        </p:nvSpPr>
        <p:spPr>
          <a:xfrm rot="18707427">
            <a:off x="6071878" y="2635624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2345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D135D6-4E21-4B5C-7CE1-0D64C3C92A7A}"/>
              </a:ext>
            </a:extLst>
          </p:cNvPr>
          <p:cNvSpPr txBox="1"/>
          <p:nvPr/>
        </p:nvSpPr>
        <p:spPr>
          <a:xfrm>
            <a:off x="7604069" y="3689448"/>
            <a:ext cx="3639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Figures can be identified and are </a:t>
            </a:r>
            <a:br>
              <a:rPr lang="en-GB" sz="2000" dirty="0"/>
            </a:br>
            <a:r>
              <a:rPr lang="en-GB" sz="2000" dirty="0"/>
              <a:t>described regarding their</a:t>
            </a:r>
            <a:br>
              <a:rPr lang="en-GB" sz="2000" dirty="0"/>
            </a:br>
            <a:r>
              <a:rPr lang="en-GB" sz="2000" dirty="0"/>
              <a:t>features and accessories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0D8E9-5962-E015-F89C-5A80F340663A}"/>
              </a:ext>
            </a:extLst>
          </p:cNvPr>
          <p:cNvSpPr txBox="1"/>
          <p:nvPr/>
        </p:nvSpPr>
        <p:spPr>
          <a:xfrm>
            <a:off x="968098" y="5738000"/>
            <a:ext cx="60970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** AI </a:t>
            </a:r>
            <a:r>
              <a:rPr lang="de-DE" sz="1100" dirty="0" err="1"/>
              <a:t>generated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</a:t>
            </a:r>
            <a:r>
              <a:rPr lang="de-DE" sz="1100" dirty="0" err="1"/>
              <a:t>ImageFX</a:t>
            </a:r>
            <a:endParaRPr lang="de-D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7F5AB-66B8-842F-50D2-A6D683D1FAFD}"/>
              </a:ext>
            </a:extLst>
          </p:cNvPr>
          <p:cNvSpPr txBox="1"/>
          <p:nvPr/>
        </p:nvSpPr>
        <p:spPr>
          <a:xfrm>
            <a:off x="5489980" y="3382833"/>
            <a:ext cx="60970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** AI </a:t>
            </a:r>
            <a:r>
              <a:rPr lang="de-DE" sz="1100" dirty="0" err="1"/>
              <a:t>generated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</a:t>
            </a:r>
            <a:r>
              <a:rPr lang="de-DE" sz="1100" dirty="0" err="1"/>
              <a:t>ImageFX</a:t>
            </a:r>
            <a:endParaRPr lang="de-DE" sz="110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7A83D26-D793-FCEF-D049-490D0C97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3C6DF47B-3BED-4C75-ACAB-4344E1B376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0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B26C-DC6C-8E31-CD09-7BE3401F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Ordering based on identifier</a:t>
            </a:r>
          </a:p>
        </p:txBody>
      </p:sp>
      <p:pic>
        <p:nvPicPr>
          <p:cNvPr id="3" name="Picture 2" descr="A drawing of boxes on a shelf&#10;&#10;Description automatically generated">
            <a:extLst>
              <a:ext uri="{FF2B5EF4-FFF2-40B4-BE49-F238E27FC236}">
                <a16:creationId xmlns:a16="http://schemas.microsoft.com/office/drawing/2014/main" id="{D4343BC7-ADF7-A9DA-0933-F48CB9966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1902758"/>
            <a:ext cx="2270312" cy="2270312"/>
          </a:xfrm>
          <a:prstGeom prst="rect">
            <a:avLst/>
          </a:prstGeom>
        </p:spPr>
      </p:pic>
      <p:pic>
        <p:nvPicPr>
          <p:cNvPr id="4" name="Picture 3" descr="A cartoon of a person holding a pencil&#10;&#10;Description automatically generated">
            <a:extLst>
              <a:ext uri="{FF2B5EF4-FFF2-40B4-BE49-F238E27FC236}">
                <a16:creationId xmlns:a16="http://schemas.microsoft.com/office/drawing/2014/main" id="{79D96695-207D-BB41-7F6F-242305BB4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52" y="2042562"/>
            <a:ext cx="1479696" cy="2105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26140A-E8A7-BB6F-B531-93B03CE52FE5}"/>
              </a:ext>
            </a:extLst>
          </p:cNvPr>
          <p:cNvSpPr txBox="1"/>
          <p:nvPr/>
        </p:nvSpPr>
        <p:spPr>
          <a:xfrm>
            <a:off x="244082" y="1408984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Warehouse oneM2M-Service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1947F-C669-6E5A-D12C-0B4B5E243273}"/>
              </a:ext>
            </a:extLst>
          </p:cNvPr>
          <p:cNvSpPr txBox="1"/>
          <p:nvPr/>
        </p:nvSpPr>
        <p:spPr>
          <a:xfrm>
            <a:off x="758418" y="6218105"/>
            <a:ext cx="76563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*AI generated  by  Microsoft Image Creator, ** AI generated by </a:t>
            </a:r>
            <a:r>
              <a:rPr lang="en-GB" sz="1100" dirty="0" err="1"/>
              <a:t>ImageFX</a:t>
            </a:r>
            <a:endParaRPr lang="en-GB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D57E4-4187-0ECD-B5EF-98992DC183AB}"/>
              </a:ext>
            </a:extLst>
          </p:cNvPr>
          <p:cNvSpPr txBox="1"/>
          <p:nvPr/>
        </p:nvSpPr>
        <p:spPr>
          <a:xfrm>
            <a:off x="334696" y="417307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(*)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1C7C0-7485-6D1C-7352-946D66297076}"/>
              </a:ext>
            </a:extLst>
          </p:cNvPr>
          <p:cNvSpPr txBox="1"/>
          <p:nvPr/>
        </p:nvSpPr>
        <p:spPr>
          <a:xfrm>
            <a:off x="5368766" y="406041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(*)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02F86-A806-38B2-EE63-8DEDFF40A6B8}"/>
              </a:ext>
            </a:extLst>
          </p:cNvPr>
          <p:cNvSpPr txBox="1"/>
          <p:nvPr/>
        </p:nvSpPr>
        <p:spPr>
          <a:xfrm>
            <a:off x="2711372" y="2438709"/>
            <a:ext cx="2657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Customer orders based on</a:t>
            </a:r>
            <a:br>
              <a:rPr lang="en-GB" dirty="0"/>
            </a:br>
            <a:r>
              <a:rPr lang="en-GB" dirty="0"/>
              <a:t>identifier of the </a:t>
            </a:r>
            <a:r>
              <a:rPr lang="en-GB" b="1" dirty="0"/>
              <a:t>box </a:t>
            </a:r>
          </a:p>
        </p:txBody>
      </p:sp>
      <p:pic>
        <p:nvPicPr>
          <p:cNvPr id="12" name="Picture 11" descr="A shelf with many toy figures&#10;&#10;Description automatically generated with medium confidence">
            <a:extLst>
              <a:ext uri="{FF2B5EF4-FFF2-40B4-BE49-F238E27FC236}">
                <a16:creationId xmlns:a16="http://schemas.microsoft.com/office/drawing/2014/main" id="{CA8AD383-73BA-6D5C-9D97-0D1ADEA2E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16" y="1965820"/>
            <a:ext cx="2144188" cy="2144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6E3A9E-38C4-5D83-66D3-0439032E5082}"/>
              </a:ext>
            </a:extLst>
          </p:cNvPr>
          <p:cNvSpPr txBox="1"/>
          <p:nvPr/>
        </p:nvSpPr>
        <p:spPr>
          <a:xfrm>
            <a:off x="9400827" y="1406478"/>
            <a:ext cx="3339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Warehouse NGSI-LD-Service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2988F-A459-2423-9943-6172959C60D7}"/>
              </a:ext>
            </a:extLst>
          </p:cNvPr>
          <p:cNvSpPr txBox="1"/>
          <p:nvPr/>
        </p:nvSpPr>
        <p:spPr>
          <a:xfrm>
            <a:off x="9663582" y="4173069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(**)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521B2E-F3EA-1EFC-E254-D05D72888444}"/>
              </a:ext>
            </a:extLst>
          </p:cNvPr>
          <p:cNvSpPr txBox="1"/>
          <p:nvPr/>
        </p:nvSpPr>
        <p:spPr>
          <a:xfrm>
            <a:off x="6986869" y="2391583"/>
            <a:ext cx="2657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Customer orders based on</a:t>
            </a:r>
            <a:br>
              <a:rPr lang="en-GB" dirty="0"/>
            </a:br>
            <a:r>
              <a:rPr lang="en-GB" dirty="0"/>
              <a:t>identifier of the </a:t>
            </a:r>
            <a:r>
              <a:rPr lang="en-GB" b="1" dirty="0"/>
              <a:t>figure </a:t>
            </a:r>
          </a:p>
        </p:txBody>
      </p:sp>
      <p:pic>
        <p:nvPicPr>
          <p:cNvPr id="17" name="Picture 16" descr="A shopping basket with a box inside&#10;&#10;Description automatically generated">
            <a:extLst>
              <a:ext uri="{FF2B5EF4-FFF2-40B4-BE49-F238E27FC236}">
                <a16:creationId xmlns:a16="http://schemas.microsoft.com/office/drawing/2014/main" id="{A2F8DA4C-26B8-5892-D691-9B3B11C588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13" y="3833264"/>
            <a:ext cx="1296811" cy="12968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D3F706-63B4-CC09-7101-0D7E948B3BA4}"/>
              </a:ext>
            </a:extLst>
          </p:cNvPr>
          <p:cNvSpPr txBox="1"/>
          <p:nvPr/>
        </p:nvSpPr>
        <p:spPr>
          <a:xfrm>
            <a:off x="2711372" y="5157581"/>
            <a:ext cx="236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Customer receives </a:t>
            </a:r>
            <a:r>
              <a:rPr lang="en-GB" b="1" dirty="0"/>
              <a:t>box </a:t>
            </a:r>
          </a:p>
        </p:txBody>
      </p:sp>
      <p:pic>
        <p:nvPicPr>
          <p:cNvPr id="20" name="Picture 19" descr="A blue toy figurine in a shopping basket&#10;&#10;Description automatically generated">
            <a:extLst>
              <a:ext uri="{FF2B5EF4-FFF2-40B4-BE49-F238E27FC236}">
                <a16:creationId xmlns:a16="http://schemas.microsoft.com/office/drawing/2014/main" id="{7B7266C1-0AEF-4EF4-51B6-0C14AC116B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33" y="3800868"/>
            <a:ext cx="1306724" cy="13067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F955B2-B7F6-13CD-0B01-C9C461AD61D0}"/>
              </a:ext>
            </a:extLst>
          </p:cNvPr>
          <p:cNvSpPr txBox="1"/>
          <p:nvPr/>
        </p:nvSpPr>
        <p:spPr>
          <a:xfrm>
            <a:off x="7001946" y="5168780"/>
            <a:ext cx="257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Customer receives </a:t>
            </a:r>
            <a:r>
              <a:rPr lang="en-GB" b="1" dirty="0"/>
              <a:t>figure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304C14-83B8-8E18-695C-68C197AD6FCB}"/>
              </a:ext>
            </a:extLst>
          </p:cNvPr>
          <p:cNvSpPr txBox="1"/>
          <p:nvPr/>
        </p:nvSpPr>
        <p:spPr>
          <a:xfrm>
            <a:off x="7431153" y="5070642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(**)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713E1C-22F7-ACBF-430A-48F996C0AFB6}"/>
              </a:ext>
            </a:extLst>
          </p:cNvPr>
          <p:cNvSpPr txBox="1"/>
          <p:nvPr/>
        </p:nvSpPr>
        <p:spPr>
          <a:xfrm>
            <a:off x="3181980" y="5091776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(**)</a:t>
            </a:r>
            <a:endParaRPr lang="en-GB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A15B0E19-D131-F846-14E9-DDD06616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3C6DF47B-3BED-4C75-ACAB-4344E1B376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3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B26C-DC6C-8E31-CD09-7BE3401F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Ordering based on description</a:t>
            </a:r>
          </a:p>
        </p:txBody>
      </p:sp>
      <p:pic>
        <p:nvPicPr>
          <p:cNvPr id="3" name="Picture 2" descr="A drawing of boxes on a shelf&#10;&#10;Description automatically generated">
            <a:extLst>
              <a:ext uri="{FF2B5EF4-FFF2-40B4-BE49-F238E27FC236}">
                <a16:creationId xmlns:a16="http://schemas.microsoft.com/office/drawing/2014/main" id="{D4343BC7-ADF7-A9DA-0933-F48CB9966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1902758"/>
            <a:ext cx="2270312" cy="2270312"/>
          </a:xfrm>
          <a:prstGeom prst="rect">
            <a:avLst/>
          </a:prstGeom>
        </p:spPr>
      </p:pic>
      <p:pic>
        <p:nvPicPr>
          <p:cNvPr id="4" name="Picture 3" descr="A cartoon of a person holding a pencil&#10;&#10;Description automatically generated">
            <a:extLst>
              <a:ext uri="{FF2B5EF4-FFF2-40B4-BE49-F238E27FC236}">
                <a16:creationId xmlns:a16="http://schemas.microsoft.com/office/drawing/2014/main" id="{79D96695-207D-BB41-7F6F-242305BB4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52" y="2042562"/>
            <a:ext cx="1479696" cy="2105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26140A-E8A7-BB6F-B531-93B03CE52FE5}"/>
              </a:ext>
            </a:extLst>
          </p:cNvPr>
          <p:cNvSpPr txBox="1"/>
          <p:nvPr/>
        </p:nvSpPr>
        <p:spPr>
          <a:xfrm>
            <a:off x="244082" y="1408984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Warehouse oneM2M-Service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1947F-C669-6E5A-D12C-0B4B5E243273}"/>
              </a:ext>
            </a:extLst>
          </p:cNvPr>
          <p:cNvSpPr txBox="1"/>
          <p:nvPr/>
        </p:nvSpPr>
        <p:spPr>
          <a:xfrm>
            <a:off x="244082" y="6272961"/>
            <a:ext cx="76563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*AI generated  by  Microsoft Image Creator, ** AI generated by </a:t>
            </a:r>
            <a:r>
              <a:rPr lang="en-GB" sz="1100" dirty="0" err="1"/>
              <a:t>ImageFX</a:t>
            </a:r>
            <a:endParaRPr lang="en-GB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D57E4-4187-0ECD-B5EF-98992DC183AB}"/>
              </a:ext>
            </a:extLst>
          </p:cNvPr>
          <p:cNvSpPr txBox="1"/>
          <p:nvPr/>
        </p:nvSpPr>
        <p:spPr>
          <a:xfrm>
            <a:off x="334696" y="417307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(*)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02F86-A806-38B2-EE63-8DEDFF40A6B8}"/>
              </a:ext>
            </a:extLst>
          </p:cNvPr>
          <p:cNvSpPr txBox="1"/>
          <p:nvPr/>
        </p:nvSpPr>
        <p:spPr>
          <a:xfrm>
            <a:off x="2711372" y="2438709"/>
            <a:ext cx="2789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Customer discovers based </a:t>
            </a:r>
            <a:br>
              <a:rPr lang="en-GB" dirty="0"/>
            </a:br>
            <a:r>
              <a:rPr lang="en-GB" dirty="0"/>
              <a:t>on description matched </a:t>
            </a:r>
            <a:br>
              <a:rPr lang="en-GB" dirty="0"/>
            </a:br>
            <a:r>
              <a:rPr lang="en-GB" dirty="0"/>
              <a:t>against the label of the </a:t>
            </a:r>
            <a:r>
              <a:rPr lang="en-GB" b="1" dirty="0"/>
              <a:t>box </a:t>
            </a:r>
          </a:p>
        </p:txBody>
      </p:sp>
      <p:pic>
        <p:nvPicPr>
          <p:cNvPr id="12" name="Picture 11" descr="A shelf with many toy figures&#10;&#10;Description automatically generated with medium confidence">
            <a:extLst>
              <a:ext uri="{FF2B5EF4-FFF2-40B4-BE49-F238E27FC236}">
                <a16:creationId xmlns:a16="http://schemas.microsoft.com/office/drawing/2014/main" id="{CA8AD383-73BA-6D5C-9D97-0D1ADEA2E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16" y="1965820"/>
            <a:ext cx="2144188" cy="2144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6E3A9E-38C4-5D83-66D3-0439032E5082}"/>
              </a:ext>
            </a:extLst>
          </p:cNvPr>
          <p:cNvSpPr txBox="1"/>
          <p:nvPr/>
        </p:nvSpPr>
        <p:spPr>
          <a:xfrm>
            <a:off x="9400826" y="1406478"/>
            <a:ext cx="3339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Warehouse NGSI-LD-Service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2988F-A459-2423-9943-6172959C60D7}"/>
              </a:ext>
            </a:extLst>
          </p:cNvPr>
          <p:cNvSpPr txBox="1"/>
          <p:nvPr/>
        </p:nvSpPr>
        <p:spPr>
          <a:xfrm>
            <a:off x="9663582" y="4173069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(**)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521B2E-F3EA-1EFC-E254-D05D72888444}"/>
              </a:ext>
            </a:extLst>
          </p:cNvPr>
          <p:cNvSpPr txBox="1"/>
          <p:nvPr/>
        </p:nvSpPr>
        <p:spPr>
          <a:xfrm>
            <a:off x="6986869" y="2391583"/>
            <a:ext cx="2657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Customer orders based on</a:t>
            </a:r>
            <a:br>
              <a:rPr lang="en-GB" dirty="0"/>
            </a:br>
            <a:r>
              <a:rPr lang="en-GB" dirty="0"/>
              <a:t>a description the </a:t>
            </a:r>
            <a:r>
              <a:rPr lang="en-GB" b="1" dirty="0"/>
              <a:t>figures </a:t>
            </a:r>
            <a:br>
              <a:rPr lang="en-GB" b="1" dirty="0"/>
            </a:br>
            <a:r>
              <a:rPr lang="en-GB" dirty="0"/>
              <a:t>have to match</a:t>
            </a:r>
            <a:endParaRPr lang="en-GB" b="1" dirty="0"/>
          </a:p>
        </p:txBody>
      </p:sp>
      <p:pic>
        <p:nvPicPr>
          <p:cNvPr id="17" name="Picture 16" descr="A shopping basket with a box inside&#10;&#10;Description automatically generated">
            <a:extLst>
              <a:ext uri="{FF2B5EF4-FFF2-40B4-BE49-F238E27FC236}">
                <a16:creationId xmlns:a16="http://schemas.microsoft.com/office/drawing/2014/main" id="{A2F8DA4C-26B8-5892-D691-9B3B11C588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40" y="5194674"/>
            <a:ext cx="807423" cy="8074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D3F706-63B4-CC09-7101-0D7E948B3BA4}"/>
              </a:ext>
            </a:extLst>
          </p:cNvPr>
          <p:cNvSpPr txBox="1"/>
          <p:nvPr/>
        </p:nvSpPr>
        <p:spPr>
          <a:xfrm>
            <a:off x="2711372" y="4458703"/>
            <a:ext cx="3359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Customer receives list of</a:t>
            </a:r>
            <a:br>
              <a:rPr lang="en-GB" dirty="0"/>
            </a:br>
            <a:r>
              <a:rPr lang="en-GB" dirty="0"/>
              <a:t>fitting </a:t>
            </a:r>
            <a:r>
              <a:rPr lang="en-GB" b="1" dirty="0"/>
              <a:t>boxes </a:t>
            </a:r>
            <a:r>
              <a:rPr lang="en-GB" dirty="0"/>
              <a:t>with their identifiers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F955B2-B7F6-13CD-0B01-C9C461AD61D0}"/>
              </a:ext>
            </a:extLst>
          </p:cNvPr>
          <p:cNvSpPr txBox="1"/>
          <p:nvPr/>
        </p:nvSpPr>
        <p:spPr>
          <a:xfrm>
            <a:off x="6997275" y="5163029"/>
            <a:ext cx="266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Customer receives </a:t>
            </a:r>
            <a:r>
              <a:rPr lang="en-GB" b="1" dirty="0"/>
              <a:t>figures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304C14-83B8-8E18-695C-68C197AD6FCB}"/>
              </a:ext>
            </a:extLst>
          </p:cNvPr>
          <p:cNvSpPr txBox="1"/>
          <p:nvPr/>
        </p:nvSpPr>
        <p:spPr>
          <a:xfrm>
            <a:off x="7443185" y="4971083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(**)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713E1C-22F7-ACBF-430A-48F996C0AFB6}"/>
              </a:ext>
            </a:extLst>
          </p:cNvPr>
          <p:cNvSpPr txBox="1"/>
          <p:nvPr/>
        </p:nvSpPr>
        <p:spPr>
          <a:xfrm>
            <a:off x="4952440" y="5973448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(**)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E6CD5-E1A9-0023-339F-78647CE9926C}"/>
              </a:ext>
            </a:extLst>
          </p:cNvPr>
          <p:cNvSpPr/>
          <p:nvPr/>
        </p:nvSpPr>
        <p:spPr>
          <a:xfrm>
            <a:off x="3411570" y="3396561"/>
            <a:ext cx="734927" cy="103200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3A7FAB-4ED0-2466-3DF2-4BF45C143841}"/>
              </a:ext>
            </a:extLst>
          </p:cNvPr>
          <p:cNvSpPr txBox="1"/>
          <p:nvPr/>
        </p:nvSpPr>
        <p:spPr>
          <a:xfrm>
            <a:off x="3381007" y="3362039"/>
            <a:ext cx="8165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400" dirty="0"/>
              <a:t>9876 …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400" dirty="0"/>
              <a:t>1235 …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400" dirty="0"/>
              <a:t>6235 …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400" dirty="0"/>
              <a:t>5271 …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35" name="Picture 34" descr="A couple of yellow toy figures in a shopping basket&#10;&#10;Description automatically generated">
            <a:extLst>
              <a:ext uri="{FF2B5EF4-FFF2-40B4-BE49-F238E27FC236}">
                <a16:creationId xmlns:a16="http://schemas.microsoft.com/office/drawing/2014/main" id="{3D5D959E-3F8C-8BEA-A3CA-353D40F353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3" y="3429000"/>
            <a:ext cx="1541137" cy="154113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7415A5E-49BF-5F43-EDED-D75FDC7CB330}"/>
              </a:ext>
            </a:extLst>
          </p:cNvPr>
          <p:cNvSpPr txBox="1"/>
          <p:nvPr/>
        </p:nvSpPr>
        <p:spPr>
          <a:xfrm>
            <a:off x="2711372" y="5119758"/>
            <a:ext cx="62504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Customer orders</a:t>
            </a:r>
            <a:br>
              <a:rPr lang="en-GB" dirty="0"/>
            </a:br>
            <a:r>
              <a:rPr lang="en-GB" dirty="0"/>
              <a:t>separately based</a:t>
            </a:r>
            <a:br>
              <a:rPr lang="en-GB" dirty="0"/>
            </a:br>
            <a:r>
              <a:rPr lang="en-GB" dirty="0"/>
              <a:t>on each identifier </a:t>
            </a:r>
            <a:br>
              <a:rPr lang="en-GB" dirty="0"/>
            </a:br>
            <a:r>
              <a:rPr lang="en-GB" dirty="0"/>
              <a:t>(as on previous slide).</a:t>
            </a:r>
            <a:endParaRPr lang="de-DE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583FB39A-5059-105F-C4C9-9A5600BA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3C6DF47B-3BED-4C75-ACAB-4344E1B376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6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C4FBBF-CC46-326B-037F-919F0216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Mapping </a:t>
            </a:r>
            <a:r>
              <a:rPr lang="de-DE" dirty="0" err="1"/>
              <a:t>to</a:t>
            </a:r>
            <a:r>
              <a:rPr lang="de-DE" dirty="0"/>
              <a:t> oneM2M / NGSI-LD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CA0E4-96F4-16F3-B388-CE0E8200F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It should have become clear that </a:t>
            </a:r>
          </a:p>
          <a:p>
            <a:pPr lvl="1"/>
            <a:r>
              <a:rPr lang="en-GB" sz="2800" dirty="0">
                <a:latin typeface="+mn-lt"/>
              </a:rPr>
              <a:t>for oneM2M, </a:t>
            </a:r>
            <a:r>
              <a:rPr lang="en-GB" sz="2800" b="1" dirty="0">
                <a:latin typeface="+mn-lt"/>
              </a:rPr>
              <a:t>boxes</a:t>
            </a:r>
            <a:r>
              <a:rPr lang="en-GB" sz="2800" dirty="0">
                <a:latin typeface="+mn-lt"/>
              </a:rPr>
              <a:t> map to </a:t>
            </a:r>
            <a:r>
              <a:rPr lang="en-GB" sz="2800" b="1" dirty="0">
                <a:latin typeface="+mn-lt"/>
              </a:rPr>
              <a:t>resources</a:t>
            </a:r>
          </a:p>
          <a:p>
            <a:pPr lvl="1"/>
            <a:r>
              <a:rPr lang="en-GB" sz="2800" dirty="0">
                <a:latin typeface="+mn-lt"/>
              </a:rPr>
              <a:t>for NGSI-LD, (Lego) </a:t>
            </a:r>
            <a:r>
              <a:rPr lang="en-GB" sz="2800" b="1" dirty="0">
                <a:latin typeface="+mn-lt"/>
              </a:rPr>
              <a:t>figures</a:t>
            </a:r>
            <a:r>
              <a:rPr lang="en-GB" sz="2800" dirty="0">
                <a:latin typeface="+mn-lt"/>
              </a:rPr>
              <a:t> map to NGSI-LD </a:t>
            </a:r>
            <a:r>
              <a:rPr lang="en-GB" sz="2800" b="1" dirty="0">
                <a:latin typeface="+mn-lt"/>
              </a:rPr>
              <a:t>entities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Analogy has </a:t>
            </a:r>
            <a:r>
              <a:rPr lang="en-GB" b="1" dirty="0">
                <a:latin typeface="+mn-lt"/>
              </a:rPr>
              <a:t>too many </a:t>
            </a:r>
            <a:r>
              <a:rPr lang="en-GB" dirty="0">
                <a:latin typeface="+mn-lt"/>
              </a:rPr>
              <a:t>limitations, so it is better to stop here –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even though we could have gone a bit further, explaining that oneM2M Service introduced boxes specially fitted to certain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figures (flex resources) or transparent boxes (</a:t>
            </a:r>
            <a:r>
              <a:rPr lang="en-GB" dirty="0" err="1">
                <a:latin typeface="+mn-lt"/>
              </a:rPr>
              <a:t>json</a:t>
            </a:r>
            <a:r>
              <a:rPr lang="en-GB" dirty="0">
                <a:latin typeface="+mn-lt"/>
              </a:rPr>
              <a:t> content) or extended labels  (semantic descriptors) … </a:t>
            </a:r>
          </a:p>
          <a:p>
            <a:endParaRPr lang="de-DE" dirty="0">
              <a:latin typeface="+mn-lt"/>
            </a:endParaRPr>
          </a:p>
          <a:p>
            <a:pPr marL="0" indent="0">
              <a:buNone/>
            </a:pPr>
            <a:endParaRPr lang="de-DE" b="1" dirty="0">
              <a:latin typeface="+mn-lt"/>
            </a:endParaRPr>
          </a:p>
        </p:txBody>
      </p:sp>
      <p:pic>
        <p:nvPicPr>
          <p:cNvPr id="6" name="Picture 5" descr="A statue in a glass case&#10;&#10;Description automatically generated">
            <a:extLst>
              <a:ext uri="{FF2B5EF4-FFF2-40B4-BE49-F238E27FC236}">
                <a16:creationId xmlns:a16="http://schemas.microsoft.com/office/drawing/2014/main" id="{B680741D-04A5-0D61-626C-A1502D2467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t="10784" r="24477" b="3137"/>
          <a:stretch/>
        </p:blipFill>
        <p:spPr>
          <a:xfrm>
            <a:off x="10235093" y="3429000"/>
            <a:ext cx="1230406" cy="218683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444D70-65B1-3F35-1248-A8BBB1DD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3C6DF47B-3BED-4C75-ACAB-4344E1B376F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93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2494</Words>
  <Application>Microsoft Office PowerPoint</Application>
  <PresentationFormat>Widescreen</PresentationFormat>
  <Paragraphs>382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Verdana</vt:lpstr>
      <vt:lpstr>Calibri</vt:lpstr>
      <vt:lpstr>Myriad Pro</vt:lpstr>
      <vt:lpstr>Myriad Pro Light</vt:lpstr>
      <vt:lpstr>Roboto Mono</vt:lpstr>
      <vt:lpstr>Arial</vt:lpstr>
      <vt:lpstr>Poppins</vt:lpstr>
      <vt:lpstr>Office Theme</vt:lpstr>
      <vt:lpstr>SDS-2024-0082 NGSI-LD Use Cases providing value to oneM2M</vt:lpstr>
      <vt:lpstr>Table of Contents</vt:lpstr>
      <vt:lpstr>Warehouses Analogy</vt:lpstr>
      <vt:lpstr>IoTians</vt:lpstr>
      <vt:lpstr>Warehouse oneM2M-Service</vt:lpstr>
      <vt:lpstr>Warehouse NGSI-LD-Service</vt:lpstr>
      <vt:lpstr>Ordering based on identifier</vt:lpstr>
      <vt:lpstr>Ordering based on description</vt:lpstr>
      <vt:lpstr>Mapping to oneM2M / NGSI-LD</vt:lpstr>
      <vt:lpstr>Use Cases</vt:lpstr>
      <vt:lpstr>UC1: Query parking sites in the vicinity </vt:lpstr>
      <vt:lpstr>UC1 - Using NGSI-LD Modelling and API</vt:lpstr>
      <vt:lpstr>UC1 – Advantages for Applications</vt:lpstr>
      <vt:lpstr>UC2: Query free parking spaces</vt:lpstr>
      <vt:lpstr>UC2 - Using NGSI-LD Modelling and API</vt:lpstr>
      <vt:lpstr>UC2 – Advantages for Applications</vt:lpstr>
      <vt:lpstr>UC3: Retrieve (or query) agriculture parcel(s) modelled as composite digital twins</vt:lpstr>
      <vt:lpstr>UC3 - Using NGSI-LD Modelling and API</vt:lpstr>
      <vt:lpstr>UC3 – Advantages for Applications</vt:lpstr>
      <vt:lpstr>UC4: Subscribe to be notified when temperature is above/below threshold in building</vt:lpstr>
      <vt:lpstr>UC4 – Using NGSI-LD Modelling and API</vt:lpstr>
      <vt:lpstr>UC4 – Advantages for Applications</vt:lpstr>
      <vt:lpstr>Summary of advantageous NGSI-LD functionalities</vt:lpstr>
      <vt:lpstr>Outlook: Explore NGSI-LD in oneM2M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Martin Bauer</cp:lastModifiedBy>
  <cp:revision>37</cp:revision>
  <dcterms:created xsi:type="dcterms:W3CDTF">2017-09-21T15:46:31Z</dcterms:created>
  <dcterms:modified xsi:type="dcterms:W3CDTF">2024-06-22T07:22:20Z</dcterms:modified>
</cp:coreProperties>
</file>