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1" r:id="rId5"/>
    <p:sldMasterId id="2147483674" r:id="rId6"/>
  </p:sldMasterIdLst>
  <p:sldIdLst>
    <p:sldId id="256" r:id="rId7"/>
    <p:sldId id="264" r:id="rId8"/>
    <p:sldId id="265" r:id="rId9"/>
    <p:sldId id="266" r:id="rId10"/>
    <p:sldId id="267" r:id="rId11"/>
    <p:sldId id="269" r:id="rId12"/>
    <p:sldId id="262" r:id="rId13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1" initials="CBA" lastIdx="5" clrIdx="0">
    <p:extLst>
      <p:ext uri="{19B8F6BF-5375-455C-9EA6-DF929625EA0E}">
        <p15:presenceInfo xmlns:p15="http://schemas.microsoft.com/office/powerpoint/2012/main" userId="R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1552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7"/>
          <p:cNvPicPr/>
          <p:nvPr/>
        </p:nvPicPr>
        <p:blipFill>
          <a:blip r:embed="rId14"/>
          <a:stretch/>
        </p:blipFill>
        <p:spPr>
          <a:xfrm>
            <a:off x="10748160" y="105840"/>
            <a:ext cx="1324800" cy="90288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2"/>
          <p:cNvSpPr/>
          <p:nvPr/>
        </p:nvSpPr>
        <p:spPr>
          <a:xfrm>
            <a:off x="0" y="64976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3"/>
          <p:cNvSpPr/>
          <p:nvPr/>
        </p:nvSpPr>
        <p:spPr>
          <a:xfrm>
            <a:off x="5508000" y="6591960"/>
            <a:ext cx="1174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900" b="0" strike="noStrike" spc="-1">
                <a:solidFill>
                  <a:srgbClr val="BFBFBF"/>
                </a:solidFill>
                <a:latin typeface="Myriad Pro Light"/>
                <a:ea typeface="DejaVu Sans"/>
              </a:rPr>
              <a:t>© 2019 oneM2M</a:t>
            </a:r>
            <a:endParaRPr lang="en-US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900" b="0" strike="noStrike" spc="-1">
              <a:latin typeface="Arial"/>
            </a:endParaRPr>
          </a:p>
        </p:txBody>
      </p:sp>
      <p:sp>
        <p:nvSpPr>
          <p:cNvPr id="4" name="CustomShape 4"/>
          <p:cNvSpPr/>
          <p:nvPr/>
        </p:nvSpPr>
        <p:spPr>
          <a:xfrm>
            <a:off x="0" y="0"/>
            <a:ext cx="12191040" cy="217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5"/>
          <p:cNvSpPr/>
          <p:nvPr/>
        </p:nvSpPr>
        <p:spPr>
          <a:xfrm>
            <a:off x="0" y="4285440"/>
            <a:ext cx="12191040" cy="25714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7"/>
          <p:cNvPicPr/>
          <p:nvPr/>
        </p:nvPicPr>
        <p:blipFill>
          <a:blip r:embed="rId14"/>
          <a:stretch/>
        </p:blipFill>
        <p:spPr>
          <a:xfrm>
            <a:off x="4525920" y="194040"/>
            <a:ext cx="2721240" cy="18554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11552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7"/>
          <p:cNvPicPr/>
          <p:nvPr/>
        </p:nvPicPr>
        <p:blipFill>
          <a:blip r:embed="rId14"/>
          <a:stretch/>
        </p:blipFill>
        <p:spPr>
          <a:xfrm>
            <a:off x="10748160" y="105840"/>
            <a:ext cx="1324800" cy="902880"/>
          </a:xfrm>
          <a:prstGeom prst="rect">
            <a:avLst/>
          </a:prstGeom>
          <a:ln w="0">
            <a:noFill/>
          </a:ln>
        </p:spPr>
      </p:pic>
      <p:sp>
        <p:nvSpPr>
          <p:cNvPr id="47" name="CustomShape 2"/>
          <p:cNvSpPr/>
          <p:nvPr/>
        </p:nvSpPr>
        <p:spPr>
          <a:xfrm>
            <a:off x="0" y="64976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3"/>
          <p:cNvSpPr/>
          <p:nvPr/>
        </p:nvSpPr>
        <p:spPr>
          <a:xfrm>
            <a:off x="5508000" y="6591960"/>
            <a:ext cx="1174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900" b="0" strike="noStrike" spc="-1">
                <a:solidFill>
                  <a:srgbClr val="BFBFBF"/>
                </a:solidFill>
                <a:latin typeface="Myriad Pro Light"/>
                <a:ea typeface="DejaVu Sans"/>
              </a:rPr>
              <a:t>© 2019 oneM2M</a:t>
            </a:r>
            <a:endParaRPr lang="en-US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900" b="0" strike="noStrike" spc="-1"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0" y="11552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8" name="Picture 7"/>
          <p:cNvPicPr/>
          <p:nvPr/>
        </p:nvPicPr>
        <p:blipFill>
          <a:blip r:embed="rId14"/>
          <a:stretch/>
        </p:blipFill>
        <p:spPr>
          <a:xfrm>
            <a:off x="10748160" y="105840"/>
            <a:ext cx="1324800" cy="902880"/>
          </a:xfrm>
          <a:prstGeom prst="rect">
            <a:avLst/>
          </a:prstGeom>
          <a:ln w="0">
            <a:noFill/>
          </a:ln>
        </p:spPr>
      </p:pic>
      <p:sp>
        <p:nvSpPr>
          <p:cNvPr id="89" name="CustomShape 2"/>
          <p:cNvSpPr/>
          <p:nvPr/>
        </p:nvSpPr>
        <p:spPr>
          <a:xfrm>
            <a:off x="0" y="64976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3"/>
          <p:cNvSpPr/>
          <p:nvPr/>
        </p:nvSpPr>
        <p:spPr>
          <a:xfrm>
            <a:off x="5508000" y="6591960"/>
            <a:ext cx="1174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900" b="0" strike="noStrike" spc="-1">
                <a:solidFill>
                  <a:srgbClr val="BFBFBF"/>
                </a:solidFill>
                <a:latin typeface="Myriad Pro Light"/>
                <a:ea typeface="DejaVu Sans"/>
              </a:rPr>
              <a:t>© 2019 oneM2M</a:t>
            </a:r>
            <a:endParaRPr lang="en-US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9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401400" y="1792800"/>
            <a:ext cx="11295000" cy="238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7000"/>
          </a:bodyPr>
          <a:lstStyle/>
          <a:p>
            <a:pPr algn="ctr">
              <a:lnSpc>
                <a:spcPct val="90000"/>
              </a:lnSpc>
            </a:pPr>
            <a:r>
              <a:rPr lang="en-GB" sz="60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Triggering Value Retrieval and Updates</a:t>
            </a:r>
            <a:endParaRPr lang="en-US" sz="6000" b="0" strike="noStrike" spc="-1" dirty="0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67320" y="5019840"/>
            <a:ext cx="11953440" cy="16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Andreas Kraft, Andreas Neubacher – Deutsche Telekom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spc="-1" dirty="0">
                <a:solidFill>
                  <a:srgbClr val="FFFFFF"/>
                </a:solidFill>
                <a:latin typeface="Arial"/>
              </a:rPr>
              <a:t>Bob Flynn – Exacta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Cyrille </a:t>
            </a:r>
            <a:r>
              <a:rPr lang="en-US" sz="2400" b="0" strike="noStrike" spc="-1" dirty="0" err="1">
                <a:solidFill>
                  <a:srgbClr val="FFFFFF"/>
                </a:solidFill>
                <a:latin typeface="Arial"/>
              </a:rPr>
              <a:t>Bareau</a:t>
            </a:r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, Marianne Mohali – Orange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spc="-1">
                <a:solidFill>
                  <a:srgbClr val="FFFFFF"/>
                </a:solidFill>
                <a:latin typeface="Arial"/>
              </a:rPr>
              <a:t>Miguel </a:t>
            </a:r>
            <a:r>
              <a:rPr lang="en-US" sz="2400" spc="-1" dirty="0">
                <a:solidFill>
                  <a:srgbClr val="FFFFFF"/>
                </a:solidFill>
                <a:latin typeface="Arial"/>
              </a:rPr>
              <a:t>Angel Reina Ortega – ETSI </a:t>
            </a:r>
          </a:p>
        </p:txBody>
      </p:sp>
      <p:sp>
        <p:nvSpPr>
          <p:cNvPr id="131" name="CustomShape 3"/>
          <p:cNvSpPr/>
          <p:nvPr/>
        </p:nvSpPr>
        <p:spPr>
          <a:xfrm>
            <a:off x="11754000" y="6492960"/>
            <a:ext cx="4370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D2A06307-F581-46F5-A8BA-1662A05833F5}" type="slidenum">
              <a:rPr lang="en-US" sz="1200" b="0" strike="noStrike" spc="-1">
                <a:solidFill>
                  <a:srgbClr val="989798"/>
                </a:solidFill>
                <a:latin typeface="Arial"/>
                <a:ea typeface="DejaVu Sans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Introduction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solidFill>
                  <a:srgbClr val="545054"/>
                </a:solidFill>
                <a:latin typeface="Arial"/>
              </a:rPr>
              <a:t>The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common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method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update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resources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and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instances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in a CSE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that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the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data-producing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AE (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or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IPE-AE)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creating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or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updating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(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)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resources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whenever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it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sees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fit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solidFill>
                  <a:srgbClr val="545054"/>
                </a:solidFill>
                <a:latin typeface="Arial"/>
              </a:rPr>
              <a:t>Regularly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, e.g.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every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hour</a:t>
            </a:r>
            <a:endParaRPr lang="de-DE" spc="-1" dirty="0">
              <a:solidFill>
                <a:srgbClr val="545054"/>
              </a:solidFill>
              <a:latin typeface="Arial"/>
            </a:endParaRP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solidFill>
                  <a:srgbClr val="545054"/>
                </a:solidFill>
                <a:latin typeface="Arial"/>
              </a:rPr>
              <a:t>Whenever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changes</a:t>
            </a:r>
            <a:endParaRPr lang="de-DE" spc="-1" dirty="0">
              <a:solidFill>
                <a:srgbClr val="545054"/>
              </a:solidFill>
              <a:latin typeface="Arial"/>
            </a:endParaRPr>
          </a:p>
          <a:p>
            <a:pPr marL="1143000" lvl="2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solidFill>
                  <a:srgbClr val="545054"/>
                </a:solidFill>
                <a:latin typeface="Arial"/>
              </a:rPr>
              <a:t>Always</a:t>
            </a:r>
          </a:p>
          <a:p>
            <a:pPr marL="1143000" lvl="2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solidFill>
                  <a:srgbClr val="545054"/>
                </a:solidFill>
                <a:latin typeface="Arial"/>
              </a:rPr>
              <a:t>When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a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certain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difference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reached</a:t>
            </a:r>
            <a:endParaRPr lang="de-DE" spc="-1" dirty="0">
              <a:solidFill>
                <a:srgbClr val="545054"/>
              </a:solidFill>
              <a:latin typeface="Arial"/>
            </a:endParaRPr>
          </a:p>
          <a:p>
            <a:pPr marL="1143000" lvl="2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solidFill>
                  <a:srgbClr val="545054"/>
                </a:solidFill>
                <a:latin typeface="Arial"/>
              </a:rPr>
              <a:t>When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alarm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thresholds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are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reached</a:t>
            </a:r>
            <a:endParaRPr lang="de-DE" spc="-1" dirty="0">
              <a:solidFill>
                <a:srgbClr val="545054"/>
              </a:solidFill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A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data-consuming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AE will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only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receive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the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when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new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sent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.</a:t>
            </a:r>
            <a:br>
              <a:rPr lang="de-DE" b="0" strike="noStrike" spc="-1" dirty="0">
                <a:solidFill>
                  <a:srgbClr val="545054"/>
                </a:solidFill>
                <a:latin typeface="Arial"/>
              </a:rPr>
            </a:b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 A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refresh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cannot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be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triggered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.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Underlying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protocols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, like LwM2M support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device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- and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measurement-triggering</a:t>
            </a:r>
            <a:endParaRPr lang="de-DE" b="0" strike="noStrike" spc="-1" dirty="0">
              <a:solidFill>
                <a:srgbClr val="545054"/>
              </a:solidFill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en-US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92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BLOCKING_UPDATE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z="2000" spc="-1" dirty="0">
                <a:solidFill>
                  <a:srgbClr val="545054"/>
                </a:solidFill>
                <a:latin typeface="Arial"/>
              </a:rPr>
              <a:t>A BLOCKING_UPDATE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notification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(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Notification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Event Type)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that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sent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an AE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can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be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used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already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support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immediately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send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new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or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resource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state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update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an AE.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Direct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and immediate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feedback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for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all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entities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in an UPDATE.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6725210-7228-45B6-B6BF-F4224D5AE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60" y="3683400"/>
            <a:ext cx="76962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31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799" y="0"/>
            <a:ext cx="10442057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Idea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: BLOCKING_RETRIEVE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z="1800" b="0" strike="noStrike" spc="-1" dirty="0">
                <a:latin typeface="Arial"/>
              </a:rPr>
              <a:t>Add a </a:t>
            </a:r>
            <a:r>
              <a:rPr lang="de-DE" sz="1800" b="0" strike="noStrike" spc="-1" dirty="0" err="1">
                <a:latin typeface="Arial"/>
              </a:rPr>
              <a:t>new</a:t>
            </a:r>
            <a:r>
              <a:rPr lang="de-DE" sz="1800" b="0" strike="noStrike" spc="-1" dirty="0">
                <a:latin typeface="Arial"/>
              </a:rPr>
              <a:t> and </a:t>
            </a:r>
            <a:r>
              <a:rPr lang="de-DE" sz="1800" b="0" strike="noStrike" spc="-1" dirty="0" err="1">
                <a:latin typeface="Arial"/>
              </a:rPr>
              <a:t>similar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Event Type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support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triggering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an AE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create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or</a:t>
            </a:r>
            <a:r>
              <a:rPr lang="de-DE" spc="-1" dirty="0">
                <a:latin typeface="Arial"/>
              </a:rPr>
              <a:t> update </a:t>
            </a:r>
            <a:r>
              <a:rPr lang="de-DE" spc="-1" dirty="0" err="1">
                <a:latin typeface="Arial"/>
              </a:rPr>
              <a:t>data</a:t>
            </a:r>
            <a:r>
              <a:rPr lang="de-DE" spc="-1" dirty="0">
                <a:latin typeface="Arial"/>
              </a:rPr>
              <a:t> and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during</a:t>
            </a:r>
            <a:r>
              <a:rPr lang="de-DE" spc="-1" dirty="0">
                <a:latin typeface="Arial"/>
              </a:rPr>
              <a:t> a RETRIEVE </a:t>
            </a:r>
            <a:r>
              <a:rPr lang="de-DE" spc="-1" dirty="0" err="1">
                <a:latin typeface="Arial"/>
              </a:rPr>
              <a:t>operation</a:t>
            </a:r>
            <a:r>
              <a:rPr lang="de-DE" spc="-1" dirty="0">
                <a:latin typeface="Arial"/>
              </a:rPr>
              <a:t>.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Similar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BLOCKING_UPDATE, BLOCKING_RETRIEVE will send a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before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CSE-internal </a:t>
            </a:r>
            <a:r>
              <a:rPr lang="de-DE" spc="-1" dirty="0" err="1">
                <a:latin typeface="Arial"/>
              </a:rPr>
              <a:t>retrieval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resource</a:t>
            </a:r>
            <a:r>
              <a:rPr lang="de-DE" spc="-1" dirty="0">
                <a:latin typeface="Arial"/>
              </a:rPr>
              <a:t>.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Therefore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receiving</a:t>
            </a:r>
            <a:r>
              <a:rPr lang="de-DE" spc="-1" dirty="0">
                <a:latin typeface="Arial"/>
              </a:rPr>
              <a:t> AE will </a:t>
            </a:r>
            <a:r>
              <a:rPr lang="de-DE" spc="-1" dirty="0" err="1">
                <a:latin typeface="Arial"/>
              </a:rPr>
              <a:t>have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chance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determine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current</a:t>
            </a:r>
            <a:r>
              <a:rPr lang="de-DE" spc="-1" dirty="0">
                <a:latin typeface="Arial"/>
              </a:rPr>
              <a:t> (</a:t>
            </a:r>
            <a:r>
              <a:rPr lang="de-DE" spc="-1" dirty="0" err="1">
                <a:latin typeface="Arial"/>
              </a:rPr>
              <a:t>sensor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other</a:t>
            </a:r>
            <a:r>
              <a:rPr lang="de-DE" spc="-1" dirty="0">
                <a:latin typeface="Arial"/>
              </a:rPr>
              <a:t>) </a:t>
            </a:r>
            <a:r>
              <a:rPr lang="de-DE" spc="-1" dirty="0" err="1">
                <a:latin typeface="Arial"/>
              </a:rPr>
              <a:t>data</a:t>
            </a:r>
            <a:r>
              <a:rPr lang="de-DE" spc="-1" dirty="0">
                <a:latin typeface="Arial"/>
              </a:rPr>
              <a:t> in „real time“, and update </a:t>
            </a:r>
            <a:r>
              <a:rPr lang="de-DE" spc="-1" dirty="0" err="1">
                <a:latin typeface="Arial"/>
              </a:rPr>
              <a:t>existing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create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new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</a:t>
            </a:r>
            <a:r>
              <a:rPr lang="de-DE" spc="-1" dirty="0">
                <a:latin typeface="Arial"/>
              </a:rPr>
              <a:t>. 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The </a:t>
            </a:r>
            <a:r>
              <a:rPr lang="de-DE" spc="-1" dirty="0" err="1">
                <a:latin typeface="Arial"/>
              </a:rPr>
              <a:t>response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original </a:t>
            </a:r>
            <a:r>
              <a:rPr lang="de-DE" spc="-1" dirty="0" err="1">
                <a:latin typeface="Arial"/>
              </a:rPr>
              <a:t>request</a:t>
            </a:r>
            <a:r>
              <a:rPr lang="de-DE" spc="-1" dirty="0">
                <a:latin typeface="Arial"/>
              </a:rPr>
              <a:t> will </a:t>
            </a:r>
            <a:r>
              <a:rPr lang="de-DE" spc="-1" dirty="0" err="1">
                <a:latin typeface="Arial"/>
              </a:rPr>
              <a:t>then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contain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most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current</a:t>
            </a:r>
            <a:r>
              <a:rPr lang="de-DE" spc="-1" dirty="0">
                <a:latin typeface="Arial"/>
              </a:rPr>
              <a:t> / </a:t>
            </a:r>
            <a:r>
              <a:rPr lang="de-DE" spc="-1" dirty="0" err="1">
                <a:latin typeface="Arial"/>
              </a:rPr>
              <a:t>freshest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value</a:t>
            </a:r>
            <a:r>
              <a:rPr lang="de-DE" spc="-1" dirty="0">
                <a:latin typeface="Arial"/>
              </a:rPr>
              <a:t>(s).</a:t>
            </a:r>
            <a:endParaRPr lang="de-DE" sz="2400" b="1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de-DE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de-DE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de-DE" spc="-1" dirty="0">
              <a:latin typeface="Arial"/>
            </a:endParaRPr>
          </a:p>
        </p:txBody>
      </p:sp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0B5F26CB-3057-4DA8-8FCA-CC7AB4C22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4586287"/>
            <a:ext cx="76962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6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799" y="0"/>
            <a:ext cx="10992564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Idea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: BLOCKING_RETRIEVE</a:t>
            </a:r>
          </a:p>
          <a:p>
            <a:pPr>
              <a:lnSpc>
                <a:spcPct val="90000"/>
              </a:lnSpc>
            </a:pPr>
            <a:r>
              <a:rPr lang="de-DE" sz="4400" b="1" spc="-1" dirty="0">
                <a:solidFill>
                  <a:schemeClr val="accent1"/>
                </a:solidFill>
                <a:latin typeface="Arial"/>
              </a:rPr>
              <a:t>Duration </a:t>
            </a:r>
            <a:r>
              <a:rPr lang="de-DE" sz="4400" b="1" spc="-1" dirty="0" err="1">
                <a:solidFill>
                  <a:schemeClr val="accent1"/>
                </a:solidFill>
                <a:latin typeface="Arial"/>
              </a:rPr>
              <a:t>Between</a:t>
            </a:r>
            <a:r>
              <a:rPr lang="de-DE" sz="4400" b="1" spc="-1" dirty="0">
                <a:solidFill>
                  <a:schemeClr val="accent1"/>
                </a:solidFill>
                <a:latin typeface="Arial"/>
              </a:rPr>
              <a:t> </a:t>
            </a:r>
            <a:r>
              <a:rPr lang="de-DE" sz="4400" b="1" spc="-1" dirty="0" err="1">
                <a:solidFill>
                  <a:schemeClr val="accent1"/>
                </a:solidFill>
                <a:latin typeface="Arial"/>
              </a:rPr>
              <a:t>Notifications</a:t>
            </a:r>
            <a:endParaRPr lang="de-DE" sz="4400" b="1" spc="-1" dirty="0">
              <a:solidFill>
                <a:schemeClr val="accent1"/>
              </a:solidFill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Optionally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control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frequency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by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new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maxAge</a:t>
            </a:r>
            <a:r>
              <a:rPr lang="de-DE" spc="-1" dirty="0">
                <a:latin typeface="Arial"/>
              </a:rPr>
              <a:t> (</a:t>
            </a:r>
            <a:r>
              <a:rPr lang="de-DE" spc="-1" dirty="0" err="1">
                <a:latin typeface="Arial"/>
              </a:rPr>
              <a:t>duration</a:t>
            </a:r>
            <a:r>
              <a:rPr lang="de-DE" spc="-1" dirty="0">
                <a:latin typeface="Arial"/>
              </a:rPr>
              <a:t>) </a:t>
            </a:r>
            <a:r>
              <a:rPr lang="de-DE" spc="-1" dirty="0" err="1">
                <a:latin typeface="Arial"/>
              </a:rPr>
              <a:t>attribute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prevent</a:t>
            </a:r>
            <a:r>
              <a:rPr lang="de-DE" spc="-1" dirty="0">
                <a:latin typeface="Arial"/>
              </a:rPr>
              <a:t> „DOS“ / </a:t>
            </a:r>
            <a:r>
              <a:rPr lang="de-DE" spc="-1" dirty="0" err="1">
                <a:latin typeface="Arial"/>
              </a:rPr>
              <a:t>overload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single</a:t>
            </a:r>
            <a:r>
              <a:rPr lang="de-DE" spc="-1" dirty="0">
                <a:latin typeface="Arial"/>
              </a:rPr>
              <a:t> devices :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In </a:t>
            </a:r>
            <a:r>
              <a:rPr lang="de-DE" spc="-1" dirty="0" err="1">
                <a:latin typeface="Arial"/>
              </a:rPr>
              <a:t>subscription</a:t>
            </a:r>
            <a:r>
              <a:rPr lang="de-DE" spc="-1" dirty="0">
                <a:latin typeface="Arial"/>
              </a:rPr>
              <a:t> : Default </a:t>
            </a:r>
            <a:r>
              <a:rPr lang="de-DE" spc="-1" dirty="0" err="1">
                <a:latin typeface="Arial"/>
              </a:rPr>
              <a:t>duration</a:t>
            </a:r>
            <a:endParaRPr lang="de-DE" spc="-1" dirty="0">
              <a:latin typeface="Arial"/>
            </a:endParaRP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In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RETRIEVE </a:t>
            </a:r>
            <a:r>
              <a:rPr lang="de-DE" spc="-1" dirty="0" err="1">
                <a:latin typeface="Arial"/>
              </a:rPr>
              <a:t>request</a:t>
            </a:r>
            <a:r>
              <a:rPr lang="de-DE" spc="-1" dirty="0">
                <a:latin typeface="Arial"/>
              </a:rPr>
              <a:t> : </a:t>
            </a:r>
            <a:r>
              <a:rPr lang="de-DE" spc="-1" dirty="0" err="1">
                <a:latin typeface="Arial"/>
              </a:rPr>
              <a:t>overwrite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subscription‘s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default</a:t>
            </a:r>
            <a:endParaRPr lang="de-DE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If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duration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since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resource‘s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modifiedTime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timestamp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less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than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specified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maxAge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then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CSE </a:t>
            </a:r>
            <a:r>
              <a:rPr lang="de-DE" spc="-1" dirty="0" err="1">
                <a:latin typeface="Arial"/>
              </a:rPr>
              <a:t>doesn‘t</a:t>
            </a:r>
            <a:r>
              <a:rPr lang="de-DE" spc="-1" dirty="0">
                <a:latin typeface="Arial"/>
              </a:rPr>
              <a:t> send a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and </a:t>
            </a:r>
            <a:r>
              <a:rPr lang="de-DE" spc="-1" dirty="0" err="1">
                <a:latin typeface="Arial"/>
              </a:rPr>
              <a:t>return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current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instance</a:t>
            </a:r>
            <a:r>
              <a:rPr lang="de-DE" spc="-1" dirty="0">
                <a:latin typeface="Arial"/>
              </a:rPr>
              <a:t>. </a:t>
            </a:r>
            <a:br>
              <a:rPr lang="de-DE" spc="-1" dirty="0">
                <a:latin typeface="Arial"/>
              </a:rPr>
            </a:br>
            <a:r>
              <a:rPr lang="de-DE" spc="-1" dirty="0" err="1">
                <a:latin typeface="Arial"/>
              </a:rPr>
              <a:t>If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maxAge</a:t>
            </a:r>
            <a:r>
              <a:rPr lang="de-DE" i="1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attribute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present</a:t>
            </a:r>
            <a:r>
              <a:rPr lang="de-DE" spc="-1" dirty="0">
                <a:latin typeface="Arial"/>
              </a:rPr>
              <a:t> in a </a:t>
            </a:r>
            <a:r>
              <a:rPr lang="de-DE" spc="-1" dirty="0" err="1">
                <a:latin typeface="Arial"/>
              </a:rPr>
              <a:t>request</a:t>
            </a:r>
            <a:r>
              <a:rPr lang="de-DE" spc="-1" dirty="0">
                <a:latin typeface="Arial"/>
              </a:rPr>
              <a:t> but </a:t>
            </a:r>
            <a:r>
              <a:rPr lang="de-DE" spc="-1" dirty="0" err="1">
                <a:latin typeface="Arial"/>
              </a:rPr>
              <a:t>has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value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>
                <a:latin typeface="Arial"/>
              </a:rPr>
              <a:t>null 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current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always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returned</a:t>
            </a:r>
            <a:r>
              <a:rPr lang="de-DE" spc="-1">
                <a:latin typeface="Arial"/>
              </a:rPr>
              <a:t>.</a:t>
            </a:r>
            <a:endParaRPr lang="de-D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15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799" y="0"/>
            <a:ext cx="10992564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Idea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: BLOCKING_RETRIEVE</a:t>
            </a:r>
          </a:p>
          <a:p>
            <a:pPr>
              <a:lnSpc>
                <a:spcPct val="90000"/>
              </a:lnSpc>
            </a:pPr>
            <a:r>
              <a:rPr lang="de-DE" sz="4400" b="1" spc="-1" dirty="0" err="1">
                <a:solidFill>
                  <a:schemeClr val="accent1"/>
                </a:solidFill>
                <a:latin typeface="Arial"/>
              </a:rPr>
              <a:t>Observe</a:t>
            </a:r>
            <a:r>
              <a:rPr lang="de-DE" sz="4400" b="1" spc="-1" dirty="0">
                <a:solidFill>
                  <a:schemeClr val="accent1"/>
                </a:solidFill>
                <a:latin typeface="Arial"/>
              </a:rPr>
              <a:t> Child Resources</a:t>
            </a: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In </a:t>
            </a:r>
            <a:r>
              <a:rPr lang="de-DE" spc="-1" dirty="0" err="1">
                <a:latin typeface="Arial"/>
              </a:rPr>
              <a:t>order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enable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this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behaviour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for</a:t>
            </a:r>
            <a:r>
              <a:rPr lang="de-DE" spc="-1" dirty="0">
                <a:latin typeface="Arial"/>
              </a:rPr>
              <a:t> all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 (and in </a:t>
            </a:r>
            <a:r>
              <a:rPr lang="de-DE" spc="-1" dirty="0" err="1">
                <a:latin typeface="Arial"/>
              </a:rPr>
              <a:t>addition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reduce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number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&lt;</a:t>
            </a:r>
            <a:r>
              <a:rPr lang="de-DE" spc="-1" dirty="0" err="1">
                <a:latin typeface="Arial"/>
              </a:rPr>
              <a:t>subscription</a:t>
            </a:r>
            <a:r>
              <a:rPr lang="de-DE" spc="-1" dirty="0">
                <a:latin typeface="Arial"/>
              </a:rPr>
              <a:t>&gt;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) a </a:t>
            </a:r>
            <a:r>
              <a:rPr lang="de-DE" spc="-1" dirty="0" err="1">
                <a:latin typeface="Arial"/>
              </a:rPr>
              <a:t>second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Event Type </a:t>
            </a:r>
            <a:r>
              <a:rPr lang="de-DE" spc="-1" dirty="0" err="1">
                <a:latin typeface="Arial"/>
              </a:rPr>
              <a:t>should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introduced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that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observes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parent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well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as</a:t>
            </a:r>
            <a:r>
              <a:rPr lang="de-DE" spc="-1" dirty="0">
                <a:latin typeface="Arial"/>
              </a:rPr>
              <a:t> ist </a:t>
            </a:r>
            <a:r>
              <a:rPr lang="de-DE" spc="-1" dirty="0" err="1">
                <a:latin typeface="Arial"/>
              </a:rPr>
              <a:t>direct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child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: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BLOCKING_RETRIEVE_DIRECT_CHILD_RESOURCES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Filtering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could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done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for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example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through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childResourceType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attribute</a:t>
            </a:r>
            <a:r>
              <a:rPr lang="de-DE" spc="-1" dirty="0">
                <a:latin typeface="Arial"/>
              </a:rPr>
              <a:t>.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Necessary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change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though</a:t>
            </a:r>
            <a:r>
              <a:rPr lang="de-DE" spc="-1" dirty="0">
                <a:latin typeface="Arial"/>
              </a:rPr>
              <a:t>: in </a:t>
            </a:r>
            <a:r>
              <a:rPr lang="de-DE" spc="-1" dirty="0" err="1">
                <a:latin typeface="Arial"/>
              </a:rPr>
              <a:t>order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filter</a:t>
            </a:r>
            <a:r>
              <a:rPr lang="de-DE" spc="-1" dirty="0">
                <a:latin typeface="Arial"/>
              </a:rPr>
              <a:t> on virtual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change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type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chty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>
                <a:latin typeface="Arial"/>
              </a:rPr>
              <a:t>m2m:memberType .</a:t>
            </a:r>
            <a:endParaRPr lang="de-DE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For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similar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reasons</a:t>
            </a:r>
            <a:r>
              <a:rPr lang="de-DE" spc="-1" dirty="0">
                <a:latin typeface="Arial"/>
              </a:rPr>
              <a:t>, an additional </a:t>
            </a:r>
            <a:r>
              <a:rPr lang="de-DE" spc="-1" dirty="0" err="1">
                <a:latin typeface="Arial"/>
              </a:rPr>
              <a:t>new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Event Type </a:t>
            </a:r>
            <a:r>
              <a:rPr lang="de-DE" spc="-1" dirty="0" err="1">
                <a:latin typeface="Arial"/>
              </a:rPr>
              <a:t>should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introduced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for</a:t>
            </a:r>
            <a:r>
              <a:rPr lang="de-DE" spc="-1" dirty="0">
                <a:latin typeface="Arial"/>
              </a:rPr>
              <a:t> BLOCKING_UPDATE </a:t>
            </a:r>
            <a:r>
              <a:rPr lang="de-DE" spc="-1" dirty="0" err="1">
                <a:latin typeface="Arial"/>
              </a:rPr>
              <a:t>as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well</a:t>
            </a:r>
            <a:r>
              <a:rPr lang="de-DE" spc="-1" dirty="0"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951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831960" y="1709640"/>
            <a:ext cx="10514520" cy="285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000" b="1" strike="noStrike" spc="-1">
                <a:solidFill>
                  <a:srgbClr val="C63133"/>
                </a:solidFill>
                <a:latin typeface="Arial"/>
                <a:ea typeface="DejaVu Sans"/>
              </a:rPr>
              <a:t>Thank you</a:t>
            </a:r>
            <a:endParaRPr lang="en-US" sz="6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794A7320C5D74AA582AFE2FA9E86DA" ma:contentTypeVersion="13" ma:contentTypeDescription="Create a new document." ma:contentTypeScope="" ma:versionID="7b466d1481346b001e0206720a67b03f">
  <xsd:schema xmlns:xsd="http://www.w3.org/2001/XMLSchema" xmlns:xs="http://www.w3.org/2001/XMLSchema" xmlns:p="http://schemas.microsoft.com/office/2006/metadata/properties" xmlns:ns3="be383100-d921-47a1-96e2-63f6099ad46d" xmlns:ns4="a4d3a65a-15f9-49ca-be9b-88133f1a5881" targetNamespace="http://schemas.microsoft.com/office/2006/metadata/properties" ma:root="true" ma:fieldsID="01f0286ab8824b787dffa9b2fb07014f" ns3:_="" ns4:_="">
    <xsd:import namespace="be383100-d921-47a1-96e2-63f6099ad46d"/>
    <xsd:import namespace="a4d3a65a-15f9-49ca-be9b-88133f1a58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83100-d921-47a1-96e2-63f6099ad4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3a65a-15f9-49ca-be9b-88133f1a588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F386E2-BDD5-495E-BC0F-F1A5343F6BDD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e383100-d921-47a1-96e2-63f6099ad46d"/>
    <ds:schemaRef ds:uri="a4d3a65a-15f9-49ca-be9b-88133f1a5881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8C84A1B-0476-4F56-A1F2-D34CF2759E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383100-d921-47a1-96e2-63f6099ad46d"/>
    <ds:schemaRef ds:uri="a4d3a65a-15f9-49ca-be9b-88133f1a58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36802D-905E-4BE6-9F6B-9215C5A057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</TotalTime>
  <Words>501</Words>
  <Application>Microsoft Macintosh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Myriad Pro Light</vt:lpstr>
      <vt:lpstr>Symbol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Swedlund, Nils</dc:creator>
  <dc:description/>
  <cp:lastModifiedBy>Andreas Kraft</cp:lastModifiedBy>
  <cp:revision>227</cp:revision>
  <dcterms:created xsi:type="dcterms:W3CDTF">2017-09-21T15:46:31Z</dcterms:created>
  <dcterms:modified xsi:type="dcterms:W3CDTF">2024-08-10T11:59:28Z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iconectiv</vt:lpwstr>
  </property>
  <property fmtid="{D5CDD505-2E9C-101B-9397-08002B2CF9AE}" pid="4" name="ContentTypeId">
    <vt:lpwstr>0x010100F1794A7320C5D74AA582AFE2FA9E86DA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0</vt:i4>
  </property>
  <property fmtid="{D5CDD505-2E9C-101B-9397-08002B2CF9AE}" pid="10" name="PresentationFormat">
    <vt:lpwstr>Widescreen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7</vt:i4>
  </property>
</Properties>
</file>