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sldIdLst>
    <p:sldId id="256" r:id="rId7"/>
    <p:sldId id="265" r:id="rId8"/>
    <p:sldId id="277" r:id="rId9"/>
    <p:sldId id="270" r:id="rId10"/>
    <p:sldId id="272" r:id="rId11"/>
    <p:sldId id="273" r:id="rId12"/>
    <p:sldId id="278" r:id="rId13"/>
    <p:sldId id="274" r:id="rId14"/>
    <p:sldId id="275" r:id="rId15"/>
    <p:sldId id="280" r:id="rId16"/>
    <p:sldId id="262" r:id="rId17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1" initials="CBA" lastIdx="5" clrIdx="0">
    <p:extLst>
      <p:ext uri="{19B8F6BF-5375-455C-9EA6-DF929625EA0E}">
        <p15:presenceInfo xmlns:p15="http://schemas.microsoft.com/office/powerpoint/2012/main" userId="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94694"/>
  </p:normalViewPr>
  <p:slideViewPr>
    <p:cSldViewPr snapToGrid="0">
      <p:cViewPr varScale="1">
        <p:scale>
          <a:sx n="121" d="100"/>
          <a:sy n="121" d="100"/>
        </p:scale>
        <p:origin x="102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11552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Picture 7"/>
          <p:cNvPicPr/>
          <p:nvPr/>
        </p:nvPicPr>
        <p:blipFill>
          <a:blip r:embed="rId14"/>
          <a:stretch/>
        </p:blipFill>
        <p:spPr>
          <a:xfrm>
            <a:off x="10748160" y="105840"/>
            <a:ext cx="1324800" cy="90288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0" y="64976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5508000" y="6591960"/>
            <a:ext cx="1174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BFBFBF"/>
                </a:solidFill>
                <a:latin typeface="Myriad Pro Light"/>
                <a:ea typeface="DejaVu Sans"/>
              </a:rPr>
              <a:t>© 2019 oneM2M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0" y="0"/>
            <a:ext cx="12191040" cy="217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0" y="4285440"/>
            <a:ext cx="12191040" cy="25714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Picture 7"/>
          <p:cNvPicPr/>
          <p:nvPr/>
        </p:nvPicPr>
        <p:blipFill>
          <a:blip r:embed="rId14"/>
          <a:stretch/>
        </p:blipFill>
        <p:spPr>
          <a:xfrm>
            <a:off x="4525920" y="194040"/>
            <a:ext cx="2721240" cy="18554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1552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Picture 7"/>
          <p:cNvPicPr/>
          <p:nvPr/>
        </p:nvPicPr>
        <p:blipFill>
          <a:blip r:embed="rId14"/>
          <a:stretch/>
        </p:blipFill>
        <p:spPr>
          <a:xfrm>
            <a:off x="10748160" y="105840"/>
            <a:ext cx="1324800" cy="902880"/>
          </a:xfrm>
          <a:prstGeom prst="rect">
            <a:avLst/>
          </a:prstGeom>
          <a:ln w="0"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0" y="64976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5508000" y="6591960"/>
            <a:ext cx="1174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BFBFBF"/>
                </a:solidFill>
                <a:latin typeface="Myriad Pro Light"/>
                <a:ea typeface="DejaVu Sans"/>
              </a:rPr>
              <a:t>© 2019 oneM2M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11552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Picture 7"/>
          <p:cNvPicPr/>
          <p:nvPr/>
        </p:nvPicPr>
        <p:blipFill>
          <a:blip r:embed="rId14"/>
          <a:stretch/>
        </p:blipFill>
        <p:spPr>
          <a:xfrm>
            <a:off x="10748160" y="105840"/>
            <a:ext cx="1324800" cy="90288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0" y="64976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5508000" y="6591960"/>
            <a:ext cx="1174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BFBFBF"/>
                </a:solidFill>
                <a:latin typeface="Myriad Pro Light"/>
                <a:ea typeface="DejaVu Sans"/>
              </a:rPr>
              <a:t>© 2019 oneM2M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01400" y="1792800"/>
            <a:ext cx="11295000" cy="23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/>
          </a:bodyPr>
          <a:lstStyle/>
          <a:p>
            <a:pPr algn="ctr">
              <a:lnSpc>
                <a:spcPct val="90000"/>
              </a:lnSpc>
            </a:pPr>
            <a:r>
              <a:rPr lang="en-GB" sz="60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Issues with the use of Evaluation Criteria</a:t>
            </a:r>
            <a:endParaRPr lang="en-US" sz="6000" b="0" strike="noStrike" spc="-1" dirty="0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7320" y="5019840"/>
            <a:ext cx="11953440" cy="165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Andreas Kraft – Exacta</a:t>
            </a:r>
          </a:p>
        </p:txBody>
      </p:sp>
      <p:sp>
        <p:nvSpPr>
          <p:cNvPr id="131" name="CustomShape 3"/>
          <p:cNvSpPr/>
          <p:nvPr/>
        </p:nvSpPr>
        <p:spPr>
          <a:xfrm>
            <a:off x="11754000" y="6492960"/>
            <a:ext cx="4370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2A06307-F581-46F5-A8BA-1662A05833F5}" type="slidenum">
              <a:rPr lang="en-US" sz="1200" b="0" strike="noStrike" spc="-1">
                <a:solidFill>
                  <a:srgbClr val="989798"/>
                </a:solidFill>
                <a:latin typeface="Arial"/>
                <a:ea typeface="DejaVu Sans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0DCE2-E20F-688F-3124-D2AA7A5EE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>
            <a:extLst>
              <a:ext uri="{FF2B5EF4-FFF2-40B4-BE49-F238E27FC236}">
                <a16:creationId xmlns:a16="http://schemas.microsoft.com/office/drawing/2014/main" id="{8EAE9639-4A2A-2165-616D-87FB97F0324F}"/>
              </a:ext>
            </a:extLst>
          </p:cNvPr>
          <p:cNvSpPr/>
          <p:nvPr/>
        </p:nvSpPr>
        <p:spPr>
          <a:xfrm>
            <a:off x="334799" y="0"/>
            <a:ext cx="8915527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Conclusions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>
            <a:extLst>
              <a:ext uri="{FF2B5EF4-FFF2-40B4-BE49-F238E27FC236}">
                <a16:creationId xmlns:a16="http://schemas.microsoft.com/office/drawing/2014/main" id="{60CBAC65-E027-E390-6AEA-9A22F667D4D5}"/>
              </a:ext>
            </a:extLst>
          </p:cNvPr>
          <p:cNvSpPr/>
          <p:nvPr/>
        </p:nvSpPr>
        <p:spPr>
          <a:xfrm>
            <a:off x="334800" y="1494000"/>
            <a:ext cx="10514520" cy="5013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following conclusions were drawn after discussions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SDS#67.1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Correct the description in TS-0001, table 9.6.61-3. The </a:t>
            </a:r>
            <a:r>
              <a:rPr lang="en-US" i="1" dirty="0"/>
              <a:t>subject</a:t>
            </a:r>
            <a:r>
              <a:rPr lang="en-US" dirty="0"/>
              <a:t> attribute of the </a:t>
            </a:r>
            <a:r>
              <a:rPr lang="en-US" i="1" dirty="0" err="1"/>
              <a:t>evaluationCriteria</a:t>
            </a:r>
            <a:r>
              <a:rPr lang="en-US" dirty="0"/>
              <a:t> complex type does NOT include the resource ID of the subject resource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6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831960" y="1709640"/>
            <a:ext cx="10514520" cy="285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b="1" strike="noStrike" spc="-1">
                <a:solidFill>
                  <a:srgbClr val="C63133"/>
                </a:solidFill>
                <a:latin typeface="Arial"/>
                <a:ea typeface="DejaVu Sans"/>
              </a:rPr>
              <a:t>Thank you</a:t>
            </a:r>
            <a:endParaRPr lang="en-US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579D4-BD0B-5884-6B32-37D205B9D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>
            <a:extLst>
              <a:ext uri="{FF2B5EF4-FFF2-40B4-BE49-F238E27FC236}">
                <a16:creationId xmlns:a16="http://schemas.microsoft.com/office/drawing/2014/main" id="{0BEE2FBE-7D4B-8597-41DA-D4E35D90638F}"/>
              </a:ext>
            </a:extLst>
          </p:cNvPr>
          <p:cNvSpPr/>
          <p:nvPr/>
        </p:nvSpPr>
        <p:spPr>
          <a:xfrm>
            <a:off x="334799" y="0"/>
            <a:ext cx="8915527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Introduction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>
            <a:extLst>
              <a:ext uri="{FF2B5EF4-FFF2-40B4-BE49-F238E27FC236}">
                <a16:creationId xmlns:a16="http://schemas.microsoft.com/office/drawing/2014/main" id="{791B95C6-F9B1-ADC9-DF61-C74C3B4E8D13}"/>
              </a:ext>
            </a:extLst>
          </p:cNvPr>
          <p:cNvSpPr/>
          <p:nvPr/>
        </p:nvSpPr>
        <p:spPr>
          <a:xfrm>
            <a:off x="334800" y="1494000"/>
            <a:ext cx="10514520" cy="5013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specifications for some resource types and complex type attributes that use the </a:t>
            </a:r>
            <a:r>
              <a:rPr lang="en-US" i="1" dirty="0"/>
              <a:t>evaluation criteria</a:t>
            </a:r>
            <a:r>
              <a:rPr lang="en-US" dirty="0"/>
              <a:t> complex type are incomplete.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definition of the </a:t>
            </a:r>
            <a:r>
              <a:rPr lang="en-US" i="1" dirty="0"/>
              <a:t>evaluation criteria</a:t>
            </a:r>
            <a:r>
              <a:rPr lang="en-US" dirty="0"/>
              <a:t> in TS-0001 is incorrect.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Affected resource types: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&lt;</a:t>
            </a:r>
            <a:r>
              <a:rPr lang="en-US" dirty="0" err="1"/>
              <a:t>accessControlPolicy</a:t>
            </a:r>
            <a:r>
              <a:rPr lang="en-US" dirty="0"/>
              <a:t>&gt;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&lt;</a:t>
            </a:r>
            <a:r>
              <a:rPr lang="en-US" dirty="0" err="1"/>
              <a:t>processManagement</a:t>
            </a:r>
            <a:r>
              <a:rPr lang="en-US" dirty="0"/>
              <a:t>&gt;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&lt;state&gt;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It is also unclear which originator to use when validating </a:t>
            </a:r>
            <a:r>
              <a:rPr lang="en-US" i="1" dirty="0"/>
              <a:t>evaluation criteria </a:t>
            </a:r>
            <a:r>
              <a:rPr lang="en-US" dirty="0"/>
              <a:t> in UPDATES</a:t>
            </a:r>
          </a:p>
        </p:txBody>
      </p:sp>
    </p:spTree>
    <p:extLst>
      <p:ext uri="{BB962C8B-B14F-4D97-AF65-F5344CB8AC3E}">
        <p14:creationId xmlns:p14="http://schemas.microsoft.com/office/powerpoint/2010/main" val="119781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6168E-2492-20A9-ADB8-8D009FBB8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>
            <a:extLst>
              <a:ext uri="{FF2B5EF4-FFF2-40B4-BE49-F238E27FC236}">
                <a16:creationId xmlns:a16="http://schemas.microsoft.com/office/drawing/2014/main" id="{D6699A62-1765-EA94-8C68-C389DD98A105}"/>
              </a:ext>
            </a:extLst>
          </p:cNvPr>
          <p:cNvSpPr/>
          <p:nvPr/>
        </p:nvSpPr>
        <p:spPr>
          <a:xfrm>
            <a:off x="334799" y="0"/>
            <a:ext cx="8915527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Introduction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>
            <a:extLst>
              <a:ext uri="{FF2B5EF4-FFF2-40B4-BE49-F238E27FC236}">
                <a16:creationId xmlns:a16="http://schemas.microsoft.com/office/drawing/2014/main" id="{6F836524-C3D6-4BF8-FCA2-9149135BA5D8}"/>
              </a:ext>
            </a:extLst>
          </p:cNvPr>
          <p:cNvSpPr/>
          <p:nvPr/>
        </p:nvSpPr>
        <p:spPr>
          <a:xfrm>
            <a:off x="334800" y="1494000"/>
            <a:ext cx="10514520" cy="5013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specifications for some resource types and complex type attributes that use the </a:t>
            </a:r>
            <a:r>
              <a:rPr lang="en-US" i="1" dirty="0"/>
              <a:t>evaluation criteria</a:t>
            </a:r>
            <a:r>
              <a:rPr lang="en-US" dirty="0"/>
              <a:t> complex type are incomplete.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definition of the </a:t>
            </a:r>
            <a:r>
              <a:rPr lang="en-US" i="1" dirty="0"/>
              <a:t>evaluation criteria</a:t>
            </a:r>
            <a:r>
              <a:rPr lang="en-US" dirty="0"/>
              <a:t> in TS-0001 is incorrect.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Affected resource types: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&lt;</a:t>
            </a:r>
            <a:r>
              <a:rPr lang="en-US" dirty="0" err="1"/>
              <a:t>accessControlPolicy</a:t>
            </a:r>
            <a:r>
              <a:rPr lang="en-US" dirty="0"/>
              <a:t>&gt;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&lt;</a:t>
            </a:r>
            <a:r>
              <a:rPr lang="en-US" dirty="0" err="1"/>
              <a:t>processManagement</a:t>
            </a:r>
            <a:r>
              <a:rPr lang="en-US" dirty="0"/>
              <a:t>&gt;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&lt;state&gt;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It is also unclear which originator to use when validating </a:t>
            </a:r>
            <a:r>
              <a:rPr lang="en-US" i="1" dirty="0"/>
              <a:t>evaluation criteria </a:t>
            </a:r>
            <a:r>
              <a:rPr lang="en-US" dirty="0"/>
              <a:t> in UPDATES</a:t>
            </a:r>
          </a:p>
        </p:txBody>
      </p:sp>
    </p:spTree>
    <p:extLst>
      <p:ext uri="{BB962C8B-B14F-4D97-AF65-F5344CB8AC3E}">
        <p14:creationId xmlns:p14="http://schemas.microsoft.com/office/powerpoint/2010/main" val="125808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14D74-C631-6346-3611-F43D898D6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>
            <a:extLst>
              <a:ext uri="{FF2B5EF4-FFF2-40B4-BE49-F238E27FC236}">
                <a16:creationId xmlns:a16="http://schemas.microsoft.com/office/drawing/2014/main" id="{7DA6CE08-5F1E-C1AF-A69F-5749919D0DD4}"/>
              </a:ext>
            </a:extLst>
          </p:cNvPr>
          <p:cNvSpPr/>
          <p:nvPr/>
        </p:nvSpPr>
        <p:spPr>
          <a:xfrm>
            <a:off x="334799" y="0"/>
            <a:ext cx="8915527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Revisions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>
            <a:extLst>
              <a:ext uri="{FF2B5EF4-FFF2-40B4-BE49-F238E27FC236}">
                <a16:creationId xmlns:a16="http://schemas.microsoft.com/office/drawing/2014/main" id="{865B0FA7-EB1E-E2F1-13DD-D47F2B669E58}"/>
              </a:ext>
            </a:extLst>
          </p:cNvPr>
          <p:cNvSpPr/>
          <p:nvPr/>
        </p:nvSpPr>
        <p:spPr>
          <a:xfrm>
            <a:off x="334800" y="1494000"/>
            <a:ext cx="10514520" cy="5013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R01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Added discussions about which originator to use for the access control check in UPDATE requests.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R02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Added slide to highlight a contradiction in TS-0003 how the data model details of the </a:t>
            </a:r>
            <a:r>
              <a:rPr lang="en-US" dirty="0" err="1"/>
              <a:t>accessControlEvalCriteria</a:t>
            </a:r>
            <a:r>
              <a:rPr lang="en-US" dirty="0"/>
              <a:t> attribute in </a:t>
            </a:r>
            <a:r>
              <a:rPr lang="en-US" i="1" dirty="0" err="1"/>
              <a:t>accessControlContexts</a:t>
            </a:r>
            <a:r>
              <a:rPr lang="en-US" i="1" dirty="0"/>
              <a:t>.</a:t>
            </a:r>
            <a:endParaRPr lang="en-US" dirty="0"/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9B4D-0008-0C8D-1243-0332773D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>
            <a:extLst>
              <a:ext uri="{FF2B5EF4-FFF2-40B4-BE49-F238E27FC236}">
                <a16:creationId xmlns:a16="http://schemas.microsoft.com/office/drawing/2014/main" id="{CF94C2D3-1BFF-1A65-A509-06BBE35D2353}"/>
              </a:ext>
            </a:extLst>
          </p:cNvPr>
          <p:cNvSpPr/>
          <p:nvPr/>
        </p:nvSpPr>
        <p:spPr>
          <a:xfrm>
            <a:off x="334799" y="0"/>
            <a:ext cx="9900810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Problem </a:t>
            </a: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with</a:t>
            </a: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 </a:t>
            </a:r>
            <a:r>
              <a:rPr lang="de-DE" sz="4400" b="1" i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evalCriteria</a:t>
            </a:r>
            <a:r>
              <a:rPr lang="de-DE" sz="4400" b="1" i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 (TS-0001)</a:t>
            </a:r>
            <a:endParaRPr lang="en-US" sz="4400" b="0" i="1" strike="noStrike" spc="-1" dirty="0">
              <a:latin typeface="Arial"/>
            </a:endParaRPr>
          </a:p>
        </p:txBody>
      </p:sp>
      <p:sp>
        <p:nvSpPr>
          <p:cNvPr id="133" name="CustomShape 2">
            <a:extLst>
              <a:ext uri="{FF2B5EF4-FFF2-40B4-BE49-F238E27FC236}">
                <a16:creationId xmlns:a16="http://schemas.microsoft.com/office/drawing/2014/main" id="{76525076-F9FD-DE6B-CBE0-022F5E0B0DB9}"/>
              </a:ext>
            </a:extLst>
          </p:cNvPr>
          <p:cNvSpPr/>
          <p:nvPr/>
        </p:nvSpPr>
        <p:spPr>
          <a:xfrm>
            <a:off x="334800" y="1494000"/>
            <a:ext cx="10514520" cy="5013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49DD-98D0-4A60-F1A7-A902F00DA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42" y="1494000"/>
            <a:ext cx="11008916" cy="43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5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9332B-B631-889A-713C-D42807F89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>
            <a:extLst>
              <a:ext uri="{FF2B5EF4-FFF2-40B4-BE49-F238E27FC236}">
                <a16:creationId xmlns:a16="http://schemas.microsoft.com/office/drawing/2014/main" id="{9C3F292C-7C41-097E-EE22-A506247A0A88}"/>
              </a:ext>
            </a:extLst>
          </p:cNvPr>
          <p:cNvSpPr/>
          <p:nvPr/>
        </p:nvSpPr>
        <p:spPr>
          <a:xfrm>
            <a:off x="334799" y="0"/>
            <a:ext cx="9900810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Affected</a:t>
            </a: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 </a:t>
            </a: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Resource</a:t>
            </a: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 </a:t>
            </a: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Types</a:t>
            </a:r>
            <a:endParaRPr lang="en-US" sz="4400" b="0" i="1" strike="noStrike" spc="-1" dirty="0">
              <a:latin typeface="Arial"/>
            </a:endParaRPr>
          </a:p>
        </p:txBody>
      </p:sp>
      <p:sp>
        <p:nvSpPr>
          <p:cNvPr id="133" name="CustomShape 2">
            <a:extLst>
              <a:ext uri="{FF2B5EF4-FFF2-40B4-BE49-F238E27FC236}">
                <a16:creationId xmlns:a16="http://schemas.microsoft.com/office/drawing/2014/main" id="{EFAD1B92-6EDF-19AF-BDDA-C2898BC73F4E}"/>
              </a:ext>
            </a:extLst>
          </p:cNvPr>
          <p:cNvSpPr/>
          <p:nvPr/>
        </p:nvSpPr>
        <p:spPr>
          <a:xfrm>
            <a:off x="334800" y="1494000"/>
            <a:ext cx="10514520" cy="5013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E3A086-06D8-986C-7AFD-2E7156516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2" y="1253890"/>
            <a:ext cx="10080468" cy="51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86EF0-EA13-5158-7CB8-B4E1C71AC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>
            <a:extLst>
              <a:ext uri="{FF2B5EF4-FFF2-40B4-BE49-F238E27FC236}">
                <a16:creationId xmlns:a16="http://schemas.microsoft.com/office/drawing/2014/main" id="{485BC84B-C46D-76CB-DC9B-960AD142822F}"/>
              </a:ext>
            </a:extLst>
          </p:cNvPr>
          <p:cNvSpPr/>
          <p:nvPr/>
        </p:nvSpPr>
        <p:spPr>
          <a:xfrm>
            <a:off x="334799" y="0"/>
            <a:ext cx="8915527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TS-0003 - </a:t>
            </a: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Contradiction</a:t>
            </a:r>
            <a:r>
              <a:rPr lang="de-DE" sz="4400" b="1" spc="-1" dirty="0">
                <a:solidFill>
                  <a:srgbClr val="C63133"/>
                </a:solidFill>
                <a:latin typeface="Arial"/>
                <a:ea typeface="DejaVu Sans"/>
              </a:rPr>
              <a:t> </a:t>
            </a:r>
            <a:r>
              <a:rPr lang="de-DE" sz="4400" b="1" spc="-1" dirty="0" err="1">
                <a:solidFill>
                  <a:srgbClr val="C63133"/>
                </a:solidFill>
                <a:latin typeface="Arial"/>
                <a:ea typeface="DejaVu Sans"/>
              </a:rPr>
              <a:t>about</a:t>
            </a:r>
            <a:r>
              <a:rPr lang="de-DE" sz="4400" b="1" spc="-1" dirty="0">
                <a:solidFill>
                  <a:srgbClr val="C63133"/>
                </a:solidFill>
                <a:latin typeface="Arial"/>
                <a:ea typeface="DejaVu Sans"/>
              </a:rPr>
              <a:t> </a:t>
            </a: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 </a:t>
            </a: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accessControlEvalCriteria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>
            <a:extLst>
              <a:ext uri="{FF2B5EF4-FFF2-40B4-BE49-F238E27FC236}">
                <a16:creationId xmlns:a16="http://schemas.microsoft.com/office/drawing/2014/main" id="{92B03450-182A-6CFF-EA53-C8B7DDF36032}"/>
              </a:ext>
            </a:extLst>
          </p:cNvPr>
          <p:cNvSpPr/>
          <p:nvPr/>
        </p:nvSpPr>
        <p:spPr>
          <a:xfrm>
            <a:off x="334800" y="1494000"/>
            <a:ext cx="10514520" cy="5013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There is a contradiction in TS-0003 about the specification for the </a:t>
            </a:r>
            <a:r>
              <a:rPr lang="en-US" dirty="0" err="1"/>
              <a:t>accessControlEvalCriteria</a:t>
            </a:r>
            <a:r>
              <a:rPr lang="en-US" dirty="0"/>
              <a:t> attribute in </a:t>
            </a:r>
            <a:r>
              <a:rPr lang="en-US" i="1" dirty="0" err="1"/>
              <a:t>accessControlContexts</a:t>
            </a:r>
            <a:r>
              <a:rPr lang="en-US" i="1" dirty="0"/>
              <a:t>.</a:t>
            </a:r>
            <a:r>
              <a:rPr lang="en-US" dirty="0"/>
              <a:t> How this is meant influences the way this attribute needs to be specified in TS-0001 and TS-0004</a:t>
            </a:r>
            <a:endParaRPr lang="en-US" i="1" dirty="0"/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Table 7.1.3-3: Parameters of </a:t>
            </a:r>
            <a:r>
              <a:rPr lang="en-US" dirty="0" err="1"/>
              <a:t>accessControlContexts</a:t>
            </a:r>
            <a:r>
              <a:rPr lang="en-US" dirty="0"/>
              <a:t>: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This can be interpreted as 1 “subject resource ID” (i.e. only one single subject resource) and a list of multiple </a:t>
            </a:r>
            <a:r>
              <a:rPr lang="en-US" i="1" dirty="0" err="1"/>
              <a:t>evaluationCriteria</a:t>
            </a:r>
            <a:r>
              <a:rPr lang="en-US" dirty="0"/>
              <a:t> elements.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In the text below the following paragraph contradicts this (</a:t>
            </a:r>
            <a:r>
              <a:rPr lang="en-US" dirty="0" err="1"/>
              <a:t>ie</a:t>
            </a:r>
            <a:r>
              <a:rPr lang="en-US" dirty="0"/>
              <a:t>. only one single </a:t>
            </a:r>
            <a:r>
              <a:rPr lang="en-US" i="1" dirty="0" err="1"/>
              <a:t>evaluationCriteria</a:t>
            </a:r>
            <a:r>
              <a:rPr lang="en-US" dirty="0"/>
              <a:t> element):</a:t>
            </a:r>
          </a:p>
          <a:p>
            <a:pPr marL="1201230" lvl="2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This </a:t>
            </a:r>
            <a:r>
              <a:rPr lang="en-US" dirty="0" err="1"/>
              <a:t>accessControlEvalCriteria</a:t>
            </a:r>
            <a:r>
              <a:rPr lang="en-US" dirty="0"/>
              <a:t> parameter represents the conditions determining if the request operation is to be allowed. It allows conditional access to the resource based on conditions not contained in the received request. The </a:t>
            </a:r>
            <a:r>
              <a:rPr lang="en-US" dirty="0" err="1"/>
              <a:t>accessControlEvalCriteria</a:t>
            </a:r>
            <a:r>
              <a:rPr lang="en-US" dirty="0"/>
              <a:t> parameter is a tuple that consists of a mandatory </a:t>
            </a:r>
            <a:r>
              <a:rPr lang="en-US" dirty="0" err="1"/>
              <a:t>subjectResourceID</a:t>
            </a:r>
            <a:r>
              <a:rPr lang="en-US" dirty="0"/>
              <a:t> element as defined in table 9.6.61-2 in oneM2M TS-0001 [1] and </a:t>
            </a:r>
            <a:r>
              <a:rPr lang="en-US" b="1" dirty="0"/>
              <a:t>an </a:t>
            </a:r>
            <a:r>
              <a:rPr lang="en-US" b="1" dirty="0" err="1"/>
              <a:t>evalCriteria</a:t>
            </a:r>
            <a:r>
              <a:rPr lang="en-US" b="1" dirty="0"/>
              <a:t> element </a:t>
            </a:r>
            <a:r>
              <a:rPr lang="en-US" dirty="0"/>
              <a:t>defined in table 9.6.61-3 in oneM2M TS-0001 [1].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83410-D7CA-7283-D9CF-EEBBF4860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01" y="2679163"/>
            <a:ext cx="8973207" cy="9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5042-1F14-D38D-159C-605D53DBE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>
            <a:extLst>
              <a:ext uri="{FF2B5EF4-FFF2-40B4-BE49-F238E27FC236}">
                <a16:creationId xmlns:a16="http://schemas.microsoft.com/office/drawing/2014/main" id="{D21ECF1D-5EAF-3F89-8748-5C7BB781EA11}"/>
              </a:ext>
            </a:extLst>
          </p:cNvPr>
          <p:cNvSpPr/>
          <p:nvPr/>
        </p:nvSpPr>
        <p:spPr>
          <a:xfrm>
            <a:off x="334799" y="0"/>
            <a:ext cx="9900810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Possible Solutions</a:t>
            </a:r>
            <a:endParaRPr lang="en-US" sz="4400" b="0" i="1" strike="noStrike" spc="-1" dirty="0">
              <a:latin typeface="Arial"/>
            </a:endParaRPr>
          </a:p>
        </p:txBody>
      </p:sp>
      <p:sp>
        <p:nvSpPr>
          <p:cNvPr id="133" name="CustomShape 2">
            <a:extLst>
              <a:ext uri="{FF2B5EF4-FFF2-40B4-BE49-F238E27FC236}">
                <a16:creationId xmlns:a16="http://schemas.microsoft.com/office/drawing/2014/main" id="{9FB107BD-555B-74C2-EA87-B616F6DF17AE}"/>
              </a:ext>
            </a:extLst>
          </p:cNvPr>
          <p:cNvSpPr/>
          <p:nvPr/>
        </p:nvSpPr>
        <p:spPr>
          <a:xfrm>
            <a:off x="334800" y="1494000"/>
            <a:ext cx="10514520" cy="5013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276D8-0E36-6FCD-4C70-6F54A8FC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9" y="1247553"/>
            <a:ext cx="10282312" cy="485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6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BC33F-54C4-F696-0B42-72672DB1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>
            <a:extLst>
              <a:ext uri="{FF2B5EF4-FFF2-40B4-BE49-F238E27FC236}">
                <a16:creationId xmlns:a16="http://schemas.microsoft.com/office/drawing/2014/main" id="{2CE3B7CC-4265-4D03-AFF2-99E970EADA4C}"/>
              </a:ext>
            </a:extLst>
          </p:cNvPr>
          <p:cNvSpPr/>
          <p:nvPr/>
        </p:nvSpPr>
        <p:spPr>
          <a:xfrm>
            <a:off x="334799" y="0"/>
            <a:ext cx="8915527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Which</a:t>
            </a: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 </a:t>
            </a: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Originator</a:t>
            </a: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 </a:t>
            </a: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to</a:t>
            </a: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 </a:t>
            </a: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use</a:t>
            </a: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 in UPDATE </a:t>
            </a: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validations</a:t>
            </a: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?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>
            <a:extLst>
              <a:ext uri="{FF2B5EF4-FFF2-40B4-BE49-F238E27FC236}">
                <a16:creationId xmlns:a16="http://schemas.microsoft.com/office/drawing/2014/main" id="{38F08ECB-8B99-F68B-20FB-EB0E6D5C11D9}"/>
              </a:ext>
            </a:extLst>
          </p:cNvPr>
          <p:cNvSpPr/>
          <p:nvPr/>
        </p:nvSpPr>
        <p:spPr>
          <a:xfrm>
            <a:off x="334800" y="1494000"/>
            <a:ext cx="10514520" cy="5013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In the UPDATES procedures in TS-0004 when instructing the validation of the </a:t>
            </a:r>
            <a:r>
              <a:rPr lang="en-US" i="1" dirty="0"/>
              <a:t>evaluation criteria(s) </a:t>
            </a:r>
            <a:r>
              <a:rPr lang="en-US" dirty="0"/>
              <a:t>it is not stated which originator to use as the basis for the validation.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It is usually stated that the “access is possible” to the subject resource (and subject attribute).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But which is the originator to use for this check?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Request originator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Original resource creator originator</a:t>
            </a:r>
          </a:p>
          <a:p>
            <a:pPr marL="744030" lvl="1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Custodian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In the end it is the CSE that performs the evaluations during runtime on behalf if the custodian (if set) or the original resource creator</a:t>
            </a: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br>
              <a:rPr lang="en-US" b="1" dirty="0"/>
            </a:br>
            <a:r>
              <a:rPr lang="en-US" b="1" dirty="0"/>
              <a:t>Proposal</a:t>
            </a: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i="1" dirty="0"/>
              <a:t>custodian/</a:t>
            </a:r>
            <a:r>
              <a:rPr lang="en-US" i="1" dirty="0" err="1"/>
              <a:t>orginal</a:t>
            </a:r>
            <a:r>
              <a:rPr lang="en-US" i="1" dirty="0"/>
              <a:t> resource originator </a:t>
            </a:r>
            <a:r>
              <a:rPr lang="en-US" dirty="0"/>
              <a:t> to perform the validation, NOT the </a:t>
            </a:r>
            <a:r>
              <a:rPr lang="en-US" i="1" dirty="0"/>
              <a:t>request originator</a:t>
            </a:r>
          </a:p>
        </p:txBody>
      </p:sp>
    </p:spTree>
    <p:extLst>
      <p:ext uri="{BB962C8B-B14F-4D97-AF65-F5344CB8AC3E}">
        <p14:creationId xmlns:p14="http://schemas.microsoft.com/office/powerpoint/2010/main" val="421427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94A7320C5D74AA582AFE2FA9E86DA" ma:contentTypeVersion="13" ma:contentTypeDescription="Create a new document." ma:contentTypeScope="" ma:versionID="7b466d1481346b001e0206720a67b03f">
  <xsd:schema xmlns:xsd="http://www.w3.org/2001/XMLSchema" xmlns:xs="http://www.w3.org/2001/XMLSchema" xmlns:p="http://schemas.microsoft.com/office/2006/metadata/properties" xmlns:ns3="be383100-d921-47a1-96e2-63f6099ad46d" xmlns:ns4="a4d3a65a-15f9-49ca-be9b-88133f1a5881" targetNamespace="http://schemas.microsoft.com/office/2006/metadata/properties" ma:root="true" ma:fieldsID="01f0286ab8824b787dffa9b2fb07014f" ns3:_="" ns4:_="">
    <xsd:import namespace="be383100-d921-47a1-96e2-63f6099ad46d"/>
    <xsd:import namespace="a4d3a65a-15f9-49ca-be9b-88133f1a58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83100-d921-47a1-96e2-63f6099ad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3a65a-15f9-49ca-be9b-88133f1a5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36802D-905E-4BE6-9F6B-9215C5A057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386E2-BDD5-495E-BC0F-F1A5343F6BD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C84A1B-0476-4F56-A1F2-D34CF2759E6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e383100-d921-47a1-96e2-63f6099ad46d"/>
    <ds:schemaRef ds:uri="a4d3a65a-15f9-49ca-be9b-88133f1a588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507</Words>
  <Application>Microsoft Macintosh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Myriad Pro Light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Swedlund, Nils</dc:creator>
  <dc:description/>
  <cp:lastModifiedBy>Andreas Kraft</cp:lastModifiedBy>
  <cp:revision>276</cp:revision>
  <dcterms:created xsi:type="dcterms:W3CDTF">2017-09-21T15:46:31Z</dcterms:created>
  <dcterms:modified xsi:type="dcterms:W3CDTF">2024-12-02T11:10:00Z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iconectiv</vt:lpwstr>
  </property>
  <property fmtid="{D5CDD505-2E9C-101B-9397-08002B2CF9AE}" pid="4" name="ContentTypeId">
    <vt:lpwstr>0x010100F1794A7320C5D74AA582AFE2FA9E86DA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Widescreen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7</vt:i4>
  </property>
</Properties>
</file>