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72" r:id="rId3"/>
    <p:sldId id="277" r:id="rId4"/>
    <p:sldId id="276" r:id="rId5"/>
    <p:sldId id="273" r:id="rId6"/>
    <p:sldId id="275" r:id="rId7"/>
    <p:sldId id="267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631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8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64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51BA2D-1910-470F-BA1D-4E71AD635DDD}" type="datetimeFigureOut">
              <a:rPr lang="ko-KR" altLang="en-US" smtClean="0"/>
              <a:t>2020-07-10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F9B14D-2327-4829-9D76-0E0D7CE1DBF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62936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EA60F4-66CC-4911-AF3C-563E2420F841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43675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EA60F4-66CC-4911-AF3C-563E2420F841}" type="slidenum">
              <a:rPr lang="de-DE" smtClean="0"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833204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4285397"/>
            <a:ext cx="12192000" cy="2572603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444" y="1122363"/>
            <a:ext cx="11296184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25860" y="194184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019675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87826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5341434"/>
            <a:ext cx="12192000" cy="1516566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444" y="1122363"/>
            <a:ext cx="11296184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25860" y="194184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847556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4554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9780" y="1233866"/>
            <a:ext cx="11296184" cy="2387600"/>
          </a:xfrm>
        </p:spPr>
        <p:txBody>
          <a:bodyPr anchor="b">
            <a:normAutofit/>
          </a:bodyPr>
          <a:lstStyle>
            <a:lvl1pPr algn="l">
              <a:defRPr sz="48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1444" y="305687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9780" y="3837899"/>
            <a:ext cx="9144000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>
                    <a:lumMod val="50000"/>
                    <a:lumOff val="50000"/>
                  </a:schemeClr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00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7/10/2020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761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7/10/2020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4519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7/10/2020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8672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7/10/2020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2194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7/10/2020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5945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5966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34696" y="0"/>
            <a:ext cx="7850299" cy="1173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696" y="1493919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697628" y="6492875"/>
            <a:ext cx="4943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1155282"/>
            <a:ext cx="12192000" cy="18288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48241" y="105845"/>
            <a:ext cx="1325890" cy="904091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0" y="6497638"/>
            <a:ext cx="12192000" cy="18288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 userDrawn="1"/>
        </p:nvSpPr>
        <p:spPr>
          <a:xfrm>
            <a:off x="5592496" y="6592129"/>
            <a:ext cx="10070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>
                <a:solidFill>
                  <a:schemeClr val="bg1">
                    <a:lumMod val="75000"/>
                  </a:schemeClr>
                </a:solidFill>
                <a:latin typeface="Myriad Pro Light" panose="020B0603030403020204" pitchFamily="34" charset="0"/>
              </a:rPr>
              <a:t>© 2017 oneM2M</a:t>
            </a:r>
          </a:p>
          <a:p>
            <a:endParaRPr lang="en-US" sz="900" dirty="0">
              <a:solidFill>
                <a:schemeClr val="bg1">
                  <a:lumMod val="50000"/>
                </a:schemeClr>
              </a:solidFill>
              <a:latin typeface="Myriad Pro Light" panose="020B06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1894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1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C63133"/>
          </a:solidFill>
          <a:latin typeface="Myriad Pro" panose="020B05030304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C00000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444" y="1535601"/>
            <a:ext cx="11296184" cy="2387600"/>
          </a:xfrm>
        </p:spPr>
        <p:txBody>
          <a:bodyPr>
            <a:normAutofit/>
          </a:bodyPr>
          <a:lstStyle/>
          <a:p>
            <a:r>
              <a:rPr lang="en-US" dirty="0" smtClean="0"/>
              <a:t>oneM2M Test Specification</a:t>
            </a:r>
            <a:br>
              <a:rPr lang="en-US" dirty="0" smtClean="0"/>
            </a:br>
            <a:r>
              <a:rPr lang="en-US" dirty="0" smtClean="0"/>
              <a:t>Release Plan (R3/R4)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97937" y="4828299"/>
            <a:ext cx="10173628" cy="1655762"/>
          </a:xfrm>
        </p:spPr>
        <p:txBody>
          <a:bodyPr>
            <a:normAutofit lnSpcReduction="10000"/>
          </a:bodyPr>
          <a:lstStyle/>
          <a:p>
            <a:pPr algn="l"/>
            <a:r>
              <a:rPr lang="en-US" altLang="ko-KR" dirty="0" smtClean="0"/>
              <a:t>Group: TDE</a:t>
            </a:r>
          </a:p>
          <a:p>
            <a:pPr algn="l"/>
            <a:r>
              <a:rPr lang="en-US" altLang="ko-KR" dirty="0"/>
              <a:t>Source: </a:t>
            </a:r>
            <a:r>
              <a:rPr lang="en-US" altLang="ko-KR" dirty="0" smtClean="0"/>
              <a:t>TDE WG Chair, Andrew </a:t>
            </a:r>
            <a:r>
              <a:rPr lang="en-US" altLang="ko-KR" dirty="0"/>
              <a:t>Min-gyu Han, Hansung University</a:t>
            </a:r>
          </a:p>
          <a:p>
            <a:pPr algn="l"/>
            <a:r>
              <a:rPr lang="en-US" dirty="0" smtClean="0"/>
              <a:t>Meeting Date: </a:t>
            </a:r>
            <a:r>
              <a:rPr lang="en-US" dirty="0" smtClean="0"/>
              <a:t>2020-07-10</a:t>
            </a:r>
          </a:p>
          <a:p>
            <a:pPr algn="l"/>
            <a:r>
              <a:rPr lang="en-US" dirty="0" smtClean="0"/>
              <a:t>Doc#: TDE</a:t>
            </a:r>
            <a:r>
              <a:rPr lang="en-US" altLang="ko-KR" dirty="0" smtClean="0"/>
              <a:t>-2020-0077-TS_Rel_Plan_3-4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654497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Gerade Verbindung mit Pfeil 10"/>
          <p:cNvCxnSpPr/>
          <p:nvPr/>
        </p:nvCxnSpPr>
        <p:spPr>
          <a:xfrm>
            <a:off x="430206" y="6120505"/>
            <a:ext cx="11267422" cy="23648"/>
          </a:xfrm>
          <a:prstGeom prst="straightConnector1">
            <a:avLst/>
          </a:prstGeom>
          <a:ln w="508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037B45D3-6D3C-4B2A-BF42-89FDB7608F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0206" y="-8943"/>
            <a:ext cx="10186842" cy="1173570"/>
          </a:xfrm>
        </p:spPr>
        <p:txBody>
          <a:bodyPr>
            <a:normAutofit/>
          </a:bodyPr>
          <a:lstStyle/>
          <a:p>
            <a:r>
              <a:rPr lang="en-US" sz="4000" dirty="0"/>
              <a:t>oneM2M Feature Summary by Release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11CA739-7EC9-47E7-95A5-11D4964672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2</a:t>
            </a:fld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430206" y="2695699"/>
            <a:ext cx="2376055" cy="3057670"/>
          </a:xfrm>
          <a:prstGeom prst="roundRect">
            <a:avLst>
              <a:gd name="adj" fmla="val 6364"/>
            </a:avLst>
          </a:prstGeom>
          <a:solidFill>
            <a:srgbClr val="C00000"/>
          </a:solidFill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Myriad Pro" panose="020B0503030403020204" pitchFamily="34" charset="0"/>
              </a:rPr>
              <a:t>Release 1</a:t>
            </a:r>
          </a:p>
          <a:p>
            <a:pPr marL="180000" indent="-180000">
              <a:buFont typeface="Arial" panose="020B0604020202020204" pitchFamily="34" charset="0"/>
              <a:buChar char="•"/>
            </a:pPr>
            <a:r>
              <a:rPr lang="en-US" sz="1200" dirty="0">
                <a:latin typeface="Myriad Pro" panose="020B0503030403020204" pitchFamily="34" charset="0"/>
              </a:rPr>
              <a:t>Registration</a:t>
            </a:r>
          </a:p>
          <a:p>
            <a:pPr marL="180000" indent="-180000">
              <a:buFont typeface="Arial" panose="020B0604020202020204" pitchFamily="34" charset="0"/>
              <a:buChar char="•"/>
            </a:pPr>
            <a:r>
              <a:rPr lang="en-US" sz="1200" dirty="0">
                <a:latin typeface="Myriad Pro" panose="020B0503030403020204" pitchFamily="34" charset="0"/>
              </a:rPr>
              <a:t>Discovery</a:t>
            </a:r>
          </a:p>
          <a:p>
            <a:pPr marL="180000" indent="-180000">
              <a:buFont typeface="Arial" panose="020B0604020202020204" pitchFamily="34" charset="0"/>
              <a:buChar char="•"/>
            </a:pPr>
            <a:r>
              <a:rPr lang="en-US" sz="1200" dirty="0">
                <a:latin typeface="Myriad Pro" panose="020B0503030403020204" pitchFamily="34" charset="0"/>
              </a:rPr>
              <a:t>Security</a:t>
            </a:r>
          </a:p>
          <a:p>
            <a:pPr marL="180000" indent="-180000">
              <a:buFont typeface="Arial" panose="020B0604020202020204" pitchFamily="34" charset="0"/>
              <a:buChar char="•"/>
            </a:pPr>
            <a:r>
              <a:rPr lang="en-US" sz="1200" dirty="0">
                <a:latin typeface="Myriad Pro" panose="020B0503030403020204" pitchFamily="34" charset="0"/>
              </a:rPr>
              <a:t>Group Management</a:t>
            </a:r>
          </a:p>
          <a:p>
            <a:pPr marL="180000" indent="-180000">
              <a:buFont typeface="Arial" panose="020B0604020202020204" pitchFamily="34" charset="0"/>
              <a:buChar char="•"/>
            </a:pPr>
            <a:r>
              <a:rPr lang="en-US" sz="1200" dirty="0">
                <a:latin typeface="Myriad Pro" panose="020B0503030403020204" pitchFamily="34" charset="0"/>
              </a:rPr>
              <a:t>Data Mgmt. &amp; Repository</a:t>
            </a:r>
          </a:p>
          <a:p>
            <a:pPr marL="180000" indent="-180000">
              <a:buFont typeface="Arial" panose="020B0604020202020204" pitchFamily="34" charset="0"/>
              <a:buChar char="•"/>
            </a:pPr>
            <a:r>
              <a:rPr lang="en-US" sz="1200" dirty="0">
                <a:latin typeface="Myriad Pro" panose="020B0503030403020204" pitchFamily="34" charset="0"/>
              </a:rPr>
              <a:t>Subscription &amp; Notification</a:t>
            </a:r>
          </a:p>
          <a:p>
            <a:pPr marL="180000" indent="-180000">
              <a:buFont typeface="Arial" panose="020B0604020202020204" pitchFamily="34" charset="0"/>
              <a:buChar char="•"/>
            </a:pPr>
            <a:r>
              <a:rPr lang="en-US" sz="1200" dirty="0">
                <a:latin typeface="Myriad Pro" panose="020B0503030403020204" pitchFamily="34" charset="0"/>
              </a:rPr>
              <a:t>Device Management</a:t>
            </a:r>
          </a:p>
          <a:p>
            <a:pPr marL="180000" indent="-180000">
              <a:buFont typeface="Arial" panose="020B0604020202020204" pitchFamily="34" charset="0"/>
              <a:buChar char="•"/>
            </a:pPr>
            <a:r>
              <a:rPr lang="en-US" sz="1200" dirty="0">
                <a:latin typeface="Myriad Pro" panose="020B0503030403020204" pitchFamily="34" charset="0"/>
              </a:rPr>
              <a:t>Communication </a:t>
            </a:r>
            <a:r>
              <a:rPr lang="en-US" sz="1200" dirty="0" err="1">
                <a:latin typeface="Myriad Pro" panose="020B0503030403020204" pitchFamily="34" charset="0"/>
              </a:rPr>
              <a:t>Mgmt</a:t>
            </a:r>
            <a:endParaRPr lang="en-US" sz="1200" dirty="0">
              <a:latin typeface="Myriad Pro" panose="020B0503030403020204" pitchFamily="34" charset="0"/>
            </a:endParaRPr>
          </a:p>
          <a:p>
            <a:pPr marL="180000" indent="-180000">
              <a:buFont typeface="Arial" panose="020B0604020202020204" pitchFamily="34" charset="0"/>
              <a:buChar char="•"/>
            </a:pPr>
            <a:r>
              <a:rPr lang="en-US" sz="1200" dirty="0">
                <a:latin typeface="Myriad Pro" panose="020B0503030403020204" pitchFamily="34" charset="0"/>
              </a:rPr>
              <a:t>Service Charging</a:t>
            </a:r>
          </a:p>
          <a:p>
            <a:pPr marL="180000" indent="-180000">
              <a:buFont typeface="Arial" panose="020B0604020202020204" pitchFamily="34" charset="0"/>
              <a:buChar char="•"/>
            </a:pPr>
            <a:r>
              <a:rPr lang="en-US" sz="1200" dirty="0">
                <a:latin typeface="Myriad Pro" panose="020B0503030403020204" pitchFamily="34" charset="0"/>
              </a:rPr>
              <a:t>Network Service Exposure</a:t>
            </a:r>
          </a:p>
          <a:p>
            <a:pPr marL="180000" indent="-180000">
              <a:buFont typeface="Arial" panose="020B0604020202020204" pitchFamily="34" charset="0"/>
              <a:buChar char="•"/>
            </a:pPr>
            <a:r>
              <a:rPr lang="en-US" sz="1200" dirty="0">
                <a:latin typeface="Myriad Pro" panose="020B0503030403020204" pitchFamily="34" charset="0"/>
              </a:rPr>
              <a:t>App &amp; Service </a:t>
            </a:r>
            <a:r>
              <a:rPr lang="en-US" sz="1200" dirty="0" err="1">
                <a:latin typeface="Myriad Pro" panose="020B0503030403020204" pitchFamily="34" charset="0"/>
              </a:rPr>
              <a:t>Mgmt</a:t>
            </a:r>
            <a:endParaRPr lang="en-US" sz="1200" dirty="0">
              <a:latin typeface="Myriad Pro" panose="020B0503030403020204" pitchFamily="34" charset="0"/>
            </a:endParaRPr>
          </a:p>
          <a:p>
            <a:pPr marL="180000" indent="-180000">
              <a:buFont typeface="Arial" panose="020B0604020202020204" pitchFamily="34" charset="0"/>
              <a:buChar char="•"/>
            </a:pPr>
            <a:r>
              <a:rPr lang="en-US" sz="1200" dirty="0">
                <a:latin typeface="Myriad Pro" panose="020B0503030403020204" pitchFamily="34" charset="0"/>
              </a:rPr>
              <a:t>HTTP/</a:t>
            </a:r>
            <a:r>
              <a:rPr lang="en-US" sz="1200" dirty="0" err="1">
                <a:latin typeface="Myriad Pro" panose="020B0503030403020204" pitchFamily="34" charset="0"/>
              </a:rPr>
              <a:t>CoAP</a:t>
            </a:r>
            <a:r>
              <a:rPr lang="en-US" sz="1200" dirty="0">
                <a:latin typeface="Myriad Pro" panose="020B0503030403020204" pitchFamily="34" charset="0"/>
              </a:rPr>
              <a:t>/MQTT Bindings</a:t>
            </a:r>
          </a:p>
        </p:txBody>
      </p:sp>
      <p:sp>
        <p:nvSpPr>
          <p:cNvPr id="7" name="Rounded Rectangle 7"/>
          <p:cNvSpPr/>
          <p:nvPr/>
        </p:nvSpPr>
        <p:spPr>
          <a:xfrm>
            <a:off x="6234128" y="1620983"/>
            <a:ext cx="2376055" cy="4119520"/>
          </a:xfrm>
          <a:prstGeom prst="roundRect">
            <a:avLst>
              <a:gd name="adj" fmla="val 6364"/>
            </a:avLst>
          </a:prstGeom>
          <a:solidFill>
            <a:srgbClr val="C00000"/>
          </a:solidFill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0000" rtlCol="0" anchor="ctr"/>
          <a:lstStyle/>
          <a:p>
            <a:pPr algn="ctr"/>
            <a:r>
              <a:rPr lang="en-US" sz="2400" dirty="0">
                <a:latin typeface="Myriad Pro" panose="020B0503030403020204" pitchFamily="34" charset="0"/>
              </a:rPr>
              <a:t>Release 3</a:t>
            </a:r>
          </a:p>
          <a:p>
            <a:pPr marL="180000" indent="-180000">
              <a:buSzPct val="100000"/>
              <a:buFont typeface="Myriad Pro" panose="020B0503030403020204" pitchFamily="34" charset="0"/>
              <a:buChar char="+"/>
            </a:pPr>
            <a:r>
              <a:rPr lang="en-US" sz="1200" dirty="0">
                <a:latin typeface="Myriad Pro" panose="020B0503030403020204" pitchFamily="34" charset="0"/>
              </a:rPr>
              <a:t>Semantic Querying/Mashup</a:t>
            </a:r>
          </a:p>
          <a:p>
            <a:pPr marL="180000" indent="-180000">
              <a:buSzPct val="100000"/>
              <a:buFont typeface="Myriad Pro" panose="020B0503030403020204" pitchFamily="34" charset="0"/>
              <a:buChar char="+"/>
            </a:pPr>
            <a:r>
              <a:rPr lang="en-US" sz="1200" dirty="0">
                <a:latin typeface="Myriad Pro" panose="020B0503030403020204" pitchFamily="34" charset="0"/>
              </a:rPr>
              <a:t>3GPP SCEF Interworking</a:t>
            </a:r>
          </a:p>
          <a:p>
            <a:pPr marL="468000" lvl="2" indent="-180000">
              <a:buFont typeface="Arial" panose="020B0604020202020204" pitchFamily="34" charset="0"/>
              <a:buChar char="•"/>
            </a:pPr>
            <a:r>
              <a:rPr lang="en-US" sz="1000" dirty="0">
                <a:latin typeface="Myriad Pro" panose="020B0503030403020204" pitchFamily="34" charset="0"/>
              </a:rPr>
              <a:t>Non-IP Data Delivery</a:t>
            </a:r>
          </a:p>
          <a:p>
            <a:pPr marL="468000" lvl="2" indent="-180000">
              <a:buFont typeface="Arial" panose="020B0604020202020204" pitchFamily="34" charset="0"/>
              <a:buChar char="•"/>
            </a:pPr>
            <a:r>
              <a:rPr lang="en-US" sz="1000" dirty="0">
                <a:latin typeface="Myriad Pro" panose="020B0503030403020204" pitchFamily="34" charset="0"/>
              </a:rPr>
              <a:t>UE reachability Monitoring</a:t>
            </a:r>
          </a:p>
          <a:p>
            <a:pPr marL="468000" lvl="2" indent="-180000">
              <a:buFont typeface="Arial" panose="020B0604020202020204" pitchFamily="34" charset="0"/>
              <a:buChar char="•"/>
            </a:pPr>
            <a:r>
              <a:rPr lang="en-US" sz="1000" dirty="0">
                <a:latin typeface="Myriad Pro" panose="020B0503030403020204" pitchFamily="34" charset="0"/>
              </a:rPr>
              <a:t>Device triggering</a:t>
            </a:r>
          </a:p>
          <a:p>
            <a:pPr marL="468000" lvl="2" indent="-180000">
              <a:buFont typeface="Arial" panose="020B0604020202020204" pitchFamily="34" charset="0"/>
              <a:buChar char="•"/>
            </a:pPr>
            <a:r>
              <a:rPr lang="en-US" sz="1000" dirty="0">
                <a:latin typeface="Myriad Pro" panose="020B0503030403020204" pitchFamily="34" charset="0"/>
              </a:rPr>
              <a:t>Etc.</a:t>
            </a:r>
          </a:p>
          <a:p>
            <a:pPr marL="180000" lvl="1" indent="-180000">
              <a:buSzPct val="100000"/>
              <a:buFont typeface="Myriad Pro" panose="020B0503030403020204" pitchFamily="34" charset="0"/>
              <a:buChar char="+"/>
            </a:pPr>
            <a:r>
              <a:rPr lang="en-US" sz="1200" dirty="0">
                <a:latin typeface="Myriad Pro" panose="020B0503030403020204" pitchFamily="34" charset="0"/>
              </a:rPr>
              <a:t>Transaction Management</a:t>
            </a:r>
          </a:p>
          <a:p>
            <a:pPr marL="180000" lvl="1" indent="-180000">
              <a:buSzPct val="100000"/>
              <a:buFont typeface="Myriad Pro" panose="020B0503030403020204" pitchFamily="34" charset="0"/>
              <a:buChar char="+"/>
            </a:pPr>
            <a:r>
              <a:rPr lang="en-US" sz="1200" dirty="0">
                <a:latin typeface="Myriad Pro" panose="020B0503030403020204" pitchFamily="34" charset="0"/>
              </a:rPr>
              <a:t>Service Layer routing</a:t>
            </a:r>
          </a:p>
          <a:p>
            <a:pPr marL="180000" lvl="1" indent="-180000">
              <a:buSzPct val="100000"/>
              <a:buFont typeface="Myriad Pro" panose="020B0503030403020204" pitchFamily="34" charset="0"/>
              <a:buChar char="+"/>
            </a:pPr>
            <a:r>
              <a:rPr lang="en-US" sz="1200" dirty="0">
                <a:latin typeface="Myriad Pro" panose="020B0503030403020204" pitchFamily="34" charset="0"/>
              </a:rPr>
              <a:t>Common oneM2M Interworking Framework</a:t>
            </a:r>
          </a:p>
          <a:p>
            <a:pPr marL="468000" lvl="2" indent="-180000">
              <a:buFont typeface="Arial" panose="020B0604020202020204" pitchFamily="34" charset="0"/>
              <a:buChar char="•"/>
            </a:pPr>
            <a:r>
              <a:rPr lang="en-US" sz="1000" dirty="0">
                <a:latin typeface="Myriad Pro" panose="020B0503030403020204" pitchFamily="34" charset="0"/>
              </a:rPr>
              <a:t>OCF</a:t>
            </a:r>
          </a:p>
          <a:p>
            <a:pPr marL="468000" lvl="2" indent="-180000">
              <a:buFont typeface="Arial" panose="020B0604020202020204" pitchFamily="34" charset="0"/>
              <a:buChar char="•"/>
            </a:pPr>
            <a:r>
              <a:rPr lang="en-US" sz="1000" dirty="0">
                <a:latin typeface="Myriad Pro" panose="020B0503030403020204" pitchFamily="34" charset="0"/>
              </a:rPr>
              <a:t>OPC-UA</a:t>
            </a:r>
          </a:p>
          <a:p>
            <a:pPr marL="468000" lvl="2" indent="-180000">
              <a:buFont typeface="Arial" panose="020B0604020202020204" pitchFamily="34" charset="0"/>
              <a:buChar char="•"/>
            </a:pPr>
            <a:r>
              <a:rPr lang="en-US" sz="1000" dirty="0" err="1">
                <a:latin typeface="Myriad Pro" panose="020B0503030403020204" pitchFamily="34" charset="0"/>
              </a:rPr>
              <a:t>OSGi</a:t>
            </a:r>
            <a:endParaRPr lang="en-US" sz="1000" dirty="0">
              <a:latin typeface="Myriad Pro" panose="020B0503030403020204" pitchFamily="34" charset="0"/>
            </a:endParaRPr>
          </a:p>
          <a:p>
            <a:pPr marL="180000" lvl="1" indent="-180000">
              <a:buSzPct val="100000"/>
              <a:buFont typeface="Myriad Pro" panose="020B0503030403020204" pitchFamily="34" charset="0"/>
              <a:buChar char="+"/>
            </a:pPr>
            <a:r>
              <a:rPr lang="en-US" sz="1200" dirty="0">
                <a:latin typeface="Myriad Pro" panose="020B0503030403020204" pitchFamily="34" charset="0"/>
              </a:rPr>
              <a:t>oneM2M Conformance Tests and Profiles</a:t>
            </a:r>
          </a:p>
          <a:p>
            <a:pPr marL="180000" lvl="1" indent="-180000">
              <a:buSzPct val="100000"/>
              <a:buFont typeface="Myriad Pro" panose="020B0503030403020204" pitchFamily="34" charset="0"/>
              <a:buChar char="+"/>
            </a:pPr>
            <a:r>
              <a:rPr lang="en-US" sz="1200" dirty="0">
                <a:latin typeface="Myriad Pro" panose="020B0503030403020204" pitchFamily="34" charset="0"/>
              </a:rPr>
              <a:t>Security Enhancements</a:t>
            </a:r>
          </a:p>
          <a:p>
            <a:pPr marL="468000" lvl="2" indent="-180000">
              <a:buFont typeface="Arial" panose="020B0604020202020204" pitchFamily="34" charset="0"/>
              <a:buChar char="•"/>
            </a:pPr>
            <a:r>
              <a:rPr lang="en-US" sz="1000" dirty="0">
                <a:latin typeface="Myriad Pro" panose="020B0503030403020204" pitchFamily="34" charset="0"/>
              </a:rPr>
              <a:t>Distributed Authorization </a:t>
            </a:r>
          </a:p>
          <a:p>
            <a:pPr marL="468000" lvl="2" indent="-180000">
              <a:buFont typeface="Arial" panose="020B0604020202020204" pitchFamily="34" charset="0"/>
              <a:buChar char="•"/>
            </a:pPr>
            <a:r>
              <a:rPr lang="en-US" sz="1000" dirty="0">
                <a:latin typeface="Myriad Pro" panose="020B0503030403020204" pitchFamily="34" charset="0"/>
              </a:rPr>
              <a:t>etc.</a:t>
            </a:r>
          </a:p>
          <a:p>
            <a:pPr marL="180000" lvl="1" indent="-180000">
              <a:buSzPct val="100000"/>
              <a:buFont typeface="Myriad Pro" panose="020B0503030403020204" pitchFamily="34" charset="0"/>
              <a:buChar char="+"/>
            </a:pPr>
            <a:r>
              <a:rPr lang="en-US" sz="1200" dirty="0">
                <a:latin typeface="Myriad Pro" panose="020B0503030403020204" pitchFamily="34" charset="0"/>
              </a:rPr>
              <a:t>Ontology Based Interworking</a:t>
            </a:r>
          </a:p>
        </p:txBody>
      </p:sp>
      <p:sp>
        <p:nvSpPr>
          <p:cNvPr id="8" name="Rounded Rectangle 5"/>
          <p:cNvSpPr/>
          <p:nvPr/>
        </p:nvSpPr>
        <p:spPr>
          <a:xfrm>
            <a:off x="3315296" y="1953491"/>
            <a:ext cx="2376055" cy="3787012"/>
          </a:xfrm>
          <a:prstGeom prst="roundRect">
            <a:avLst>
              <a:gd name="adj" fmla="val 6364"/>
            </a:avLst>
          </a:prstGeom>
          <a:solidFill>
            <a:srgbClr val="C00000"/>
          </a:solidFill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Myriad Pro" panose="020B0503030403020204" pitchFamily="34" charset="0"/>
              </a:rPr>
              <a:t>Release 2</a:t>
            </a:r>
          </a:p>
          <a:p>
            <a:pPr marL="180000" indent="-180000">
              <a:buSzPct val="100000"/>
              <a:buFont typeface="Myriad Pro" panose="020B0503030403020204" pitchFamily="34" charset="0"/>
              <a:buChar char="+"/>
            </a:pPr>
            <a:r>
              <a:rPr lang="en-US" sz="1200" dirty="0">
                <a:latin typeface="Myriad Pro" panose="020B0503030403020204" pitchFamily="34" charset="0"/>
              </a:rPr>
              <a:t>Time Series Data</a:t>
            </a:r>
          </a:p>
          <a:p>
            <a:pPr marL="180000" indent="-180000">
              <a:buSzPct val="100000"/>
              <a:buFont typeface="Myriad Pro" panose="020B0503030403020204" pitchFamily="34" charset="0"/>
              <a:buChar char="+"/>
            </a:pPr>
            <a:r>
              <a:rPr lang="en-US" sz="1200" dirty="0">
                <a:latin typeface="Myriad Pro" panose="020B0503030403020204" pitchFamily="34" charset="0"/>
              </a:rPr>
              <a:t>Flexible Resources that can be customized by app developers (flex container)</a:t>
            </a:r>
          </a:p>
          <a:p>
            <a:pPr marL="180000" indent="-180000">
              <a:buSzPct val="100000"/>
              <a:buFont typeface="Myriad Pro" panose="020B0503030403020204" pitchFamily="34" charset="0"/>
              <a:buChar char="+"/>
            </a:pPr>
            <a:r>
              <a:rPr lang="en-US" sz="1200" dirty="0">
                <a:latin typeface="Myriad Pro" panose="020B0503030403020204" pitchFamily="34" charset="0"/>
              </a:rPr>
              <a:t>Semantics Description &amp; Discovery</a:t>
            </a:r>
          </a:p>
          <a:p>
            <a:pPr marL="180000" indent="-180000">
              <a:buSzPct val="100000"/>
              <a:buFont typeface="Myriad Pro" panose="020B0503030403020204" pitchFamily="34" charset="0"/>
              <a:buChar char="+"/>
            </a:pPr>
            <a:r>
              <a:rPr lang="en-US" sz="1200" dirty="0">
                <a:latin typeface="Myriad Pro" panose="020B0503030403020204" pitchFamily="34" charset="0"/>
              </a:rPr>
              <a:t>Security Enhancements</a:t>
            </a:r>
          </a:p>
          <a:p>
            <a:pPr marL="637200" lvl="2" indent="-180000">
              <a:buFont typeface="Arial" panose="020B0604020202020204" pitchFamily="34" charset="0"/>
              <a:buChar char="•"/>
            </a:pPr>
            <a:r>
              <a:rPr lang="en-US" sz="1000" dirty="0">
                <a:latin typeface="Myriad Pro" panose="020B0503030403020204" pitchFamily="34" charset="0"/>
              </a:rPr>
              <a:t>Dynamic Authorization</a:t>
            </a:r>
          </a:p>
          <a:p>
            <a:pPr marL="637200" lvl="2" indent="-180000">
              <a:buFont typeface="Arial" panose="020B0604020202020204" pitchFamily="34" charset="0"/>
              <a:buChar char="•"/>
            </a:pPr>
            <a:r>
              <a:rPr lang="en-US" sz="1000" dirty="0">
                <a:latin typeface="Myriad Pro" panose="020B0503030403020204" pitchFamily="34" charset="0"/>
              </a:rPr>
              <a:t>Content Security</a:t>
            </a:r>
          </a:p>
          <a:p>
            <a:pPr marL="637200" lvl="2" indent="-180000">
              <a:buFont typeface="Arial" panose="020B0604020202020204" pitchFamily="34" charset="0"/>
              <a:buChar char="•"/>
            </a:pPr>
            <a:r>
              <a:rPr lang="en-US" sz="1000" dirty="0">
                <a:latin typeface="Myriad Pro" panose="020B0503030403020204" pitchFamily="34" charset="0"/>
              </a:rPr>
              <a:t>E2E Security</a:t>
            </a:r>
          </a:p>
          <a:p>
            <a:pPr marL="180000" indent="-180000">
              <a:buSzPct val="100000"/>
              <a:buFont typeface="Myriad Pro" panose="020B0503030403020204" pitchFamily="34" charset="0"/>
              <a:buChar char="+"/>
            </a:pPr>
            <a:r>
              <a:rPr lang="en-US" sz="1200" dirty="0" err="1">
                <a:latin typeface="Myriad Pro" panose="020B0503030403020204" pitchFamily="34" charset="0"/>
              </a:rPr>
              <a:t>WebSocket</a:t>
            </a:r>
            <a:r>
              <a:rPr lang="en-US" sz="1200" dirty="0">
                <a:latin typeface="Myriad Pro" panose="020B0503030403020204" pitchFamily="34" charset="0"/>
              </a:rPr>
              <a:t> Binding</a:t>
            </a:r>
          </a:p>
          <a:p>
            <a:pPr marL="180000" indent="-180000">
              <a:buSzPct val="100000"/>
              <a:buFont typeface="Myriad Pro" panose="020B0503030403020204" pitchFamily="34" charset="0"/>
              <a:buChar char="+"/>
            </a:pPr>
            <a:r>
              <a:rPr lang="en-US" sz="1200" dirty="0">
                <a:latin typeface="Myriad Pro" panose="020B0503030403020204" pitchFamily="34" charset="0"/>
              </a:rPr>
              <a:t>Ontology for </a:t>
            </a:r>
            <a:r>
              <a:rPr lang="en-US" sz="1200" dirty="0" err="1">
                <a:latin typeface="Myriad Pro" panose="020B0503030403020204" pitchFamily="34" charset="0"/>
              </a:rPr>
              <a:t>Mome</a:t>
            </a:r>
            <a:r>
              <a:rPr lang="en-US" sz="1200" dirty="0">
                <a:latin typeface="Myriad Pro" panose="020B0503030403020204" pitchFamily="34" charset="0"/>
              </a:rPr>
              <a:t> Area Information Model</a:t>
            </a:r>
          </a:p>
          <a:p>
            <a:pPr marL="180000" indent="-180000">
              <a:buSzPct val="100000"/>
              <a:buFont typeface="Myriad Pro" panose="020B0503030403020204" pitchFamily="34" charset="0"/>
              <a:buChar char="+"/>
            </a:pPr>
            <a:r>
              <a:rPr lang="en-US" sz="1200" dirty="0">
                <a:latin typeface="Myriad Pro" panose="020B0503030403020204" pitchFamily="34" charset="0"/>
              </a:rPr>
              <a:t>oneM2M App-ID Registry</a:t>
            </a:r>
          </a:p>
          <a:p>
            <a:pPr marL="180000" indent="-180000">
              <a:buSzPct val="100000"/>
              <a:buFont typeface="Myriad Pro" panose="020B0503030403020204" pitchFamily="34" charset="0"/>
              <a:buChar char="+"/>
            </a:pPr>
            <a:r>
              <a:rPr lang="en-US" sz="1200" dirty="0">
                <a:latin typeface="Myriad Pro" panose="020B0503030403020204" pitchFamily="34" charset="0"/>
              </a:rPr>
              <a:t>oneM2M Interworking</a:t>
            </a:r>
          </a:p>
          <a:p>
            <a:pPr marL="637200" lvl="2" indent="-180000">
              <a:buFont typeface="Arial" panose="020B0604020202020204" pitchFamily="34" charset="0"/>
              <a:buChar char="•"/>
            </a:pPr>
            <a:r>
              <a:rPr lang="en-US" sz="1000" dirty="0">
                <a:latin typeface="Myriad Pro" panose="020B0503030403020204" pitchFamily="34" charset="0"/>
              </a:rPr>
              <a:t>LWM2M</a:t>
            </a:r>
          </a:p>
          <a:p>
            <a:pPr marL="637200" lvl="2" indent="-180000">
              <a:buFont typeface="Arial" panose="020B0604020202020204" pitchFamily="34" charset="0"/>
              <a:buChar char="•"/>
            </a:pPr>
            <a:r>
              <a:rPr lang="en-US" sz="1000" dirty="0" err="1">
                <a:latin typeface="Myriad Pro" panose="020B0503030403020204" pitchFamily="34" charset="0"/>
              </a:rPr>
              <a:t>Alljoyn</a:t>
            </a:r>
            <a:endParaRPr lang="en-US" sz="1000" dirty="0">
              <a:latin typeface="Myriad Pro" panose="020B0503030403020204" pitchFamily="34" charset="0"/>
            </a:endParaRPr>
          </a:p>
          <a:p>
            <a:pPr marL="637200" lvl="2" indent="-180000">
              <a:buFont typeface="Arial" panose="020B0604020202020204" pitchFamily="34" charset="0"/>
              <a:buChar char="•"/>
            </a:pPr>
            <a:r>
              <a:rPr lang="en-US" sz="1000" dirty="0">
                <a:latin typeface="Myriad Pro" panose="020B0503030403020204" pitchFamily="34" charset="0"/>
              </a:rPr>
              <a:t>3GPP Triggering</a:t>
            </a:r>
          </a:p>
        </p:txBody>
      </p:sp>
      <p:sp>
        <p:nvSpPr>
          <p:cNvPr id="9" name="Rounded Rectangle 7"/>
          <p:cNvSpPr/>
          <p:nvPr/>
        </p:nvSpPr>
        <p:spPr>
          <a:xfrm>
            <a:off x="9119218" y="1365662"/>
            <a:ext cx="2767982" cy="4387707"/>
          </a:xfrm>
          <a:prstGeom prst="roundRect">
            <a:avLst>
              <a:gd name="adj" fmla="val 6364"/>
            </a:avLst>
          </a:prstGeom>
          <a:solidFill>
            <a:srgbClr val="C00000"/>
          </a:solidFill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288000" rtlCol="0" anchor="ctr"/>
          <a:lstStyle/>
          <a:p>
            <a:pPr algn="ctr">
              <a:spcBef>
                <a:spcPts val="2400"/>
              </a:spcBef>
            </a:pPr>
            <a:r>
              <a:rPr lang="en-US" sz="2400" dirty="0">
                <a:latin typeface="Myriad Pro" panose="020B0503030403020204" pitchFamily="34" charset="0"/>
              </a:rPr>
              <a:t>Release 4</a:t>
            </a:r>
            <a:br>
              <a:rPr lang="en-US" sz="2400" dirty="0">
                <a:latin typeface="Myriad Pro" panose="020B0503030403020204" pitchFamily="34" charset="0"/>
              </a:rPr>
            </a:br>
            <a:r>
              <a:rPr lang="en-US" sz="1200" dirty="0">
                <a:latin typeface="Myriad Pro" panose="020B0503030403020204" pitchFamily="34" charset="0"/>
              </a:rPr>
              <a:t>(planned)</a:t>
            </a:r>
          </a:p>
          <a:p>
            <a:pPr marL="180000" lvl="1" indent="-180000">
              <a:buSzPct val="100000"/>
              <a:buFont typeface="Myriad Pro" panose="020B0503030403020204" pitchFamily="34" charset="0"/>
              <a:buChar char="+"/>
            </a:pPr>
            <a:r>
              <a:rPr lang="en-US" sz="1200" dirty="0">
                <a:latin typeface="Myriad Pro" panose="020B0503030403020204" pitchFamily="34" charset="0"/>
              </a:rPr>
              <a:t>SDT 4.0 and the Information Models for Multiple Domains</a:t>
            </a:r>
          </a:p>
          <a:p>
            <a:pPr marL="180000" lvl="1" indent="-180000">
              <a:buSzPct val="100000"/>
              <a:buFont typeface="Myriad Pro" panose="020B0503030403020204" pitchFamily="34" charset="0"/>
              <a:buChar char="+"/>
            </a:pPr>
            <a:r>
              <a:rPr lang="en-US" sz="1200" dirty="0">
                <a:latin typeface="Myriad Pro" panose="020B0503030403020204" pitchFamily="34" charset="0"/>
              </a:rPr>
              <a:t>oneM2M Conformance Tests</a:t>
            </a:r>
          </a:p>
          <a:p>
            <a:pPr marL="180000" lvl="1" indent="-180000">
              <a:buSzPct val="100000"/>
              <a:buFont typeface="Myriad Pro" panose="020B0503030403020204" pitchFamily="34" charset="0"/>
              <a:buChar char="+"/>
            </a:pPr>
            <a:r>
              <a:rPr lang="en-US" sz="1200" dirty="0">
                <a:latin typeface="Myriad Pro" panose="020B0503030403020204" pitchFamily="34" charset="0"/>
              </a:rPr>
              <a:t>Geo Query</a:t>
            </a:r>
          </a:p>
          <a:p>
            <a:pPr marL="180000" lvl="1" indent="-180000">
              <a:buSzPct val="100000"/>
              <a:buFont typeface="Myriad Pro" panose="020B0503030403020204" pitchFamily="34" charset="0"/>
              <a:buChar char="+"/>
            </a:pPr>
            <a:r>
              <a:rPr lang="en-US" sz="1200" dirty="0">
                <a:latin typeface="Myriad Pro" panose="020B0503030403020204" pitchFamily="34" charset="0"/>
              </a:rPr>
              <a:t>Process Management</a:t>
            </a:r>
          </a:p>
          <a:p>
            <a:pPr marL="180000" lvl="1" indent="-180000">
              <a:buSzPct val="100000"/>
              <a:buFont typeface="Myriad Pro" panose="020B0503030403020204" pitchFamily="34" charset="0"/>
              <a:buChar char="+"/>
            </a:pPr>
            <a:r>
              <a:rPr lang="en-US" sz="1200" dirty="0">
                <a:latin typeface="Myriad Pro" panose="020B0503030403020204" pitchFamily="34" charset="0"/>
              </a:rPr>
              <a:t>Message Primitive Profiles </a:t>
            </a:r>
          </a:p>
          <a:p>
            <a:pPr marL="180000" lvl="1" indent="-180000">
              <a:buSzPct val="100000"/>
              <a:buFont typeface="Myriad Pro" panose="020B0503030403020204" pitchFamily="34" charset="0"/>
              <a:buChar char="+"/>
            </a:pPr>
            <a:r>
              <a:rPr lang="en-US" sz="1200" dirty="0">
                <a:latin typeface="Myriad Pro" panose="020B0503030403020204" pitchFamily="34" charset="0"/>
              </a:rPr>
              <a:t>Semantic Reasoning </a:t>
            </a:r>
          </a:p>
          <a:p>
            <a:pPr marL="180000" lvl="1" indent="-180000">
              <a:buSzPct val="100000"/>
              <a:buFont typeface="Myriad Pro" panose="020B0503030403020204" pitchFamily="34" charset="0"/>
              <a:buChar char="+"/>
            </a:pPr>
            <a:r>
              <a:rPr lang="en-US" sz="1200" dirty="0">
                <a:latin typeface="Myriad Pro" panose="020B0503030403020204" pitchFamily="34" charset="0"/>
              </a:rPr>
              <a:t>Time Management</a:t>
            </a:r>
            <a:endParaRPr lang="en-US" sz="1000" dirty="0">
              <a:latin typeface="Myriad Pro" panose="020B0503030403020204" pitchFamily="34" charset="0"/>
            </a:endParaRPr>
          </a:p>
          <a:p>
            <a:pPr marL="180000" lvl="1" indent="-180000">
              <a:buSzPct val="100000"/>
              <a:buFont typeface="Myriad Pro" panose="020B0503030403020204" pitchFamily="34" charset="0"/>
              <a:buChar char="+"/>
            </a:pPr>
            <a:r>
              <a:rPr lang="en-US" sz="1200" dirty="0">
                <a:latin typeface="Myriad Pro" panose="020B0503030403020204" pitchFamily="34" charset="0"/>
              </a:rPr>
              <a:t>Enhanced 3GPP Interworking</a:t>
            </a:r>
          </a:p>
          <a:p>
            <a:pPr marL="468000" lvl="2" indent="-180000">
              <a:buFont typeface="Arial" panose="020B0604020202020204" pitchFamily="34" charset="0"/>
              <a:buChar char="•"/>
            </a:pPr>
            <a:r>
              <a:rPr lang="en-US" sz="1000" dirty="0">
                <a:latin typeface="Myriad Pro" panose="020B0503030403020204" pitchFamily="34" charset="0"/>
              </a:rPr>
              <a:t>Session QoS</a:t>
            </a:r>
          </a:p>
          <a:p>
            <a:pPr marL="468000" lvl="2" indent="-180000">
              <a:buFont typeface="Arial" panose="020B0604020202020204" pitchFamily="34" charset="0"/>
              <a:buChar char="•"/>
            </a:pPr>
            <a:r>
              <a:rPr lang="en-US" sz="1000" dirty="0">
                <a:latin typeface="Myriad Pro" panose="020B0503030403020204" pitchFamily="34" charset="0"/>
              </a:rPr>
              <a:t>Congestion Monitoring</a:t>
            </a:r>
          </a:p>
          <a:p>
            <a:pPr marL="180000" lvl="1" indent="-180000">
              <a:buSzPct val="100000"/>
              <a:buFont typeface="Myriad Pro" panose="020B0503030403020204" pitchFamily="34" charset="0"/>
              <a:buChar char="+"/>
            </a:pPr>
            <a:r>
              <a:rPr lang="en-US" sz="1200" dirty="0">
                <a:latin typeface="Myriad Pro" panose="020B0503030403020204" pitchFamily="34" charset="0"/>
              </a:rPr>
              <a:t>Fog/Edge Computing</a:t>
            </a:r>
          </a:p>
          <a:p>
            <a:pPr marL="468000" lvl="2" indent="-180000">
              <a:buSzPct val="100000"/>
              <a:buFont typeface="Arial" panose="020B0604020202020204" pitchFamily="34" charset="0"/>
              <a:buChar char="•"/>
            </a:pPr>
            <a:r>
              <a:rPr lang="en-US" sz="1000" dirty="0">
                <a:latin typeface="Myriad Pro" panose="020B0503030403020204" pitchFamily="34" charset="0"/>
              </a:rPr>
              <a:t>Software Campaigning</a:t>
            </a:r>
          </a:p>
          <a:p>
            <a:pPr marL="468000" lvl="2" indent="-180000">
              <a:buSzPct val="100000"/>
              <a:buFont typeface="Arial" panose="020B0604020202020204" pitchFamily="34" charset="0"/>
              <a:buChar char="•"/>
            </a:pPr>
            <a:r>
              <a:rPr lang="en-US" sz="1000" dirty="0">
                <a:latin typeface="Myriad Pro" panose="020B0503030403020204" pitchFamily="34" charset="0"/>
              </a:rPr>
              <a:t>Resource Synchronization</a:t>
            </a:r>
          </a:p>
          <a:p>
            <a:pPr marL="180000" lvl="1" indent="-180000">
              <a:buSzPct val="100000"/>
              <a:buFont typeface="Myriad Pro" panose="020B0503030403020204" pitchFamily="34" charset="0"/>
              <a:buChar char="+"/>
            </a:pPr>
            <a:r>
              <a:rPr lang="en-US" sz="1200" dirty="0">
                <a:latin typeface="Myriad Pro" panose="020B0503030403020204" pitchFamily="34" charset="0"/>
              </a:rPr>
              <a:t>Service Subscriber Management</a:t>
            </a:r>
          </a:p>
          <a:p>
            <a:pPr marL="180000" lvl="1" indent="-180000">
              <a:buSzPct val="100000"/>
              <a:buFont typeface="Myriad Pro" panose="020B0503030403020204" pitchFamily="34" charset="0"/>
              <a:buChar char="+"/>
            </a:pPr>
            <a:r>
              <a:rPr lang="en-US" sz="1200" dirty="0">
                <a:latin typeface="Myriad Pro" panose="020B0503030403020204" pitchFamily="34" charset="0"/>
              </a:rPr>
              <a:t>Security Enhancements</a:t>
            </a:r>
            <a:endParaRPr lang="en-US" sz="1000" dirty="0">
              <a:latin typeface="Myriad Pro" panose="020B0503030403020204" pitchFamily="34" charset="0"/>
            </a:endParaRPr>
          </a:p>
          <a:p>
            <a:pPr marL="180000" lvl="1" indent="-180000">
              <a:buSzPct val="100000"/>
              <a:buFont typeface="Myriad Pro" panose="020B0503030403020204" pitchFamily="34" charset="0"/>
              <a:buChar char="+"/>
            </a:pPr>
            <a:r>
              <a:rPr lang="en-US" sz="1200" dirty="0">
                <a:latin typeface="Myriad Pro" panose="020B0503030403020204" pitchFamily="34" charset="0"/>
              </a:rPr>
              <a:t>Group Anycast/</a:t>
            </a:r>
            <a:r>
              <a:rPr lang="en-US" sz="1200" dirty="0" err="1">
                <a:latin typeface="Myriad Pro" panose="020B0503030403020204" pitchFamily="34" charset="0"/>
              </a:rPr>
              <a:t>Somecast</a:t>
            </a:r>
            <a:endParaRPr lang="en-US" sz="1200" dirty="0">
              <a:latin typeface="Myriad Pro" panose="020B0503030403020204" pitchFamily="34" charset="0"/>
            </a:endParaRPr>
          </a:p>
          <a:p>
            <a:pPr marL="180000" lvl="1" indent="-180000">
              <a:buSzPct val="100000"/>
              <a:buFont typeface="Myriad Pro" panose="020B0503030403020204" pitchFamily="34" charset="0"/>
              <a:buChar char="+"/>
            </a:pPr>
            <a:r>
              <a:rPr lang="en-US" sz="1200" dirty="0">
                <a:latin typeface="Myriad Pro" panose="020B0503030403020204" pitchFamily="34" charset="0"/>
              </a:rPr>
              <a:t>Modbus Interworking</a:t>
            </a:r>
          </a:p>
          <a:p>
            <a:pPr marL="180000" lvl="1" indent="-180000">
              <a:buSzPct val="100000"/>
              <a:buFont typeface="Myriad Pro" panose="020B0503030403020204" pitchFamily="34" charset="0"/>
              <a:buChar char="+"/>
            </a:pPr>
            <a:r>
              <a:rPr lang="en-US" sz="1200" dirty="0">
                <a:latin typeface="Myriad Pro" panose="020B0503030403020204" pitchFamily="34" charset="0"/>
              </a:rPr>
              <a:t>Discovery Based Operations</a:t>
            </a:r>
          </a:p>
          <a:p>
            <a:pPr marL="180000" lvl="1" indent="-180000">
              <a:buSzPct val="100000"/>
              <a:buFont typeface="Myriad Pro" panose="020B0503030403020204" pitchFamily="34" charset="0"/>
              <a:buChar char="+"/>
            </a:pPr>
            <a:r>
              <a:rPr lang="en-US" sz="1200" dirty="0">
                <a:latin typeface="Myriad Pro" panose="020B0503030403020204" pitchFamily="34" charset="0"/>
              </a:rPr>
              <a:t>Semantic Ontology Mapping</a:t>
            </a:r>
          </a:p>
          <a:p>
            <a:pPr marL="180000" lvl="1" indent="-180000">
              <a:buSzPct val="100000"/>
              <a:buFont typeface="Myriad Pro" panose="020B0503030403020204" pitchFamily="34" charset="0"/>
              <a:buChar char="+"/>
            </a:pPr>
            <a:endParaRPr lang="en-US" sz="1200" dirty="0">
              <a:latin typeface="Myriad Pro" panose="020B0503030403020204" pitchFamily="34" charset="0"/>
            </a:endParaRPr>
          </a:p>
        </p:txBody>
      </p:sp>
      <p:sp>
        <p:nvSpPr>
          <p:cNvPr id="16" name="Textfeld 15"/>
          <p:cNvSpPr txBox="1"/>
          <p:nvPr/>
        </p:nvSpPr>
        <p:spPr>
          <a:xfrm>
            <a:off x="1171979" y="6195720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2015</a:t>
            </a:r>
          </a:p>
        </p:txBody>
      </p:sp>
      <p:sp>
        <p:nvSpPr>
          <p:cNvPr id="17" name="Textfeld 16"/>
          <p:cNvSpPr txBox="1"/>
          <p:nvPr/>
        </p:nvSpPr>
        <p:spPr>
          <a:xfrm>
            <a:off x="4005296" y="6195720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2016</a:t>
            </a:r>
          </a:p>
        </p:txBody>
      </p:sp>
      <p:sp>
        <p:nvSpPr>
          <p:cNvPr id="18" name="Textfeld 17"/>
          <p:cNvSpPr txBox="1"/>
          <p:nvPr/>
        </p:nvSpPr>
        <p:spPr>
          <a:xfrm>
            <a:off x="7006091" y="6195720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2018</a:t>
            </a:r>
          </a:p>
        </p:txBody>
      </p:sp>
      <p:sp>
        <p:nvSpPr>
          <p:cNvPr id="19" name="Textfeld 18"/>
          <p:cNvSpPr txBox="1"/>
          <p:nvPr/>
        </p:nvSpPr>
        <p:spPr>
          <a:xfrm>
            <a:off x="10133967" y="6195720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2020</a:t>
            </a:r>
          </a:p>
        </p:txBody>
      </p:sp>
      <p:cxnSp>
        <p:nvCxnSpPr>
          <p:cNvPr id="21" name="Gerader Verbinder 20"/>
          <p:cNvCxnSpPr/>
          <p:nvPr/>
        </p:nvCxnSpPr>
        <p:spPr>
          <a:xfrm>
            <a:off x="430206" y="6133371"/>
            <a:ext cx="8569415" cy="7541"/>
          </a:xfrm>
          <a:prstGeom prst="line">
            <a:avLst/>
          </a:prstGeom>
          <a:ln w="508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Ellipse 11"/>
          <p:cNvSpPr/>
          <p:nvPr/>
        </p:nvSpPr>
        <p:spPr>
          <a:xfrm>
            <a:off x="1405290" y="6025415"/>
            <a:ext cx="250257" cy="221381"/>
          </a:xfrm>
          <a:prstGeom prst="ellipse">
            <a:avLst/>
          </a:prstGeom>
          <a:solidFill>
            <a:srgbClr val="C00000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Ellipse 12"/>
          <p:cNvSpPr/>
          <p:nvPr/>
        </p:nvSpPr>
        <p:spPr>
          <a:xfrm>
            <a:off x="4236311" y="6021638"/>
            <a:ext cx="250257" cy="221381"/>
          </a:xfrm>
          <a:prstGeom prst="ellipse">
            <a:avLst/>
          </a:prstGeom>
          <a:solidFill>
            <a:srgbClr val="C0000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Ellipse 13"/>
          <p:cNvSpPr/>
          <p:nvPr/>
        </p:nvSpPr>
        <p:spPr>
          <a:xfrm>
            <a:off x="7240591" y="6021638"/>
            <a:ext cx="250257" cy="221381"/>
          </a:xfrm>
          <a:prstGeom prst="ellipse">
            <a:avLst/>
          </a:prstGeom>
          <a:solidFill>
            <a:srgbClr val="C0000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Ellipse 14"/>
          <p:cNvSpPr/>
          <p:nvPr/>
        </p:nvSpPr>
        <p:spPr>
          <a:xfrm>
            <a:off x="10301435" y="6021638"/>
            <a:ext cx="250257" cy="221381"/>
          </a:xfrm>
          <a:prstGeom prst="ellipse">
            <a:avLst/>
          </a:prstGeom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09337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4" name="Gruppieren 133"/>
          <p:cNvGrpSpPr/>
          <p:nvPr/>
        </p:nvGrpSpPr>
        <p:grpSpPr>
          <a:xfrm>
            <a:off x="8544672" y="2018503"/>
            <a:ext cx="190005" cy="1495720"/>
            <a:chOff x="4673511" y="1992934"/>
            <a:chExt cx="190005" cy="1495720"/>
          </a:xfrm>
        </p:grpSpPr>
        <p:sp>
          <p:nvSpPr>
            <p:cNvPr id="135" name="Ellipse 134"/>
            <p:cNvSpPr/>
            <p:nvPr/>
          </p:nvSpPr>
          <p:spPr>
            <a:xfrm>
              <a:off x="4673511" y="1992934"/>
              <a:ext cx="190005" cy="190005"/>
            </a:xfrm>
            <a:prstGeom prst="ellipse">
              <a:avLst/>
            </a:prstGeom>
            <a:solidFill>
              <a:schemeClr val="accent5"/>
            </a:solidFill>
            <a:ln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36" name="Gerader Verbinder 135"/>
            <p:cNvCxnSpPr>
              <a:stCxn id="135" idx="4"/>
            </p:cNvCxnSpPr>
            <p:nvPr/>
          </p:nvCxnSpPr>
          <p:spPr>
            <a:xfrm>
              <a:off x="4768514" y="2182939"/>
              <a:ext cx="5025" cy="1305715"/>
            </a:xfrm>
            <a:prstGeom prst="line">
              <a:avLst/>
            </a:prstGeom>
            <a:ln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6" name="Gruppieren 95"/>
          <p:cNvGrpSpPr/>
          <p:nvPr/>
        </p:nvGrpSpPr>
        <p:grpSpPr>
          <a:xfrm>
            <a:off x="9023945" y="2499728"/>
            <a:ext cx="190005" cy="1009367"/>
            <a:chOff x="221735" y="2499728"/>
            <a:chExt cx="190005" cy="1009367"/>
          </a:xfrm>
        </p:grpSpPr>
        <p:sp>
          <p:nvSpPr>
            <p:cNvPr id="97" name="Ellipse 96"/>
            <p:cNvSpPr/>
            <p:nvPr/>
          </p:nvSpPr>
          <p:spPr>
            <a:xfrm>
              <a:off x="221735" y="2499728"/>
              <a:ext cx="190005" cy="190005"/>
            </a:xfrm>
            <a:prstGeom prst="ellipse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8" name="Gerader Verbinder 97"/>
            <p:cNvCxnSpPr/>
            <p:nvPr/>
          </p:nvCxnSpPr>
          <p:spPr>
            <a:xfrm>
              <a:off x="307959" y="2689733"/>
              <a:ext cx="8779" cy="819362"/>
            </a:xfrm>
            <a:prstGeom prst="line">
              <a:avLst/>
            </a:prstGeom>
            <a:ln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2345A63F-8E83-4105-ACAD-639E21BC44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3779" y="0"/>
            <a:ext cx="7901215" cy="1173570"/>
          </a:xfrm>
        </p:spPr>
        <p:txBody>
          <a:bodyPr>
            <a:normAutofit/>
          </a:bodyPr>
          <a:lstStyle/>
          <a:p>
            <a:r>
              <a:rPr lang="en-US" sz="4000" dirty="0">
                <a:latin typeface="Myriad Pro" panose="020B0503030403020204" pitchFamily="34" charset="0"/>
              </a:rPr>
              <a:t>oneM2M Key-events Timeline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5D9263F-DD1E-417C-A41F-D65B432474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3</a:t>
            </a:fld>
            <a:endParaRPr lang="en-US" dirty="0"/>
          </a:p>
        </p:txBody>
      </p:sp>
      <p:grpSp>
        <p:nvGrpSpPr>
          <p:cNvPr id="15" name="Gruppieren 14"/>
          <p:cNvGrpSpPr/>
          <p:nvPr/>
        </p:nvGrpSpPr>
        <p:grpSpPr>
          <a:xfrm>
            <a:off x="9479083" y="3003584"/>
            <a:ext cx="190005" cy="510639"/>
            <a:chOff x="9943667" y="2949796"/>
            <a:chExt cx="190005" cy="510639"/>
          </a:xfrm>
        </p:grpSpPr>
        <p:sp>
          <p:nvSpPr>
            <p:cNvPr id="16" name="Ellipse 15"/>
            <p:cNvSpPr/>
            <p:nvPr/>
          </p:nvSpPr>
          <p:spPr>
            <a:xfrm>
              <a:off x="9943667" y="2949796"/>
              <a:ext cx="190005" cy="190005"/>
            </a:xfrm>
            <a:prstGeom prst="ellipse">
              <a:avLst/>
            </a:prstGeom>
            <a:solidFill>
              <a:srgbClr val="92D050"/>
            </a:solidFill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8" name="Gerader Verbinder 17"/>
            <p:cNvCxnSpPr>
              <a:stCxn id="16" idx="4"/>
            </p:cNvCxnSpPr>
            <p:nvPr/>
          </p:nvCxnSpPr>
          <p:spPr>
            <a:xfrm flipH="1">
              <a:off x="10038669" y="3139801"/>
              <a:ext cx="1" cy="320634"/>
            </a:xfrm>
            <a:prstGeom prst="line">
              <a:avLst/>
            </a:prstGeom>
            <a:ln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5" name="Gruppieren 154"/>
          <p:cNvGrpSpPr/>
          <p:nvPr/>
        </p:nvGrpSpPr>
        <p:grpSpPr>
          <a:xfrm>
            <a:off x="9621587" y="3003584"/>
            <a:ext cx="190005" cy="510639"/>
            <a:chOff x="9621587" y="3003584"/>
            <a:chExt cx="190005" cy="510639"/>
          </a:xfrm>
        </p:grpSpPr>
        <p:sp>
          <p:nvSpPr>
            <p:cNvPr id="19" name="Ellipse 18"/>
            <p:cNvSpPr/>
            <p:nvPr/>
          </p:nvSpPr>
          <p:spPr>
            <a:xfrm>
              <a:off x="9621587" y="3003584"/>
              <a:ext cx="190005" cy="190005"/>
            </a:xfrm>
            <a:prstGeom prst="ellipse">
              <a:avLst/>
            </a:prstGeom>
            <a:solidFill>
              <a:srgbClr val="92D050"/>
            </a:solidFill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0" name="Gerader Verbinder 19"/>
            <p:cNvCxnSpPr>
              <a:stCxn id="19" idx="4"/>
            </p:cNvCxnSpPr>
            <p:nvPr/>
          </p:nvCxnSpPr>
          <p:spPr>
            <a:xfrm flipH="1">
              <a:off x="9716589" y="3193589"/>
              <a:ext cx="1" cy="320634"/>
            </a:xfrm>
            <a:prstGeom prst="line">
              <a:avLst/>
            </a:prstGeom>
            <a:ln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" name="Gruppieren 20"/>
          <p:cNvGrpSpPr/>
          <p:nvPr/>
        </p:nvGrpSpPr>
        <p:grpSpPr>
          <a:xfrm>
            <a:off x="9697287" y="4136481"/>
            <a:ext cx="855343" cy="800531"/>
            <a:chOff x="10256002" y="4055806"/>
            <a:chExt cx="842378" cy="826472"/>
          </a:xfrm>
        </p:grpSpPr>
        <p:sp>
          <p:nvSpPr>
            <p:cNvPr id="22" name="Textfeld 21"/>
            <p:cNvSpPr txBox="1"/>
            <p:nvPr/>
          </p:nvSpPr>
          <p:spPr>
            <a:xfrm>
              <a:off x="10256002" y="4532753"/>
              <a:ext cx="842378" cy="3495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" dirty="0">
                  <a:solidFill>
                    <a:schemeClr val="accent4"/>
                  </a:solidFill>
                </a:rPr>
                <a:t>Industry </a:t>
              </a:r>
              <a:br>
                <a:rPr lang="en-US" sz="800" dirty="0">
                  <a:solidFill>
                    <a:schemeClr val="accent4"/>
                  </a:solidFill>
                </a:rPr>
              </a:br>
              <a:r>
                <a:rPr lang="en-US" sz="800" dirty="0">
                  <a:solidFill>
                    <a:schemeClr val="accent4"/>
                  </a:solidFill>
                </a:rPr>
                <a:t>Day 5</a:t>
              </a:r>
            </a:p>
          </p:txBody>
        </p:sp>
        <p:sp>
          <p:nvSpPr>
            <p:cNvPr id="23" name="Flussdiagramm: Verbindungsstelle 22"/>
            <p:cNvSpPr/>
            <p:nvPr/>
          </p:nvSpPr>
          <p:spPr>
            <a:xfrm>
              <a:off x="10558118" y="4316753"/>
              <a:ext cx="216000" cy="216000"/>
            </a:xfrm>
            <a:prstGeom prst="flowChartConnector">
              <a:avLst/>
            </a:prstGeom>
            <a:solidFill>
              <a:schemeClr val="tx1">
                <a:lumMod val="75000"/>
              </a:schemeClr>
            </a:solidFill>
            <a:ln>
              <a:solidFill>
                <a:schemeClr val="tx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4" name="Gerader Verbinder 23"/>
            <p:cNvCxnSpPr>
              <a:stCxn id="23" idx="0"/>
            </p:cNvCxnSpPr>
            <p:nvPr/>
          </p:nvCxnSpPr>
          <p:spPr>
            <a:xfrm flipV="1">
              <a:off x="10666118" y="4055806"/>
              <a:ext cx="0" cy="260947"/>
            </a:xfrm>
            <a:prstGeom prst="line">
              <a:avLst/>
            </a:prstGeom>
            <a:ln>
              <a:solidFill>
                <a:schemeClr val="tx1">
                  <a:lumMod val="7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" name="Eingekerbter Richtungspfeil 25"/>
          <p:cNvSpPr/>
          <p:nvPr/>
        </p:nvSpPr>
        <p:spPr>
          <a:xfrm>
            <a:off x="2555395" y="3522545"/>
            <a:ext cx="1600201" cy="635705"/>
          </a:xfrm>
          <a:prstGeom prst="chevron">
            <a:avLst/>
          </a:prstGeom>
          <a:solidFill>
            <a:srgbClr val="C00000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2400" dirty="0" smtClean="0">
                <a:solidFill>
                  <a:schemeClr val="bg1"/>
                </a:solidFill>
              </a:rPr>
              <a:t>2014</a:t>
            </a:r>
            <a:endParaRPr lang="de-AT" sz="2400" dirty="0">
              <a:solidFill>
                <a:schemeClr val="bg1"/>
              </a:solidFill>
            </a:endParaRPr>
          </a:p>
        </p:txBody>
      </p:sp>
      <p:sp>
        <p:nvSpPr>
          <p:cNvPr id="27" name="Eingekerbter Richtungspfeil 26"/>
          <p:cNvSpPr/>
          <p:nvPr/>
        </p:nvSpPr>
        <p:spPr>
          <a:xfrm>
            <a:off x="1230633" y="3522545"/>
            <a:ext cx="1600201" cy="635705"/>
          </a:xfrm>
          <a:prstGeom prst="chevron">
            <a:avLst/>
          </a:prstGeom>
          <a:solidFill>
            <a:srgbClr val="C00000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2400" dirty="0"/>
              <a:t>2013</a:t>
            </a:r>
          </a:p>
        </p:txBody>
      </p:sp>
      <p:sp>
        <p:nvSpPr>
          <p:cNvPr id="28" name="Eingekerbter Richtungspfeil 27"/>
          <p:cNvSpPr/>
          <p:nvPr/>
        </p:nvSpPr>
        <p:spPr>
          <a:xfrm>
            <a:off x="6502589" y="3522544"/>
            <a:ext cx="1600201" cy="635705"/>
          </a:xfrm>
          <a:prstGeom prst="chevron">
            <a:avLst/>
          </a:prstGeom>
          <a:solidFill>
            <a:srgbClr val="C00000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2400" dirty="0" smtClean="0">
                <a:solidFill>
                  <a:schemeClr val="bg1"/>
                </a:solidFill>
              </a:rPr>
              <a:t>2017</a:t>
            </a:r>
            <a:endParaRPr lang="de-AT" sz="2400" dirty="0">
              <a:solidFill>
                <a:schemeClr val="bg1"/>
              </a:solidFill>
            </a:endParaRPr>
          </a:p>
        </p:txBody>
      </p:sp>
      <p:sp>
        <p:nvSpPr>
          <p:cNvPr id="29" name="Eingekerbter Richtungspfeil 28"/>
          <p:cNvSpPr/>
          <p:nvPr/>
        </p:nvSpPr>
        <p:spPr>
          <a:xfrm>
            <a:off x="5191274" y="3522544"/>
            <a:ext cx="1600201" cy="635705"/>
          </a:xfrm>
          <a:prstGeom prst="chevron">
            <a:avLst/>
          </a:prstGeom>
          <a:solidFill>
            <a:srgbClr val="C00000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2400" dirty="0" smtClean="0">
                <a:solidFill>
                  <a:schemeClr val="bg1"/>
                </a:solidFill>
              </a:rPr>
              <a:t>2016</a:t>
            </a:r>
            <a:endParaRPr lang="de-AT" sz="2400" dirty="0">
              <a:solidFill>
                <a:schemeClr val="bg1"/>
              </a:solidFill>
            </a:endParaRPr>
          </a:p>
        </p:txBody>
      </p:sp>
      <p:sp>
        <p:nvSpPr>
          <p:cNvPr id="30" name="Eingekerbter Richtungspfeil 29"/>
          <p:cNvSpPr/>
          <p:nvPr/>
        </p:nvSpPr>
        <p:spPr>
          <a:xfrm>
            <a:off x="3866512" y="3522543"/>
            <a:ext cx="1600201" cy="635705"/>
          </a:xfrm>
          <a:prstGeom prst="chevron">
            <a:avLst/>
          </a:prstGeom>
          <a:solidFill>
            <a:srgbClr val="C00000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2400" dirty="0">
                <a:solidFill>
                  <a:schemeClr val="bg1"/>
                </a:solidFill>
              </a:rPr>
              <a:t>2015</a:t>
            </a:r>
          </a:p>
        </p:txBody>
      </p:sp>
      <p:sp>
        <p:nvSpPr>
          <p:cNvPr id="31" name="Eingekerbter Richtungspfeil 30"/>
          <p:cNvSpPr/>
          <p:nvPr/>
        </p:nvSpPr>
        <p:spPr>
          <a:xfrm>
            <a:off x="10463428" y="3522544"/>
            <a:ext cx="1600201" cy="635705"/>
          </a:xfrm>
          <a:prstGeom prst="chevron">
            <a:avLst/>
          </a:prstGeom>
          <a:solidFill>
            <a:srgbClr val="C00000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2400" dirty="0" smtClean="0">
                <a:solidFill>
                  <a:schemeClr val="bg1"/>
                </a:solidFill>
              </a:rPr>
              <a:t>2020</a:t>
            </a:r>
            <a:endParaRPr lang="de-AT" sz="2400" dirty="0">
              <a:solidFill>
                <a:schemeClr val="bg1"/>
              </a:solidFill>
            </a:endParaRPr>
          </a:p>
        </p:txBody>
      </p:sp>
      <p:sp>
        <p:nvSpPr>
          <p:cNvPr id="32" name="Eingekerbter Richtungspfeil 31"/>
          <p:cNvSpPr/>
          <p:nvPr/>
        </p:nvSpPr>
        <p:spPr>
          <a:xfrm>
            <a:off x="9138666" y="3522544"/>
            <a:ext cx="1600201" cy="635705"/>
          </a:xfrm>
          <a:prstGeom prst="chevron">
            <a:avLst/>
          </a:prstGeom>
          <a:solidFill>
            <a:srgbClr val="C00000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2400" dirty="0" smtClean="0">
                <a:solidFill>
                  <a:schemeClr val="bg1"/>
                </a:solidFill>
              </a:rPr>
              <a:t>2019</a:t>
            </a:r>
            <a:endParaRPr lang="de-AT" sz="2400" dirty="0">
              <a:solidFill>
                <a:schemeClr val="bg1"/>
              </a:solidFill>
            </a:endParaRPr>
          </a:p>
        </p:txBody>
      </p:sp>
      <p:sp>
        <p:nvSpPr>
          <p:cNvPr id="33" name="Eingekerbter Richtungspfeil 32"/>
          <p:cNvSpPr/>
          <p:nvPr/>
        </p:nvSpPr>
        <p:spPr>
          <a:xfrm>
            <a:off x="7827351" y="3522543"/>
            <a:ext cx="1600201" cy="635705"/>
          </a:xfrm>
          <a:prstGeom prst="chevron">
            <a:avLst/>
          </a:prstGeom>
          <a:solidFill>
            <a:srgbClr val="C00000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2400" dirty="0" smtClean="0">
                <a:solidFill>
                  <a:schemeClr val="bg1"/>
                </a:solidFill>
              </a:rPr>
              <a:t>2018</a:t>
            </a:r>
            <a:endParaRPr lang="de-AT" sz="2400" dirty="0">
              <a:solidFill>
                <a:schemeClr val="bg1"/>
              </a:solidFill>
            </a:endParaRPr>
          </a:p>
        </p:txBody>
      </p:sp>
      <p:sp>
        <p:nvSpPr>
          <p:cNvPr id="34" name="Richtungspfeil 33"/>
          <p:cNvSpPr/>
          <p:nvPr/>
        </p:nvSpPr>
        <p:spPr>
          <a:xfrm>
            <a:off x="0" y="3522543"/>
            <a:ext cx="1518011" cy="635636"/>
          </a:xfrm>
          <a:prstGeom prst="homePlate">
            <a:avLst/>
          </a:prstGeom>
          <a:solidFill>
            <a:srgbClr val="C00000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2400" dirty="0" smtClean="0"/>
              <a:t>2012</a:t>
            </a:r>
            <a:endParaRPr lang="de-AT" sz="2400" dirty="0"/>
          </a:p>
        </p:txBody>
      </p:sp>
      <p:grpSp>
        <p:nvGrpSpPr>
          <p:cNvPr id="35" name="Gruppieren 34"/>
          <p:cNvGrpSpPr/>
          <p:nvPr/>
        </p:nvGrpSpPr>
        <p:grpSpPr>
          <a:xfrm>
            <a:off x="7260318" y="3003584"/>
            <a:ext cx="190005" cy="510639"/>
            <a:chOff x="9943667" y="2949796"/>
            <a:chExt cx="190005" cy="510639"/>
          </a:xfrm>
        </p:grpSpPr>
        <p:sp>
          <p:nvSpPr>
            <p:cNvPr id="36" name="Ellipse 35"/>
            <p:cNvSpPr/>
            <p:nvPr/>
          </p:nvSpPr>
          <p:spPr>
            <a:xfrm>
              <a:off x="9943667" y="2949796"/>
              <a:ext cx="190005" cy="190005"/>
            </a:xfrm>
            <a:prstGeom prst="ellipse">
              <a:avLst/>
            </a:prstGeom>
            <a:solidFill>
              <a:srgbClr val="92D050"/>
            </a:solidFill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7" name="Gerader Verbinder 36"/>
            <p:cNvCxnSpPr>
              <a:stCxn id="36" idx="4"/>
            </p:cNvCxnSpPr>
            <p:nvPr/>
          </p:nvCxnSpPr>
          <p:spPr>
            <a:xfrm flipH="1">
              <a:off x="10038669" y="3139801"/>
              <a:ext cx="1" cy="320634"/>
            </a:xfrm>
            <a:prstGeom prst="line">
              <a:avLst/>
            </a:prstGeom>
            <a:ln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8" name="Gerader Verbinder 37"/>
          <p:cNvCxnSpPr/>
          <p:nvPr/>
        </p:nvCxnSpPr>
        <p:spPr>
          <a:xfrm flipH="1">
            <a:off x="8048146" y="3180142"/>
            <a:ext cx="1" cy="320634"/>
          </a:xfrm>
          <a:prstGeom prst="line">
            <a:avLst/>
          </a:prstGeom>
          <a:ln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9" name="Gruppieren 38"/>
          <p:cNvGrpSpPr/>
          <p:nvPr/>
        </p:nvGrpSpPr>
        <p:grpSpPr>
          <a:xfrm>
            <a:off x="7944509" y="2990597"/>
            <a:ext cx="190005" cy="510639"/>
            <a:chOff x="9943667" y="2949796"/>
            <a:chExt cx="190005" cy="510639"/>
          </a:xfrm>
        </p:grpSpPr>
        <p:sp>
          <p:nvSpPr>
            <p:cNvPr id="40" name="Ellipse 39"/>
            <p:cNvSpPr/>
            <p:nvPr/>
          </p:nvSpPr>
          <p:spPr>
            <a:xfrm>
              <a:off x="9943667" y="2949796"/>
              <a:ext cx="190005" cy="190005"/>
            </a:xfrm>
            <a:prstGeom prst="ellipse">
              <a:avLst/>
            </a:prstGeom>
            <a:solidFill>
              <a:srgbClr val="92D050"/>
            </a:solidFill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1" name="Gerader Verbinder 40"/>
            <p:cNvCxnSpPr>
              <a:stCxn id="40" idx="4"/>
            </p:cNvCxnSpPr>
            <p:nvPr/>
          </p:nvCxnSpPr>
          <p:spPr>
            <a:xfrm flipH="1">
              <a:off x="10038669" y="3139801"/>
              <a:ext cx="1" cy="320634"/>
            </a:xfrm>
            <a:prstGeom prst="line">
              <a:avLst/>
            </a:prstGeom>
            <a:ln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2" name="Gruppieren 41"/>
          <p:cNvGrpSpPr/>
          <p:nvPr/>
        </p:nvGrpSpPr>
        <p:grpSpPr>
          <a:xfrm>
            <a:off x="8236747" y="3004044"/>
            <a:ext cx="190005" cy="510639"/>
            <a:chOff x="9943667" y="2949796"/>
            <a:chExt cx="190005" cy="510639"/>
          </a:xfrm>
        </p:grpSpPr>
        <p:sp>
          <p:nvSpPr>
            <p:cNvPr id="43" name="Ellipse 42"/>
            <p:cNvSpPr/>
            <p:nvPr/>
          </p:nvSpPr>
          <p:spPr>
            <a:xfrm>
              <a:off x="9943667" y="2949796"/>
              <a:ext cx="190005" cy="190005"/>
            </a:xfrm>
            <a:prstGeom prst="ellipse">
              <a:avLst/>
            </a:prstGeom>
            <a:solidFill>
              <a:srgbClr val="92D050"/>
            </a:solidFill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4" name="Gerader Verbinder 43"/>
            <p:cNvCxnSpPr>
              <a:stCxn id="43" idx="4"/>
            </p:cNvCxnSpPr>
            <p:nvPr/>
          </p:nvCxnSpPr>
          <p:spPr>
            <a:xfrm flipH="1">
              <a:off x="10038669" y="3139801"/>
              <a:ext cx="1" cy="320634"/>
            </a:xfrm>
            <a:prstGeom prst="line">
              <a:avLst/>
            </a:prstGeom>
            <a:ln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5" name="Gruppieren 44"/>
          <p:cNvGrpSpPr/>
          <p:nvPr/>
        </p:nvGrpSpPr>
        <p:grpSpPr>
          <a:xfrm>
            <a:off x="8398621" y="3003584"/>
            <a:ext cx="190005" cy="510639"/>
            <a:chOff x="9943667" y="2949796"/>
            <a:chExt cx="190005" cy="510639"/>
          </a:xfrm>
        </p:grpSpPr>
        <p:sp>
          <p:nvSpPr>
            <p:cNvPr id="46" name="Ellipse 45"/>
            <p:cNvSpPr/>
            <p:nvPr/>
          </p:nvSpPr>
          <p:spPr>
            <a:xfrm>
              <a:off x="9943667" y="2949796"/>
              <a:ext cx="190005" cy="190005"/>
            </a:xfrm>
            <a:prstGeom prst="ellipse">
              <a:avLst/>
            </a:prstGeom>
            <a:solidFill>
              <a:srgbClr val="92D050"/>
            </a:solidFill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7" name="Gerader Verbinder 46"/>
            <p:cNvCxnSpPr>
              <a:stCxn id="46" idx="4"/>
            </p:cNvCxnSpPr>
            <p:nvPr/>
          </p:nvCxnSpPr>
          <p:spPr>
            <a:xfrm flipH="1">
              <a:off x="10038669" y="3139801"/>
              <a:ext cx="1" cy="320634"/>
            </a:xfrm>
            <a:prstGeom prst="line">
              <a:avLst/>
            </a:prstGeom>
            <a:ln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8" name="Gruppieren 47"/>
          <p:cNvGrpSpPr/>
          <p:nvPr/>
        </p:nvGrpSpPr>
        <p:grpSpPr>
          <a:xfrm>
            <a:off x="8506692" y="2998456"/>
            <a:ext cx="190005" cy="510639"/>
            <a:chOff x="9943667" y="2949796"/>
            <a:chExt cx="190005" cy="510639"/>
          </a:xfrm>
        </p:grpSpPr>
        <p:sp>
          <p:nvSpPr>
            <p:cNvPr id="49" name="Ellipse 48"/>
            <p:cNvSpPr/>
            <p:nvPr/>
          </p:nvSpPr>
          <p:spPr>
            <a:xfrm>
              <a:off x="9943667" y="2949796"/>
              <a:ext cx="190005" cy="190005"/>
            </a:xfrm>
            <a:prstGeom prst="ellipse">
              <a:avLst/>
            </a:prstGeom>
            <a:solidFill>
              <a:srgbClr val="92D050"/>
            </a:solidFill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0" name="Gerader Verbinder 49"/>
            <p:cNvCxnSpPr>
              <a:stCxn id="49" idx="4"/>
            </p:cNvCxnSpPr>
            <p:nvPr/>
          </p:nvCxnSpPr>
          <p:spPr>
            <a:xfrm flipH="1">
              <a:off x="10038669" y="3139801"/>
              <a:ext cx="1" cy="320634"/>
            </a:xfrm>
            <a:prstGeom prst="line">
              <a:avLst/>
            </a:prstGeom>
            <a:ln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1" name="Gruppieren 50"/>
          <p:cNvGrpSpPr/>
          <p:nvPr/>
        </p:nvGrpSpPr>
        <p:grpSpPr>
          <a:xfrm>
            <a:off x="8667910" y="3003584"/>
            <a:ext cx="190005" cy="510639"/>
            <a:chOff x="9943667" y="2949796"/>
            <a:chExt cx="190005" cy="510639"/>
          </a:xfrm>
        </p:grpSpPr>
        <p:sp>
          <p:nvSpPr>
            <p:cNvPr id="52" name="Ellipse 51"/>
            <p:cNvSpPr/>
            <p:nvPr/>
          </p:nvSpPr>
          <p:spPr>
            <a:xfrm>
              <a:off x="9943667" y="2949796"/>
              <a:ext cx="190005" cy="190005"/>
            </a:xfrm>
            <a:prstGeom prst="ellipse">
              <a:avLst/>
            </a:prstGeom>
            <a:solidFill>
              <a:srgbClr val="92D050"/>
            </a:solidFill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3" name="Gerader Verbinder 52"/>
            <p:cNvCxnSpPr>
              <a:stCxn id="52" idx="4"/>
            </p:cNvCxnSpPr>
            <p:nvPr/>
          </p:nvCxnSpPr>
          <p:spPr>
            <a:xfrm flipH="1">
              <a:off x="10038669" y="3139801"/>
              <a:ext cx="1" cy="320634"/>
            </a:xfrm>
            <a:prstGeom prst="line">
              <a:avLst/>
            </a:prstGeom>
            <a:ln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4" name="Gruppieren 53"/>
          <p:cNvGrpSpPr/>
          <p:nvPr/>
        </p:nvGrpSpPr>
        <p:grpSpPr>
          <a:xfrm>
            <a:off x="8815237" y="3003584"/>
            <a:ext cx="190005" cy="510639"/>
            <a:chOff x="9943667" y="2949796"/>
            <a:chExt cx="190005" cy="510639"/>
          </a:xfrm>
        </p:grpSpPr>
        <p:sp>
          <p:nvSpPr>
            <p:cNvPr id="55" name="Ellipse 54"/>
            <p:cNvSpPr/>
            <p:nvPr/>
          </p:nvSpPr>
          <p:spPr>
            <a:xfrm>
              <a:off x="9943667" y="2949796"/>
              <a:ext cx="190005" cy="190005"/>
            </a:xfrm>
            <a:prstGeom prst="ellipse">
              <a:avLst/>
            </a:prstGeom>
            <a:solidFill>
              <a:srgbClr val="92D050"/>
            </a:solidFill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6" name="Gerader Verbinder 55"/>
            <p:cNvCxnSpPr>
              <a:stCxn id="55" idx="4"/>
            </p:cNvCxnSpPr>
            <p:nvPr/>
          </p:nvCxnSpPr>
          <p:spPr>
            <a:xfrm flipH="1">
              <a:off x="10038669" y="3139801"/>
              <a:ext cx="1" cy="320634"/>
            </a:xfrm>
            <a:prstGeom prst="line">
              <a:avLst/>
            </a:prstGeom>
            <a:ln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7" name="Gruppieren 56"/>
          <p:cNvGrpSpPr/>
          <p:nvPr/>
        </p:nvGrpSpPr>
        <p:grpSpPr>
          <a:xfrm>
            <a:off x="8950441" y="2990597"/>
            <a:ext cx="190005" cy="510639"/>
            <a:chOff x="9943667" y="2949796"/>
            <a:chExt cx="190005" cy="510639"/>
          </a:xfrm>
        </p:grpSpPr>
        <p:sp>
          <p:nvSpPr>
            <p:cNvPr id="58" name="Ellipse 57"/>
            <p:cNvSpPr/>
            <p:nvPr/>
          </p:nvSpPr>
          <p:spPr>
            <a:xfrm>
              <a:off x="9943667" y="2949796"/>
              <a:ext cx="190005" cy="190005"/>
            </a:xfrm>
            <a:prstGeom prst="ellipse">
              <a:avLst/>
            </a:prstGeom>
            <a:solidFill>
              <a:srgbClr val="92D050"/>
            </a:solidFill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9" name="Gerader Verbinder 58"/>
            <p:cNvCxnSpPr>
              <a:stCxn id="58" idx="4"/>
            </p:cNvCxnSpPr>
            <p:nvPr/>
          </p:nvCxnSpPr>
          <p:spPr>
            <a:xfrm flipH="1">
              <a:off x="10038669" y="3139801"/>
              <a:ext cx="1" cy="320634"/>
            </a:xfrm>
            <a:prstGeom prst="line">
              <a:avLst/>
            </a:prstGeom>
            <a:ln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0" name="Gruppieren 59"/>
          <p:cNvGrpSpPr/>
          <p:nvPr/>
        </p:nvGrpSpPr>
        <p:grpSpPr>
          <a:xfrm>
            <a:off x="8387565" y="4148547"/>
            <a:ext cx="855343" cy="800531"/>
            <a:chOff x="10256002" y="4055806"/>
            <a:chExt cx="842378" cy="826472"/>
          </a:xfrm>
        </p:grpSpPr>
        <p:sp>
          <p:nvSpPr>
            <p:cNvPr id="61" name="Textfeld 60"/>
            <p:cNvSpPr txBox="1"/>
            <p:nvPr/>
          </p:nvSpPr>
          <p:spPr>
            <a:xfrm>
              <a:off x="10256002" y="4532753"/>
              <a:ext cx="842378" cy="3495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" dirty="0">
                  <a:solidFill>
                    <a:schemeClr val="accent4"/>
                  </a:solidFill>
                </a:rPr>
                <a:t>Industry </a:t>
              </a:r>
              <a:br>
                <a:rPr lang="en-US" sz="800" dirty="0">
                  <a:solidFill>
                    <a:schemeClr val="accent4"/>
                  </a:solidFill>
                </a:rPr>
              </a:br>
              <a:r>
                <a:rPr lang="en-US" sz="800" dirty="0">
                  <a:solidFill>
                    <a:schemeClr val="accent4"/>
                  </a:solidFill>
                </a:rPr>
                <a:t>Day </a:t>
              </a:r>
              <a:r>
                <a:rPr lang="en-US" sz="800" dirty="0" smtClean="0">
                  <a:solidFill>
                    <a:schemeClr val="accent4"/>
                  </a:solidFill>
                </a:rPr>
                <a:t>4</a:t>
              </a:r>
              <a:endParaRPr lang="en-US" sz="800" dirty="0">
                <a:solidFill>
                  <a:schemeClr val="accent4"/>
                </a:solidFill>
              </a:endParaRPr>
            </a:p>
          </p:txBody>
        </p:sp>
        <p:sp>
          <p:nvSpPr>
            <p:cNvPr id="62" name="Flussdiagramm: Verbindungsstelle 61"/>
            <p:cNvSpPr/>
            <p:nvPr/>
          </p:nvSpPr>
          <p:spPr>
            <a:xfrm>
              <a:off x="10558118" y="4316753"/>
              <a:ext cx="216000" cy="216000"/>
            </a:xfrm>
            <a:prstGeom prst="flowChartConnector">
              <a:avLst/>
            </a:prstGeom>
            <a:solidFill>
              <a:schemeClr val="tx1">
                <a:lumMod val="75000"/>
              </a:schemeClr>
            </a:solidFill>
            <a:ln>
              <a:solidFill>
                <a:schemeClr val="tx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3" name="Gerader Verbinder 62"/>
            <p:cNvCxnSpPr>
              <a:stCxn id="62" idx="0"/>
            </p:cNvCxnSpPr>
            <p:nvPr/>
          </p:nvCxnSpPr>
          <p:spPr>
            <a:xfrm flipV="1">
              <a:off x="10666118" y="4055806"/>
              <a:ext cx="0" cy="260947"/>
            </a:xfrm>
            <a:prstGeom prst="line">
              <a:avLst/>
            </a:prstGeom>
            <a:ln>
              <a:solidFill>
                <a:schemeClr val="tx1">
                  <a:lumMod val="7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4" name="Gruppieren 63"/>
          <p:cNvGrpSpPr/>
          <p:nvPr/>
        </p:nvGrpSpPr>
        <p:grpSpPr>
          <a:xfrm>
            <a:off x="7304039" y="4153604"/>
            <a:ext cx="855343" cy="800529"/>
            <a:chOff x="10256002" y="4055806"/>
            <a:chExt cx="842378" cy="826470"/>
          </a:xfrm>
        </p:grpSpPr>
        <p:sp>
          <p:nvSpPr>
            <p:cNvPr id="65" name="Textfeld 64"/>
            <p:cNvSpPr txBox="1"/>
            <p:nvPr/>
          </p:nvSpPr>
          <p:spPr>
            <a:xfrm>
              <a:off x="10256002" y="4532751"/>
              <a:ext cx="842378" cy="3495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" dirty="0" smtClean="0">
                  <a:solidFill>
                    <a:schemeClr val="accent4"/>
                  </a:solidFill>
                </a:rPr>
                <a:t>Industry </a:t>
              </a:r>
              <a:br>
                <a:rPr lang="en-US" sz="800" dirty="0" smtClean="0">
                  <a:solidFill>
                    <a:schemeClr val="accent4"/>
                  </a:solidFill>
                </a:rPr>
              </a:br>
              <a:r>
                <a:rPr lang="en-US" sz="800" dirty="0" smtClean="0">
                  <a:solidFill>
                    <a:schemeClr val="accent4"/>
                  </a:solidFill>
                </a:rPr>
                <a:t>Day 3</a:t>
              </a:r>
              <a:endParaRPr lang="en-US" sz="800" dirty="0">
                <a:solidFill>
                  <a:schemeClr val="accent4"/>
                </a:solidFill>
              </a:endParaRPr>
            </a:p>
          </p:txBody>
        </p:sp>
        <p:sp>
          <p:nvSpPr>
            <p:cNvPr id="66" name="Flussdiagramm: Verbindungsstelle 65"/>
            <p:cNvSpPr/>
            <p:nvPr/>
          </p:nvSpPr>
          <p:spPr>
            <a:xfrm>
              <a:off x="10558118" y="4316753"/>
              <a:ext cx="216000" cy="216000"/>
            </a:xfrm>
            <a:prstGeom prst="flowChartConnector">
              <a:avLst/>
            </a:prstGeom>
            <a:solidFill>
              <a:schemeClr val="tx1">
                <a:lumMod val="75000"/>
              </a:schemeClr>
            </a:solidFill>
            <a:ln>
              <a:solidFill>
                <a:schemeClr val="tx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7" name="Gerader Verbinder 66"/>
            <p:cNvCxnSpPr>
              <a:stCxn id="66" idx="0"/>
            </p:cNvCxnSpPr>
            <p:nvPr/>
          </p:nvCxnSpPr>
          <p:spPr>
            <a:xfrm flipV="1">
              <a:off x="10666118" y="4055806"/>
              <a:ext cx="0" cy="260947"/>
            </a:xfrm>
            <a:prstGeom prst="line">
              <a:avLst/>
            </a:prstGeom>
            <a:ln>
              <a:solidFill>
                <a:schemeClr val="tx1">
                  <a:lumMod val="7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8" name="Gruppieren 67"/>
          <p:cNvGrpSpPr/>
          <p:nvPr/>
        </p:nvGrpSpPr>
        <p:grpSpPr>
          <a:xfrm>
            <a:off x="6925602" y="4148547"/>
            <a:ext cx="855343" cy="800531"/>
            <a:chOff x="10256002" y="4055806"/>
            <a:chExt cx="842378" cy="826472"/>
          </a:xfrm>
        </p:grpSpPr>
        <p:sp>
          <p:nvSpPr>
            <p:cNvPr id="69" name="Textfeld 68"/>
            <p:cNvSpPr txBox="1"/>
            <p:nvPr/>
          </p:nvSpPr>
          <p:spPr>
            <a:xfrm>
              <a:off x="10256002" y="4532753"/>
              <a:ext cx="842378" cy="3495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" dirty="0">
                  <a:solidFill>
                    <a:schemeClr val="accent4"/>
                  </a:solidFill>
                </a:rPr>
                <a:t>Industry </a:t>
              </a:r>
              <a:br>
                <a:rPr lang="en-US" sz="800" dirty="0">
                  <a:solidFill>
                    <a:schemeClr val="accent4"/>
                  </a:solidFill>
                </a:rPr>
              </a:br>
              <a:r>
                <a:rPr lang="en-US" sz="800" dirty="0">
                  <a:solidFill>
                    <a:schemeClr val="accent4"/>
                  </a:solidFill>
                </a:rPr>
                <a:t>Day </a:t>
              </a:r>
              <a:r>
                <a:rPr lang="en-US" sz="800" dirty="0" smtClean="0">
                  <a:solidFill>
                    <a:schemeClr val="accent4"/>
                  </a:solidFill>
                </a:rPr>
                <a:t>2</a:t>
              </a:r>
              <a:endParaRPr lang="en-US" sz="800" dirty="0">
                <a:solidFill>
                  <a:schemeClr val="accent4"/>
                </a:solidFill>
              </a:endParaRPr>
            </a:p>
          </p:txBody>
        </p:sp>
        <p:sp>
          <p:nvSpPr>
            <p:cNvPr id="70" name="Flussdiagramm: Verbindungsstelle 69"/>
            <p:cNvSpPr/>
            <p:nvPr/>
          </p:nvSpPr>
          <p:spPr>
            <a:xfrm>
              <a:off x="10558118" y="4316753"/>
              <a:ext cx="216000" cy="216000"/>
            </a:xfrm>
            <a:prstGeom prst="flowChartConnector">
              <a:avLst/>
            </a:prstGeom>
            <a:solidFill>
              <a:schemeClr val="tx1">
                <a:lumMod val="75000"/>
              </a:schemeClr>
            </a:solidFill>
            <a:ln>
              <a:solidFill>
                <a:schemeClr val="tx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1" name="Gerader Verbinder 70"/>
            <p:cNvCxnSpPr>
              <a:stCxn id="70" idx="0"/>
            </p:cNvCxnSpPr>
            <p:nvPr/>
          </p:nvCxnSpPr>
          <p:spPr>
            <a:xfrm flipV="1">
              <a:off x="10666118" y="4055806"/>
              <a:ext cx="0" cy="260947"/>
            </a:xfrm>
            <a:prstGeom prst="line">
              <a:avLst/>
            </a:prstGeom>
            <a:ln>
              <a:solidFill>
                <a:schemeClr val="tx1">
                  <a:lumMod val="7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2" name="Gruppieren 71"/>
          <p:cNvGrpSpPr/>
          <p:nvPr/>
        </p:nvGrpSpPr>
        <p:grpSpPr>
          <a:xfrm>
            <a:off x="6467883" y="4148547"/>
            <a:ext cx="855343" cy="800531"/>
            <a:chOff x="10256002" y="4055806"/>
            <a:chExt cx="842378" cy="826472"/>
          </a:xfrm>
        </p:grpSpPr>
        <p:sp>
          <p:nvSpPr>
            <p:cNvPr id="73" name="Textfeld 72"/>
            <p:cNvSpPr txBox="1"/>
            <p:nvPr/>
          </p:nvSpPr>
          <p:spPr>
            <a:xfrm>
              <a:off x="10256002" y="4532753"/>
              <a:ext cx="842378" cy="3495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" dirty="0">
                  <a:solidFill>
                    <a:schemeClr val="accent4"/>
                  </a:solidFill>
                </a:rPr>
                <a:t>Industry </a:t>
              </a:r>
              <a:br>
                <a:rPr lang="en-US" sz="800" dirty="0">
                  <a:solidFill>
                    <a:schemeClr val="accent4"/>
                  </a:solidFill>
                </a:rPr>
              </a:br>
              <a:r>
                <a:rPr lang="en-US" sz="800" dirty="0">
                  <a:solidFill>
                    <a:schemeClr val="accent4"/>
                  </a:solidFill>
                </a:rPr>
                <a:t>Day </a:t>
              </a:r>
              <a:r>
                <a:rPr lang="en-US" sz="800" dirty="0" smtClean="0">
                  <a:solidFill>
                    <a:schemeClr val="accent4"/>
                  </a:solidFill>
                </a:rPr>
                <a:t>1</a:t>
              </a:r>
              <a:endParaRPr lang="en-US" sz="800" dirty="0">
                <a:solidFill>
                  <a:schemeClr val="accent4"/>
                </a:solidFill>
              </a:endParaRPr>
            </a:p>
          </p:txBody>
        </p:sp>
        <p:sp>
          <p:nvSpPr>
            <p:cNvPr id="74" name="Flussdiagramm: Verbindungsstelle 73"/>
            <p:cNvSpPr/>
            <p:nvPr/>
          </p:nvSpPr>
          <p:spPr>
            <a:xfrm>
              <a:off x="10558118" y="4316753"/>
              <a:ext cx="216000" cy="216000"/>
            </a:xfrm>
            <a:prstGeom prst="flowChartConnector">
              <a:avLst/>
            </a:prstGeom>
            <a:solidFill>
              <a:schemeClr val="tx1">
                <a:lumMod val="75000"/>
              </a:schemeClr>
            </a:solidFill>
            <a:ln>
              <a:solidFill>
                <a:schemeClr val="tx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5" name="Gerader Verbinder 74"/>
            <p:cNvCxnSpPr>
              <a:stCxn id="74" idx="0"/>
            </p:cNvCxnSpPr>
            <p:nvPr/>
          </p:nvCxnSpPr>
          <p:spPr>
            <a:xfrm flipV="1">
              <a:off x="10666118" y="4055806"/>
              <a:ext cx="0" cy="260947"/>
            </a:xfrm>
            <a:prstGeom prst="line">
              <a:avLst/>
            </a:prstGeom>
            <a:ln>
              <a:solidFill>
                <a:schemeClr val="tx1">
                  <a:lumMod val="7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6" name="Ellipse 75"/>
          <p:cNvSpPr/>
          <p:nvPr/>
        </p:nvSpPr>
        <p:spPr>
          <a:xfrm>
            <a:off x="188776" y="5787125"/>
            <a:ext cx="190005" cy="190005"/>
          </a:xfrm>
          <a:prstGeom prst="ellips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6" name="Gruppieren 85"/>
          <p:cNvGrpSpPr/>
          <p:nvPr/>
        </p:nvGrpSpPr>
        <p:grpSpPr>
          <a:xfrm>
            <a:off x="329311" y="2499728"/>
            <a:ext cx="190005" cy="1009367"/>
            <a:chOff x="221735" y="2499728"/>
            <a:chExt cx="190005" cy="1009367"/>
          </a:xfrm>
        </p:grpSpPr>
        <p:sp>
          <p:nvSpPr>
            <p:cNvPr id="77" name="Ellipse 76"/>
            <p:cNvSpPr/>
            <p:nvPr/>
          </p:nvSpPr>
          <p:spPr>
            <a:xfrm>
              <a:off x="221735" y="2499728"/>
              <a:ext cx="190005" cy="190005"/>
            </a:xfrm>
            <a:prstGeom prst="ellipse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8" name="Gerader Verbinder 77"/>
            <p:cNvCxnSpPr/>
            <p:nvPr/>
          </p:nvCxnSpPr>
          <p:spPr>
            <a:xfrm>
              <a:off x="307959" y="2689733"/>
              <a:ext cx="8779" cy="819362"/>
            </a:xfrm>
            <a:prstGeom prst="line">
              <a:avLst/>
            </a:prstGeom>
            <a:ln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1" name="Gruppieren 120"/>
          <p:cNvGrpSpPr/>
          <p:nvPr/>
        </p:nvGrpSpPr>
        <p:grpSpPr>
          <a:xfrm>
            <a:off x="4671712" y="2017996"/>
            <a:ext cx="190005" cy="1495720"/>
            <a:chOff x="4673511" y="1992934"/>
            <a:chExt cx="190005" cy="1495720"/>
          </a:xfrm>
        </p:grpSpPr>
        <p:sp>
          <p:nvSpPr>
            <p:cNvPr id="80" name="Ellipse 79"/>
            <p:cNvSpPr/>
            <p:nvPr/>
          </p:nvSpPr>
          <p:spPr>
            <a:xfrm>
              <a:off x="4673511" y="1992934"/>
              <a:ext cx="190005" cy="190005"/>
            </a:xfrm>
            <a:prstGeom prst="ellipse">
              <a:avLst/>
            </a:prstGeom>
            <a:solidFill>
              <a:schemeClr val="accent5"/>
            </a:solidFill>
            <a:ln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1" name="Gerader Verbinder 80"/>
            <p:cNvCxnSpPr>
              <a:stCxn id="80" idx="4"/>
            </p:cNvCxnSpPr>
            <p:nvPr/>
          </p:nvCxnSpPr>
          <p:spPr>
            <a:xfrm>
              <a:off x="4768514" y="2182939"/>
              <a:ext cx="5025" cy="1305715"/>
            </a:xfrm>
            <a:prstGeom prst="line">
              <a:avLst/>
            </a:prstGeom>
            <a:ln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0" name="Gruppieren 109"/>
          <p:cNvGrpSpPr/>
          <p:nvPr/>
        </p:nvGrpSpPr>
        <p:grpSpPr>
          <a:xfrm>
            <a:off x="6977995" y="4173955"/>
            <a:ext cx="190005" cy="1526114"/>
            <a:chOff x="5820159" y="4401303"/>
            <a:chExt cx="190005" cy="1526114"/>
          </a:xfrm>
        </p:grpSpPr>
        <p:sp>
          <p:nvSpPr>
            <p:cNvPr id="82" name="Ellipse 81"/>
            <p:cNvSpPr/>
            <p:nvPr/>
          </p:nvSpPr>
          <p:spPr>
            <a:xfrm>
              <a:off x="5820159" y="5737412"/>
              <a:ext cx="190005" cy="190005"/>
            </a:xfrm>
            <a:prstGeom prst="ellipse">
              <a:avLst/>
            </a:prstGeom>
            <a:solidFill>
              <a:schemeClr val="accent3"/>
            </a:solidFill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3" name="Gerader Verbinder 82"/>
            <p:cNvCxnSpPr>
              <a:endCxn id="82" idx="0"/>
            </p:cNvCxnSpPr>
            <p:nvPr/>
          </p:nvCxnSpPr>
          <p:spPr>
            <a:xfrm>
              <a:off x="5910447" y="4401303"/>
              <a:ext cx="4715" cy="1336109"/>
            </a:xfrm>
            <a:prstGeom prst="line">
              <a:avLst/>
            </a:prstGeom>
            <a:ln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7" name="Gruppieren 86"/>
          <p:cNvGrpSpPr/>
          <p:nvPr/>
        </p:nvGrpSpPr>
        <p:grpSpPr>
          <a:xfrm>
            <a:off x="4188947" y="2513174"/>
            <a:ext cx="190005" cy="1009367"/>
            <a:chOff x="221735" y="2499728"/>
            <a:chExt cx="190005" cy="1009367"/>
          </a:xfrm>
        </p:grpSpPr>
        <p:sp>
          <p:nvSpPr>
            <p:cNvPr id="88" name="Ellipse 87"/>
            <p:cNvSpPr/>
            <p:nvPr/>
          </p:nvSpPr>
          <p:spPr>
            <a:xfrm>
              <a:off x="221735" y="2499728"/>
              <a:ext cx="190005" cy="190005"/>
            </a:xfrm>
            <a:prstGeom prst="ellipse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9" name="Gerader Verbinder 88"/>
            <p:cNvCxnSpPr/>
            <p:nvPr/>
          </p:nvCxnSpPr>
          <p:spPr>
            <a:xfrm>
              <a:off x="307959" y="2689733"/>
              <a:ext cx="8779" cy="819362"/>
            </a:xfrm>
            <a:prstGeom prst="line">
              <a:avLst/>
            </a:prstGeom>
            <a:ln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0" name="Gruppieren 89"/>
          <p:cNvGrpSpPr/>
          <p:nvPr/>
        </p:nvGrpSpPr>
        <p:grpSpPr>
          <a:xfrm>
            <a:off x="5970481" y="2512347"/>
            <a:ext cx="190005" cy="1009367"/>
            <a:chOff x="221735" y="2499728"/>
            <a:chExt cx="190005" cy="1009367"/>
          </a:xfrm>
        </p:grpSpPr>
        <p:sp>
          <p:nvSpPr>
            <p:cNvPr id="91" name="Ellipse 90"/>
            <p:cNvSpPr/>
            <p:nvPr/>
          </p:nvSpPr>
          <p:spPr>
            <a:xfrm>
              <a:off x="221735" y="2499728"/>
              <a:ext cx="190005" cy="190005"/>
            </a:xfrm>
            <a:prstGeom prst="ellipse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2" name="Gerader Verbinder 91"/>
            <p:cNvCxnSpPr/>
            <p:nvPr/>
          </p:nvCxnSpPr>
          <p:spPr>
            <a:xfrm>
              <a:off x="307959" y="2689733"/>
              <a:ext cx="8779" cy="819362"/>
            </a:xfrm>
            <a:prstGeom prst="line">
              <a:avLst/>
            </a:prstGeom>
            <a:ln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3" name="Gruppieren 92"/>
          <p:cNvGrpSpPr/>
          <p:nvPr/>
        </p:nvGrpSpPr>
        <p:grpSpPr>
          <a:xfrm>
            <a:off x="8108636" y="2499728"/>
            <a:ext cx="190005" cy="1009367"/>
            <a:chOff x="221735" y="2499728"/>
            <a:chExt cx="190005" cy="1009367"/>
          </a:xfrm>
        </p:grpSpPr>
        <p:sp>
          <p:nvSpPr>
            <p:cNvPr id="94" name="Ellipse 93"/>
            <p:cNvSpPr/>
            <p:nvPr/>
          </p:nvSpPr>
          <p:spPr>
            <a:xfrm>
              <a:off x="221735" y="2499728"/>
              <a:ext cx="190005" cy="190005"/>
            </a:xfrm>
            <a:prstGeom prst="ellipse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5" name="Gerader Verbinder 94"/>
            <p:cNvCxnSpPr/>
            <p:nvPr/>
          </p:nvCxnSpPr>
          <p:spPr>
            <a:xfrm>
              <a:off x="307959" y="2689733"/>
              <a:ext cx="8779" cy="819362"/>
            </a:xfrm>
            <a:prstGeom prst="line">
              <a:avLst/>
            </a:prstGeom>
            <a:ln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0" name="Ellipse 99"/>
          <p:cNvSpPr/>
          <p:nvPr/>
        </p:nvSpPr>
        <p:spPr>
          <a:xfrm>
            <a:off x="11594637" y="2512347"/>
            <a:ext cx="190005" cy="190005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1" name="Gerader Verbinder 100"/>
          <p:cNvCxnSpPr/>
          <p:nvPr/>
        </p:nvCxnSpPr>
        <p:spPr>
          <a:xfrm>
            <a:off x="11680861" y="2702352"/>
            <a:ext cx="8779" cy="819362"/>
          </a:xfrm>
          <a:prstGeom prst="line">
            <a:avLst/>
          </a:prstGeom>
          <a:ln>
            <a:solidFill>
              <a:srgbClr val="C0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1" name="Gruppieren 110"/>
          <p:cNvGrpSpPr/>
          <p:nvPr/>
        </p:nvGrpSpPr>
        <p:grpSpPr>
          <a:xfrm>
            <a:off x="9509192" y="4172574"/>
            <a:ext cx="190005" cy="1526114"/>
            <a:chOff x="5820159" y="4401303"/>
            <a:chExt cx="190005" cy="1526114"/>
          </a:xfrm>
        </p:grpSpPr>
        <p:sp>
          <p:nvSpPr>
            <p:cNvPr id="112" name="Ellipse 111"/>
            <p:cNvSpPr/>
            <p:nvPr/>
          </p:nvSpPr>
          <p:spPr>
            <a:xfrm>
              <a:off x="5820159" y="5737412"/>
              <a:ext cx="190005" cy="190005"/>
            </a:xfrm>
            <a:prstGeom prst="ellipse">
              <a:avLst/>
            </a:prstGeom>
            <a:solidFill>
              <a:schemeClr val="accent3"/>
            </a:solidFill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13" name="Gerader Verbinder 112"/>
            <p:cNvCxnSpPr>
              <a:endCxn id="112" idx="0"/>
            </p:cNvCxnSpPr>
            <p:nvPr/>
          </p:nvCxnSpPr>
          <p:spPr>
            <a:xfrm>
              <a:off x="5910447" y="4401303"/>
              <a:ext cx="4715" cy="1336109"/>
            </a:xfrm>
            <a:prstGeom prst="line">
              <a:avLst/>
            </a:prstGeom>
            <a:ln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4" name="Gruppieren 113"/>
          <p:cNvGrpSpPr/>
          <p:nvPr/>
        </p:nvGrpSpPr>
        <p:grpSpPr>
          <a:xfrm>
            <a:off x="8932714" y="4173955"/>
            <a:ext cx="190005" cy="1526114"/>
            <a:chOff x="5820159" y="4401303"/>
            <a:chExt cx="190005" cy="1526114"/>
          </a:xfrm>
        </p:grpSpPr>
        <p:sp>
          <p:nvSpPr>
            <p:cNvPr id="115" name="Ellipse 114"/>
            <p:cNvSpPr/>
            <p:nvPr/>
          </p:nvSpPr>
          <p:spPr>
            <a:xfrm>
              <a:off x="5820159" y="5737412"/>
              <a:ext cx="190005" cy="190005"/>
            </a:xfrm>
            <a:prstGeom prst="ellipse">
              <a:avLst/>
            </a:prstGeom>
            <a:solidFill>
              <a:schemeClr val="accent3"/>
            </a:solidFill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16" name="Gerader Verbinder 115"/>
            <p:cNvCxnSpPr>
              <a:endCxn id="115" idx="0"/>
            </p:cNvCxnSpPr>
            <p:nvPr/>
          </p:nvCxnSpPr>
          <p:spPr>
            <a:xfrm>
              <a:off x="5910447" y="4401303"/>
              <a:ext cx="4715" cy="1336109"/>
            </a:xfrm>
            <a:prstGeom prst="line">
              <a:avLst/>
            </a:prstGeom>
            <a:ln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2" name="Gruppieren 121"/>
          <p:cNvGrpSpPr/>
          <p:nvPr/>
        </p:nvGrpSpPr>
        <p:grpSpPr>
          <a:xfrm>
            <a:off x="5613160" y="2031950"/>
            <a:ext cx="190005" cy="1495720"/>
            <a:chOff x="4673511" y="1992934"/>
            <a:chExt cx="190005" cy="1495720"/>
          </a:xfrm>
        </p:grpSpPr>
        <p:sp>
          <p:nvSpPr>
            <p:cNvPr id="123" name="Ellipse 122"/>
            <p:cNvSpPr/>
            <p:nvPr/>
          </p:nvSpPr>
          <p:spPr>
            <a:xfrm>
              <a:off x="4673511" y="1992934"/>
              <a:ext cx="190005" cy="190005"/>
            </a:xfrm>
            <a:prstGeom prst="ellipse">
              <a:avLst/>
            </a:prstGeom>
            <a:solidFill>
              <a:schemeClr val="accent5"/>
            </a:solidFill>
            <a:ln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24" name="Gerader Verbinder 123"/>
            <p:cNvCxnSpPr>
              <a:stCxn id="123" idx="4"/>
            </p:cNvCxnSpPr>
            <p:nvPr/>
          </p:nvCxnSpPr>
          <p:spPr>
            <a:xfrm>
              <a:off x="4768514" y="2182939"/>
              <a:ext cx="5025" cy="1305715"/>
            </a:xfrm>
            <a:prstGeom prst="line">
              <a:avLst/>
            </a:prstGeom>
            <a:ln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5" name="Gruppieren 124"/>
          <p:cNvGrpSpPr/>
          <p:nvPr/>
        </p:nvGrpSpPr>
        <p:grpSpPr>
          <a:xfrm>
            <a:off x="6190927" y="2017996"/>
            <a:ext cx="190005" cy="1495720"/>
            <a:chOff x="4673511" y="1992934"/>
            <a:chExt cx="190005" cy="1495720"/>
          </a:xfrm>
        </p:grpSpPr>
        <p:sp>
          <p:nvSpPr>
            <p:cNvPr id="126" name="Ellipse 125"/>
            <p:cNvSpPr/>
            <p:nvPr/>
          </p:nvSpPr>
          <p:spPr>
            <a:xfrm>
              <a:off x="4673511" y="1992934"/>
              <a:ext cx="190005" cy="190005"/>
            </a:xfrm>
            <a:prstGeom prst="ellipse">
              <a:avLst/>
            </a:prstGeom>
            <a:solidFill>
              <a:schemeClr val="accent5"/>
            </a:solidFill>
            <a:ln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27" name="Gerader Verbinder 126"/>
            <p:cNvCxnSpPr>
              <a:stCxn id="126" idx="4"/>
            </p:cNvCxnSpPr>
            <p:nvPr/>
          </p:nvCxnSpPr>
          <p:spPr>
            <a:xfrm>
              <a:off x="4768514" y="2182939"/>
              <a:ext cx="5025" cy="1305715"/>
            </a:xfrm>
            <a:prstGeom prst="line">
              <a:avLst/>
            </a:prstGeom>
            <a:ln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8" name="Gruppieren 127"/>
          <p:cNvGrpSpPr/>
          <p:nvPr/>
        </p:nvGrpSpPr>
        <p:grpSpPr>
          <a:xfrm>
            <a:off x="6903820" y="2019828"/>
            <a:ext cx="190005" cy="1495720"/>
            <a:chOff x="4673511" y="1992934"/>
            <a:chExt cx="190005" cy="1495720"/>
          </a:xfrm>
        </p:grpSpPr>
        <p:sp>
          <p:nvSpPr>
            <p:cNvPr id="129" name="Ellipse 128"/>
            <p:cNvSpPr/>
            <p:nvPr/>
          </p:nvSpPr>
          <p:spPr>
            <a:xfrm>
              <a:off x="4673511" y="1992934"/>
              <a:ext cx="190005" cy="190005"/>
            </a:xfrm>
            <a:prstGeom prst="ellipse">
              <a:avLst/>
            </a:prstGeom>
            <a:solidFill>
              <a:schemeClr val="accent5"/>
            </a:solidFill>
            <a:ln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30" name="Gerader Verbinder 129"/>
            <p:cNvCxnSpPr>
              <a:stCxn id="129" idx="4"/>
            </p:cNvCxnSpPr>
            <p:nvPr/>
          </p:nvCxnSpPr>
          <p:spPr>
            <a:xfrm>
              <a:off x="4768514" y="2182939"/>
              <a:ext cx="5025" cy="1305715"/>
            </a:xfrm>
            <a:prstGeom prst="line">
              <a:avLst/>
            </a:prstGeom>
            <a:ln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1" name="Gruppieren 130"/>
          <p:cNvGrpSpPr/>
          <p:nvPr/>
        </p:nvGrpSpPr>
        <p:grpSpPr>
          <a:xfrm>
            <a:off x="7509475" y="2018503"/>
            <a:ext cx="190005" cy="1495720"/>
            <a:chOff x="4673511" y="1992934"/>
            <a:chExt cx="190005" cy="1495720"/>
          </a:xfrm>
        </p:grpSpPr>
        <p:sp>
          <p:nvSpPr>
            <p:cNvPr id="132" name="Ellipse 131"/>
            <p:cNvSpPr/>
            <p:nvPr/>
          </p:nvSpPr>
          <p:spPr>
            <a:xfrm>
              <a:off x="4673511" y="1992934"/>
              <a:ext cx="190005" cy="190005"/>
            </a:xfrm>
            <a:prstGeom prst="ellipse">
              <a:avLst/>
            </a:prstGeom>
            <a:solidFill>
              <a:schemeClr val="accent5"/>
            </a:solidFill>
            <a:ln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33" name="Gerader Verbinder 132"/>
            <p:cNvCxnSpPr>
              <a:stCxn id="132" idx="4"/>
            </p:cNvCxnSpPr>
            <p:nvPr/>
          </p:nvCxnSpPr>
          <p:spPr>
            <a:xfrm>
              <a:off x="4768514" y="2182939"/>
              <a:ext cx="5025" cy="1305715"/>
            </a:xfrm>
            <a:prstGeom prst="line">
              <a:avLst/>
            </a:prstGeom>
            <a:ln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7" name="Textfeld 136"/>
          <p:cNvSpPr txBox="1"/>
          <p:nvPr/>
        </p:nvSpPr>
        <p:spPr>
          <a:xfrm>
            <a:off x="10147" y="2045248"/>
            <a:ext cx="89960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100" dirty="0" smtClean="0">
                <a:solidFill>
                  <a:srgbClr val="C00000"/>
                </a:solidFill>
              </a:rPr>
              <a:t>oneM2M</a:t>
            </a:r>
          </a:p>
          <a:p>
            <a:pPr algn="ctr"/>
            <a:r>
              <a:rPr lang="en-GB" sz="1100" dirty="0" smtClean="0">
                <a:solidFill>
                  <a:srgbClr val="C00000"/>
                </a:solidFill>
              </a:rPr>
              <a:t>established</a:t>
            </a:r>
            <a:endParaRPr lang="en-GB" sz="1100" dirty="0">
              <a:solidFill>
                <a:srgbClr val="C00000"/>
              </a:solidFill>
            </a:endParaRPr>
          </a:p>
        </p:txBody>
      </p:sp>
      <p:sp>
        <p:nvSpPr>
          <p:cNvPr id="138" name="Textfeld 137"/>
          <p:cNvSpPr txBox="1"/>
          <p:nvPr/>
        </p:nvSpPr>
        <p:spPr>
          <a:xfrm>
            <a:off x="3879164" y="2238118"/>
            <a:ext cx="82105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AT" sz="1100" dirty="0" smtClean="0">
                <a:solidFill>
                  <a:srgbClr val="C00000"/>
                </a:solidFill>
              </a:rPr>
              <a:t>Release 1</a:t>
            </a:r>
            <a:endParaRPr lang="de-AT" sz="1100" dirty="0">
              <a:solidFill>
                <a:srgbClr val="C00000"/>
              </a:solidFill>
            </a:endParaRPr>
          </a:p>
        </p:txBody>
      </p:sp>
      <p:sp>
        <p:nvSpPr>
          <p:cNvPr id="139" name="Textfeld 138"/>
          <p:cNvSpPr txBox="1"/>
          <p:nvPr/>
        </p:nvSpPr>
        <p:spPr>
          <a:xfrm>
            <a:off x="5654231" y="2238118"/>
            <a:ext cx="82105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AT" sz="1100" dirty="0" smtClean="0">
                <a:solidFill>
                  <a:srgbClr val="C00000"/>
                </a:solidFill>
              </a:rPr>
              <a:t>Release 2</a:t>
            </a:r>
            <a:endParaRPr lang="de-AT" sz="1100" dirty="0">
              <a:solidFill>
                <a:srgbClr val="C00000"/>
              </a:solidFill>
            </a:endParaRPr>
          </a:p>
        </p:txBody>
      </p:sp>
      <p:sp>
        <p:nvSpPr>
          <p:cNvPr id="140" name="Textfeld 139"/>
          <p:cNvSpPr txBox="1"/>
          <p:nvPr/>
        </p:nvSpPr>
        <p:spPr>
          <a:xfrm>
            <a:off x="7745803" y="2237888"/>
            <a:ext cx="91563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AT" sz="1100" dirty="0" smtClean="0">
                <a:solidFill>
                  <a:srgbClr val="C00000"/>
                </a:solidFill>
              </a:rPr>
              <a:t>Release 2A</a:t>
            </a:r>
            <a:endParaRPr lang="de-AT" sz="1100" dirty="0">
              <a:solidFill>
                <a:srgbClr val="C00000"/>
              </a:solidFill>
            </a:endParaRPr>
          </a:p>
        </p:txBody>
      </p:sp>
      <p:sp>
        <p:nvSpPr>
          <p:cNvPr id="141" name="Textfeld 140"/>
          <p:cNvSpPr txBox="1"/>
          <p:nvPr/>
        </p:nvSpPr>
        <p:spPr>
          <a:xfrm>
            <a:off x="8708417" y="2237888"/>
            <a:ext cx="82105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AT" sz="1100" dirty="0" smtClean="0">
                <a:solidFill>
                  <a:srgbClr val="C00000"/>
                </a:solidFill>
              </a:rPr>
              <a:t>Release 3</a:t>
            </a:r>
            <a:endParaRPr lang="de-AT" sz="1100" dirty="0">
              <a:solidFill>
                <a:srgbClr val="C00000"/>
              </a:solidFill>
            </a:endParaRPr>
          </a:p>
        </p:txBody>
      </p:sp>
      <p:sp>
        <p:nvSpPr>
          <p:cNvPr id="142" name="Textfeld 141"/>
          <p:cNvSpPr txBox="1"/>
          <p:nvPr/>
        </p:nvSpPr>
        <p:spPr>
          <a:xfrm>
            <a:off x="11242570" y="2101721"/>
            <a:ext cx="82105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100" dirty="0" smtClean="0">
                <a:solidFill>
                  <a:srgbClr val="C00000"/>
                </a:solidFill>
              </a:rPr>
              <a:t>Release 4</a:t>
            </a:r>
            <a:br>
              <a:rPr lang="en-GB" sz="1100" dirty="0" smtClean="0">
                <a:solidFill>
                  <a:srgbClr val="C00000"/>
                </a:solidFill>
              </a:rPr>
            </a:br>
            <a:r>
              <a:rPr lang="en-GB" sz="1100" dirty="0" smtClean="0">
                <a:solidFill>
                  <a:srgbClr val="C00000"/>
                </a:solidFill>
              </a:rPr>
              <a:t>planned</a:t>
            </a:r>
            <a:endParaRPr lang="en-GB" sz="1100" dirty="0">
              <a:solidFill>
                <a:srgbClr val="C00000"/>
              </a:solidFill>
            </a:endParaRPr>
          </a:p>
        </p:txBody>
      </p:sp>
      <p:sp>
        <p:nvSpPr>
          <p:cNvPr id="143" name="Textfeld 142"/>
          <p:cNvSpPr txBox="1"/>
          <p:nvPr/>
        </p:nvSpPr>
        <p:spPr>
          <a:xfrm>
            <a:off x="429179" y="5666683"/>
            <a:ext cx="33424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AT" b="1" dirty="0" smtClean="0">
                <a:solidFill>
                  <a:srgbClr val="92D050"/>
                </a:solidFill>
              </a:rPr>
              <a:t>oneM2M Hack-a-Thon </a:t>
            </a:r>
            <a:r>
              <a:rPr lang="de-AT" b="1" dirty="0">
                <a:solidFill>
                  <a:srgbClr val="92D050"/>
                </a:solidFill>
              </a:rPr>
              <a:t>E</a:t>
            </a:r>
            <a:r>
              <a:rPr lang="de-AT" b="1" dirty="0" smtClean="0">
                <a:solidFill>
                  <a:srgbClr val="92D050"/>
                </a:solidFill>
              </a:rPr>
              <a:t>vent</a:t>
            </a:r>
            <a:endParaRPr lang="de-AT" b="1" dirty="0">
              <a:solidFill>
                <a:srgbClr val="92D050"/>
              </a:solidFill>
            </a:endParaRPr>
          </a:p>
        </p:txBody>
      </p:sp>
      <p:sp>
        <p:nvSpPr>
          <p:cNvPr id="144" name="Textfeld 143"/>
          <p:cNvSpPr txBox="1"/>
          <p:nvPr/>
        </p:nvSpPr>
        <p:spPr>
          <a:xfrm>
            <a:off x="4397062" y="1729071"/>
            <a:ext cx="73930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100" dirty="0" smtClean="0">
                <a:solidFill>
                  <a:schemeClr val="accent5"/>
                </a:solidFill>
              </a:rPr>
              <a:t>Interop 1</a:t>
            </a:r>
            <a:endParaRPr lang="en-GB" sz="1100" dirty="0">
              <a:solidFill>
                <a:schemeClr val="accent5"/>
              </a:solidFill>
            </a:endParaRPr>
          </a:p>
        </p:txBody>
      </p:sp>
      <p:sp>
        <p:nvSpPr>
          <p:cNvPr id="145" name="Textfeld 144"/>
          <p:cNvSpPr txBox="1"/>
          <p:nvPr/>
        </p:nvSpPr>
        <p:spPr>
          <a:xfrm>
            <a:off x="5338509" y="1729071"/>
            <a:ext cx="73930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100" dirty="0" smtClean="0">
                <a:solidFill>
                  <a:schemeClr val="accent5"/>
                </a:solidFill>
              </a:rPr>
              <a:t>Interop 2</a:t>
            </a:r>
            <a:endParaRPr lang="en-GB" sz="1100" dirty="0">
              <a:solidFill>
                <a:schemeClr val="accent5"/>
              </a:solidFill>
            </a:endParaRPr>
          </a:p>
        </p:txBody>
      </p:sp>
      <p:sp>
        <p:nvSpPr>
          <p:cNvPr id="146" name="Textfeld 145"/>
          <p:cNvSpPr txBox="1"/>
          <p:nvPr/>
        </p:nvSpPr>
        <p:spPr>
          <a:xfrm>
            <a:off x="5918789" y="1729501"/>
            <a:ext cx="73930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100" dirty="0" smtClean="0">
                <a:solidFill>
                  <a:schemeClr val="accent5"/>
                </a:solidFill>
              </a:rPr>
              <a:t>Interop 3</a:t>
            </a:r>
            <a:endParaRPr lang="en-GB" sz="1100" dirty="0">
              <a:solidFill>
                <a:schemeClr val="accent5"/>
              </a:solidFill>
            </a:endParaRPr>
          </a:p>
        </p:txBody>
      </p:sp>
      <p:sp>
        <p:nvSpPr>
          <p:cNvPr id="147" name="Textfeld 146"/>
          <p:cNvSpPr txBox="1"/>
          <p:nvPr/>
        </p:nvSpPr>
        <p:spPr>
          <a:xfrm>
            <a:off x="6613968" y="1729071"/>
            <a:ext cx="73930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100" dirty="0" smtClean="0">
                <a:solidFill>
                  <a:schemeClr val="accent5"/>
                </a:solidFill>
              </a:rPr>
              <a:t>Interop 4</a:t>
            </a:r>
            <a:endParaRPr lang="en-GB" sz="1100" dirty="0">
              <a:solidFill>
                <a:schemeClr val="accent5"/>
              </a:solidFill>
            </a:endParaRPr>
          </a:p>
        </p:txBody>
      </p:sp>
      <p:sp>
        <p:nvSpPr>
          <p:cNvPr id="148" name="Textfeld 147"/>
          <p:cNvSpPr txBox="1"/>
          <p:nvPr/>
        </p:nvSpPr>
        <p:spPr>
          <a:xfrm>
            <a:off x="7259224" y="1742519"/>
            <a:ext cx="73930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100" dirty="0" smtClean="0">
                <a:solidFill>
                  <a:schemeClr val="accent5"/>
                </a:solidFill>
              </a:rPr>
              <a:t>Interop 5</a:t>
            </a:r>
            <a:endParaRPr lang="en-GB" sz="1100" dirty="0">
              <a:solidFill>
                <a:schemeClr val="accent5"/>
              </a:solidFill>
            </a:endParaRPr>
          </a:p>
        </p:txBody>
      </p:sp>
      <p:sp>
        <p:nvSpPr>
          <p:cNvPr id="149" name="Textfeld 148"/>
          <p:cNvSpPr txBox="1"/>
          <p:nvPr/>
        </p:nvSpPr>
        <p:spPr>
          <a:xfrm>
            <a:off x="8257798" y="1729071"/>
            <a:ext cx="73930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100" dirty="0" smtClean="0">
                <a:solidFill>
                  <a:schemeClr val="accent5"/>
                </a:solidFill>
              </a:rPr>
              <a:t>Interop 6</a:t>
            </a:r>
            <a:endParaRPr lang="en-GB" sz="1100" dirty="0">
              <a:solidFill>
                <a:schemeClr val="accent5"/>
              </a:solidFill>
            </a:endParaRPr>
          </a:p>
        </p:txBody>
      </p:sp>
      <p:pic>
        <p:nvPicPr>
          <p:cNvPr id="150" name="그림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0218" y="5519262"/>
            <a:ext cx="593953" cy="5924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1" name="Textfeld 150"/>
          <p:cNvSpPr txBox="1"/>
          <p:nvPr/>
        </p:nvSpPr>
        <p:spPr>
          <a:xfrm>
            <a:off x="6628793" y="5666683"/>
            <a:ext cx="930063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100" dirty="0" smtClean="0">
                <a:solidFill>
                  <a:schemeClr val="accent3"/>
                </a:solidFill>
              </a:rPr>
              <a:t>oneM2M</a:t>
            </a:r>
          </a:p>
          <a:p>
            <a:pPr algn="ctr"/>
            <a:r>
              <a:rPr lang="en-GB" sz="1100" dirty="0" smtClean="0">
                <a:solidFill>
                  <a:schemeClr val="accent3"/>
                </a:solidFill>
              </a:rPr>
              <a:t>Certification</a:t>
            </a:r>
          </a:p>
          <a:p>
            <a:pPr algn="ctr"/>
            <a:r>
              <a:rPr lang="en-GB" sz="1100" dirty="0" smtClean="0">
                <a:solidFill>
                  <a:schemeClr val="accent3"/>
                </a:solidFill>
              </a:rPr>
              <a:t>launch</a:t>
            </a:r>
            <a:endParaRPr lang="en-GB" sz="1100" dirty="0">
              <a:solidFill>
                <a:schemeClr val="accent3"/>
              </a:solidFill>
            </a:endParaRPr>
          </a:p>
        </p:txBody>
      </p:sp>
      <p:sp>
        <p:nvSpPr>
          <p:cNvPr id="152" name="Textfeld 151"/>
          <p:cNvSpPr txBox="1"/>
          <p:nvPr/>
        </p:nvSpPr>
        <p:spPr>
          <a:xfrm>
            <a:off x="8446406" y="5666683"/>
            <a:ext cx="104067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050" dirty="0" smtClean="0">
                <a:solidFill>
                  <a:schemeClr val="accent3"/>
                </a:solidFill>
              </a:rPr>
              <a:t>15+ products </a:t>
            </a:r>
            <a:br>
              <a:rPr lang="en-GB" sz="1050" dirty="0" smtClean="0">
                <a:solidFill>
                  <a:schemeClr val="accent3"/>
                </a:solidFill>
              </a:rPr>
            </a:br>
            <a:r>
              <a:rPr lang="en-GB" sz="1050" dirty="0" smtClean="0">
                <a:solidFill>
                  <a:schemeClr val="accent3"/>
                </a:solidFill>
              </a:rPr>
              <a:t>certified</a:t>
            </a:r>
            <a:endParaRPr lang="en-GB" sz="1050" dirty="0">
              <a:solidFill>
                <a:schemeClr val="accent3"/>
              </a:solidFill>
            </a:endParaRPr>
          </a:p>
        </p:txBody>
      </p:sp>
      <p:sp>
        <p:nvSpPr>
          <p:cNvPr id="153" name="Textfeld 152"/>
          <p:cNvSpPr txBox="1"/>
          <p:nvPr/>
        </p:nvSpPr>
        <p:spPr>
          <a:xfrm>
            <a:off x="9164949" y="5695633"/>
            <a:ext cx="93006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100" dirty="0" smtClean="0">
                <a:solidFill>
                  <a:schemeClr val="accent3"/>
                </a:solidFill>
              </a:rPr>
              <a:t>GCF</a:t>
            </a:r>
            <a:br>
              <a:rPr lang="en-GB" sz="1100" dirty="0" smtClean="0">
                <a:solidFill>
                  <a:schemeClr val="accent3"/>
                </a:solidFill>
              </a:rPr>
            </a:br>
            <a:r>
              <a:rPr lang="en-GB" sz="1100" dirty="0" smtClean="0">
                <a:solidFill>
                  <a:schemeClr val="accent3"/>
                </a:solidFill>
              </a:rPr>
              <a:t>oneM2M</a:t>
            </a:r>
          </a:p>
          <a:p>
            <a:pPr algn="ctr"/>
            <a:r>
              <a:rPr lang="en-GB" sz="1100" dirty="0" smtClean="0">
                <a:solidFill>
                  <a:schemeClr val="accent3"/>
                </a:solidFill>
              </a:rPr>
              <a:t>Certification</a:t>
            </a:r>
          </a:p>
          <a:p>
            <a:pPr algn="ctr"/>
            <a:r>
              <a:rPr lang="en-GB" sz="1100" dirty="0" smtClean="0">
                <a:solidFill>
                  <a:schemeClr val="accent3"/>
                </a:solidFill>
              </a:rPr>
              <a:t>launch</a:t>
            </a:r>
            <a:endParaRPr lang="en-GB" sz="1100" dirty="0">
              <a:solidFill>
                <a:schemeClr val="accent3"/>
              </a:solidFill>
            </a:endParaRPr>
          </a:p>
        </p:txBody>
      </p:sp>
      <p:grpSp>
        <p:nvGrpSpPr>
          <p:cNvPr id="156" name="Gruppieren 155"/>
          <p:cNvGrpSpPr/>
          <p:nvPr/>
        </p:nvGrpSpPr>
        <p:grpSpPr>
          <a:xfrm>
            <a:off x="9971588" y="3004044"/>
            <a:ext cx="190005" cy="510639"/>
            <a:chOff x="9621587" y="3003584"/>
            <a:chExt cx="190005" cy="510639"/>
          </a:xfrm>
        </p:grpSpPr>
        <p:sp>
          <p:nvSpPr>
            <p:cNvPr id="157" name="Ellipse 156"/>
            <p:cNvSpPr/>
            <p:nvPr/>
          </p:nvSpPr>
          <p:spPr>
            <a:xfrm>
              <a:off x="9621587" y="3003584"/>
              <a:ext cx="190005" cy="190005"/>
            </a:xfrm>
            <a:prstGeom prst="ellipse">
              <a:avLst/>
            </a:prstGeom>
            <a:solidFill>
              <a:srgbClr val="92D050"/>
            </a:solidFill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58" name="Gerader Verbinder 157"/>
            <p:cNvCxnSpPr>
              <a:stCxn id="157" idx="4"/>
            </p:cNvCxnSpPr>
            <p:nvPr/>
          </p:nvCxnSpPr>
          <p:spPr>
            <a:xfrm flipH="1">
              <a:off x="9716589" y="3193589"/>
              <a:ext cx="1" cy="320634"/>
            </a:xfrm>
            <a:prstGeom prst="line">
              <a:avLst/>
            </a:prstGeom>
            <a:ln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9" name="Gruppieren 158"/>
          <p:cNvGrpSpPr/>
          <p:nvPr/>
        </p:nvGrpSpPr>
        <p:grpSpPr>
          <a:xfrm>
            <a:off x="10105545" y="2994836"/>
            <a:ext cx="190005" cy="510639"/>
            <a:chOff x="9621587" y="3003584"/>
            <a:chExt cx="190005" cy="510639"/>
          </a:xfrm>
        </p:grpSpPr>
        <p:sp>
          <p:nvSpPr>
            <p:cNvPr id="160" name="Ellipse 159"/>
            <p:cNvSpPr/>
            <p:nvPr/>
          </p:nvSpPr>
          <p:spPr>
            <a:xfrm>
              <a:off x="9621587" y="3003584"/>
              <a:ext cx="190005" cy="190005"/>
            </a:xfrm>
            <a:prstGeom prst="ellipse">
              <a:avLst/>
            </a:prstGeom>
            <a:solidFill>
              <a:srgbClr val="92D050"/>
            </a:solidFill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61" name="Gerader Verbinder 160"/>
            <p:cNvCxnSpPr>
              <a:stCxn id="160" idx="4"/>
            </p:cNvCxnSpPr>
            <p:nvPr/>
          </p:nvCxnSpPr>
          <p:spPr>
            <a:xfrm flipH="1">
              <a:off x="9716589" y="3193589"/>
              <a:ext cx="1" cy="320634"/>
            </a:xfrm>
            <a:prstGeom prst="line">
              <a:avLst/>
            </a:prstGeom>
            <a:ln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2" name="Gruppieren 161"/>
          <p:cNvGrpSpPr/>
          <p:nvPr/>
        </p:nvGrpSpPr>
        <p:grpSpPr>
          <a:xfrm>
            <a:off x="10496382" y="2997580"/>
            <a:ext cx="190005" cy="510639"/>
            <a:chOff x="9621587" y="3003584"/>
            <a:chExt cx="190005" cy="510639"/>
          </a:xfrm>
        </p:grpSpPr>
        <p:sp>
          <p:nvSpPr>
            <p:cNvPr id="163" name="Ellipse 162"/>
            <p:cNvSpPr/>
            <p:nvPr/>
          </p:nvSpPr>
          <p:spPr>
            <a:xfrm>
              <a:off x="9621587" y="3003584"/>
              <a:ext cx="190005" cy="190005"/>
            </a:xfrm>
            <a:prstGeom prst="ellipse">
              <a:avLst/>
            </a:prstGeom>
            <a:solidFill>
              <a:srgbClr val="92D050"/>
            </a:solidFill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64" name="Gerader Verbinder 163"/>
            <p:cNvCxnSpPr>
              <a:stCxn id="163" idx="4"/>
            </p:cNvCxnSpPr>
            <p:nvPr/>
          </p:nvCxnSpPr>
          <p:spPr>
            <a:xfrm flipH="1">
              <a:off x="9716589" y="3193589"/>
              <a:ext cx="1" cy="320634"/>
            </a:xfrm>
            <a:prstGeom prst="line">
              <a:avLst/>
            </a:prstGeom>
            <a:ln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6" name="Gruppieren 165"/>
          <p:cNvGrpSpPr/>
          <p:nvPr/>
        </p:nvGrpSpPr>
        <p:grpSpPr>
          <a:xfrm>
            <a:off x="10893875" y="1636040"/>
            <a:ext cx="739305" cy="1878643"/>
            <a:chOff x="10893875" y="1636040"/>
            <a:chExt cx="739305" cy="1878643"/>
          </a:xfrm>
        </p:grpSpPr>
        <p:sp>
          <p:nvSpPr>
            <p:cNvPr id="167" name="Ellipse 166"/>
            <p:cNvSpPr/>
            <p:nvPr/>
          </p:nvSpPr>
          <p:spPr>
            <a:xfrm>
              <a:off x="11167659" y="2018963"/>
              <a:ext cx="190005" cy="190005"/>
            </a:xfrm>
            <a:prstGeom prst="ellipse">
              <a:avLst/>
            </a:prstGeom>
            <a:solidFill>
              <a:schemeClr val="accent5"/>
            </a:solidFill>
            <a:ln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68" name="Gerader Verbinder 167"/>
            <p:cNvCxnSpPr>
              <a:stCxn id="167" idx="4"/>
            </p:cNvCxnSpPr>
            <p:nvPr/>
          </p:nvCxnSpPr>
          <p:spPr>
            <a:xfrm>
              <a:off x="11262662" y="2208968"/>
              <a:ext cx="5025" cy="1305715"/>
            </a:xfrm>
            <a:prstGeom prst="line">
              <a:avLst/>
            </a:prstGeom>
            <a:ln>
              <a:solidFill>
                <a:schemeClr val="accent5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9" name="Textfeld 168"/>
            <p:cNvSpPr txBox="1"/>
            <p:nvPr/>
          </p:nvSpPr>
          <p:spPr>
            <a:xfrm>
              <a:off x="10893875" y="1636040"/>
              <a:ext cx="739305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1100" dirty="0" smtClean="0">
                  <a:solidFill>
                    <a:schemeClr val="accent5"/>
                  </a:solidFill>
                </a:rPr>
                <a:t>Interop 7</a:t>
              </a:r>
              <a:br>
                <a:rPr lang="en-GB" sz="1100" dirty="0" smtClean="0">
                  <a:solidFill>
                    <a:schemeClr val="accent5"/>
                  </a:solidFill>
                </a:rPr>
              </a:br>
              <a:r>
                <a:rPr lang="en-GB" sz="1100" dirty="0" smtClean="0">
                  <a:solidFill>
                    <a:schemeClr val="accent5"/>
                  </a:solidFill>
                </a:rPr>
                <a:t>planned</a:t>
              </a:r>
              <a:endParaRPr lang="en-GB" sz="1100" dirty="0">
                <a:solidFill>
                  <a:schemeClr val="accent5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94953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TDE </a:t>
            </a:r>
            <a:r>
              <a:rPr lang="en-US" altLang="ko-KR" smtClean="0"/>
              <a:t>WIs Summary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WG3 </a:t>
            </a:r>
            <a:r>
              <a:rPr lang="en-US" altLang="ko-KR" dirty="0"/>
              <a:t>Objectives for </a:t>
            </a:r>
            <a:r>
              <a:rPr lang="en-US" altLang="ko-KR" dirty="0" smtClean="0"/>
              <a:t>TDE 45 (May 2020)</a:t>
            </a:r>
            <a:endParaRPr lang="en-US" altLang="ko-KR" dirty="0"/>
          </a:p>
          <a:p>
            <a:pPr lvl="1"/>
            <a:r>
              <a:rPr lang="en-US" altLang="ko-KR" dirty="0" smtClean="0"/>
              <a:t>Develop test specs (Rel-3 and Rel-2)</a:t>
            </a:r>
          </a:p>
          <a:p>
            <a:pPr lvl="1"/>
            <a:r>
              <a:rPr lang="en-US" altLang="ko-KR" dirty="0" smtClean="0"/>
              <a:t>Making progress on Conformance testing R3 spec (85% </a:t>
            </a:r>
            <a:r>
              <a:rPr lang="en-US" altLang="ko-KR" dirty="0" smtClean="0">
                <a:sym typeface="Wingdings" panose="05000000000000000000" pitchFamily="2" charset="2"/>
              </a:rPr>
              <a:t> 92%)</a:t>
            </a:r>
            <a:endParaRPr lang="en-US" altLang="ko-KR" dirty="0">
              <a:sym typeface="Wingdings" panose="05000000000000000000" pitchFamily="2" charset="2"/>
            </a:endParaRPr>
          </a:p>
          <a:p>
            <a:pPr lvl="1"/>
            <a:endParaRPr lang="en-US" altLang="ko-KR" dirty="0" smtClean="0"/>
          </a:p>
          <a:p>
            <a:r>
              <a:rPr lang="en-US" altLang="ko-KR" dirty="0" smtClean="0"/>
              <a:t>Status of WIs</a:t>
            </a:r>
          </a:p>
          <a:p>
            <a:endParaRPr lang="en-US" altLang="ko-KR" dirty="0"/>
          </a:p>
        </p:txBody>
      </p:sp>
      <p:graphicFrame>
        <p:nvGraphicFramePr>
          <p:cNvPr id="4" name="내용 개체 틀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64606164"/>
              </p:ext>
            </p:extLst>
          </p:nvPr>
        </p:nvGraphicFramePr>
        <p:xfrm>
          <a:off x="817516" y="3778429"/>
          <a:ext cx="10487792" cy="2527368"/>
        </p:xfrm>
        <a:graphic>
          <a:graphicData uri="http://schemas.openxmlformats.org/drawingml/2006/table">
            <a:tbl>
              <a:tblPr/>
              <a:tblGrid>
                <a:gridCol w="1117097">
                  <a:extLst>
                    <a:ext uri="{9D8B030D-6E8A-4147-A177-3AD203B41FA5}">
                      <a16:colId xmlns:a16="http://schemas.microsoft.com/office/drawing/2014/main" val="2027710133"/>
                    </a:ext>
                  </a:extLst>
                </a:gridCol>
                <a:gridCol w="4414341">
                  <a:extLst>
                    <a:ext uri="{9D8B030D-6E8A-4147-A177-3AD203B41FA5}">
                      <a16:colId xmlns:a16="http://schemas.microsoft.com/office/drawing/2014/main" val="3456560478"/>
                    </a:ext>
                  </a:extLst>
                </a:gridCol>
                <a:gridCol w="1730564">
                  <a:extLst>
                    <a:ext uri="{9D8B030D-6E8A-4147-A177-3AD203B41FA5}">
                      <a16:colId xmlns:a16="http://schemas.microsoft.com/office/drawing/2014/main" val="1695849921"/>
                    </a:ext>
                  </a:extLst>
                </a:gridCol>
                <a:gridCol w="1810015">
                  <a:extLst>
                    <a:ext uri="{9D8B030D-6E8A-4147-A177-3AD203B41FA5}">
                      <a16:colId xmlns:a16="http://schemas.microsoft.com/office/drawing/2014/main" val="2731500776"/>
                    </a:ext>
                  </a:extLst>
                </a:gridCol>
                <a:gridCol w="1415775">
                  <a:extLst>
                    <a:ext uri="{9D8B030D-6E8A-4147-A177-3AD203B41FA5}">
                      <a16:colId xmlns:a16="http://schemas.microsoft.com/office/drawing/2014/main" val="3133111326"/>
                    </a:ext>
                  </a:extLst>
                </a:gridCol>
              </a:tblGrid>
              <a:tr h="631842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WI number, 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Title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Status</a:t>
                      </a:r>
                      <a:endParaRPr lang="en-US" sz="280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Target Release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TP45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8049646"/>
                  </a:ext>
                </a:extLst>
              </a:tr>
              <a:tr h="315921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WI-0054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Developers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Calibri" panose="020F0502020204030204" pitchFamily="34" charset="0"/>
                        </a:rPr>
                        <a:t>’ guide series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Active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Calibri" panose="020F0502020204030204" pitchFamily="34" charset="0"/>
                        </a:rPr>
                        <a:t>　</a:t>
                      </a:r>
                      <a:endParaRPr lang="ko-KR" alt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Calibri" panose="020F0502020204030204" pitchFamily="34" charset="0"/>
                        </a:rPr>
                        <a:t>97%</a:t>
                      </a:r>
                      <a:endParaRPr lang="ko-KR" alt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8705321"/>
                  </a:ext>
                </a:extLst>
              </a:tr>
              <a:tr h="315921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WI-0060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Interoperability testing Release 2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Active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R2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Calibri" panose="020F0502020204030204" pitchFamily="34" charset="0"/>
                        </a:rPr>
                        <a:t>92%</a:t>
                      </a:r>
                      <a:endParaRPr lang="ko-KR" alt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34051658"/>
                  </a:ext>
                </a:extLst>
              </a:tr>
              <a:tr h="315921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WI-0097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Interoperability testing Release </a:t>
                      </a:r>
                      <a:r>
                        <a:rPr lang="en-US" sz="16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Active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R3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30%</a:t>
                      </a:r>
                      <a:endParaRPr lang="ko-KR" altLang="en-US" sz="16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0205144"/>
                  </a:ext>
                </a:extLst>
              </a:tr>
              <a:tr h="315921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WI-0078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oneM2M API guide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Active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Calibri" panose="020F0502020204030204" pitchFamily="34" charset="0"/>
                        </a:rPr>
                        <a:t>　</a:t>
                      </a:r>
                      <a:endParaRPr lang="ko-KR" alt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Calibri" panose="020F0502020204030204" pitchFamily="34" charset="0"/>
                        </a:rPr>
                        <a:t>97%</a:t>
                      </a:r>
                      <a:endParaRPr lang="ko-KR" alt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4404093"/>
                  </a:ext>
                </a:extLst>
              </a:tr>
              <a:tr h="315921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effectLst/>
                          <a:latin typeface="+mn-lt"/>
                          <a:cs typeface="Calibri" panose="020F0502020204030204" pitchFamily="34" charset="0"/>
                        </a:rPr>
                        <a:t>WI-0085</a:t>
                      </a:r>
                      <a:endParaRPr lang="en-US" sz="1600" dirty="0"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>
                          <a:effectLst/>
                          <a:latin typeface="+mn-lt"/>
                          <a:cs typeface="Calibri" panose="020F0502020204030204" pitchFamily="34" charset="0"/>
                        </a:rPr>
                        <a:t>Conformance Test Specifications Release 3</a:t>
                      </a:r>
                      <a:endParaRPr lang="en-US" sz="1600" dirty="0"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effectLst/>
                          <a:latin typeface="+mn-lt"/>
                          <a:cs typeface="Calibri" panose="020F0502020204030204" pitchFamily="34" charset="0"/>
                        </a:rPr>
                        <a:t>Active</a:t>
                      </a:r>
                      <a:endParaRPr lang="en-US" sz="1600" dirty="0"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dirty="0" smtClean="0">
                          <a:effectLst/>
                          <a:latin typeface="+mn-lt"/>
                          <a:cs typeface="Calibri" panose="020F0502020204030204" pitchFamily="34" charset="0"/>
                        </a:rPr>
                        <a:t>R3</a:t>
                      </a:r>
                      <a:endParaRPr lang="ko-KR" altLang="en-US" sz="1600" dirty="0"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dirty="0" smtClean="0">
                          <a:effectLst/>
                          <a:latin typeface="+mn-lt"/>
                          <a:cs typeface="Calibri" panose="020F0502020204030204" pitchFamily="34" charset="0"/>
                        </a:rPr>
                        <a:t>92%</a:t>
                      </a:r>
                      <a:endParaRPr lang="ko-KR" altLang="en-US" sz="1600" dirty="0"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5211251"/>
                  </a:ext>
                </a:extLst>
              </a:tr>
              <a:tr h="315921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effectLst/>
                          <a:latin typeface="+mn-lt"/>
                          <a:cs typeface="Calibri" panose="020F0502020204030204" pitchFamily="34" charset="0"/>
                        </a:rPr>
                        <a:t>WI-0086</a:t>
                      </a:r>
                      <a:endParaRPr lang="en-US" sz="1600" dirty="0"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>
                          <a:effectLst/>
                          <a:latin typeface="+mn-lt"/>
                          <a:cs typeface="Calibri" panose="020F0502020204030204" pitchFamily="34" charset="0"/>
                        </a:rPr>
                        <a:t>Conformance Test Specifications Release 4</a:t>
                      </a:r>
                      <a:endParaRPr lang="en-US" sz="1600" dirty="0"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effectLst/>
                          <a:latin typeface="+mn-lt"/>
                          <a:cs typeface="Calibri" panose="020F0502020204030204" pitchFamily="34" charset="0"/>
                        </a:rPr>
                        <a:t>Active</a:t>
                      </a:r>
                      <a:endParaRPr lang="en-US" sz="1600" dirty="0"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dirty="0" smtClean="0">
                          <a:effectLst/>
                          <a:latin typeface="+mn-lt"/>
                          <a:cs typeface="Calibri" panose="020F0502020204030204" pitchFamily="34" charset="0"/>
                        </a:rPr>
                        <a:t>R4</a:t>
                      </a:r>
                      <a:endParaRPr lang="ko-KR" altLang="en-US" sz="1600" dirty="0"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dirty="0" smtClean="0">
                          <a:effectLst/>
                          <a:latin typeface="+mn-lt"/>
                          <a:cs typeface="Calibri" panose="020F0502020204030204" pitchFamily="34" charset="0"/>
                        </a:rPr>
                        <a:t>(0)</a:t>
                      </a:r>
                      <a:endParaRPr lang="ko-KR" altLang="en-US" sz="1600" dirty="0"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42957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678003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오른쪽 화살표 19"/>
          <p:cNvSpPr/>
          <p:nvPr/>
        </p:nvSpPr>
        <p:spPr>
          <a:xfrm>
            <a:off x="313178" y="6014174"/>
            <a:ext cx="11764266" cy="423447"/>
          </a:xfrm>
          <a:prstGeom prst="rightArrow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TS-0018 Test Purposes</a:t>
            </a:r>
            <a:endParaRPr lang="ko-KR" altLang="en-US" dirty="0"/>
          </a:p>
        </p:txBody>
      </p:sp>
      <p:sp>
        <p:nvSpPr>
          <p:cNvPr id="4" name="모서리가 둥근 직사각형 3"/>
          <p:cNvSpPr/>
          <p:nvPr/>
        </p:nvSpPr>
        <p:spPr>
          <a:xfrm>
            <a:off x="313178" y="4259022"/>
            <a:ext cx="2745658" cy="1678016"/>
          </a:xfrm>
          <a:prstGeom prst="roundRect">
            <a:avLst>
              <a:gd name="adj" fmla="val 16149"/>
            </a:avLst>
          </a:prstGeom>
          <a:solidFill>
            <a:schemeClr val="accent4">
              <a:lumMod val="20000"/>
              <a:lumOff val="80000"/>
            </a:schemeClr>
          </a:solidFill>
          <a:ln w="6350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b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ko-KR" sz="1200" dirty="0" smtClean="0">
                <a:solidFill>
                  <a:schemeClr val="tx1"/>
                </a:solidFill>
              </a:rPr>
              <a:t>General Capability(GEN)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ko-KR" sz="1200" dirty="0" smtClean="0">
                <a:solidFill>
                  <a:schemeClr val="tx1"/>
                </a:solidFill>
              </a:rPr>
              <a:t>Registration(REG)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ko-KR" sz="1200" dirty="0" smtClean="0">
                <a:solidFill>
                  <a:schemeClr val="tx1"/>
                </a:solidFill>
              </a:rPr>
              <a:t>Data Management and Repository(DMR)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ko-KR" sz="1200" dirty="0" smtClean="0">
                <a:solidFill>
                  <a:schemeClr val="tx1"/>
                </a:solidFill>
              </a:rPr>
              <a:t>Subscription and Notification(SUB)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ko-KR" sz="1200" dirty="0" smtClean="0">
                <a:solidFill>
                  <a:schemeClr val="tx1"/>
                </a:solidFill>
              </a:rPr>
              <a:t>Security(SEC)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ko-KR" sz="1200" dirty="0" smtClean="0">
                <a:solidFill>
                  <a:schemeClr val="tx1"/>
                </a:solidFill>
              </a:rPr>
              <a:t>Group Management(GMG)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ko-KR" sz="1200" dirty="0" smtClean="0">
                <a:solidFill>
                  <a:schemeClr val="tx1"/>
                </a:solidFill>
              </a:rPr>
              <a:t>Discovery(DIS)</a:t>
            </a:r>
            <a:endParaRPr lang="en-US" altLang="ko-KR" sz="1200" dirty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89017" y="5937038"/>
            <a:ext cx="11939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Release 1</a:t>
            </a:r>
            <a:endParaRPr lang="ko-KR" alt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046069" y="5937038"/>
            <a:ext cx="11939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Release 2</a:t>
            </a:r>
            <a:endParaRPr lang="ko-KR" alt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003121" y="5937038"/>
            <a:ext cx="11939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Release 3</a:t>
            </a:r>
            <a:endParaRPr lang="ko-KR" alt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960173" y="5937038"/>
            <a:ext cx="11939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Release 4</a:t>
            </a:r>
            <a:endParaRPr lang="ko-KR" alt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모서리가 둥근 직사각형 12"/>
          <p:cNvSpPr/>
          <p:nvPr/>
        </p:nvSpPr>
        <p:spPr>
          <a:xfrm>
            <a:off x="3270230" y="3371198"/>
            <a:ext cx="2745658" cy="744641"/>
          </a:xfrm>
          <a:prstGeom prst="roundRect">
            <a:avLst>
              <a:gd name="adj" fmla="val 37600"/>
            </a:avLst>
          </a:prstGeom>
          <a:solidFill>
            <a:schemeClr val="accent1">
              <a:lumMod val="20000"/>
              <a:lumOff val="80000"/>
            </a:schemeClr>
          </a:solidFill>
          <a:ln w="6350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b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ko-KR" sz="1200" b="1" dirty="0" smtClean="0">
                <a:solidFill>
                  <a:schemeClr val="accent1">
                    <a:lumMod val="75000"/>
                  </a:schemeClr>
                </a:solidFill>
              </a:rPr>
              <a:t>Communication </a:t>
            </a:r>
            <a:r>
              <a:rPr lang="en-US" altLang="ko-KR" sz="1200" b="1" dirty="0">
                <a:solidFill>
                  <a:schemeClr val="accent1">
                    <a:lumMod val="75000"/>
                  </a:schemeClr>
                </a:solidFill>
              </a:rPr>
              <a:t>Management and Delivery Handling(CMDH)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ko-KR" sz="1200" b="1" dirty="0" err="1" smtClean="0">
                <a:solidFill>
                  <a:schemeClr val="accent1">
                    <a:lumMod val="75000"/>
                  </a:schemeClr>
                </a:solidFill>
              </a:rPr>
              <a:t>FlexContainer</a:t>
            </a:r>
            <a:endParaRPr lang="en-US" altLang="ko-KR" sz="1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4" name="모서리가 둥근 직사각형 13"/>
          <p:cNvSpPr/>
          <p:nvPr/>
        </p:nvSpPr>
        <p:spPr>
          <a:xfrm>
            <a:off x="6227282" y="2116909"/>
            <a:ext cx="2745658" cy="1466722"/>
          </a:xfrm>
          <a:prstGeom prst="roundRect">
            <a:avLst>
              <a:gd name="adj" fmla="val 16939"/>
            </a:avLst>
          </a:prstGeom>
          <a:solidFill>
            <a:schemeClr val="accent1">
              <a:lumMod val="20000"/>
              <a:lumOff val="80000"/>
            </a:schemeClr>
          </a:solidFill>
          <a:ln w="6350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b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ko-KR" sz="1200" b="1" dirty="0" smtClean="0">
                <a:solidFill>
                  <a:schemeClr val="accent1">
                    <a:lumMod val="75000"/>
                  </a:schemeClr>
                </a:solidFill>
              </a:rPr>
              <a:t>Ontology based Interworking(OBI)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ko-KR" sz="1200" b="1" dirty="0" smtClean="0">
                <a:solidFill>
                  <a:schemeClr val="accent1">
                    <a:lumMod val="75000"/>
                  </a:schemeClr>
                </a:solidFill>
              </a:rPr>
              <a:t>Home Appliance Information Model and Mapping(HAIM)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ko-KR" sz="1200" b="1" dirty="0" smtClean="0">
                <a:solidFill>
                  <a:schemeClr val="accent1">
                    <a:lumMod val="75000"/>
                  </a:schemeClr>
                </a:solidFill>
              </a:rPr>
              <a:t>Location(LOS)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ko-KR" sz="1200" b="1" dirty="0" smtClean="0">
                <a:solidFill>
                  <a:schemeClr val="accent1">
                    <a:lumMod val="75000"/>
                  </a:schemeClr>
                </a:solidFill>
              </a:rPr>
              <a:t>Device Management(DMG)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ko-KR" sz="1200" b="1" dirty="0" smtClean="0">
                <a:solidFill>
                  <a:schemeClr val="accent1">
                    <a:lumMod val="75000"/>
                  </a:schemeClr>
                </a:solidFill>
              </a:rPr>
              <a:t>Resource Announcement(ANNC)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ko-KR" sz="1200" b="1" dirty="0" smtClean="0">
                <a:solidFill>
                  <a:schemeClr val="accent1">
                    <a:lumMod val="75000"/>
                  </a:schemeClr>
                </a:solidFill>
              </a:rPr>
              <a:t>3GPP Interworking</a:t>
            </a:r>
            <a:endParaRPr lang="en-US" altLang="ko-KR" sz="1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6" name="모서리가 둥근 직사각형 15"/>
          <p:cNvSpPr/>
          <p:nvPr/>
        </p:nvSpPr>
        <p:spPr>
          <a:xfrm>
            <a:off x="9184334" y="2332031"/>
            <a:ext cx="2745658" cy="3605007"/>
          </a:xfrm>
          <a:prstGeom prst="roundRect">
            <a:avLst>
              <a:gd name="adj" fmla="val 8989"/>
            </a:avLst>
          </a:prstGeom>
          <a:solidFill>
            <a:schemeClr val="accent4">
              <a:lumMod val="20000"/>
              <a:lumOff val="80000"/>
            </a:schemeClr>
          </a:solidFill>
          <a:ln w="6350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b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ko-KR" sz="1200" dirty="0" smtClean="0">
                <a:solidFill>
                  <a:schemeClr val="tx1"/>
                </a:solidFill>
              </a:rPr>
              <a:t>General </a:t>
            </a:r>
            <a:r>
              <a:rPr lang="en-US" altLang="ko-KR" sz="1200" dirty="0">
                <a:solidFill>
                  <a:schemeClr val="tx1"/>
                </a:solidFill>
              </a:rPr>
              <a:t>Capability(GEN)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ko-KR" sz="1200" dirty="0">
                <a:solidFill>
                  <a:schemeClr val="tx1"/>
                </a:solidFill>
              </a:rPr>
              <a:t>Registration(REG)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ko-KR" sz="1200" dirty="0">
                <a:solidFill>
                  <a:schemeClr val="tx1"/>
                </a:solidFill>
              </a:rPr>
              <a:t>Data Management and Repository(DMR)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ko-KR" sz="1200" dirty="0">
                <a:solidFill>
                  <a:schemeClr val="tx1"/>
                </a:solidFill>
              </a:rPr>
              <a:t>Subscription and Notification(SUB</a:t>
            </a:r>
            <a:r>
              <a:rPr lang="en-US" altLang="ko-KR" sz="1200" dirty="0" smtClean="0">
                <a:solidFill>
                  <a:schemeClr val="tx1"/>
                </a:solidFill>
              </a:rPr>
              <a:t>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ko-KR" sz="1200" dirty="0">
                <a:solidFill>
                  <a:schemeClr val="tx1"/>
                </a:solidFill>
              </a:rPr>
              <a:t>Communication Management and Delivery Handling(CMDH)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ko-KR" sz="1200" dirty="0" smtClean="0">
                <a:solidFill>
                  <a:schemeClr val="tx1"/>
                </a:solidFill>
              </a:rPr>
              <a:t>Ontology based Interworking(OBI)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ko-KR" sz="1200" strike="sngStrike" dirty="0" smtClean="0">
                <a:solidFill>
                  <a:schemeClr val="tx1"/>
                </a:solidFill>
              </a:rPr>
              <a:t>Home Appliance Information Model and Mapping(HAIM)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ko-KR" sz="1200" dirty="0" smtClean="0">
                <a:solidFill>
                  <a:schemeClr val="tx1"/>
                </a:solidFill>
              </a:rPr>
              <a:t>Group </a:t>
            </a:r>
            <a:r>
              <a:rPr lang="en-US" altLang="ko-KR" sz="1200" dirty="0">
                <a:solidFill>
                  <a:schemeClr val="tx1"/>
                </a:solidFill>
              </a:rPr>
              <a:t>Management(GMG</a:t>
            </a:r>
            <a:r>
              <a:rPr lang="en-US" altLang="ko-KR" sz="1200" dirty="0" smtClean="0">
                <a:solidFill>
                  <a:schemeClr val="tx1"/>
                </a:solidFill>
              </a:rPr>
              <a:t>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ko-KR" sz="1200" dirty="0" smtClean="0">
                <a:solidFill>
                  <a:schemeClr val="tx1"/>
                </a:solidFill>
              </a:rPr>
              <a:t>Discovery(DIS)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ko-KR" sz="1200" dirty="0" smtClean="0">
                <a:solidFill>
                  <a:schemeClr val="tx1"/>
                </a:solidFill>
              </a:rPr>
              <a:t>Location(LOS)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ko-KR" sz="1200" dirty="0" smtClean="0">
                <a:solidFill>
                  <a:schemeClr val="tx1"/>
                </a:solidFill>
              </a:rPr>
              <a:t>Device Management(DMG)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ko-KR" sz="1200" dirty="0" smtClean="0">
                <a:solidFill>
                  <a:schemeClr val="tx1"/>
                </a:solidFill>
              </a:rPr>
              <a:t>Security(SEC)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ko-KR" sz="1200" dirty="0" smtClean="0">
                <a:solidFill>
                  <a:schemeClr val="tx1"/>
                </a:solidFill>
              </a:rPr>
              <a:t>Resource Announcement(ANNC)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ko-KR" sz="1200" dirty="0" smtClean="0">
                <a:solidFill>
                  <a:schemeClr val="tx1"/>
                </a:solidFill>
              </a:rPr>
              <a:t>3GPP Interworking</a:t>
            </a:r>
            <a:endParaRPr lang="en-US" altLang="ko-KR" sz="1200" dirty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ko-KR" sz="1200" dirty="0" err="1" smtClean="0">
                <a:solidFill>
                  <a:schemeClr val="tx1"/>
                </a:solidFill>
              </a:rPr>
              <a:t>FlexContainer</a:t>
            </a:r>
            <a:endParaRPr lang="en-US" altLang="ko-KR" sz="1200" dirty="0">
              <a:solidFill>
                <a:schemeClr val="tx1"/>
              </a:solidFill>
            </a:endParaRPr>
          </a:p>
        </p:txBody>
      </p:sp>
      <p:sp>
        <p:nvSpPr>
          <p:cNvPr id="17" name="모서리가 둥근 직사각형 16"/>
          <p:cNvSpPr/>
          <p:nvPr/>
        </p:nvSpPr>
        <p:spPr>
          <a:xfrm>
            <a:off x="6227282" y="3743519"/>
            <a:ext cx="2745658" cy="2193517"/>
          </a:xfrm>
          <a:prstGeom prst="roundRect">
            <a:avLst>
              <a:gd name="adj" fmla="val 11227"/>
            </a:avLst>
          </a:prstGeom>
          <a:solidFill>
            <a:schemeClr val="accent4">
              <a:lumMod val="20000"/>
              <a:lumOff val="80000"/>
            </a:schemeClr>
          </a:solidFill>
          <a:ln w="6350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b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ko-KR" sz="1200" dirty="0" smtClean="0">
                <a:solidFill>
                  <a:schemeClr val="tx1"/>
                </a:solidFill>
              </a:rPr>
              <a:t>General </a:t>
            </a:r>
            <a:r>
              <a:rPr lang="en-US" altLang="ko-KR" sz="1200" dirty="0">
                <a:solidFill>
                  <a:schemeClr val="tx1"/>
                </a:solidFill>
              </a:rPr>
              <a:t>Capability(GEN)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ko-KR" sz="1200" dirty="0">
                <a:solidFill>
                  <a:schemeClr val="tx1"/>
                </a:solidFill>
              </a:rPr>
              <a:t>Registration(REG)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ko-KR" sz="1200" dirty="0">
                <a:solidFill>
                  <a:schemeClr val="tx1"/>
                </a:solidFill>
              </a:rPr>
              <a:t>Data Management and Repository(DMR)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ko-KR" sz="1200" dirty="0">
                <a:solidFill>
                  <a:schemeClr val="tx1"/>
                </a:solidFill>
              </a:rPr>
              <a:t>Subscription and Notification(SUB</a:t>
            </a:r>
            <a:r>
              <a:rPr lang="en-US" altLang="ko-KR" sz="1200" dirty="0" smtClean="0">
                <a:solidFill>
                  <a:schemeClr val="tx1"/>
                </a:solidFill>
              </a:rPr>
              <a:t>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ko-KR" sz="1200" dirty="0" smtClean="0">
                <a:solidFill>
                  <a:schemeClr val="tx1"/>
                </a:solidFill>
              </a:rPr>
              <a:t>Group </a:t>
            </a:r>
            <a:r>
              <a:rPr lang="en-US" altLang="ko-KR" sz="1200" dirty="0">
                <a:solidFill>
                  <a:schemeClr val="tx1"/>
                </a:solidFill>
              </a:rPr>
              <a:t>Management(GMG</a:t>
            </a:r>
            <a:r>
              <a:rPr lang="en-US" altLang="ko-KR" sz="1200" dirty="0" smtClean="0">
                <a:solidFill>
                  <a:schemeClr val="tx1"/>
                </a:solidFill>
              </a:rPr>
              <a:t>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ko-KR" sz="1200" dirty="0" smtClean="0">
                <a:solidFill>
                  <a:schemeClr val="tx1"/>
                </a:solidFill>
              </a:rPr>
              <a:t>Discovery(DIS)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ko-KR" sz="1200" dirty="0">
                <a:solidFill>
                  <a:schemeClr val="tx1"/>
                </a:solidFill>
              </a:rPr>
              <a:t>Communication Management and Delivery Handling(CMDH)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ko-KR" sz="1200" dirty="0">
                <a:solidFill>
                  <a:schemeClr val="tx1"/>
                </a:solidFill>
              </a:rPr>
              <a:t>Security(SEC)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ko-KR" sz="1200" dirty="0" err="1" smtClean="0">
                <a:solidFill>
                  <a:schemeClr val="tx1"/>
                </a:solidFill>
              </a:rPr>
              <a:t>FlexContainer</a:t>
            </a:r>
            <a:endParaRPr lang="en-US" altLang="ko-KR" sz="1200" dirty="0">
              <a:solidFill>
                <a:schemeClr val="tx1"/>
              </a:solidFill>
            </a:endParaRPr>
          </a:p>
        </p:txBody>
      </p:sp>
      <p:sp>
        <p:nvSpPr>
          <p:cNvPr id="18" name="모서리가 둥근 직사각형 17"/>
          <p:cNvSpPr/>
          <p:nvPr/>
        </p:nvSpPr>
        <p:spPr>
          <a:xfrm>
            <a:off x="3270230" y="4259022"/>
            <a:ext cx="2745658" cy="1678016"/>
          </a:xfrm>
          <a:prstGeom prst="roundRect">
            <a:avLst>
              <a:gd name="adj" fmla="val 16149"/>
            </a:avLst>
          </a:prstGeom>
          <a:solidFill>
            <a:schemeClr val="accent4">
              <a:lumMod val="20000"/>
              <a:lumOff val="80000"/>
            </a:schemeClr>
          </a:solidFill>
          <a:ln w="6350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b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ko-KR" sz="1200" dirty="0" smtClean="0">
                <a:solidFill>
                  <a:schemeClr val="tx1"/>
                </a:solidFill>
              </a:rPr>
              <a:t>General Capability(GEN)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ko-KR" sz="1200" dirty="0" smtClean="0">
                <a:solidFill>
                  <a:schemeClr val="tx1"/>
                </a:solidFill>
              </a:rPr>
              <a:t>Registration(REG)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ko-KR" sz="1200" dirty="0" smtClean="0">
                <a:solidFill>
                  <a:schemeClr val="tx1"/>
                </a:solidFill>
              </a:rPr>
              <a:t>Data Management and Repository(DMR)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ko-KR" sz="1200" dirty="0" smtClean="0">
                <a:solidFill>
                  <a:schemeClr val="tx1"/>
                </a:solidFill>
              </a:rPr>
              <a:t>Subscription and Notification(SUB)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ko-KR" sz="1200" dirty="0" smtClean="0">
                <a:solidFill>
                  <a:schemeClr val="tx1"/>
                </a:solidFill>
              </a:rPr>
              <a:t>Security(SEC)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ko-KR" sz="1200" dirty="0" smtClean="0">
                <a:solidFill>
                  <a:schemeClr val="tx1"/>
                </a:solidFill>
              </a:rPr>
              <a:t>Group Management(GMG)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ko-KR" sz="1200" dirty="0" smtClean="0">
                <a:solidFill>
                  <a:schemeClr val="tx1"/>
                </a:solidFill>
              </a:rPr>
              <a:t>Discovery(DIS)</a:t>
            </a:r>
            <a:endParaRPr lang="en-US" altLang="ko-KR" sz="1200" dirty="0">
              <a:solidFill>
                <a:schemeClr val="tx1"/>
              </a:solidFill>
            </a:endParaRPr>
          </a:p>
        </p:txBody>
      </p:sp>
      <p:sp>
        <p:nvSpPr>
          <p:cNvPr id="19" name="모서리가 둥근 직사각형 18"/>
          <p:cNvSpPr/>
          <p:nvPr/>
        </p:nvSpPr>
        <p:spPr>
          <a:xfrm>
            <a:off x="9184334" y="1245793"/>
            <a:ext cx="2745658" cy="928261"/>
          </a:xfrm>
          <a:prstGeom prst="roundRect">
            <a:avLst>
              <a:gd name="adj" fmla="val 28344"/>
            </a:avLst>
          </a:prstGeom>
          <a:solidFill>
            <a:schemeClr val="accent1">
              <a:lumMod val="20000"/>
              <a:lumOff val="80000"/>
            </a:schemeClr>
          </a:solidFill>
          <a:ln w="6350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b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ko-KR" sz="1200" b="1" dirty="0" smtClean="0">
                <a:solidFill>
                  <a:schemeClr val="accent1">
                    <a:lumMod val="75000"/>
                  </a:schemeClr>
                </a:solidFill>
              </a:rPr>
              <a:t>Release 4 features</a:t>
            </a:r>
            <a:endParaRPr lang="en-US" altLang="ko-KR" sz="1200" b="1" dirty="0">
              <a:solidFill>
                <a:schemeClr val="accent1">
                  <a:lumMod val="75000"/>
                </a:schemeClr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ko-KR" sz="1200" b="1" dirty="0" smtClean="0">
                <a:solidFill>
                  <a:schemeClr val="accent1">
                    <a:lumMod val="75000"/>
                  </a:schemeClr>
                </a:solidFill>
              </a:rPr>
              <a:t>Smart Device Template based </a:t>
            </a:r>
            <a:r>
              <a:rPr lang="en-US" altLang="ko-KR" sz="1200" b="1" dirty="0">
                <a:solidFill>
                  <a:schemeClr val="accent1">
                    <a:lumMod val="75000"/>
                  </a:schemeClr>
                </a:solidFill>
              </a:rPr>
              <a:t>Information Model and Mapping</a:t>
            </a:r>
            <a:r>
              <a:rPr lang="en-US" altLang="ko-KR" sz="1200" b="1" dirty="0" smtClean="0">
                <a:solidFill>
                  <a:schemeClr val="accent1">
                    <a:lumMod val="75000"/>
                  </a:schemeClr>
                </a:solidFill>
              </a:rPr>
              <a:t> for Vertical Support (SDT)</a:t>
            </a:r>
            <a:endParaRPr lang="en-US" altLang="ko-KR" sz="12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68763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45A63F-8E83-4105-ACAD-639E21BC44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3779" y="0"/>
            <a:ext cx="7901215" cy="1173570"/>
          </a:xfrm>
        </p:spPr>
        <p:txBody>
          <a:bodyPr>
            <a:normAutofit/>
          </a:bodyPr>
          <a:lstStyle/>
          <a:p>
            <a:r>
              <a:rPr lang="en-US" sz="4000" dirty="0">
                <a:latin typeface="Myriad Pro" panose="020B0503030403020204" pitchFamily="34" charset="0"/>
              </a:rPr>
              <a:t>oneM2M </a:t>
            </a:r>
            <a:r>
              <a:rPr lang="en-US" sz="4000" dirty="0" smtClean="0">
                <a:latin typeface="Myriad Pro" panose="020B0503030403020204" pitchFamily="34" charset="0"/>
              </a:rPr>
              <a:t>WIs </a:t>
            </a:r>
            <a:r>
              <a:rPr lang="en-US" sz="4000" dirty="0">
                <a:latin typeface="Myriad Pro" panose="020B0503030403020204" pitchFamily="34" charset="0"/>
              </a:rPr>
              <a:t>Timeline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5D9263F-DD1E-417C-A41F-D65B432474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6</a:t>
            </a:fld>
            <a:endParaRPr lang="en-US" dirty="0"/>
          </a:p>
        </p:txBody>
      </p:sp>
      <p:sp>
        <p:nvSpPr>
          <p:cNvPr id="26" name="Eingekerbter Richtungspfeil 25"/>
          <p:cNvSpPr/>
          <p:nvPr/>
        </p:nvSpPr>
        <p:spPr>
          <a:xfrm>
            <a:off x="2555395" y="1769945"/>
            <a:ext cx="1600201" cy="635705"/>
          </a:xfrm>
          <a:prstGeom prst="chevron">
            <a:avLst/>
          </a:prstGeom>
          <a:solidFill>
            <a:srgbClr val="C00000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2400" dirty="0" smtClean="0">
                <a:solidFill>
                  <a:schemeClr val="bg1"/>
                </a:solidFill>
              </a:rPr>
              <a:t>TP44</a:t>
            </a:r>
            <a:endParaRPr lang="de-AT" sz="2400" dirty="0">
              <a:solidFill>
                <a:schemeClr val="bg1"/>
              </a:solidFill>
            </a:endParaRPr>
          </a:p>
        </p:txBody>
      </p:sp>
      <p:sp>
        <p:nvSpPr>
          <p:cNvPr id="27" name="Eingekerbter Richtungspfeil 26"/>
          <p:cNvSpPr/>
          <p:nvPr/>
        </p:nvSpPr>
        <p:spPr>
          <a:xfrm>
            <a:off x="1230633" y="1769945"/>
            <a:ext cx="1600201" cy="635705"/>
          </a:xfrm>
          <a:prstGeom prst="chevron">
            <a:avLst/>
          </a:prstGeom>
          <a:solidFill>
            <a:srgbClr val="C00000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2400" dirty="0" smtClean="0"/>
              <a:t>TP43</a:t>
            </a:r>
            <a:endParaRPr lang="de-AT" sz="2400" dirty="0"/>
          </a:p>
        </p:txBody>
      </p:sp>
      <p:sp>
        <p:nvSpPr>
          <p:cNvPr id="28" name="Eingekerbter Richtungspfeil 27"/>
          <p:cNvSpPr/>
          <p:nvPr/>
        </p:nvSpPr>
        <p:spPr>
          <a:xfrm>
            <a:off x="6502589" y="1769944"/>
            <a:ext cx="1600201" cy="635705"/>
          </a:xfrm>
          <a:prstGeom prst="chevron">
            <a:avLst/>
          </a:prstGeom>
          <a:solidFill>
            <a:srgbClr val="C00000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2400" dirty="0" smtClean="0">
                <a:solidFill>
                  <a:schemeClr val="bg1"/>
                </a:solidFill>
              </a:rPr>
              <a:t>TP47</a:t>
            </a:r>
            <a:endParaRPr lang="de-AT" sz="2400" dirty="0">
              <a:solidFill>
                <a:schemeClr val="bg1"/>
              </a:solidFill>
            </a:endParaRPr>
          </a:p>
        </p:txBody>
      </p:sp>
      <p:sp>
        <p:nvSpPr>
          <p:cNvPr id="29" name="Eingekerbter Richtungspfeil 28"/>
          <p:cNvSpPr/>
          <p:nvPr/>
        </p:nvSpPr>
        <p:spPr>
          <a:xfrm>
            <a:off x="5191274" y="1769944"/>
            <a:ext cx="1600201" cy="635705"/>
          </a:xfrm>
          <a:prstGeom prst="chevron">
            <a:avLst/>
          </a:prstGeom>
          <a:solidFill>
            <a:srgbClr val="C00000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2400" dirty="0" smtClean="0">
                <a:solidFill>
                  <a:schemeClr val="bg1"/>
                </a:solidFill>
              </a:rPr>
              <a:t>TP46</a:t>
            </a:r>
            <a:endParaRPr lang="de-AT" sz="2400" dirty="0">
              <a:solidFill>
                <a:schemeClr val="bg1"/>
              </a:solidFill>
            </a:endParaRPr>
          </a:p>
        </p:txBody>
      </p:sp>
      <p:sp>
        <p:nvSpPr>
          <p:cNvPr id="30" name="Eingekerbter Richtungspfeil 29"/>
          <p:cNvSpPr/>
          <p:nvPr/>
        </p:nvSpPr>
        <p:spPr>
          <a:xfrm>
            <a:off x="3866512" y="1769943"/>
            <a:ext cx="1600201" cy="635705"/>
          </a:xfrm>
          <a:prstGeom prst="chevron">
            <a:avLst/>
          </a:prstGeom>
          <a:solidFill>
            <a:srgbClr val="C00000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2400" dirty="0" smtClean="0">
                <a:solidFill>
                  <a:schemeClr val="bg1"/>
                </a:solidFill>
              </a:rPr>
              <a:t>TP45</a:t>
            </a:r>
            <a:endParaRPr lang="de-AT" sz="2400" dirty="0">
              <a:solidFill>
                <a:schemeClr val="bg1"/>
              </a:solidFill>
            </a:endParaRPr>
          </a:p>
        </p:txBody>
      </p:sp>
      <p:sp>
        <p:nvSpPr>
          <p:cNvPr id="31" name="Eingekerbter Richtungspfeil 30"/>
          <p:cNvSpPr/>
          <p:nvPr/>
        </p:nvSpPr>
        <p:spPr>
          <a:xfrm>
            <a:off x="10463428" y="1769944"/>
            <a:ext cx="1600201" cy="635705"/>
          </a:xfrm>
          <a:prstGeom prst="chevron">
            <a:avLst/>
          </a:prstGeom>
          <a:solidFill>
            <a:srgbClr val="C00000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2400" dirty="0" smtClean="0">
                <a:solidFill>
                  <a:schemeClr val="bg1"/>
                </a:solidFill>
              </a:rPr>
              <a:t>TP50</a:t>
            </a:r>
            <a:endParaRPr lang="de-AT" sz="2400" dirty="0">
              <a:solidFill>
                <a:schemeClr val="bg1"/>
              </a:solidFill>
            </a:endParaRPr>
          </a:p>
        </p:txBody>
      </p:sp>
      <p:sp>
        <p:nvSpPr>
          <p:cNvPr id="32" name="Eingekerbter Richtungspfeil 31"/>
          <p:cNvSpPr/>
          <p:nvPr/>
        </p:nvSpPr>
        <p:spPr>
          <a:xfrm>
            <a:off x="9138666" y="1769944"/>
            <a:ext cx="1600201" cy="635705"/>
          </a:xfrm>
          <a:prstGeom prst="chevron">
            <a:avLst/>
          </a:prstGeom>
          <a:solidFill>
            <a:srgbClr val="C00000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2400" dirty="0" smtClean="0">
                <a:solidFill>
                  <a:schemeClr val="bg1"/>
                </a:solidFill>
              </a:rPr>
              <a:t>TP49</a:t>
            </a:r>
            <a:endParaRPr lang="de-AT" sz="2400" dirty="0">
              <a:solidFill>
                <a:schemeClr val="bg1"/>
              </a:solidFill>
            </a:endParaRPr>
          </a:p>
        </p:txBody>
      </p:sp>
      <p:sp>
        <p:nvSpPr>
          <p:cNvPr id="33" name="Eingekerbter Richtungspfeil 32"/>
          <p:cNvSpPr/>
          <p:nvPr/>
        </p:nvSpPr>
        <p:spPr>
          <a:xfrm>
            <a:off x="7827351" y="1769943"/>
            <a:ext cx="1600201" cy="635705"/>
          </a:xfrm>
          <a:prstGeom prst="chevron">
            <a:avLst/>
          </a:prstGeom>
          <a:solidFill>
            <a:srgbClr val="C00000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2400" dirty="0" smtClean="0">
                <a:solidFill>
                  <a:schemeClr val="bg1"/>
                </a:solidFill>
              </a:rPr>
              <a:t>TP48</a:t>
            </a:r>
            <a:endParaRPr lang="de-AT" sz="2400" dirty="0">
              <a:solidFill>
                <a:schemeClr val="bg1"/>
              </a:solidFill>
            </a:endParaRPr>
          </a:p>
        </p:txBody>
      </p:sp>
      <p:sp>
        <p:nvSpPr>
          <p:cNvPr id="34" name="Richtungspfeil 33"/>
          <p:cNvSpPr/>
          <p:nvPr/>
        </p:nvSpPr>
        <p:spPr>
          <a:xfrm>
            <a:off x="0" y="1769943"/>
            <a:ext cx="1518011" cy="635636"/>
          </a:xfrm>
          <a:prstGeom prst="homePlate">
            <a:avLst/>
          </a:prstGeom>
          <a:solidFill>
            <a:srgbClr val="C00000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2400" dirty="0" smtClean="0"/>
              <a:t>TP42</a:t>
            </a:r>
            <a:endParaRPr lang="de-AT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2994060" y="1287090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2020</a:t>
            </a:r>
            <a:endParaRPr lang="ko-KR" altLang="en-US" dirty="0"/>
          </a:p>
        </p:txBody>
      </p:sp>
      <p:sp>
        <p:nvSpPr>
          <p:cNvPr id="5" name="이등변 삼각형 4"/>
          <p:cNvSpPr/>
          <p:nvPr/>
        </p:nvSpPr>
        <p:spPr>
          <a:xfrm rot="10800000">
            <a:off x="5848085" y="1603689"/>
            <a:ext cx="273132" cy="166254"/>
          </a:xfrm>
          <a:prstGeom prst="triangl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4" name="이등변 삼각형 153"/>
          <p:cNvSpPr/>
          <p:nvPr/>
        </p:nvSpPr>
        <p:spPr>
          <a:xfrm rot="10800000">
            <a:off x="9774691" y="1603689"/>
            <a:ext cx="273132" cy="166254"/>
          </a:xfrm>
          <a:prstGeom prst="triangl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65" name="이등변 삼각형 164"/>
          <p:cNvSpPr/>
          <p:nvPr/>
        </p:nvSpPr>
        <p:spPr>
          <a:xfrm rot="10800000">
            <a:off x="3183866" y="1603689"/>
            <a:ext cx="273132" cy="166254"/>
          </a:xfrm>
          <a:prstGeom prst="triangl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70" name="TextBox 169"/>
          <p:cNvSpPr txBox="1"/>
          <p:nvPr/>
        </p:nvSpPr>
        <p:spPr>
          <a:xfrm>
            <a:off x="9584885" y="1287090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2021</a:t>
            </a:r>
            <a:endParaRPr lang="ko-KR" altLang="en-US" dirty="0"/>
          </a:p>
        </p:txBody>
      </p:sp>
      <p:sp>
        <p:nvSpPr>
          <p:cNvPr id="171" name="TextBox 170"/>
          <p:cNvSpPr txBox="1"/>
          <p:nvPr/>
        </p:nvSpPr>
        <p:spPr>
          <a:xfrm>
            <a:off x="5658279" y="1287090"/>
            <a:ext cx="6197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Now</a:t>
            </a:r>
            <a:endParaRPr lang="ko-KR" alt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550736" y="2621416"/>
            <a:ext cx="6876816" cy="36933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pPr algn="ctr"/>
            <a:r>
              <a:rPr lang="en-US" altLang="ko-KR" dirty="0"/>
              <a:t>WI0097 Interoperability testing Release </a:t>
            </a:r>
            <a:r>
              <a:rPr lang="en-US" altLang="ko-KR" dirty="0" smtClean="0"/>
              <a:t>3</a:t>
            </a:r>
            <a:endParaRPr lang="en-US" altLang="ko-KR" dirty="0"/>
          </a:p>
        </p:txBody>
      </p:sp>
      <p:sp>
        <p:nvSpPr>
          <p:cNvPr id="172" name="TextBox 171"/>
          <p:cNvSpPr txBox="1"/>
          <p:nvPr/>
        </p:nvSpPr>
        <p:spPr>
          <a:xfrm>
            <a:off x="2531" y="3203272"/>
            <a:ext cx="4137006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pPr algn="ctr"/>
            <a:r>
              <a:rPr lang="en-US" altLang="ko-KR" dirty="0"/>
              <a:t>WI0085 Conformance Test Specifications Release 3</a:t>
            </a:r>
          </a:p>
        </p:txBody>
      </p:sp>
      <p:sp>
        <p:nvSpPr>
          <p:cNvPr id="173" name="TextBox 172"/>
          <p:cNvSpPr txBox="1"/>
          <p:nvPr/>
        </p:nvSpPr>
        <p:spPr>
          <a:xfrm>
            <a:off x="1" y="3799643"/>
            <a:ext cx="9427551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pPr algn="ctr"/>
            <a:r>
              <a:rPr lang="en-US" altLang="ko-KR" dirty="0" smtClean="0"/>
              <a:t>WI0086 </a:t>
            </a:r>
            <a:r>
              <a:rPr lang="en-US" altLang="ko-KR" dirty="0"/>
              <a:t>Conformance Test Specifications Release </a:t>
            </a:r>
            <a:r>
              <a:rPr lang="en-US" altLang="ko-KR" dirty="0" smtClean="0"/>
              <a:t>4</a:t>
            </a:r>
            <a:endParaRPr lang="en-US" altLang="ko-KR" dirty="0"/>
          </a:p>
        </p:txBody>
      </p:sp>
      <p:graphicFrame>
        <p:nvGraphicFramePr>
          <p:cNvPr id="174" name="내용 개체 틀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73277802"/>
              </p:ext>
            </p:extLst>
          </p:nvPr>
        </p:nvGraphicFramePr>
        <p:xfrm>
          <a:off x="724275" y="4302220"/>
          <a:ext cx="10487793" cy="2076808"/>
        </p:xfrm>
        <a:graphic>
          <a:graphicData uri="http://schemas.openxmlformats.org/drawingml/2006/table">
            <a:tbl>
              <a:tblPr/>
              <a:tblGrid>
                <a:gridCol w="850525">
                  <a:extLst>
                    <a:ext uri="{9D8B030D-6E8A-4147-A177-3AD203B41FA5}">
                      <a16:colId xmlns:a16="http://schemas.microsoft.com/office/drawing/2014/main" val="2027710133"/>
                    </a:ext>
                  </a:extLst>
                </a:gridCol>
                <a:gridCol w="5275943">
                  <a:extLst>
                    <a:ext uri="{9D8B030D-6E8A-4147-A177-3AD203B41FA5}">
                      <a16:colId xmlns:a16="http://schemas.microsoft.com/office/drawing/2014/main" val="3456560478"/>
                    </a:ext>
                  </a:extLst>
                </a:gridCol>
                <a:gridCol w="667657">
                  <a:extLst>
                    <a:ext uri="{9D8B030D-6E8A-4147-A177-3AD203B41FA5}">
                      <a16:colId xmlns:a16="http://schemas.microsoft.com/office/drawing/2014/main" val="1695849921"/>
                    </a:ext>
                  </a:extLst>
                </a:gridCol>
                <a:gridCol w="1211943">
                  <a:extLst>
                    <a:ext uri="{9D8B030D-6E8A-4147-A177-3AD203B41FA5}">
                      <a16:colId xmlns:a16="http://schemas.microsoft.com/office/drawing/2014/main" val="3508555173"/>
                    </a:ext>
                  </a:extLst>
                </a:gridCol>
                <a:gridCol w="1248229">
                  <a:extLst>
                    <a:ext uri="{9D8B030D-6E8A-4147-A177-3AD203B41FA5}">
                      <a16:colId xmlns:a16="http://schemas.microsoft.com/office/drawing/2014/main" val="2731500776"/>
                    </a:ext>
                  </a:extLst>
                </a:gridCol>
                <a:gridCol w="1233496">
                  <a:extLst>
                    <a:ext uri="{9D8B030D-6E8A-4147-A177-3AD203B41FA5}">
                      <a16:colId xmlns:a16="http://schemas.microsoft.com/office/drawing/2014/main" val="3133111326"/>
                    </a:ext>
                  </a:extLst>
                </a:gridCol>
              </a:tblGrid>
              <a:tr h="259601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TS#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Title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Rel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Start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Freeze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Approval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8049646"/>
                  </a:ext>
                </a:extLst>
              </a:tr>
              <a:tr h="259601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TS-0013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Interoperability Testing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R3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TP44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Calibri" panose="020F0502020204030204" pitchFamily="34" charset="0"/>
                        </a:rPr>
                        <a:t>TP46</a:t>
                      </a:r>
                      <a:r>
                        <a:rPr lang="ko-KR" alt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Calibri" panose="020F0502020204030204" pitchFamily="34" charset="0"/>
                        </a:rPr>
                        <a:t>　</a:t>
                      </a:r>
                      <a:endParaRPr lang="ko-KR" alt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Calibri" panose="020F0502020204030204" pitchFamily="34" charset="0"/>
                        </a:rPr>
                        <a:t>TP48</a:t>
                      </a:r>
                      <a:endParaRPr lang="ko-KR" alt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8705321"/>
                  </a:ext>
                </a:extLst>
              </a:tr>
              <a:tr h="259601">
                <a:tc rowSpan="2"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TS-0017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/>
                      <a:r>
                        <a:rPr lang="en-US" sz="16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Implementation Conformance Statements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R3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TP35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Calibri" panose="020F0502020204030204" pitchFamily="34" charset="0"/>
                        </a:rPr>
                        <a:t>TP43</a:t>
                      </a:r>
                      <a:r>
                        <a:rPr lang="ko-KR" alt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Calibri" panose="020F0502020204030204" pitchFamily="34" charset="0"/>
                        </a:rPr>
                        <a:t>　</a:t>
                      </a:r>
                      <a:endParaRPr lang="ko-KR" alt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Calibri" panose="020F0502020204030204" pitchFamily="34" charset="0"/>
                        </a:rPr>
                        <a:t>TP44</a:t>
                      </a:r>
                      <a:endParaRPr lang="ko-KR" alt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34051658"/>
                  </a:ext>
                </a:extLst>
              </a:tr>
              <a:tr h="259601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R4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TP38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Calibri" panose="020F0502020204030204" pitchFamily="34" charset="0"/>
                        </a:rPr>
                        <a:t>TP47</a:t>
                      </a:r>
                      <a:r>
                        <a:rPr lang="ko-KR" alt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Calibri" panose="020F0502020204030204" pitchFamily="34" charset="0"/>
                        </a:rPr>
                        <a:t>　</a:t>
                      </a:r>
                      <a:endParaRPr lang="ko-KR" alt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Calibri" panose="020F0502020204030204" pitchFamily="34" charset="0"/>
                        </a:rPr>
                        <a:t>TP48</a:t>
                      </a:r>
                      <a:endParaRPr lang="ko-KR" alt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30879297"/>
                  </a:ext>
                </a:extLst>
              </a:tr>
              <a:tr h="259601">
                <a:tc rowSpan="2"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TS-0018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/>
                      <a:r>
                        <a:rPr lang="en-US" sz="16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Test Suite Structure and Test Purposes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R3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TP35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Calibri" panose="020F0502020204030204" pitchFamily="34" charset="0"/>
                        </a:rPr>
                        <a:t>TP43</a:t>
                      </a:r>
                      <a:r>
                        <a:rPr lang="ko-KR" alt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Calibri" panose="020F0502020204030204" pitchFamily="34" charset="0"/>
                        </a:rPr>
                        <a:t>　</a:t>
                      </a:r>
                      <a:endParaRPr lang="ko-KR" alt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Calibri" panose="020F0502020204030204" pitchFamily="34" charset="0"/>
                        </a:rPr>
                        <a:t>TP44</a:t>
                      </a:r>
                      <a:endParaRPr lang="ko-KR" alt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0205144"/>
                  </a:ext>
                </a:extLst>
              </a:tr>
              <a:tr h="259601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R4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TP38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Calibri" panose="020F0502020204030204" pitchFamily="34" charset="0"/>
                        </a:rPr>
                        <a:t>TP47</a:t>
                      </a:r>
                      <a:r>
                        <a:rPr lang="ko-KR" alt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Calibri" panose="020F0502020204030204" pitchFamily="34" charset="0"/>
                        </a:rPr>
                        <a:t>　</a:t>
                      </a:r>
                      <a:endParaRPr lang="ko-KR" alt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Calibri" panose="020F0502020204030204" pitchFamily="34" charset="0"/>
                        </a:rPr>
                        <a:t>TP48</a:t>
                      </a:r>
                      <a:endParaRPr lang="ko-KR" alt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58764580"/>
                  </a:ext>
                </a:extLst>
              </a:tr>
              <a:tr h="259601">
                <a:tc rowSpan="2"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TS-0019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/>
                      <a:r>
                        <a:rPr lang="en-US" sz="16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Abstract Test Suite and Implementation </a:t>
                      </a:r>
                      <a:r>
                        <a:rPr lang="en-US" sz="160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eXtra</a:t>
                      </a:r>
                      <a:r>
                        <a:rPr lang="en-US" sz="16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Information for Test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R3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TP35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Calibri" panose="020F0502020204030204" pitchFamily="34" charset="0"/>
                        </a:rPr>
                        <a:t>TP43</a:t>
                      </a:r>
                      <a:r>
                        <a:rPr lang="ko-KR" alt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Calibri" panose="020F0502020204030204" pitchFamily="34" charset="0"/>
                        </a:rPr>
                        <a:t>　</a:t>
                      </a:r>
                      <a:endParaRPr lang="ko-KR" alt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Calibri" panose="020F0502020204030204" pitchFamily="34" charset="0"/>
                        </a:rPr>
                        <a:t>TP44</a:t>
                      </a:r>
                      <a:endParaRPr lang="ko-KR" alt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4404093"/>
                  </a:ext>
                </a:extLst>
              </a:tr>
              <a:tr h="259601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R4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TP38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Calibri" panose="020F0502020204030204" pitchFamily="34" charset="0"/>
                        </a:rPr>
                        <a:t>TP47</a:t>
                      </a:r>
                      <a:r>
                        <a:rPr lang="ko-KR" alt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Calibri" panose="020F0502020204030204" pitchFamily="34" charset="0"/>
                        </a:rPr>
                        <a:t>　</a:t>
                      </a:r>
                      <a:endParaRPr lang="ko-KR" alt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Calibri" panose="020F0502020204030204" pitchFamily="34" charset="0"/>
                        </a:rPr>
                        <a:t>TP48</a:t>
                      </a:r>
                      <a:endParaRPr lang="ko-KR" alt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37272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54810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292084" y="3157537"/>
            <a:ext cx="7850299" cy="1173570"/>
          </a:xfrm>
        </p:spPr>
        <p:txBody>
          <a:bodyPr>
            <a:normAutofit/>
          </a:bodyPr>
          <a:lstStyle/>
          <a:p>
            <a:pPr algn="ctr"/>
            <a:r>
              <a:rPr lang="en-US" altLang="ko-KR" sz="6000" dirty="0" smtClean="0"/>
              <a:t>Thank You!</a:t>
            </a:r>
            <a:endParaRPr lang="ko-KR" altLang="en-US" sz="6000" dirty="0"/>
          </a:p>
        </p:txBody>
      </p:sp>
    </p:spTree>
    <p:extLst>
      <p:ext uri="{BB962C8B-B14F-4D97-AF65-F5344CB8AC3E}">
        <p14:creationId xmlns:p14="http://schemas.microsoft.com/office/powerpoint/2010/main" val="26390469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ne2m">
      <a:dk1>
        <a:srgbClr val="545054"/>
      </a:dk1>
      <a:lt1>
        <a:sysClr val="window" lastClr="FFFFFF"/>
      </a:lt1>
      <a:dk2>
        <a:srgbClr val="000000"/>
      </a:dk2>
      <a:lt2>
        <a:srgbClr val="E7E6E6"/>
      </a:lt2>
      <a:accent1>
        <a:srgbClr val="C00000"/>
      </a:accent1>
      <a:accent2>
        <a:srgbClr val="545054"/>
      </a:accent2>
      <a:accent3>
        <a:srgbClr val="A5A5A5"/>
      </a:accent3>
      <a:accent4>
        <a:srgbClr val="F6921E"/>
      </a:accent4>
      <a:accent5>
        <a:srgbClr val="716896"/>
      </a:accent5>
      <a:accent6>
        <a:srgbClr val="005480"/>
      </a:accent6>
      <a:hlink>
        <a:srgbClr val="668C97"/>
      </a:hlink>
      <a:folHlink>
        <a:srgbClr val="44546A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2147</TotalTime>
  <Words>579</Words>
  <Application>Microsoft Office PowerPoint</Application>
  <PresentationFormat>와이드스크린</PresentationFormat>
  <Paragraphs>271</Paragraphs>
  <Slides>7</Slides>
  <Notes>2</Notes>
  <HiddenSlides>0</HiddenSlides>
  <MMClips>0</MMClips>
  <ScaleCrop>false</ScaleCrop>
  <HeadingPairs>
    <vt:vector size="6" baseType="variant">
      <vt:variant>
        <vt:lpstr>사용한 글꼴</vt:lpstr>
      </vt:variant>
      <vt:variant>
        <vt:i4>7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7</vt:i4>
      </vt:variant>
    </vt:vector>
  </HeadingPairs>
  <TitlesOfParts>
    <vt:vector size="15" baseType="lpstr">
      <vt:lpstr>Myriad Pro</vt:lpstr>
      <vt:lpstr>Myriad Pro Light</vt:lpstr>
      <vt:lpstr>宋体</vt:lpstr>
      <vt:lpstr>맑은 고딕</vt:lpstr>
      <vt:lpstr>Arial</vt:lpstr>
      <vt:lpstr>Calibri</vt:lpstr>
      <vt:lpstr>Wingdings</vt:lpstr>
      <vt:lpstr>Office Theme</vt:lpstr>
      <vt:lpstr>oneM2M Test Specification Release Plan (R3/R4)</vt:lpstr>
      <vt:lpstr>oneM2M Feature Summary by Release</vt:lpstr>
      <vt:lpstr>oneM2M Key-events Timeline</vt:lpstr>
      <vt:lpstr>TDE WIs Summary</vt:lpstr>
      <vt:lpstr>TS-0018 Test Purposes</vt:lpstr>
      <vt:lpstr>oneM2M WIs Timeline</vt:lpstr>
      <vt:lpstr>Thank You!</vt:lpstr>
    </vt:vector>
  </TitlesOfParts>
  <Company>iconectiv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Swedlund, Nils</dc:creator>
  <cp:lastModifiedBy>Han Andrew Min-gyu</cp:lastModifiedBy>
  <cp:revision>140</cp:revision>
  <dcterms:created xsi:type="dcterms:W3CDTF">2017-09-21T15:46:31Z</dcterms:created>
  <dcterms:modified xsi:type="dcterms:W3CDTF">2020-07-10T10:37:31Z</dcterms:modified>
</cp:coreProperties>
</file>