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341" r:id="rId4"/>
    <p:sldId id="342" r:id="rId5"/>
    <p:sldId id="343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-gyu Han" userId="2609d183-e7ac-4bd8-a95d-df0f24b577af" providerId="ADAL" clId="{15785133-A3ED-4E88-9101-512E723A9BC0}"/>
    <pc:docChg chg="undo modSld">
      <pc:chgData name="Min-gyu Han" userId="2609d183-e7ac-4bd8-a95d-df0f24b577af" providerId="ADAL" clId="{15785133-A3ED-4E88-9101-512E723A9BC0}" dt="2022-02-18T09:59:41.383" v="607" actId="20577"/>
      <pc:docMkLst>
        <pc:docMk/>
      </pc:docMkLst>
      <pc:sldChg chg="modSp">
        <pc:chgData name="Min-gyu Han" userId="2609d183-e7ac-4bd8-a95d-df0f24b577af" providerId="ADAL" clId="{15785133-A3ED-4E88-9101-512E723A9BC0}" dt="2022-02-18T09:59:41.383" v="607" actId="20577"/>
        <pc:sldMkLst>
          <pc:docMk/>
          <pc:sldMk cId="2278966715" sldId="262"/>
        </pc:sldMkLst>
        <pc:graphicFrameChg chg="mod modGraphic">
          <ac:chgData name="Min-gyu Han" userId="2609d183-e7ac-4bd8-a95d-df0f24b577af" providerId="ADAL" clId="{15785133-A3ED-4E88-9101-512E723A9BC0}" dt="2022-02-18T09:59:41.383" v="607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">
        <pc:chgData name="Min-gyu Han" userId="2609d183-e7ac-4bd8-a95d-df0f24b577af" providerId="ADAL" clId="{15785133-A3ED-4E88-9101-512E723A9BC0}" dt="2022-02-17T13:37:56.330" v="569" actId="20577"/>
        <pc:sldMkLst>
          <pc:docMk/>
          <pc:sldMk cId="44548526" sldId="264"/>
        </pc:sldMkLst>
        <pc:spChg chg="mod">
          <ac:chgData name="Min-gyu Han" userId="2609d183-e7ac-4bd8-a95d-df0f24b577af" providerId="ADAL" clId="{15785133-A3ED-4E88-9101-512E723A9BC0}" dt="2022-02-17T13:37:56.330" v="569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15785133-A3ED-4E88-9101-512E723A9BC0}" dt="2022-02-17T12:04:51.508" v="25" actId="20577"/>
        <pc:sldMkLst>
          <pc:docMk/>
          <pc:sldMk cId="642484664" sldId="266"/>
        </pc:sldMkLst>
        <pc:spChg chg="mod">
          <ac:chgData name="Min-gyu Han" userId="2609d183-e7ac-4bd8-a95d-df0f24b577af" providerId="ADAL" clId="{15785133-A3ED-4E88-9101-512E723A9BC0}" dt="2022-02-17T12:04:51.508" v="25" actId="20577"/>
          <ac:spMkLst>
            <pc:docMk/>
            <pc:sldMk cId="642484664" sldId="26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2_30pt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49EFB2C-8162-48E3-AB5C-BE68F986B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표준전문가 </a:t>
            </a:r>
            <a:r>
              <a:rPr lang="en-US" altLang="ko-KR"/>
              <a:t>TTA</a:t>
            </a:r>
            <a:r>
              <a:rPr lang="ko-KR" altLang="en-US"/>
              <a:t>와 함께 하세요 </a:t>
            </a:r>
            <a:r>
              <a:rPr lang="en-US" altLang="ko-KR"/>
              <a:t>edu.tta.or.kr</a:t>
            </a:r>
            <a:endParaRPr lang="ko-KR" alt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D887E6E-D199-4556-9CDD-8814943A7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6D5F-7DCB-4008-8FCA-658E61C6797C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531E3FAC-09D2-4565-A980-E27AB31177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6000" y="180000"/>
            <a:ext cx="11340000" cy="648000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ko-KR" altLang="en-US" sz="2903" dirty="0"/>
            </a:lvl1pPr>
          </a:lstStyle>
          <a:p>
            <a:pPr lvl="0"/>
            <a:r>
              <a:rPr lang="en-US" altLang="ko-KR" dirty="0"/>
              <a:t>1.1 </a:t>
            </a:r>
            <a:r>
              <a:rPr lang="ko-KR" altLang="en-US" dirty="0"/>
              <a:t>마스터 제목</a:t>
            </a:r>
            <a:r>
              <a:rPr lang="en-US" altLang="ko-KR" dirty="0"/>
              <a:t>2(30pt, Calibri, </a:t>
            </a:r>
            <a:r>
              <a:rPr lang="ko-KR" altLang="en-US" dirty="0" err="1"/>
              <a:t>나눔바른고딕</a:t>
            </a:r>
            <a:r>
              <a:rPr lang="en-US" altLang="ko-KR" dirty="0"/>
              <a:t>)</a:t>
            </a:r>
            <a:endParaRPr lang="ko-KR" altLang="en-US" dirty="0"/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8DB70055-C20F-42AA-BCC5-5D121E4F68BB}"/>
              </a:ext>
            </a:extLst>
          </p:cNvPr>
          <p:cNvCxnSpPr>
            <a:cxnSpLocks/>
          </p:cNvCxnSpPr>
          <p:nvPr userDrawn="1"/>
        </p:nvCxnSpPr>
        <p:spPr>
          <a:xfrm>
            <a:off x="426000" y="828000"/>
            <a:ext cx="11340000" cy="0"/>
          </a:xfrm>
          <a:prstGeom prst="line">
            <a:avLst/>
          </a:prstGeom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내용 개체 틀 7">
            <a:extLst>
              <a:ext uri="{FF2B5EF4-FFF2-40B4-BE49-F238E27FC236}">
                <a16:creationId xmlns:a16="http://schemas.microsoft.com/office/drawing/2014/main" id="{96817889-1E69-4D32-B617-BB93416DC75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6000" y="966166"/>
            <a:ext cx="11341100" cy="5388660"/>
          </a:xfrm>
        </p:spPr>
        <p:txBody>
          <a:bodyPr/>
          <a:lstStyle>
            <a:lvl1pPr marL="168516" indent="-168516" latinLnBrk="0">
              <a:buFont typeface="Wingdings" panose="05000000000000000000" pitchFamily="2" charset="2"/>
              <a:buChar char="§"/>
              <a:defRPr/>
            </a:lvl1pPr>
            <a:lvl2pPr latinLnBrk="0">
              <a:defRPr/>
            </a:lvl2pPr>
            <a:lvl3pPr latinLnBrk="0">
              <a:defRPr/>
            </a:lvl3pPr>
            <a:lvl4pPr latinLnBrk="0">
              <a:defRPr/>
            </a:lvl4pPr>
            <a:lvl5pPr latinLnBrk="0"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712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62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err="1"/>
              <a:t>InterOp</a:t>
            </a:r>
            <a:r>
              <a:rPr lang="en-US" dirty="0"/>
              <a:t> 2022 discussion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altLang="ko-KR" dirty="0"/>
              <a:t>Group: TDE</a:t>
            </a:r>
          </a:p>
          <a:p>
            <a:pPr algn="l"/>
            <a:r>
              <a:rPr lang="en-US" altLang="ko-KR" dirty="0"/>
              <a:t>Source: TDE WG Chair, Andrew Min-gyu Han, Hansung University</a:t>
            </a:r>
          </a:p>
          <a:p>
            <a:pPr algn="l"/>
            <a:r>
              <a:rPr lang="en-US" altLang="ko-KR" dirty="0"/>
              <a:t>	TDE WG Vice-chair, Bob Flynn, Exacta GSS</a:t>
            </a:r>
          </a:p>
          <a:p>
            <a:pPr algn="l"/>
            <a:r>
              <a:rPr lang="en-US" dirty="0"/>
              <a:t>Meeting Date: 2022-05-13</a:t>
            </a:r>
          </a:p>
          <a:p>
            <a:pPr algn="l"/>
            <a:r>
              <a:rPr lang="en-US" dirty="0"/>
              <a:t>Doc</a:t>
            </a:r>
            <a:r>
              <a:rPr lang="en-US"/>
              <a:t>#: TDE-2022-0032-interop</a:t>
            </a:r>
            <a:r>
              <a:rPr lang="en-US" dirty="0"/>
              <a:t>_2022_discussion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5E5871-9FD3-48BA-80D1-4998BF91E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319B25D-7024-4288-828B-987C69EA5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789435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/>
              <a:t>Host:</a:t>
            </a:r>
          </a:p>
          <a:p>
            <a:pPr lvl="1"/>
            <a:r>
              <a:rPr lang="en-US" altLang="ko-KR" dirty="0"/>
              <a:t>TTA (tentative)</a:t>
            </a:r>
          </a:p>
          <a:p>
            <a:r>
              <a:rPr lang="en-US" altLang="ko-KR" dirty="0"/>
              <a:t>Place:</a:t>
            </a:r>
          </a:p>
          <a:p>
            <a:pPr lvl="1"/>
            <a:r>
              <a:rPr lang="en-US" altLang="ko-KR" dirty="0"/>
              <a:t>TTA Test Lab in </a:t>
            </a:r>
            <a:r>
              <a:rPr lang="en-US" altLang="ko-KR" dirty="0" err="1"/>
              <a:t>Pangyo</a:t>
            </a:r>
            <a:r>
              <a:rPr lang="en-US" altLang="ko-KR" dirty="0"/>
              <a:t> (tentative) </a:t>
            </a:r>
          </a:p>
          <a:p>
            <a:r>
              <a:rPr lang="en-US" altLang="ko-KR" dirty="0"/>
              <a:t>Date:</a:t>
            </a:r>
          </a:p>
          <a:p>
            <a:pPr lvl="1"/>
            <a:r>
              <a:rPr lang="en-US" altLang="ko-KR" dirty="0"/>
              <a:t>Independent event</a:t>
            </a:r>
          </a:p>
          <a:p>
            <a:pPr lvl="1"/>
            <a:r>
              <a:rPr lang="en-US" altLang="ko-KR" dirty="0"/>
              <a:t>Run with TP</a:t>
            </a:r>
            <a:r>
              <a:rPr lang="ko-KR" altLang="en-US" dirty="0"/>
              <a:t> </a:t>
            </a:r>
            <a:r>
              <a:rPr lang="en-US" altLang="ko-KR" dirty="0"/>
              <a:t>meeting</a:t>
            </a:r>
          </a:p>
          <a:p>
            <a:r>
              <a:rPr lang="en-US" altLang="ko-KR" dirty="0"/>
              <a:t>Attendees: </a:t>
            </a:r>
          </a:p>
          <a:p>
            <a:pPr lvl="1"/>
            <a:r>
              <a:rPr lang="en-US" altLang="ko-KR" dirty="0"/>
              <a:t>How many and from where</a:t>
            </a:r>
          </a:p>
          <a:p>
            <a:r>
              <a:rPr lang="en-US" altLang="ko-KR" dirty="0"/>
              <a:t>Program:</a:t>
            </a:r>
          </a:p>
          <a:p>
            <a:pPr lvl="1"/>
            <a:r>
              <a:rPr lang="en-US" altLang="ko-KR" dirty="0"/>
              <a:t>Focus of the event</a:t>
            </a:r>
          </a:p>
          <a:p>
            <a:pPr lvl="1"/>
            <a:r>
              <a:rPr lang="en-US" altLang="ko-KR" dirty="0"/>
              <a:t>Scope of the interop</a:t>
            </a:r>
          </a:p>
          <a:p>
            <a:pPr lvl="1"/>
            <a:r>
              <a:rPr lang="en-US" altLang="ko-KR" dirty="0"/>
              <a:t>Test schedule</a:t>
            </a:r>
          </a:p>
          <a:p>
            <a:pPr lvl="1"/>
            <a:r>
              <a:rPr lang="en-US" altLang="ko-KR" dirty="0"/>
              <a:t>Just operating interop or add some seminar or workshop to promote oneM2M testing, such as oneM2M test specification and certification program</a:t>
            </a:r>
          </a:p>
          <a:p>
            <a:r>
              <a:rPr lang="en-US" altLang="ko-KR" dirty="0"/>
              <a:t>Test environments:</a:t>
            </a:r>
          </a:p>
          <a:p>
            <a:pPr lvl="1"/>
            <a:r>
              <a:rPr lang="en-US" altLang="ko-KR" dirty="0"/>
              <a:t>Network, equipment, test &amp; reporting tools</a:t>
            </a:r>
          </a:p>
        </p:txBody>
      </p:sp>
    </p:spTree>
    <p:extLst>
      <p:ext uri="{BB962C8B-B14F-4D97-AF65-F5344CB8AC3E}">
        <p14:creationId xmlns:p14="http://schemas.microsoft.com/office/powerpoint/2010/main" val="3225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C5FAD7-B609-489F-8ADD-E37A783AE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oneM2M Releases</a:t>
            </a:r>
            <a:endParaRPr lang="ko-KR" altLang="en-US" dirty="0"/>
          </a:p>
        </p:txBody>
      </p:sp>
      <p:cxnSp>
        <p:nvCxnSpPr>
          <p:cNvPr id="4" name="Gerade Verbindung mit Pfeil 10">
            <a:extLst>
              <a:ext uri="{FF2B5EF4-FFF2-40B4-BE49-F238E27FC236}">
                <a16:creationId xmlns:a16="http://schemas.microsoft.com/office/drawing/2014/main" id="{E9BEE0E3-FF0D-4ECE-B3D3-46D77186147C}"/>
              </a:ext>
            </a:extLst>
          </p:cNvPr>
          <p:cNvCxnSpPr/>
          <p:nvPr/>
        </p:nvCxnSpPr>
        <p:spPr>
          <a:xfrm>
            <a:off x="362208" y="6040989"/>
            <a:ext cx="11267422" cy="23648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5">
            <a:extLst>
              <a:ext uri="{FF2B5EF4-FFF2-40B4-BE49-F238E27FC236}">
                <a16:creationId xmlns:a16="http://schemas.microsoft.com/office/drawing/2014/main" id="{8F0AAD53-98E9-4456-A61D-32F9D0AD2551}"/>
              </a:ext>
            </a:extLst>
          </p:cNvPr>
          <p:cNvSpPr/>
          <p:nvPr/>
        </p:nvSpPr>
        <p:spPr>
          <a:xfrm>
            <a:off x="362208" y="2616183"/>
            <a:ext cx="2376055" cy="3057670"/>
          </a:xfrm>
          <a:prstGeom prst="roundRect">
            <a:avLst>
              <a:gd name="adj" fmla="val 6364"/>
            </a:avLst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Myriad Pro" panose="020B0503030403020204" pitchFamily="34" charset="0"/>
              </a:rPr>
              <a:t>Release 1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Registration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Discovery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Security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Group Management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Data Mgmt. &amp; Repository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Subscription &amp; Notification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Device Management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Communication Mgmt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Service Charging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Network Service Exposure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App &amp; Service Mgmt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HTTP/CoAP/MQTT Bindings</a:t>
            </a:r>
          </a:p>
        </p:txBody>
      </p:sp>
      <p:sp>
        <p:nvSpPr>
          <p:cNvPr id="6" name="Rounded Rectangle 7">
            <a:extLst>
              <a:ext uri="{FF2B5EF4-FFF2-40B4-BE49-F238E27FC236}">
                <a16:creationId xmlns:a16="http://schemas.microsoft.com/office/drawing/2014/main" id="{85C49835-3BAF-4C2B-9927-CFA0658733AD}"/>
              </a:ext>
            </a:extLst>
          </p:cNvPr>
          <p:cNvSpPr/>
          <p:nvPr/>
        </p:nvSpPr>
        <p:spPr>
          <a:xfrm>
            <a:off x="6166130" y="1541467"/>
            <a:ext cx="2376055" cy="4119520"/>
          </a:xfrm>
          <a:prstGeom prst="roundRect">
            <a:avLst>
              <a:gd name="adj" fmla="val 6364"/>
            </a:avLst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US" sz="2400" dirty="0">
                <a:latin typeface="Myriad Pro" panose="020B0503030403020204" pitchFamily="34" charset="0"/>
              </a:rPr>
              <a:t>Release 3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Semantic Querying/Mashup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3GPP SCEF Interworking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Non-IP Data Delivery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UE reachability Monitoring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Device triggering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Etc.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Transaction Management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Service Layer routing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Common oneM2M Interworking Framework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OCF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OPC-UA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OSGi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oneM2M Conformance Tests and Profiles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Security Enhancements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Distributed Authorization 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etc.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Ontology Based Interworking</a:t>
            </a:r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E11AA75F-AD78-4685-90C5-805F0EA4F5AA}"/>
              </a:ext>
            </a:extLst>
          </p:cNvPr>
          <p:cNvSpPr/>
          <p:nvPr/>
        </p:nvSpPr>
        <p:spPr>
          <a:xfrm>
            <a:off x="3247298" y="1873975"/>
            <a:ext cx="2376055" cy="3787012"/>
          </a:xfrm>
          <a:prstGeom prst="roundRect">
            <a:avLst>
              <a:gd name="adj" fmla="val 6364"/>
            </a:avLst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Myriad Pro" panose="020B0503030403020204" pitchFamily="34" charset="0"/>
              </a:rPr>
              <a:t>Release 2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Time Series Data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Flexible Resources that can be customized by app developers (flex container)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Semantics Description &amp; Discovery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Security Enhancements</a:t>
            </a:r>
          </a:p>
          <a:p>
            <a:pPr marL="6372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Dynamic Authorization</a:t>
            </a:r>
          </a:p>
          <a:p>
            <a:pPr marL="6372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Content Security</a:t>
            </a:r>
          </a:p>
          <a:p>
            <a:pPr marL="6372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E2E Security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WebSocket Binding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Ontology for Mome Area Information Model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oneM2M App-ID Registry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oneM2M Interworking</a:t>
            </a:r>
          </a:p>
          <a:p>
            <a:pPr marL="6372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LWM2M</a:t>
            </a:r>
          </a:p>
          <a:p>
            <a:pPr marL="6372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Alljoyn</a:t>
            </a:r>
          </a:p>
          <a:p>
            <a:pPr marL="6372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3GPP Triggering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E4E3801-F866-4A0A-B13F-1AB461EA9B0B}"/>
              </a:ext>
            </a:extLst>
          </p:cNvPr>
          <p:cNvSpPr/>
          <p:nvPr/>
        </p:nvSpPr>
        <p:spPr>
          <a:xfrm>
            <a:off x="9051220" y="1286146"/>
            <a:ext cx="2767982" cy="4387707"/>
          </a:xfrm>
          <a:prstGeom prst="roundRect">
            <a:avLst>
              <a:gd name="adj" fmla="val 6364"/>
            </a:avLst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ctr"/>
          <a:lstStyle/>
          <a:p>
            <a:pPr algn="ctr">
              <a:spcBef>
                <a:spcPts val="2400"/>
              </a:spcBef>
            </a:pPr>
            <a:r>
              <a:rPr lang="en-US" sz="2400" dirty="0">
                <a:latin typeface="Myriad Pro" panose="020B0503030403020204" pitchFamily="34" charset="0"/>
              </a:rPr>
              <a:t>Release 4</a:t>
            </a:r>
            <a:br>
              <a:rPr lang="en-US" sz="2400" dirty="0">
                <a:latin typeface="Myriad Pro" panose="020B0503030403020204" pitchFamily="34" charset="0"/>
              </a:rPr>
            </a:br>
            <a:r>
              <a:rPr lang="en-US" sz="1200" dirty="0">
                <a:latin typeface="Myriad Pro" panose="020B0503030403020204" pitchFamily="34" charset="0"/>
              </a:rPr>
              <a:t>(planned)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SDT 4.0 and the Information Models for Multiple Domains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oneM2M Conformance Tests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Geo Query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Process Management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Message Primitive Profiles 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Semantic Reasoning 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Time Management</a:t>
            </a:r>
            <a:endParaRPr lang="en-US" sz="1000" dirty="0">
              <a:latin typeface="Myriad Pro" panose="020B0503030403020204" pitchFamily="34" charset="0"/>
            </a:endParaRP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Enhanced 3GPP Interworking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Session QoS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Congestion Monitoring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Fog/Edge Computing</a:t>
            </a:r>
          </a:p>
          <a:p>
            <a:pPr marL="468000" lvl="2" indent="-180000">
              <a:buSzPct val="100000"/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Software Campaigning</a:t>
            </a:r>
          </a:p>
          <a:p>
            <a:pPr marL="468000" lvl="2" indent="-180000">
              <a:buSzPct val="100000"/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Resource Synchronization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Service Subscriber Management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Security Enhancements</a:t>
            </a:r>
            <a:endParaRPr lang="en-US" sz="1000" dirty="0">
              <a:latin typeface="Myriad Pro" panose="020B0503030403020204" pitchFamily="34" charset="0"/>
            </a:endParaRP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Group Anycast/Somecast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Modbus Interworking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Discovery Based Operations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Semantic Ontology Mapping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endParaRPr lang="en-US" sz="1200" dirty="0">
              <a:latin typeface="Myriad Pro" panose="020B0503030403020204" pitchFamily="34" charset="0"/>
            </a:endParaRPr>
          </a:p>
        </p:txBody>
      </p:sp>
      <p:sp>
        <p:nvSpPr>
          <p:cNvPr id="9" name="Textfeld 15">
            <a:extLst>
              <a:ext uri="{FF2B5EF4-FFF2-40B4-BE49-F238E27FC236}">
                <a16:creationId xmlns:a16="http://schemas.microsoft.com/office/drawing/2014/main" id="{68AFC2CF-CFC1-4F4A-9D27-B26CE508358D}"/>
              </a:ext>
            </a:extLst>
          </p:cNvPr>
          <p:cNvSpPr txBox="1"/>
          <p:nvPr/>
        </p:nvSpPr>
        <p:spPr>
          <a:xfrm>
            <a:off x="1103981" y="611620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2015</a:t>
            </a:r>
          </a:p>
        </p:txBody>
      </p:sp>
      <p:sp>
        <p:nvSpPr>
          <p:cNvPr id="10" name="Textfeld 16">
            <a:extLst>
              <a:ext uri="{FF2B5EF4-FFF2-40B4-BE49-F238E27FC236}">
                <a16:creationId xmlns:a16="http://schemas.microsoft.com/office/drawing/2014/main" id="{5C32D499-98F7-4FD9-AD74-7F22186561B9}"/>
              </a:ext>
            </a:extLst>
          </p:cNvPr>
          <p:cNvSpPr txBox="1"/>
          <p:nvPr/>
        </p:nvSpPr>
        <p:spPr>
          <a:xfrm>
            <a:off x="3937298" y="611620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2016</a:t>
            </a:r>
          </a:p>
        </p:txBody>
      </p:sp>
      <p:sp>
        <p:nvSpPr>
          <p:cNvPr id="11" name="Textfeld 17">
            <a:extLst>
              <a:ext uri="{FF2B5EF4-FFF2-40B4-BE49-F238E27FC236}">
                <a16:creationId xmlns:a16="http://schemas.microsoft.com/office/drawing/2014/main" id="{12E1FE8F-111F-4C71-A3B7-8A279859ED27}"/>
              </a:ext>
            </a:extLst>
          </p:cNvPr>
          <p:cNvSpPr txBox="1"/>
          <p:nvPr/>
        </p:nvSpPr>
        <p:spPr>
          <a:xfrm>
            <a:off x="6938093" y="611620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2018</a:t>
            </a:r>
          </a:p>
        </p:txBody>
      </p:sp>
      <p:sp>
        <p:nvSpPr>
          <p:cNvPr id="12" name="Textfeld 18">
            <a:extLst>
              <a:ext uri="{FF2B5EF4-FFF2-40B4-BE49-F238E27FC236}">
                <a16:creationId xmlns:a16="http://schemas.microsoft.com/office/drawing/2014/main" id="{B87D2CC8-FF3A-4533-8835-A4A3F9EA6D1B}"/>
              </a:ext>
            </a:extLst>
          </p:cNvPr>
          <p:cNvSpPr txBox="1"/>
          <p:nvPr/>
        </p:nvSpPr>
        <p:spPr>
          <a:xfrm>
            <a:off x="10065969" y="611620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2022</a:t>
            </a:r>
          </a:p>
        </p:txBody>
      </p:sp>
      <p:cxnSp>
        <p:nvCxnSpPr>
          <p:cNvPr id="13" name="Gerader Verbinder 20">
            <a:extLst>
              <a:ext uri="{FF2B5EF4-FFF2-40B4-BE49-F238E27FC236}">
                <a16:creationId xmlns:a16="http://schemas.microsoft.com/office/drawing/2014/main" id="{8AF6DE2B-4BC2-47E8-B43E-13677D506985}"/>
              </a:ext>
            </a:extLst>
          </p:cNvPr>
          <p:cNvCxnSpPr/>
          <p:nvPr/>
        </p:nvCxnSpPr>
        <p:spPr>
          <a:xfrm>
            <a:off x="362208" y="6053855"/>
            <a:ext cx="8569415" cy="7541"/>
          </a:xfrm>
          <a:prstGeom prst="line">
            <a:avLst/>
          </a:prstGeom>
          <a:ln w="508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1">
            <a:extLst>
              <a:ext uri="{FF2B5EF4-FFF2-40B4-BE49-F238E27FC236}">
                <a16:creationId xmlns:a16="http://schemas.microsoft.com/office/drawing/2014/main" id="{EA75C2E9-B6A8-419B-9C9B-987848F0EA81}"/>
              </a:ext>
            </a:extLst>
          </p:cNvPr>
          <p:cNvSpPr/>
          <p:nvPr/>
        </p:nvSpPr>
        <p:spPr>
          <a:xfrm>
            <a:off x="1337292" y="5945899"/>
            <a:ext cx="250257" cy="221381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Ellipse 12">
            <a:extLst>
              <a:ext uri="{FF2B5EF4-FFF2-40B4-BE49-F238E27FC236}">
                <a16:creationId xmlns:a16="http://schemas.microsoft.com/office/drawing/2014/main" id="{63BE59ED-F3AC-4BCF-B7E9-59FEEF0B8834}"/>
              </a:ext>
            </a:extLst>
          </p:cNvPr>
          <p:cNvSpPr/>
          <p:nvPr/>
        </p:nvSpPr>
        <p:spPr>
          <a:xfrm>
            <a:off x="4168313" y="5942122"/>
            <a:ext cx="250257" cy="221381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Ellipse 13">
            <a:extLst>
              <a:ext uri="{FF2B5EF4-FFF2-40B4-BE49-F238E27FC236}">
                <a16:creationId xmlns:a16="http://schemas.microsoft.com/office/drawing/2014/main" id="{1AD193F4-8A49-4A02-881E-8F2486651A92}"/>
              </a:ext>
            </a:extLst>
          </p:cNvPr>
          <p:cNvSpPr/>
          <p:nvPr/>
        </p:nvSpPr>
        <p:spPr>
          <a:xfrm>
            <a:off x="7172593" y="5942122"/>
            <a:ext cx="250257" cy="221381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Ellipse 14">
            <a:extLst>
              <a:ext uri="{FF2B5EF4-FFF2-40B4-BE49-F238E27FC236}">
                <a16:creationId xmlns:a16="http://schemas.microsoft.com/office/drawing/2014/main" id="{CD2FF862-21E5-4E3C-A372-CCD7C45185B1}"/>
              </a:ext>
            </a:extLst>
          </p:cNvPr>
          <p:cNvSpPr/>
          <p:nvPr/>
        </p:nvSpPr>
        <p:spPr>
          <a:xfrm>
            <a:off x="10233437" y="5942122"/>
            <a:ext cx="250257" cy="221381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767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15329C-EA9F-45AD-AD7A-A27682AC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TS-0018 Test Purposes</a:t>
            </a:r>
            <a:endParaRPr lang="ko-KR" altLang="en-US" dirty="0"/>
          </a:p>
        </p:txBody>
      </p:sp>
      <p:sp>
        <p:nvSpPr>
          <p:cNvPr id="4" name="오른쪽 화살표 4">
            <a:extLst>
              <a:ext uri="{FF2B5EF4-FFF2-40B4-BE49-F238E27FC236}">
                <a16:creationId xmlns:a16="http://schemas.microsoft.com/office/drawing/2014/main" id="{CB921EC1-89A5-458E-BEC7-E3F9F7E63187}"/>
              </a:ext>
            </a:extLst>
          </p:cNvPr>
          <p:cNvSpPr/>
          <p:nvPr/>
        </p:nvSpPr>
        <p:spPr>
          <a:xfrm>
            <a:off x="235206" y="5972163"/>
            <a:ext cx="11764266" cy="42344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모서리가 둥근 직사각형 5">
            <a:extLst>
              <a:ext uri="{FF2B5EF4-FFF2-40B4-BE49-F238E27FC236}">
                <a16:creationId xmlns:a16="http://schemas.microsoft.com/office/drawing/2014/main" id="{1B0206B7-6D7B-4AEC-B2FB-43498D885755}"/>
              </a:ext>
            </a:extLst>
          </p:cNvPr>
          <p:cNvSpPr/>
          <p:nvPr/>
        </p:nvSpPr>
        <p:spPr>
          <a:xfrm>
            <a:off x="235206" y="4217011"/>
            <a:ext cx="2745658" cy="1678016"/>
          </a:xfrm>
          <a:prstGeom prst="roundRect">
            <a:avLst>
              <a:gd name="adj" fmla="val 16149"/>
            </a:avLst>
          </a:prstGeom>
          <a:solidFill>
            <a:schemeClr val="accent4">
              <a:lumMod val="20000"/>
              <a:lumOff val="80000"/>
            </a:schemeClr>
          </a:solidFill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General Capability(GEN)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Registration(REG)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Data Management and Repository(DMR)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Subscription and Notification(SUB)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Security(SEC)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Group Management(GMG)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Discovery(DIS)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61C858-CAC3-4037-B735-2361DC5EDCAE}"/>
              </a:ext>
            </a:extLst>
          </p:cNvPr>
          <p:cNvSpPr txBox="1"/>
          <p:nvPr/>
        </p:nvSpPr>
        <p:spPr>
          <a:xfrm>
            <a:off x="1011045" y="5895027"/>
            <a:ext cx="1193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Release 1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6959D1-900D-4F47-8AF5-D41B48EAE283}"/>
              </a:ext>
            </a:extLst>
          </p:cNvPr>
          <p:cNvSpPr txBox="1"/>
          <p:nvPr/>
        </p:nvSpPr>
        <p:spPr>
          <a:xfrm>
            <a:off x="3968097" y="5895027"/>
            <a:ext cx="1193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Release 2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920F47-4105-454A-820E-035DEBCF9107}"/>
              </a:ext>
            </a:extLst>
          </p:cNvPr>
          <p:cNvSpPr txBox="1"/>
          <p:nvPr/>
        </p:nvSpPr>
        <p:spPr>
          <a:xfrm>
            <a:off x="6925149" y="5895027"/>
            <a:ext cx="1193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Release 3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063E71-0AFD-4ECB-A34F-C4916AA26D67}"/>
              </a:ext>
            </a:extLst>
          </p:cNvPr>
          <p:cNvSpPr txBox="1"/>
          <p:nvPr/>
        </p:nvSpPr>
        <p:spPr>
          <a:xfrm>
            <a:off x="9882201" y="5895027"/>
            <a:ext cx="1193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Release 4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모서리가 둥근 직사각형 10">
            <a:extLst>
              <a:ext uri="{FF2B5EF4-FFF2-40B4-BE49-F238E27FC236}">
                <a16:creationId xmlns:a16="http://schemas.microsoft.com/office/drawing/2014/main" id="{A1C1322B-BAE2-44FE-BBB3-6F40EB60ED82}"/>
              </a:ext>
            </a:extLst>
          </p:cNvPr>
          <p:cNvSpPr/>
          <p:nvPr/>
        </p:nvSpPr>
        <p:spPr>
          <a:xfrm>
            <a:off x="3192258" y="3329187"/>
            <a:ext cx="2745658" cy="744641"/>
          </a:xfrm>
          <a:prstGeom prst="roundRect">
            <a:avLst>
              <a:gd name="adj" fmla="val 37600"/>
            </a:avLst>
          </a:prstGeom>
          <a:solidFill>
            <a:schemeClr val="accent1">
              <a:lumMod val="20000"/>
              <a:lumOff val="80000"/>
            </a:schemeClr>
          </a:solidFill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</a:rPr>
              <a:t>Communication Management and Delivery Handling(CMDH)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</a:rPr>
              <a:t>FlexContainer</a:t>
            </a:r>
          </a:p>
        </p:txBody>
      </p:sp>
      <p:sp>
        <p:nvSpPr>
          <p:cNvPr id="11" name="모서리가 둥근 직사각형 11">
            <a:extLst>
              <a:ext uri="{FF2B5EF4-FFF2-40B4-BE49-F238E27FC236}">
                <a16:creationId xmlns:a16="http://schemas.microsoft.com/office/drawing/2014/main" id="{1E52087C-9433-49AF-8E6D-3FDE3216FF6A}"/>
              </a:ext>
            </a:extLst>
          </p:cNvPr>
          <p:cNvSpPr/>
          <p:nvPr/>
        </p:nvSpPr>
        <p:spPr>
          <a:xfrm>
            <a:off x="6149310" y="2074898"/>
            <a:ext cx="2745658" cy="1466722"/>
          </a:xfrm>
          <a:prstGeom prst="roundRect">
            <a:avLst>
              <a:gd name="adj" fmla="val 16939"/>
            </a:avLst>
          </a:prstGeom>
          <a:solidFill>
            <a:schemeClr val="accent1">
              <a:lumMod val="20000"/>
              <a:lumOff val="80000"/>
            </a:schemeClr>
          </a:solidFill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</a:rPr>
              <a:t>Ontology based Interworking(OBI)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</a:rPr>
              <a:t>Home Appliance Information Model and Mapping(HAIM)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</a:rPr>
              <a:t>Location(LOS)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</a:rPr>
              <a:t>Device Management(DMG)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</a:rPr>
              <a:t>Resource Announcement(ANNC)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</a:rPr>
              <a:t>Semantic</a:t>
            </a:r>
          </a:p>
        </p:txBody>
      </p:sp>
      <p:sp>
        <p:nvSpPr>
          <p:cNvPr id="12" name="모서리가 둥근 직사각형 12">
            <a:extLst>
              <a:ext uri="{FF2B5EF4-FFF2-40B4-BE49-F238E27FC236}">
                <a16:creationId xmlns:a16="http://schemas.microsoft.com/office/drawing/2014/main" id="{ADAF07E3-6C84-4E15-A163-229AD4ADB3DA}"/>
              </a:ext>
            </a:extLst>
          </p:cNvPr>
          <p:cNvSpPr/>
          <p:nvPr/>
        </p:nvSpPr>
        <p:spPr>
          <a:xfrm>
            <a:off x="9106362" y="2290020"/>
            <a:ext cx="2745658" cy="3605007"/>
          </a:xfrm>
          <a:prstGeom prst="roundRect">
            <a:avLst>
              <a:gd name="adj" fmla="val 8989"/>
            </a:avLst>
          </a:prstGeom>
          <a:solidFill>
            <a:schemeClr val="accent4">
              <a:lumMod val="20000"/>
              <a:lumOff val="80000"/>
            </a:schemeClr>
          </a:solidFill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General Capability(GEN)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Registration(REG)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Data Management and Repository(DMR)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Subscription and Notification(SUB)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Communication Management and Delivery Handling(CMDH)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Ontology based Interworking(OBI)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Home Appliance Information Model and Mapping(HAIM)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Group Management(GMG)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Discovery(DIS)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Location(LOS)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Device Management(DMG)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Security(SEC)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Resource Announcement(ANNC)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3GPP Interworking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FlexContainer</a:t>
            </a:r>
          </a:p>
        </p:txBody>
      </p:sp>
      <p:sp>
        <p:nvSpPr>
          <p:cNvPr id="13" name="모서리가 둥근 직사각형 13">
            <a:extLst>
              <a:ext uri="{FF2B5EF4-FFF2-40B4-BE49-F238E27FC236}">
                <a16:creationId xmlns:a16="http://schemas.microsoft.com/office/drawing/2014/main" id="{EB3830D9-E8C0-4139-8706-0161B5210F6F}"/>
              </a:ext>
            </a:extLst>
          </p:cNvPr>
          <p:cNvSpPr/>
          <p:nvPr/>
        </p:nvSpPr>
        <p:spPr>
          <a:xfrm>
            <a:off x="6149310" y="3701508"/>
            <a:ext cx="2745658" cy="2193517"/>
          </a:xfrm>
          <a:prstGeom prst="roundRect">
            <a:avLst>
              <a:gd name="adj" fmla="val 11227"/>
            </a:avLst>
          </a:prstGeom>
          <a:solidFill>
            <a:schemeClr val="accent4">
              <a:lumMod val="20000"/>
              <a:lumOff val="80000"/>
            </a:schemeClr>
          </a:solidFill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General Capability(GEN)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Registration(REG)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Data Management and Repository(DMR)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Subscription and Notification(SUB)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Group Management(GMG)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Discovery(DIS)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Communication Management and Delivery Handling(CMDH)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Security(SEC)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FlexContainer</a:t>
            </a:r>
          </a:p>
        </p:txBody>
      </p:sp>
      <p:sp>
        <p:nvSpPr>
          <p:cNvPr id="14" name="모서리가 둥근 직사각형 14">
            <a:extLst>
              <a:ext uri="{FF2B5EF4-FFF2-40B4-BE49-F238E27FC236}">
                <a16:creationId xmlns:a16="http://schemas.microsoft.com/office/drawing/2014/main" id="{0D6CBD4E-F08E-41ED-BACF-BECDC298318A}"/>
              </a:ext>
            </a:extLst>
          </p:cNvPr>
          <p:cNvSpPr/>
          <p:nvPr/>
        </p:nvSpPr>
        <p:spPr>
          <a:xfrm>
            <a:off x="3192258" y="4217011"/>
            <a:ext cx="2745658" cy="1678016"/>
          </a:xfrm>
          <a:prstGeom prst="roundRect">
            <a:avLst>
              <a:gd name="adj" fmla="val 16149"/>
            </a:avLst>
          </a:prstGeom>
          <a:solidFill>
            <a:schemeClr val="accent4">
              <a:lumMod val="20000"/>
              <a:lumOff val="80000"/>
            </a:schemeClr>
          </a:solidFill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General Capability(GEN)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Registration(REG)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Data Management and Repository(DMR)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Subscription and Notification(SUB)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Security(SEC)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Group Management(GMG)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Discovery(DIS)</a:t>
            </a:r>
          </a:p>
        </p:txBody>
      </p:sp>
      <p:sp>
        <p:nvSpPr>
          <p:cNvPr id="15" name="모서리가 둥근 직사각형 15">
            <a:extLst>
              <a:ext uri="{FF2B5EF4-FFF2-40B4-BE49-F238E27FC236}">
                <a16:creationId xmlns:a16="http://schemas.microsoft.com/office/drawing/2014/main" id="{0CD63538-1392-41CF-80EB-CE6EADC9FCEC}"/>
              </a:ext>
            </a:extLst>
          </p:cNvPr>
          <p:cNvSpPr/>
          <p:nvPr/>
        </p:nvSpPr>
        <p:spPr>
          <a:xfrm>
            <a:off x="9106362" y="1620534"/>
            <a:ext cx="2745658" cy="511509"/>
          </a:xfrm>
          <a:prstGeom prst="roundRect">
            <a:avLst>
              <a:gd name="adj" fmla="val 39952"/>
            </a:avLst>
          </a:prstGeom>
          <a:solidFill>
            <a:schemeClr val="accent1">
              <a:lumMod val="20000"/>
              <a:lumOff val="80000"/>
            </a:schemeClr>
          </a:solidFill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</a:rPr>
              <a:t>Selected Release 4 features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</a:rPr>
              <a:t>3GPP Interworking</a:t>
            </a:r>
          </a:p>
        </p:txBody>
      </p:sp>
    </p:spTree>
    <p:extLst>
      <p:ext uri="{BB962C8B-B14F-4D97-AF65-F5344CB8AC3E}">
        <p14:creationId xmlns:p14="http://schemas.microsoft.com/office/powerpoint/2010/main" val="4267137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F6AB70-42CE-49A9-9005-F5F6FA530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Action Items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315835-E951-4376-9869-1BEB69416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#1: List up the attendees, companies and their candidate products</a:t>
            </a:r>
          </a:p>
          <a:p>
            <a:r>
              <a:rPr lang="en-US" altLang="ko-KR" dirty="0"/>
              <a:t>#2: Build the interop program including test scope, period and place</a:t>
            </a:r>
          </a:p>
        </p:txBody>
      </p:sp>
    </p:spTree>
    <p:extLst>
      <p:ext uri="{BB962C8B-B14F-4D97-AF65-F5344CB8AC3E}">
        <p14:creationId xmlns:p14="http://schemas.microsoft.com/office/powerpoint/2010/main" val="2336155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586</Words>
  <Application>Microsoft Office PowerPoint</Application>
  <PresentationFormat>와이드스크린</PresentationFormat>
  <Paragraphs>151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Myriad Pro</vt:lpstr>
      <vt:lpstr>Myriad Pro Light</vt:lpstr>
      <vt:lpstr>맑은 고딕</vt:lpstr>
      <vt:lpstr>Arial</vt:lpstr>
      <vt:lpstr>Calibri</vt:lpstr>
      <vt:lpstr>Wingdings</vt:lpstr>
      <vt:lpstr>Office Theme</vt:lpstr>
      <vt:lpstr>InterOp 2022 discussion</vt:lpstr>
      <vt:lpstr>Summary</vt:lpstr>
      <vt:lpstr>oneM2M Releases</vt:lpstr>
      <vt:lpstr>TS-0018 Test Purposes</vt:lpstr>
      <vt:lpstr>Action Items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207</cp:revision>
  <dcterms:created xsi:type="dcterms:W3CDTF">2017-09-21T15:46:31Z</dcterms:created>
  <dcterms:modified xsi:type="dcterms:W3CDTF">2022-05-13T08:44:24Z</dcterms:modified>
</cp:coreProperties>
</file>