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1" r:id="rId6"/>
    <p:sldId id="263" r:id="rId7"/>
    <p:sldId id="28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82" r:id="rId18"/>
    <p:sldId id="280" r:id="rId19"/>
    <p:sldId id="275" r:id="rId20"/>
    <p:sldId id="285" r:id="rId21"/>
    <p:sldId id="284" r:id="rId22"/>
    <p:sldId id="281" r:id="rId23"/>
  </p:sldIdLst>
  <p:sldSz cx="12192000" cy="6858000"/>
  <p:notesSz cx="6858000" cy="9144000"/>
  <p:embeddedFontLst>
    <p:embeddedFont>
      <p:font typeface="Arita Dotum Bold" panose="02020603020101020101" pitchFamily="18" charset="-127"/>
      <p:regular r:id="rId25"/>
      <p:bold r:id="rId26"/>
    </p:embeddedFont>
    <p:embeddedFont>
      <p:font typeface="맑은 고딕" panose="020B0503020000020004" pitchFamily="34" charset="-127"/>
      <p:regular r:id="rId27"/>
      <p:bold r:id="rId28"/>
    </p:embeddedFont>
    <p:embeddedFont>
      <p:font typeface="Anton" pitchFamily="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Nanum Gothic Bold" panose="020D0604000000000000" pitchFamily="34" charset="-127"/>
      <p:regular r:id="rId34"/>
      <p:bold r:id="rId35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FE0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1" autoAdjust="0"/>
    <p:restoredTop sz="91247" autoAdjust="0"/>
  </p:normalViewPr>
  <p:slideViewPr>
    <p:cSldViewPr>
      <p:cViewPr varScale="1">
        <p:scale>
          <a:sx n="147" d="100"/>
          <a:sy n="147" d="100"/>
        </p:scale>
        <p:origin x="208" y="184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858B5-7FF8-43D6-98A1-0D9C5734D3AD}" type="datetimeFigureOut">
              <a:rPr lang="ko-KR" altLang="en-US" smtClean="0"/>
              <a:t>2023. 12. 8.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E3983-85E7-4CC8-A83D-4B8ABF7E02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167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39" rtl="0" eaLnBrk="1" latinLnBrk="1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1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1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1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1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1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1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1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1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E3983-85E7-4CC8-A83D-4B8ABF7E0278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9116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99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7136191" y="0"/>
            <a:ext cx="0" cy="6858000"/>
          </a:xfrm>
          <a:prstGeom prst="line">
            <a:avLst/>
          </a:prstGeom>
          <a:ln w="28575" cap="flat">
            <a:solidFill>
              <a:srgbClr val="FAEF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 sz="800"/>
          </a:p>
        </p:txBody>
      </p:sp>
      <p:sp>
        <p:nvSpPr>
          <p:cNvPr id="3" name="Freeform 3"/>
          <p:cNvSpPr/>
          <p:nvPr/>
        </p:nvSpPr>
        <p:spPr>
          <a:xfrm>
            <a:off x="8238263" y="687506"/>
            <a:ext cx="3267937" cy="3397666"/>
          </a:xfrm>
          <a:custGeom>
            <a:avLst/>
            <a:gdLst/>
            <a:ahLst/>
            <a:cxnLst/>
            <a:rect l="l" t="t" r="r" b="b"/>
            <a:pathLst>
              <a:path w="4901906" h="5096499">
                <a:moveTo>
                  <a:pt x="0" y="0"/>
                </a:moveTo>
                <a:lnTo>
                  <a:pt x="4901906" y="0"/>
                </a:lnTo>
                <a:lnTo>
                  <a:pt x="4901906" y="5096500"/>
                </a:lnTo>
                <a:lnTo>
                  <a:pt x="0" y="5096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 sz="800"/>
          </a:p>
        </p:txBody>
      </p:sp>
      <p:sp>
        <p:nvSpPr>
          <p:cNvPr id="4" name="TextBox 4"/>
          <p:cNvSpPr txBox="1"/>
          <p:nvPr/>
        </p:nvSpPr>
        <p:spPr>
          <a:xfrm>
            <a:off x="685801" y="567056"/>
            <a:ext cx="2490319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  <a:spcBef>
                <a:spcPct val="0"/>
              </a:spcBef>
            </a:pPr>
            <a:r>
              <a:rPr lang="en-US" sz="2399" spc="-179">
                <a:solidFill>
                  <a:srgbClr val="FAEFE0"/>
                </a:solidFill>
                <a:latin typeface="Arita Dotum Bold"/>
              </a:rPr>
              <a:t>SesLab2023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85800" y="2683084"/>
            <a:ext cx="6168469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</a:pPr>
            <a:r>
              <a:rPr lang="en-US" sz="5334" spc="-400" dirty="0">
                <a:solidFill>
                  <a:srgbClr val="FAEFE0"/>
                </a:solidFill>
                <a:latin typeface="Arita Dotum Bold"/>
              </a:rPr>
              <a:t>Introducing an elevator digital twin system using oneM2M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773956" y="5631189"/>
            <a:ext cx="296837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10"/>
              </a:lnSpc>
            </a:pPr>
            <a:r>
              <a:rPr lang="en-US" sz="3508" spc="-175">
                <a:solidFill>
                  <a:srgbClr val="FAEFE0"/>
                </a:solidFill>
                <a:latin typeface="Arita Dotum Bold"/>
              </a:rPr>
              <a:t>SesLab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73956" y="4586822"/>
            <a:ext cx="296837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10"/>
              </a:lnSpc>
            </a:pPr>
            <a:r>
              <a:rPr lang="en-US" sz="3508" spc="-175">
                <a:solidFill>
                  <a:srgbClr val="FAEFE0"/>
                </a:solidFill>
                <a:latin typeface="Arita Dotum Bold"/>
              </a:rPr>
              <a:t>Lee Jungmin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그룹 45">
            <a:extLst>
              <a:ext uri="{FF2B5EF4-FFF2-40B4-BE49-F238E27FC236}">
                <a16:creationId xmlns:a16="http://schemas.microsoft.com/office/drawing/2014/main" id="{9FD1E52D-3CFB-04BA-D641-D5A466C07D31}"/>
              </a:ext>
            </a:extLst>
          </p:cNvPr>
          <p:cNvGrpSpPr/>
          <p:nvPr/>
        </p:nvGrpSpPr>
        <p:grpSpPr>
          <a:xfrm>
            <a:off x="504106" y="213195"/>
            <a:ext cx="11380387" cy="6431609"/>
            <a:chOff x="495684" y="228600"/>
            <a:chExt cx="11380387" cy="6431609"/>
          </a:xfrm>
        </p:grpSpPr>
        <p:sp>
          <p:nvSpPr>
            <p:cNvPr id="4" name="사각형: 둥근 모서리 77">
              <a:extLst>
                <a:ext uri="{FF2B5EF4-FFF2-40B4-BE49-F238E27FC236}">
                  <a16:creationId xmlns:a16="http://schemas.microsoft.com/office/drawing/2014/main" id="{8253D840-2DC7-1627-E267-A63F4449C5E7}"/>
                </a:ext>
              </a:extLst>
            </p:cNvPr>
            <p:cNvSpPr/>
            <p:nvPr/>
          </p:nvSpPr>
          <p:spPr>
            <a:xfrm>
              <a:off x="495684" y="3599875"/>
              <a:ext cx="3925905" cy="2800593"/>
            </a:xfrm>
            <a:prstGeom prst="roundRect">
              <a:avLst>
                <a:gd name="adj" fmla="val 6232"/>
              </a:avLst>
            </a:prstGeom>
            <a:ln w="28575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BBBEEF-C4E7-099F-373D-471CCD53F1FD}"/>
                </a:ext>
              </a:extLst>
            </p:cNvPr>
            <p:cNvSpPr txBox="1"/>
            <p:nvPr/>
          </p:nvSpPr>
          <p:spPr>
            <a:xfrm>
              <a:off x="6280947" y="1140548"/>
              <a:ext cx="11961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/>
                <a:t>MN-CSE</a:t>
              </a:r>
              <a:endParaRPr lang="ko-KR" altLang="en-US" sz="2400" dirty="0"/>
            </a:p>
          </p:txBody>
        </p:sp>
        <p:sp>
          <p:nvSpPr>
            <p:cNvPr id="6" name="사각형: 둥근 모서리 77">
              <a:extLst>
                <a:ext uri="{FF2B5EF4-FFF2-40B4-BE49-F238E27FC236}">
                  <a16:creationId xmlns:a16="http://schemas.microsoft.com/office/drawing/2014/main" id="{7DE89164-AA3E-C7B6-BCE8-6CEDB1E638D5}"/>
                </a:ext>
              </a:extLst>
            </p:cNvPr>
            <p:cNvSpPr/>
            <p:nvPr/>
          </p:nvSpPr>
          <p:spPr>
            <a:xfrm>
              <a:off x="3276600" y="228600"/>
              <a:ext cx="4216222" cy="888506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oneM2M Service Server</a:t>
              </a:r>
            </a:p>
            <a:p>
              <a:pPr algn="ctr"/>
              <a:r>
                <a:rPr lang="en-US" altLang="ko-KR" sz="28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(IN-CSE)</a:t>
              </a:r>
              <a:endParaRPr lang="ko-KR" alt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1C24BE-2467-35E8-FAFC-E60CD458A195}"/>
                </a:ext>
              </a:extLst>
            </p:cNvPr>
            <p:cNvSpPr txBox="1"/>
            <p:nvPr/>
          </p:nvSpPr>
          <p:spPr>
            <a:xfrm>
              <a:off x="8182911" y="1865456"/>
              <a:ext cx="11737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/>
                <a:t>ADN-AE</a:t>
              </a:r>
              <a:endParaRPr lang="ko-KR" altLang="en-US" sz="2400" dirty="0"/>
            </a:p>
          </p:txBody>
        </p:sp>
        <p:sp>
          <p:nvSpPr>
            <p:cNvPr id="8" name="사각형: 둥근 모서리 77">
              <a:extLst>
                <a:ext uri="{FF2B5EF4-FFF2-40B4-BE49-F238E27FC236}">
                  <a16:creationId xmlns:a16="http://schemas.microsoft.com/office/drawing/2014/main" id="{FF08594B-CCD3-F212-2575-B06A0AE9CE35}"/>
                </a:ext>
              </a:extLst>
            </p:cNvPr>
            <p:cNvSpPr/>
            <p:nvPr/>
          </p:nvSpPr>
          <p:spPr>
            <a:xfrm>
              <a:off x="7933077" y="2309765"/>
              <a:ext cx="1655185" cy="411868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Elevator1</a:t>
              </a:r>
              <a:endParaRPr lang="ko-KR" alt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9" name="꺾인 연결선[E] 8">
              <a:extLst>
                <a:ext uri="{FF2B5EF4-FFF2-40B4-BE49-F238E27FC236}">
                  <a16:creationId xmlns:a16="http://schemas.microsoft.com/office/drawing/2014/main" id="{7301DDE3-A407-8916-7CAE-9589586CB328}"/>
                </a:ext>
              </a:extLst>
            </p:cNvPr>
            <p:cNvCxnSpPr>
              <a:cxnSpLocks/>
              <a:stCxn id="6" idx="2"/>
              <a:endCxn id="33" idx="1"/>
            </p:cNvCxnSpPr>
            <p:nvPr/>
          </p:nvCxnSpPr>
          <p:spPr>
            <a:xfrm rot="16200000" flipH="1">
              <a:off x="2973456" y="3528361"/>
              <a:ext cx="5207169" cy="384659"/>
            </a:xfrm>
            <a:prstGeom prst="bentConnector2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사각형: 둥근 모서리 77">
              <a:extLst>
                <a:ext uri="{FF2B5EF4-FFF2-40B4-BE49-F238E27FC236}">
                  <a16:creationId xmlns:a16="http://schemas.microsoft.com/office/drawing/2014/main" id="{87F483F7-1323-4A92-F838-340D064C67D1}"/>
                </a:ext>
              </a:extLst>
            </p:cNvPr>
            <p:cNvSpPr/>
            <p:nvPr/>
          </p:nvSpPr>
          <p:spPr>
            <a:xfrm>
              <a:off x="9834132" y="2732052"/>
              <a:ext cx="1845340" cy="374743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 err="1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UserInput</a:t>
              </a:r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336C1B1-ECD6-11D4-15BE-68405791B6BF}"/>
                </a:ext>
              </a:extLst>
            </p:cNvPr>
            <p:cNvSpPr txBox="1"/>
            <p:nvPr/>
          </p:nvSpPr>
          <p:spPr>
            <a:xfrm>
              <a:off x="9967827" y="2325399"/>
              <a:ext cx="18564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 err="1"/>
                <a:t>flexContainer</a:t>
              </a:r>
              <a:endParaRPr lang="ko-KR" altLang="en-US" sz="2400" dirty="0"/>
            </a:p>
          </p:txBody>
        </p:sp>
        <p:cxnSp>
          <p:nvCxnSpPr>
            <p:cNvPr id="12" name="꺾인 연결선[E] 11">
              <a:extLst>
                <a:ext uri="{FF2B5EF4-FFF2-40B4-BE49-F238E27FC236}">
                  <a16:creationId xmlns:a16="http://schemas.microsoft.com/office/drawing/2014/main" id="{4ED486DD-1340-A567-9A0B-C27D93831B2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238034" y="1883740"/>
              <a:ext cx="1962867" cy="451963"/>
            </a:xfrm>
            <a:prstGeom prst="bentConnector2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사각형: 둥근 모서리 77">
              <a:extLst>
                <a:ext uri="{FF2B5EF4-FFF2-40B4-BE49-F238E27FC236}">
                  <a16:creationId xmlns:a16="http://schemas.microsoft.com/office/drawing/2014/main" id="{ED482F21-C50B-AF1C-BEB0-0EBF09938139}"/>
                </a:ext>
              </a:extLst>
            </p:cNvPr>
            <p:cNvSpPr/>
            <p:nvPr/>
          </p:nvSpPr>
          <p:spPr>
            <a:xfrm>
              <a:off x="790387" y="2798551"/>
              <a:ext cx="3203098" cy="625691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Resource Tree Build Server</a:t>
              </a:r>
            </a:p>
            <a:p>
              <a:pPr algn="ctr"/>
              <a:r>
                <a:rPr lang="en-US" altLang="ko-KR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(IN-AE)</a:t>
              </a:r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4" name="사각형: 둥근 모서리 77">
              <a:extLst>
                <a:ext uri="{FF2B5EF4-FFF2-40B4-BE49-F238E27FC236}">
                  <a16:creationId xmlns:a16="http://schemas.microsoft.com/office/drawing/2014/main" id="{97B96C57-3AE3-D956-ADF9-CEF94DE44F2D}"/>
                </a:ext>
              </a:extLst>
            </p:cNvPr>
            <p:cNvSpPr/>
            <p:nvPr/>
          </p:nvSpPr>
          <p:spPr>
            <a:xfrm>
              <a:off x="786168" y="1552414"/>
              <a:ext cx="3202384" cy="673343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Digital Twin Service Server</a:t>
              </a:r>
            </a:p>
            <a:p>
              <a:pPr algn="ctr"/>
              <a:r>
                <a:rPr lang="en-US" altLang="ko-KR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(IN-AE)</a:t>
              </a:r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5" name="사각형: 둥근 모서리 77">
              <a:extLst>
                <a:ext uri="{FF2B5EF4-FFF2-40B4-BE49-F238E27FC236}">
                  <a16:creationId xmlns:a16="http://schemas.microsoft.com/office/drawing/2014/main" id="{E11F2B2E-F652-DE48-5C0C-13ED689D3865}"/>
                </a:ext>
              </a:extLst>
            </p:cNvPr>
            <p:cNvSpPr/>
            <p:nvPr/>
          </p:nvSpPr>
          <p:spPr>
            <a:xfrm>
              <a:off x="690168" y="3805997"/>
              <a:ext cx="1906231" cy="503360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Raspberry PI 4</a:t>
              </a:r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6" name="사각형: 둥근 모서리 77">
              <a:extLst>
                <a:ext uri="{FF2B5EF4-FFF2-40B4-BE49-F238E27FC236}">
                  <a16:creationId xmlns:a16="http://schemas.microsoft.com/office/drawing/2014/main" id="{3E7B9B7B-E6A8-0164-F5E0-8D1DA903633C}"/>
                </a:ext>
              </a:extLst>
            </p:cNvPr>
            <p:cNvSpPr/>
            <p:nvPr/>
          </p:nvSpPr>
          <p:spPr>
            <a:xfrm>
              <a:off x="690168" y="4418434"/>
              <a:ext cx="1906231" cy="503358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Sensors</a:t>
              </a:r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7" name="사각형: 둥근 모서리 77">
              <a:extLst>
                <a:ext uri="{FF2B5EF4-FFF2-40B4-BE49-F238E27FC236}">
                  <a16:creationId xmlns:a16="http://schemas.microsoft.com/office/drawing/2014/main" id="{A490403F-604E-2693-38B5-FC1F54A574FD}"/>
                </a:ext>
              </a:extLst>
            </p:cNvPr>
            <p:cNvSpPr/>
            <p:nvPr/>
          </p:nvSpPr>
          <p:spPr>
            <a:xfrm>
              <a:off x="690168" y="5020724"/>
              <a:ext cx="1906231" cy="503358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Actuators</a:t>
              </a:r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8" name="사각형: 둥근 모서리 77">
              <a:extLst>
                <a:ext uri="{FF2B5EF4-FFF2-40B4-BE49-F238E27FC236}">
                  <a16:creationId xmlns:a16="http://schemas.microsoft.com/office/drawing/2014/main" id="{AA082148-1A6A-93A5-6ED1-332A17C259CA}"/>
                </a:ext>
              </a:extLst>
            </p:cNvPr>
            <p:cNvSpPr/>
            <p:nvPr/>
          </p:nvSpPr>
          <p:spPr>
            <a:xfrm>
              <a:off x="690168" y="5647713"/>
              <a:ext cx="1906231" cy="503358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…</a:t>
              </a:r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080CFE-E1DE-F2F5-0E88-9CD85E5F79D4}"/>
                </a:ext>
              </a:extLst>
            </p:cNvPr>
            <p:cNvSpPr txBox="1"/>
            <p:nvPr/>
          </p:nvSpPr>
          <p:spPr>
            <a:xfrm>
              <a:off x="3318635" y="4533243"/>
              <a:ext cx="9752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/>
                <a:t>Out of </a:t>
              </a:r>
              <a:r>
                <a:rPr lang="en-US" altLang="ko-KR" sz="2400" dirty="0"/>
                <a:t>Scope</a:t>
              </a:r>
              <a:endParaRPr lang="ko-KR" altLang="en-US" sz="2400" dirty="0"/>
            </a:p>
          </p:txBody>
        </p:sp>
        <p:sp>
          <p:nvSpPr>
            <p:cNvPr id="20" name="사각형: 둥근 모서리 77">
              <a:extLst>
                <a:ext uri="{FF2B5EF4-FFF2-40B4-BE49-F238E27FC236}">
                  <a16:creationId xmlns:a16="http://schemas.microsoft.com/office/drawing/2014/main" id="{8952E073-527F-139D-1A5B-FB2EE80ED787}"/>
                </a:ext>
              </a:extLst>
            </p:cNvPr>
            <p:cNvSpPr/>
            <p:nvPr/>
          </p:nvSpPr>
          <p:spPr>
            <a:xfrm>
              <a:off x="5769369" y="1571470"/>
              <a:ext cx="2193311" cy="587972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Bldg. SAI</a:t>
              </a:r>
              <a:endParaRPr lang="ko-KR" alt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1" name="사각형: 둥근 모서리 77">
              <a:extLst>
                <a:ext uri="{FF2B5EF4-FFF2-40B4-BE49-F238E27FC236}">
                  <a16:creationId xmlns:a16="http://schemas.microsoft.com/office/drawing/2014/main" id="{EF0656CB-4C55-F228-1201-B8FFD1FC6E6F}"/>
                </a:ext>
              </a:extLst>
            </p:cNvPr>
            <p:cNvSpPr/>
            <p:nvPr/>
          </p:nvSpPr>
          <p:spPr>
            <a:xfrm>
              <a:off x="9834132" y="3270011"/>
              <a:ext cx="1845340" cy="374743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 err="1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SensorOutput</a:t>
              </a:r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22" name="꺾인 연결선[E] 21">
              <a:extLst>
                <a:ext uri="{FF2B5EF4-FFF2-40B4-BE49-F238E27FC236}">
                  <a16:creationId xmlns:a16="http://schemas.microsoft.com/office/drawing/2014/main" id="{EC719D2F-84C9-8C08-A4AE-66FD48AB258C}"/>
                </a:ext>
              </a:extLst>
            </p:cNvPr>
            <p:cNvCxnSpPr>
              <a:cxnSpLocks/>
              <a:stCxn id="8" idx="2"/>
              <a:endCxn id="21" idx="1"/>
            </p:cNvCxnSpPr>
            <p:nvPr/>
          </p:nvCxnSpPr>
          <p:spPr>
            <a:xfrm rot="16200000" flipH="1">
              <a:off x="8929526" y="2552776"/>
              <a:ext cx="735749" cy="1073463"/>
            </a:xfrm>
            <a:prstGeom prst="bentConnector2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사각형: 둥근 모서리 77">
              <a:extLst>
                <a:ext uri="{FF2B5EF4-FFF2-40B4-BE49-F238E27FC236}">
                  <a16:creationId xmlns:a16="http://schemas.microsoft.com/office/drawing/2014/main" id="{4E6A722D-64EE-5D5F-A2D8-ADA0EDC8B86D}"/>
                </a:ext>
              </a:extLst>
            </p:cNvPr>
            <p:cNvSpPr/>
            <p:nvPr/>
          </p:nvSpPr>
          <p:spPr>
            <a:xfrm>
              <a:off x="7878992" y="5273810"/>
              <a:ext cx="1655185" cy="385052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Group</a:t>
              </a:r>
              <a:endParaRPr lang="ko-KR" alt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4" name="사각형: 둥근 모서리 77">
              <a:extLst>
                <a:ext uri="{FF2B5EF4-FFF2-40B4-BE49-F238E27FC236}">
                  <a16:creationId xmlns:a16="http://schemas.microsoft.com/office/drawing/2014/main" id="{FE00BC07-9971-69CF-4660-B11C04EF81A3}"/>
                </a:ext>
              </a:extLst>
            </p:cNvPr>
            <p:cNvSpPr/>
            <p:nvPr/>
          </p:nvSpPr>
          <p:spPr>
            <a:xfrm>
              <a:off x="9780047" y="5748514"/>
              <a:ext cx="1845340" cy="356260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SAI/Elevator1</a:t>
              </a:r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25" name="꺾인 연결선[E] 24">
              <a:extLst>
                <a:ext uri="{FF2B5EF4-FFF2-40B4-BE49-F238E27FC236}">
                  <a16:creationId xmlns:a16="http://schemas.microsoft.com/office/drawing/2014/main" id="{8BE96F7C-F824-04FB-3949-97CD7899C4A0}"/>
                </a:ext>
              </a:extLst>
            </p:cNvPr>
            <p:cNvCxnSpPr>
              <a:cxnSpLocks/>
              <a:stCxn id="23" idx="2"/>
              <a:endCxn id="24" idx="1"/>
            </p:cNvCxnSpPr>
            <p:nvPr/>
          </p:nvCxnSpPr>
          <p:spPr>
            <a:xfrm rot="16200000" flipH="1">
              <a:off x="9109424" y="5256022"/>
              <a:ext cx="267783" cy="1073463"/>
            </a:xfrm>
            <a:prstGeom prst="bentConnector2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사각형: 둥근 모서리 77">
              <a:extLst>
                <a:ext uri="{FF2B5EF4-FFF2-40B4-BE49-F238E27FC236}">
                  <a16:creationId xmlns:a16="http://schemas.microsoft.com/office/drawing/2014/main" id="{AEE31C68-E680-638C-B3E8-75D1AED3E586}"/>
                </a:ext>
              </a:extLst>
            </p:cNvPr>
            <p:cNvSpPr/>
            <p:nvPr/>
          </p:nvSpPr>
          <p:spPr>
            <a:xfrm>
              <a:off x="9780047" y="6303949"/>
              <a:ext cx="1845340" cy="356260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SAI/Elevator2</a:t>
              </a:r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27" name="꺾인 연결선[E] 26">
              <a:extLst>
                <a:ext uri="{FF2B5EF4-FFF2-40B4-BE49-F238E27FC236}">
                  <a16:creationId xmlns:a16="http://schemas.microsoft.com/office/drawing/2014/main" id="{A90B71B7-F05C-1FDC-4CCB-AF73F1F8A104}"/>
                </a:ext>
              </a:extLst>
            </p:cNvPr>
            <p:cNvCxnSpPr>
              <a:cxnSpLocks/>
              <a:stCxn id="23" idx="2"/>
              <a:endCxn id="26" idx="1"/>
            </p:cNvCxnSpPr>
            <p:nvPr/>
          </p:nvCxnSpPr>
          <p:spPr>
            <a:xfrm rot="16200000" flipH="1">
              <a:off x="8831707" y="5533739"/>
              <a:ext cx="823218" cy="1073463"/>
            </a:xfrm>
            <a:prstGeom prst="bentConnector2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사각형: 둥근 모서리 77">
              <a:extLst>
                <a:ext uri="{FF2B5EF4-FFF2-40B4-BE49-F238E27FC236}">
                  <a16:creationId xmlns:a16="http://schemas.microsoft.com/office/drawing/2014/main" id="{7FC25115-BBB9-27D0-65FA-E7CDCEEA3AFA}"/>
                </a:ext>
              </a:extLst>
            </p:cNvPr>
            <p:cNvSpPr/>
            <p:nvPr/>
          </p:nvSpPr>
          <p:spPr>
            <a:xfrm>
              <a:off x="7878992" y="3665184"/>
              <a:ext cx="1655185" cy="411868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Elevator2</a:t>
              </a:r>
              <a:endParaRPr lang="ko-KR" alt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9" name="사각형: 둥근 모서리 77">
              <a:extLst>
                <a:ext uri="{FF2B5EF4-FFF2-40B4-BE49-F238E27FC236}">
                  <a16:creationId xmlns:a16="http://schemas.microsoft.com/office/drawing/2014/main" id="{316DA562-F1D7-753A-2C8F-435A1D6D4089}"/>
                </a:ext>
              </a:extLst>
            </p:cNvPr>
            <p:cNvSpPr/>
            <p:nvPr/>
          </p:nvSpPr>
          <p:spPr>
            <a:xfrm>
              <a:off x="9780047" y="4087471"/>
              <a:ext cx="1845340" cy="374743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 err="1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UserInput</a:t>
              </a:r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0" name="사각형: 둥근 모서리 77">
              <a:extLst>
                <a:ext uri="{FF2B5EF4-FFF2-40B4-BE49-F238E27FC236}">
                  <a16:creationId xmlns:a16="http://schemas.microsoft.com/office/drawing/2014/main" id="{BF507767-2DF8-0271-E9C3-13B672D1303A}"/>
                </a:ext>
              </a:extLst>
            </p:cNvPr>
            <p:cNvSpPr/>
            <p:nvPr/>
          </p:nvSpPr>
          <p:spPr>
            <a:xfrm>
              <a:off x="9780047" y="4625430"/>
              <a:ext cx="1845340" cy="374743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 err="1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SensorOutput</a:t>
              </a:r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31" name="꺾인 연결선[E] 30">
              <a:extLst>
                <a:ext uri="{FF2B5EF4-FFF2-40B4-BE49-F238E27FC236}">
                  <a16:creationId xmlns:a16="http://schemas.microsoft.com/office/drawing/2014/main" id="{4D716AAC-3BFE-285E-815B-F3CC3556F0D2}"/>
                </a:ext>
              </a:extLst>
            </p:cNvPr>
            <p:cNvCxnSpPr>
              <a:cxnSpLocks/>
              <a:stCxn id="28" idx="2"/>
              <a:endCxn id="30" idx="1"/>
            </p:cNvCxnSpPr>
            <p:nvPr/>
          </p:nvCxnSpPr>
          <p:spPr>
            <a:xfrm rot="16200000" flipH="1">
              <a:off x="8875442" y="3908195"/>
              <a:ext cx="735749" cy="1073463"/>
            </a:xfrm>
            <a:prstGeom prst="bentConnector2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꺾인 연결선[E] 31">
              <a:extLst>
                <a:ext uri="{FF2B5EF4-FFF2-40B4-BE49-F238E27FC236}">
                  <a16:creationId xmlns:a16="http://schemas.microsoft.com/office/drawing/2014/main" id="{661B13AF-9D22-7ACA-266E-A95FC60BCCED}"/>
                </a:ext>
              </a:extLst>
            </p:cNvPr>
            <p:cNvCxnSpPr>
              <a:cxnSpLocks/>
              <a:stCxn id="20" idx="2"/>
              <a:endCxn id="23" idx="1"/>
            </p:cNvCxnSpPr>
            <p:nvPr/>
          </p:nvCxnSpPr>
          <p:spPr>
            <a:xfrm rot="16200000" flipH="1">
              <a:off x="5719062" y="3306405"/>
              <a:ext cx="3306894" cy="1012967"/>
            </a:xfrm>
            <a:prstGeom prst="bentConnector2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사각형: 둥근 모서리 77">
              <a:extLst>
                <a:ext uri="{FF2B5EF4-FFF2-40B4-BE49-F238E27FC236}">
                  <a16:creationId xmlns:a16="http://schemas.microsoft.com/office/drawing/2014/main" id="{C6A97E67-C648-867E-BBC8-B6579967AB73}"/>
                </a:ext>
              </a:extLst>
            </p:cNvPr>
            <p:cNvSpPr/>
            <p:nvPr/>
          </p:nvSpPr>
          <p:spPr>
            <a:xfrm>
              <a:off x="5769369" y="6030289"/>
              <a:ext cx="2193311" cy="587972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Bldg. </a:t>
              </a:r>
              <a:r>
                <a:rPr lang="en-US" altLang="ko-KR" sz="2800" dirty="0" err="1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GunJa</a:t>
              </a:r>
              <a:endParaRPr lang="ko-KR" alt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509FC38-7F15-A031-D750-556CABC60EB9}"/>
                </a:ext>
              </a:extLst>
            </p:cNvPr>
            <p:cNvSpPr txBox="1"/>
            <p:nvPr/>
          </p:nvSpPr>
          <p:spPr>
            <a:xfrm>
              <a:off x="7828992" y="4880803"/>
              <a:ext cx="20278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/>
                <a:t>Child Resource</a:t>
              </a:r>
              <a:endParaRPr lang="ko-KR" altLang="en-US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FE9C19-3736-A9AA-4221-F27CBCE1BA91}"/>
                </a:ext>
              </a:extLst>
            </p:cNvPr>
            <p:cNvSpPr txBox="1"/>
            <p:nvPr/>
          </p:nvSpPr>
          <p:spPr>
            <a:xfrm>
              <a:off x="9755106" y="5337796"/>
              <a:ext cx="21209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/>
                <a:t>Group Member</a:t>
              </a:r>
              <a:endParaRPr lang="ko-KR" altLang="en-US" sz="2400" dirty="0"/>
            </a:p>
          </p:txBody>
        </p:sp>
        <p:cxnSp>
          <p:nvCxnSpPr>
            <p:cNvPr id="36" name="꺾인 연결선[E] 35">
              <a:extLst>
                <a:ext uri="{FF2B5EF4-FFF2-40B4-BE49-F238E27FC236}">
                  <a16:creationId xmlns:a16="http://schemas.microsoft.com/office/drawing/2014/main" id="{CEACCB1E-ACF3-9DB1-3312-3F3922861580}"/>
                </a:ext>
              </a:extLst>
            </p:cNvPr>
            <p:cNvCxnSpPr>
              <a:cxnSpLocks/>
              <a:endCxn id="15" idx="3"/>
            </p:cNvCxnSpPr>
            <p:nvPr/>
          </p:nvCxnSpPr>
          <p:spPr>
            <a:xfrm rot="5400000">
              <a:off x="2577183" y="3443460"/>
              <a:ext cx="633432" cy="595002"/>
            </a:xfrm>
            <a:prstGeom prst="bentConnector2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꺾인 연결선[E] 36">
              <a:extLst>
                <a:ext uri="{FF2B5EF4-FFF2-40B4-BE49-F238E27FC236}">
                  <a16:creationId xmlns:a16="http://schemas.microsoft.com/office/drawing/2014/main" id="{A675D6FF-C5AA-3AA2-ECB7-046799B92E9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294102" y="3788594"/>
              <a:ext cx="1199598" cy="595000"/>
            </a:xfrm>
            <a:prstGeom prst="bentConnector3">
              <a:avLst>
                <a:gd name="adj1" fmla="val 99676"/>
              </a:avLst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꺾인 연결선[E] 37">
              <a:extLst>
                <a:ext uri="{FF2B5EF4-FFF2-40B4-BE49-F238E27FC236}">
                  <a16:creationId xmlns:a16="http://schemas.microsoft.com/office/drawing/2014/main" id="{44F4452A-14D0-202F-DAAF-929C0EB5BD7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969295" y="4076813"/>
              <a:ext cx="1849211" cy="595001"/>
            </a:xfrm>
            <a:prstGeom prst="bentConnector3">
              <a:avLst>
                <a:gd name="adj1" fmla="val 97443"/>
              </a:avLst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꺾인 연결선[E] 38">
              <a:extLst>
                <a:ext uri="{FF2B5EF4-FFF2-40B4-BE49-F238E27FC236}">
                  <a16:creationId xmlns:a16="http://schemas.microsoft.com/office/drawing/2014/main" id="{9CCA4671-E3ED-BDC2-B99E-5A3DC8CE27EA}"/>
                </a:ext>
              </a:extLst>
            </p:cNvPr>
            <p:cNvCxnSpPr>
              <a:cxnSpLocks/>
              <a:endCxn id="18" idx="3"/>
            </p:cNvCxnSpPr>
            <p:nvPr/>
          </p:nvCxnSpPr>
          <p:spPr>
            <a:xfrm rot="5400000">
              <a:off x="1656211" y="4364430"/>
              <a:ext cx="2475151" cy="594775"/>
            </a:xfrm>
            <a:prstGeom prst="bentConnector2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꺾인 연결선[E] 39">
              <a:extLst>
                <a:ext uri="{FF2B5EF4-FFF2-40B4-BE49-F238E27FC236}">
                  <a16:creationId xmlns:a16="http://schemas.microsoft.com/office/drawing/2014/main" id="{0606D4FD-3C95-F280-05E7-97871D39FFC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833991" y="1265662"/>
              <a:ext cx="766022" cy="456896"/>
            </a:xfrm>
            <a:prstGeom prst="bentConnector3">
              <a:avLst>
                <a:gd name="adj1" fmla="val 104023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꺾인 연결선[E] 40">
              <a:extLst>
                <a:ext uri="{FF2B5EF4-FFF2-40B4-BE49-F238E27FC236}">
                  <a16:creationId xmlns:a16="http://schemas.microsoft.com/office/drawing/2014/main" id="{4C038EA2-6DF1-1427-C3BE-F7834419D4B0}"/>
                </a:ext>
              </a:extLst>
            </p:cNvPr>
            <p:cNvCxnSpPr>
              <a:cxnSpLocks/>
              <a:stCxn id="6" idx="2"/>
              <a:endCxn id="20" idx="1"/>
            </p:cNvCxnSpPr>
            <p:nvPr/>
          </p:nvCxnSpPr>
          <p:spPr>
            <a:xfrm rot="16200000" flipH="1">
              <a:off x="5202866" y="1298952"/>
              <a:ext cx="748350" cy="384659"/>
            </a:xfrm>
            <a:prstGeom prst="bentConnector2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꺾인 연결선[E] 41">
              <a:extLst>
                <a:ext uri="{FF2B5EF4-FFF2-40B4-BE49-F238E27FC236}">
                  <a16:creationId xmlns:a16="http://schemas.microsoft.com/office/drawing/2014/main" id="{CADDFCEA-98C3-7001-A8BD-364D7D88B0A2}"/>
                </a:ext>
              </a:extLst>
            </p:cNvPr>
            <p:cNvCxnSpPr>
              <a:cxnSpLocks/>
              <a:stCxn id="20" idx="2"/>
              <a:endCxn id="28" idx="1"/>
            </p:cNvCxnSpPr>
            <p:nvPr/>
          </p:nvCxnSpPr>
          <p:spPr>
            <a:xfrm rot="16200000" flipH="1">
              <a:off x="6516671" y="2508797"/>
              <a:ext cx="1711677" cy="1012967"/>
            </a:xfrm>
            <a:prstGeom prst="bentConnector2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꺾인 연결선[E] 42">
              <a:extLst>
                <a:ext uri="{FF2B5EF4-FFF2-40B4-BE49-F238E27FC236}">
                  <a16:creationId xmlns:a16="http://schemas.microsoft.com/office/drawing/2014/main" id="{B8FA34F6-7632-71ED-B5FD-0116219DD622}"/>
                </a:ext>
              </a:extLst>
            </p:cNvPr>
            <p:cNvCxnSpPr>
              <a:cxnSpLocks/>
              <a:stCxn id="20" idx="2"/>
              <a:endCxn id="8" idx="1"/>
            </p:cNvCxnSpPr>
            <p:nvPr/>
          </p:nvCxnSpPr>
          <p:spPr>
            <a:xfrm rot="16200000" flipH="1">
              <a:off x="7221422" y="1804044"/>
              <a:ext cx="356257" cy="1067052"/>
            </a:xfrm>
            <a:prstGeom prst="bentConnector2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꺾인 연결선[E] 43">
              <a:extLst>
                <a:ext uri="{FF2B5EF4-FFF2-40B4-BE49-F238E27FC236}">
                  <a16:creationId xmlns:a16="http://schemas.microsoft.com/office/drawing/2014/main" id="{2AE5B4ED-851D-50E4-2D79-4332E6A85C18}"/>
                </a:ext>
              </a:extLst>
            </p:cNvPr>
            <p:cNvCxnSpPr>
              <a:cxnSpLocks/>
              <a:stCxn id="8" idx="2"/>
              <a:endCxn id="10" idx="1"/>
            </p:cNvCxnSpPr>
            <p:nvPr/>
          </p:nvCxnSpPr>
          <p:spPr>
            <a:xfrm rot="16200000" flipH="1">
              <a:off x="9198505" y="2283796"/>
              <a:ext cx="197790" cy="1073463"/>
            </a:xfrm>
            <a:prstGeom prst="bentConnector2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꺾인 연결선[E] 44">
              <a:extLst>
                <a:ext uri="{FF2B5EF4-FFF2-40B4-BE49-F238E27FC236}">
                  <a16:creationId xmlns:a16="http://schemas.microsoft.com/office/drawing/2014/main" id="{1CDE8590-C3AB-E718-DEAE-2441871F2A2C}"/>
                </a:ext>
              </a:extLst>
            </p:cNvPr>
            <p:cNvCxnSpPr>
              <a:cxnSpLocks/>
              <a:stCxn id="28" idx="2"/>
              <a:endCxn id="29" idx="1"/>
            </p:cNvCxnSpPr>
            <p:nvPr/>
          </p:nvCxnSpPr>
          <p:spPr>
            <a:xfrm rot="16200000" flipH="1">
              <a:off x="9144420" y="3639216"/>
              <a:ext cx="197790" cy="1073463"/>
            </a:xfrm>
            <a:prstGeom prst="bentConnector2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사각형: 둥근 모서리 77">
            <a:extLst>
              <a:ext uri="{FF2B5EF4-FFF2-40B4-BE49-F238E27FC236}">
                <a16:creationId xmlns:a16="http://schemas.microsoft.com/office/drawing/2014/main" id="{94C8C588-B9F9-BCA3-2DBF-D55BBA40AA19}"/>
              </a:ext>
            </a:extLst>
          </p:cNvPr>
          <p:cNvSpPr/>
          <p:nvPr/>
        </p:nvSpPr>
        <p:spPr>
          <a:xfrm>
            <a:off x="1372456" y="3785699"/>
            <a:ext cx="1820651" cy="57118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User Input</a:t>
            </a:r>
            <a:endParaRPr lang="ko-KR" altLang="en-US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사각형: 둥근 모서리 77">
            <a:extLst>
              <a:ext uri="{FF2B5EF4-FFF2-40B4-BE49-F238E27FC236}">
                <a16:creationId xmlns:a16="http://schemas.microsoft.com/office/drawing/2014/main" id="{422B9EAD-D461-445A-1945-4BB7DBCDECAE}"/>
              </a:ext>
            </a:extLst>
          </p:cNvPr>
          <p:cNvSpPr/>
          <p:nvPr/>
        </p:nvSpPr>
        <p:spPr>
          <a:xfrm>
            <a:off x="387787" y="2511668"/>
            <a:ext cx="1633040" cy="57118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Elevator1</a:t>
            </a:r>
            <a:endParaRPr lang="ko-KR" altLang="en-US" sz="24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사각형: 둥근 모서리 77">
            <a:extLst>
              <a:ext uri="{FF2B5EF4-FFF2-40B4-BE49-F238E27FC236}">
                <a16:creationId xmlns:a16="http://schemas.microsoft.com/office/drawing/2014/main" id="{0E3B571F-014E-7DF6-0C55-288F8CEF7346}"/>
              </a:ext>
            </a:extLst>
          </p:cNvPr>
          <p:cNvSpPr/>
          <p:nvPr/>
        </p:nvSpPr>
        <p:spPr>
          <a:xfrm>
            <a:off x="1372456" y="4542714"/>
            <a:ext cx="2136086" cy="57118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Sensor Output</a:t>
            </a:r>
            <a:endParaRPr lang="ko-KR" altLang="en-US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0" name="꺾인 연결선[E] 9">
            <a:extLst>
              <a:ext uri="{FF2B5EF4-FFF2-40B4-BE49-F238E27FC236}">
                <a16:creationId xmlns:a16="http://schemas.microsoft.com/office/drawing/2014/main" id="{3DD1B852-E20E-82EC-5CFB-E491698AAC32}"/>
              </a:ext>
            </a:extLst>
          </p:cNvPr>
          <p:cNvCxnSpPr>
            <a:cxnSpLocks/>
            <a:stCxn id="8" idx="2"/>
            <a:endCxn id="7" idx="1"/>
          </p:cNvCxnSpPr>
          <p:nvPr/>
        </p:nvCxnSpPr>
        <p:spPr>
          <a:xfrm rot="16200000" flipH="1">
            <a:off x="794163" y="3493000"/>
            <a:ext cx="988437" cy="168149"/>
          </a:xfrm>
          <a:prstGeom prst="bentConnector2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꺾인 연결선[E] 10">
            <a:extLst>
              <a:ext uri="{FF2B5EF4-FFF2-40B4-BE49-F238E27FC236}">
                <a16:creationId xmlns:a16="http://schemas.microsoft.com/office/drawing/2014/main" id="{2715BFEA-97C3-922C-386F-7F9BB6938A08}"/>
              </a:ext>
            </a:extLst>
          </p:cNvPr>
          <p:cNvCxnSpPr>
            <a:cxnSpLocks/>
            <a:stCxn id="8" idx="2"/>
            <a:endCxn id="9" idx="1"/>
          </p:cNvCxnSpPr>
          <p:nvPr/>
        </p:nvCxnSpPr>
        <p:spPr>
          <a:xfrm rot="16200000" flipH="1">
            <a:off x="415655" y="3871508"/>
            <a:ext cx="1745452" cy="168149"/>
          </a:xfrm>
          <a:prstGeom prst="bentConnector2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사각형: 둥근 모서리 18">
            <a:extLst>
              <a:ext uri="{FF2B5EF4-FFF2-40B4-BE49-F238E27FC236}">
                <a16:creationId xmlns:a16="http://schemas.microsoft.com/office/drawing/2014/main" id="{F9D559D5-DF9C-6F4C-17CF-C9F663190455}"/>
              </a:ext>
            </a:extLst>
          </p:cNvPr>
          <p:cNvSpPr/>
          <p:nvPr/>
        </p:nvSpPr>
        <p:spPr>
          <a:xfrm>
            <a:off x="4389305" y="1666654"/>
            <a:ext cx="7414907" cy="4788883"/>
          </a:xfrm>
          <a:prstGeom prst="roundRect">
            <a:avLst>
              <a:gd name="adj" fmla="val 2887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사각형: 둥근 모서리 1">
            <a:extLst>
              <a:ext uri="{FF2B5EF4-FFF2-40B4-BE49-F238E27FC236}">
                <a16:creationId xmlns:a16="http://schemas.microsoft.com/office/drawing/2014/main" id="{4993024A-50A1-D723-924F-A0EA79BE5AB8}"/>
              </a:ext>
            </a:extLst>
          </p:cNvPr>
          <p:cNvSpPr/>
          <p:nvPr/>
        </p:nvSpPr>
        <p:spPr>
          <a:xfrm>
            <a:off x="4875322" y="2145231"/>
            <a:ext cx="2068522" cy="380037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&lt;</a:t>
            </a:r>
            <a:r>
              <a:rPr lang="en-US" altLang="ko-KR" sz="18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resourceName</a:t>
            </a:r>
            <a:r>
              <a:rPr lang="en-US" altLang="ko-KR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&gt;</a:t>
            </a:r>
            <a:endParaRPr lang="ko-KR" altLang="en-US" sz="18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4" name="연결선: 꺾임 2">
            <a:extLst>
              <a:ext uri="{FF2B5EF4-FFF2-40B4-BE49-F238E27FC236}">
                <a16:creationId xmlns:a16="http://schemas.microsoft.com/office/drawing/2014/main" id="{C493C3DB-1E87-8FE8-6C7C-9DCFD82D4204}"/>
              </a:ext>
            </a:extLst>
          </p:cNvPr>
          <p:cNvCxnSpPr>
            <a:cxnSpLocks/>
            <a:stCxn id="13" idx="2"/>
            <a:endCxn id="15" idx="1"/>
          </p:cNvCxnSpPr>
          <p:nvPr/>
        </p:nvCxnSpPr>
        <p:spPr>
          <a:xfrm rot="16200000" flipH="1">
            <a:off x="5926452" y="2508399"/>
            <a:ext cx="302199" cy="335936"/>
          </a:xfrm>
          <a:prstGeom prst="bentConnector2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사각형: 둥근 모서리 6">
            <a:extLst>
              <a:ext uri="{FF2B5EF4-FFF2-40B4-BE49-F238E27FC236}">
                <a16:creationId xmlns:a16="http://schemas.microsoft.com/office/drawing/2014/main" id="{40ABE3C9-4BD6-C3D6-09F6-10150C62A979}"/>
              </a:ext>
            </a:extLst>
          </p:cNvPr>
          <p:cNvSpPr/>
          <p:nvPr/>
        </p:nvSpPr>
        <p:spPr>
          <a:xfrm>
            <a:off x="6245519" y="2637448"/>
            <a:ext cx="2068522" cy="380037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Elevator1UI2</a:t>
            </a:r>
            <a:endParaRPr lang="ko-KR" altLang="en-US" sz="18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FC7EEC-EAAC-EF28-58A8-AB8A08E0AA86}"/>
              </a:ext>
            </a:extLst>
          </p:cNvPr>
          <p:cNvSpPr txBox="1"/>
          <p:nvPr/>
        </p:nvSpPr>
        <p:spPr>
          <a:xfrm>
            <a:off x="7429023" y="1087528"/>
            <a:ext cx="1770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/>
              <a:t>Attributes</a:t>
            </a:r>
            <a:endParaRPr lang="ko-KR" altLang="en-US" sz="2800" dirty="0"/>
          </a:p>
        </p:txBody>
      </p:sp>
      <p:sp>
        <p:nvSpPr>
          <p:cNvPr id="17" name="사각형: 둥근 모서리 26">
            <a:extLst>
              <a:ext uri="{FF2B5EF4-FFF2-40B4-BE49-F238E27FC236}">
                <a16:creationId xmlns:a16="http://schemas.microsoft.com/office/drawing/2014/main" id="{6009DE43-B523-FF39-B690-17D61F093209}"/>
              </a:ext>
            </a:extLst>
          </p:cNvPr>
          <p:cNvSpPr/>
          <p:nvPr/>
        </p:nvSpPr>
        <p:spPr>
          <a:xfrm>
            <a:off x="4872942" y="3171955"/>
            <a:ext cx="2223238" cy="380037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&lt;Acceleration&gt;</a:t>
            </a:r>
            <a:endParaRPr lang="ko-KR" altLang="en-US" sz="18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8" name="연결선: 꺾임 27">
            <a:extLst>
              <a:ext uri="{FF2B5EF4-FFF2-40B4-BE49-F238E27FC236}">
                <a16:creationId xmlns:a16="http://schemas.microsoft.com/office/drawing/2014/main" id="{DE8622B8-A572-992E-022E-7B421013DAA6}"/>
              </a:ext>
            </a:extLst>
          </p:cNvPr>
          <p:cNvCxnSpPr>
            <a:cxnSpLocks/>
            <a:stCxn id="17" idx="2"/>
            <a:endCxn id="19" idx="1"/>
          </p:cNvCxnSpPr>
          <p:nvPr/>
        </p:nvCxnSpPr>
        <p:spPr>
          <a:xfrm rot="16200000" flipH="1">
            <a:off x="5989943" y="3546608"/>
            <a:ext cx="290544" cy="301308"/>
          </a:xfrm>
          <a:prstGeom prst="bentConnector2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사각형: 둥근 모서리 28">
            <a:extLst>
              <a:ext uri="{FF2B5EF4-FFF2-40B4-BE49-F238E27FC236}">
                <a16:creationId xmlns:a16="http://schemas.microsoft.com/office/drawing/2014/main" id="{50C91C1A-5C5A-6CDD-AE4E-A2B0096A21CB}"/>
              </a:ext>
            </a:extLst>
          </p:cNvPr>
          <p:cNvSpPr/>
          <p:nvPr/>
        </p:nvSpPr>
        <p:spPr>
          <a:xfrm>
            <a:off x="6285872" y="3652518"/>
            <a:ext cx="1311189" cy="380037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[X, Y, Z]</a:t>
            </a:r>
            <a:endParaRPr lang="ko-KR" altLang="en-US" sz="18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사각형: 둥근 모서리 5">
            <a:extLst>
              <a:ext uri="{FF2B5EF4-FFF2-40B4-BE49-F238E27FC236}">
                <a16:creationId xmlns:a16="http://schemas.microsoft.com/office/drawing/2014/main" id="{B6449DD6-B610-72F9-B792-A5230ED6D096}"/>
              </a:ext>
            </a:extLst>
          </p:cNvPr>
          <p:cNvSpPr/>
          <p:nvPr/>
        </p:nvSpPr>
        <p:spPr>
          <a:xfrm>
            <a:off x="4872942" y="4253882"/>
            <a:ext cx="2223238" cy="380037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&lt;Gyro&gt;</a:t>
            </a:r>
          </a:p>
        </p:txBody>
      </p:sp>
      <p:cxnSp>
        <p:nvCxnSpPr>
          <p:cNvPr id="21" name="연결선: 꺾임 8">
            <a:extLst>
              <a:ext uri="{FF2B5EF4-FFF2-40B4-BE49-F238E27FC236}">
                <a16:creationId xmlns:a16="http://schemas.microsoft.com/office/drawing/2014/main" id="{FDE0DF75-ACE1-72B7-DD9E-F7F2C8D29ACE}"/>
              </a:ext>
            </a:extLst>
          </p:cNvPr>
          <p:cNvCxnSpPr>
            <a:cxnSpLocks/>
            <a:stCxn id="20" idx="2"/>
            <a:endCxn id="22" idx="1"/>
          </p:cNvCxnSpPr>
          <p:nvPr/>
        </p:nvCxnSpPr>
        <p:spPr>
          <a:xfrm rot="16200000" flipH="1">
            <a:off x="5989943" y="4628535"/>
            <a:ext cx="290544" cy="301308"/>
          </a:xfrm>
          <a:prstGeom prst="bentConnector2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사각형: 둥근 모서리 11">
            <a:extLst>
              <a:ext uri="{FF2B5EF4-FFF2-40B4-BE49-F238E27FC236}">
                <a16:creationId xmlns:a16="http://schemas.microsoft.com/office/drawing/2014/main" id="{F94246C9-6F8F-9E4C-9794-071DEC947453}"/>
              </a:ext>
            </a:extLst>
          </p:cNvPr>
          <p:cNvSpPr/>
          <p:nvPr/>
        </p:nvSpPr>
        <p:spPr>
          <a:xfrm>
            <a:off x="6285872" y="4734445"/>
            <a:ext cx="1311189" cy="380037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[X, Y, Z]</a:t>
            </a:r>
            <a:endParaRPr lang="ko-KR" altLang="en-US" sz="18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사각형: 둥근 모서리 30">
            <a:extLst>
              <a:ext uri="{FF2B5EF4-FFF2-40B4-BE49-F238E27FC236}">
                <a16:creationId xmlns:a16="http://schemas.microsoft.com/office/drawing/2014/main" id="{4055F14E-18B7-A1A3-E71C-07EBD50884D7}"/>
              </a:ext>
            </a:extLst>
          </p:cNvPr>
          <p:cNvSpPr/>
          <p:nvPr/>
        </p:nvSpPr>
        <p:spPr>
          <a:xfrm>
            <a:off x="4832589" y="5305273"/>
            <a:ext cx="2223238" cy="380037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&lt;</a:t>
            </a:r>
            <a:r>
              <a:rPr lang="en-US" altLang="ko-KR" sz="18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Timstamp</a:t>
            </a:r>
            <a:r>
              <a:rPr lang="en-US" altLang="ko-KR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&gt;</a:t>
            </a:r>
            <a:endParaRPr lang="ko-KR" altLang="en-US" sz="18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4" name="연결선: 꺾임 31">
            <a:extLst>
              <a:ext uri="{FF2B5EF4-FFF2-40B4-BE49-F238E27FC236}">
                <a16:creationId xmlns:a16="http://schemas.microsoft.com/office/drawing/2014/main" id="{677DD0B0-6B05-EF4C-9841-7465845280CE}"/>
              </a:ext>
            </a:extLst>
          </p:cNvPr>
          <p:cNvCxnSpPr>
            <a:cxnSpLocks/>
            <a:stCxn id="23" idx="2"/>
            <a:endCxn id="25" idx="1"/>
          </p:cNvCxnSpPr>
          <p:nvPr/>
        </p:nvCxnSpPr>
        <p:spPr>
          <a:xfrm rot="16200000" flipH="1">
            <a:off x="5872233" y="5757284"/>
            <a:ext cx="290544" cy="146595"/>
          </a:xfrm>
          <a:prstGeom prst="bentConnector2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사각형: 둥근 모서리 32">
            <a:extLst>
              <a:ext uri="{FF2B5EF4-FFF2-40B4-BE49-F238E27FC236}">
                <a16:creationId xmlns:a16="http://schemas.microsoft.com/office/drawing/2014/main" id="{0001E51B-FBB8-DD70-5616-CDE7F43C4E98}"/>
              </a:ext>
            </a:extLst>
          </p:cNvPr>
          <p:cNvSpPr/>
          <p:nvPr/>
        </p:nvSpPr>
        <p:spPr>
          <a:xfrm>
            <a:off x="6090803" y="5785835"/>
            <a:ext cx="2223238" cy="380037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8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Datetime.datetime</a:t>
            </a:r>
            <a:endParaRPr lang="ko-KR" altLang="en-US" sz="18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241BAC-DAE2-C29E-960B-56E59B74896C}"/>
              </a:ext>
            </a:extLst>
          </p:cNvPr>
          <p:cNvSpPr txBox="1"/>
          <p:nvPr/>
        </p:nvSpPr>
        <p:spPr>
          <a:xfrm>
            <a:off x="1308152" y="3256510"/>
            <a:ext cx="2016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err="1"/>
              <a:t>flexContainer</a:t>
            </a:r>
            <a:endParaRPr lang="ko-KR" altLang="en-US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45D0DA-3C2E-3F96-BFE3-D3F724E8822E}"/>
              </a:ext>
            </a:extLst>
          </p:cNvPr>
          <p:cNvSpPr txBox="1"/>
          <p:nvPr/>
        </p:nvSpPr>
        <p:spPr>
          <a:xfrm>
            <a:off x="538899" y="1982479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ADN-AE</a:t>
            </a:r>
            <a:endParaRPr lang="ko-KR" altLang="en-US" sz="2400" dirty="0"/>
          </a:p>
        </p:txBody>
      </p:sp>
      <p:sp>
        <p:nvSpPr>
          <p:cNvPr id="28" name="왼쪽 중괄호[L] 27">
            <a:extLst>
              <a:ext uri="{FF2B5EF4-FFF2-40B4-BE49-F238E27FC236}">
                <a16:creationId xmlns:a16="http://schemas.microsoft.com/office/drawing/2014/main" id="{B05B469B-7515-F3F6-3B5A-E2145E90E106}"/>
              </a:ext>
            </a:extLst>
          </p:cNvPr>
          <p:cNvSpPr/>
          <p:nvPr/>
        </p:nvSpPr>
        <p:spPr>
          <a:xfrm>
            <a:off x="3575090" y="1576648"/>
            <a:ext cx="839146" cy="4906432"/>
          </a:xfrm>
          <a:prstGeom prst="leftBrace">
            <a:avLst>
              <a:gd name="adj1" fmla="val 0"/>
              <a:gd name="adj2" fmla="val 68024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9" name="사각형: 둥근 모서리 26">
            <a:extLst>
              <a:ext uri="{FF2B5EF4-FFF2-40B4-BE49-F238E27FC236}">
                <a16:creationId xmlns:a16="http://schemas.microsoft.com/office/drawing/2014/main" id="{38970817-2343-4837-66FB-B991035E688B}"/>
              </a:ext>
            </a:extLst>
          </p:cNvPr>
          <p:cNvSpPr/>
          <p:nvPr/>
        </p:nvSpPr>
        <p:spPr>
          <a:xfrm>
            <a:off x="8616458" y="2145231"/>
            <a:ext cx="2233378" cy="425185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&lt;Altimeter&gt;</a:t>
            </a:r>
            <a:endParaRPr lang="ko-KR" altLang="en-US" sz="18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30" name="연결선: 꺾임 27">
            <a:extLst>
              <a:ext uri="{FF2B5EF4-FFF2-40B4-BE49-F238E27FC236}">
                <a16:creationId xmlns:a16="http://schemas.microsoft.com/office/drawing/2014/main" id="{9044BCCD-CA0C-CF2A-F95C-8D8C9E777E94}"/>
              </a:ext>
            </a:extLst>
          </p:cNvPr>
          <p:cNvCxnSpPr>
            <a:cxnSpLocks/>
            <a:stCxn id="29" idx="2"/>
            <a:endCxn id="31" idx="1"/>
          </p:cNvCxnSpPr>
          <p:nvPr/>
        </p:nvCxnSpPr>
        <p:spPr>
          <a:xfrm rot="16200000" flipH="1">
            <a:off x="9681538" y="2622024"/>
            <a:ext cx="405902" cy="302685"/>
          </a:xfrm>
          <a:prstGeom prst="bentConnector2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사각형: 둥근 모서리 28">
            <a:extLst>
              <a:ext uri="{FF2B5EF4-FFF2-40B4-BE49-F238E27FC236}">
                <a16:creationId xmlns:a16="http://schemas.microsoft.com/office/drawing/2014/main" id="{E31DEF00-8C56-F468-EE3C-30F73D40D6C4}"/>
              </a:ext>
            </a:extLst>
          </p:cNvPr>
          <p:cNvSpPr/>
          <p:nvPr/>
        </p:nvSpPr>
        <p:spPr>
          <a:xfrm>
            <a:off x="10035832" y="2682884"/>
            <a:ext cx="1317169" cy="586867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Altimeter</a:t>
            </a:r>
          </a:p>
          <a:p>
            <a:pPr algn="ctr"/>
            <a:r>
              <a:rPr lang="en-US" altLang="ko-KR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float32</a:t>
            </a:r>
            <a:endParaRPr lang="ko-KR" altLang="en-US" sz="18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32" name="사각형: 둥근 모서리 5">
            <a:extLst>
              <a:ext uri="{FF2B5EF4-FFF2-40B4-BE49-F238E27FC236}">
                <a16:creationId xmlns:a16="http://schemas.microsoft.com/office/drawing/2014/main" id="{00D807AF-7E0B-1F37-4032-82E994A88CBC}"/>
              </a:ext>
            </a:extLst>
          </p:cNvPr>
          <p:cNvSpPr/>
          <p:nvPr/>
        </p:nvSpPr>
        <p:spPr>
          <a:xfrm>
            <a:off x="8616458" y="3355690"/>
            <a:ext cx="2233378" cy="425185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&lt;Temperature&gt;</a:t>
            </a:r>
            <a:endParaRPr lang="ko-KR" altLang="en-US" sz="18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33" name="연결선: 꺾임 8">
            <a:extLst>
              <a:ext uri="{FF2B5EF4-FFF2-40B4-BE49-F238E27FC236}">
                <a16:creationId xmlns:a16="http://schemas.microsoft.com/office/drawing/2014/main" id="{982217A7-8807-6CE0-A807-3E1904DE41C8}"/>
              </a:ext>
            </a:extLst>
          </p:cNvPr>
          <p:cNvCxnSpPr>
            <a:cxnSpLocks/>
            <a:stCxn id="32" idx="2"/>
            <a:endCxn id="34" idx="1"/>
          </p:cNvCxnSpPr>
          <p:nvPr/>
        </p:nvCxnSpPr>
        <p:spPr>
          <a:xfrm rot="16200000" flipH="1">
            <a:off x="9681538" y="3832483"/>
            <a:ext cx="405902" cy="302685"/>
          </a:xfrm>
          <a:prstGeom prst="bentConnector2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사각형: 둥근 모서리 11">
            <a:extLst>
              <a:ext uri="{FF2B5EF4-FFF2-40B4-BE49-F238E27FC236}">
                <a16:creationId xmlns:a16="http://schemas.microsoft.com/office/drawing/2014/main" id="{DAD9924D-0B8D-366F-0108-7C01398BEC44}"/>
              </a:ext>
            </a:extLst>
          </p:cNvPr>
          <p:cNvSpPr/>
          <p:nvPr/>
        </p:nvSpPr>
        <p:spPr>
          <a:xfrm>
            <a:off x="10035832" y="3893343"/>
            <a:ext cx="1589204" cy="586867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Temperature</a:t>
            </a:r>
          </a:p>
          <a:p>
            <a:pPr algn="ctr"/>
            <a:r>
              <a:rPr lang="en-US" altLang="ko-KR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float32</a:t>
            </a:r>
            <a:endParaRPr lang="ko-KR" altLang="en-US" sz="18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35" name="사각형: 둥근 모서리 26">
            <a:extLst>
              <a:ext uri="{FF2B5EF4-FFF2-40B4-BE49-F238E27FC236}">
                <a16:creationId xmlns:a16="http://schemas.microsoft.com/office/drawing/2014/main" id="{59B61F23-9080-2956-9F15-776B836F0460}"/>
              </a:ext>
            </a:extLst>
          </p:cNvPr>
          <p:cNvSpPr/>
          <p:nvPr/>
        </p:nvSpPr>
        <p:spPr>
          <a:xfrm>
            <a:off x="8599250" y="4659485"/>
            <a:ext cx="2664610" cy="454418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&lt;Button Panel Status&gt;</a:t>
            </a:r>
            <a:endParaRPr lang="ko-KR" altLang="en-US" sz="18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36" name="연결선: 꺾임 27">
            <a:extLst>
              <a:ext uri="{FF2B5EF4-FFF2-40B4-BE49-F238E27FC236}">
                <a16:creationId xmlns:a16="http://schemas.microsoft.com/office/drawing/2014/main" id="{A290EAED-770E-794E-79B9-3982A3103A9C}"/>
              </a:ext>
            </a:extLst>
          </p:cNvPr>
          <p:cNvCxnSpPr>
            <a:cxnSpLocks/>
            <a:stCxn id="35" idx="2"/>
            <a:endCxn id="37" idx="1"/>
          </p:cNvCxnSpPr>
          <p:nvPr/>
        </p:nvCxnSpPr>
        <p:spPr>
          <a:xfrm rot="16200000" flipH="1">
            <a:off x="9819868" y="5225590"/>
            <a:ext cx="310444" cy="87070"/>
          </a:xfrm>
          <a:prstGeom prst="bentConnector2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사각형: 둥근 모서리 28">
            <a:extLst>
              <a:ext uri="{FF2B5EF4-FFF2-40B4-BE49-F238E27FC236}">
                <a16:creationId xmlns:a16="http://schemas.microsoft.com/office/drawing/2014/main" id="{E497AA22-CB72-DCF0-6BBE-5758419446B7}"/>
              </a:ext>
            </a:extLst>
          </p:cNvPr>
          <p:cNvSpPr/>
          <p:nvPr/>
        </p:nvSpPr>
        <p:spPr>
          <a:xfrm>
            <a:off x="10018625" y="5197138"/>
            <a:ext cx="1317169" cy="454418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[B1, 1, 5..]</a:t>
            </a:r>
            <a:endParaRPr lang="ko-KR" altLang="en-US" sz="18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38" name="사각형: 둥근 모서리 77">
            <a:extLst>
              <a:ext uri="{FF2B5EF4-FFF2-40B4-BE49-F238E27FC236}">
                <a16:creationId xmlns:a16="http://schemas.microsoft.com/office/drawing/2014/main" id="{1505C056-924D-7110-33B5-5664B76E48FD}"/>
              </a:ext>
            </a:extLst>
          </p:cNvPr>
          <p:cNvSpPr/>
          <p:nvPr/>
        </p:nvSpPr>
        <p:spPr>
          <a:xfrm>
            <a:off x="2940817" y="309415"/>
            <a:ext cx="6087487" cy="627418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flexContainer</a:t>
            </a:r>
            <a:r>
              <a:rPr lang="en-US" altLang="ko-KR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 Attributes</a:t>
            </a:r>
            <a:endParaRPr lang="ko-KR" altLang="en-US" sz="28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45966" y="-286458"/>
            <a:ext cx="15251045" cy="7631873"/>
            <a:chOff x="0" y="0"/>
            <a:chExt cx="30502090" cy="15263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63745" cy="15263745"/>
            </a:xfrm>
            <a:custGeom>
              <a:avLst/>
              <a:gdLst/>
              <a:ahLst/>
              <a:cxnLst/>
              <a:rect l="l" t="t" r="r" b="b"/>
              <a:pathLst>
                <a:path w="15263745" h="15263745">
                  <a:moveTo>
                    <a:pt x="0" y="0"/>
                  </a:moveTo>
                  <a:lnTo>
                    <a:pt x="15263745" y="0"/>
                  </a:lnTo>
                  <a:lnTo>
                    <a:pt x="15263745" y="15263745"/>
                  </a:lnTo>
                  <a:lnTo>
                    <a:pt x="0" y="15263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 sz="8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5238345" y="0"/>
              <a:ext cx="15263745" cy="15263745"/>
            </a:xfrm>
            <a:custGeom>
              <a:avLst/>
              <a:gdLst/>
              <a:ahLst/>
              <a:cxnLst/>
              <a:rect l="l" t="t" r="r" b="b"/>
              <a:pathLst>
                <a:path w="15263745" h="15263745">
                  <a:moveTo>
                    <a:pt x="0" y="0"/>
                  </a:moveTo>
                  <a:lnTo>
                    <a:pt x="15263745" y="0"/>
                  </a:lnTo>
                  <a:lnTo>
                    <a:pt x="15263745" y="15263745"/>
                  </a:lnTo>
                  <a:lnTo>
                    <a:pt x="0" y="15263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 sz="8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10505" y="2844800"/>
            <a:ext cx="11370990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01"/>
              </a:lnSpc>
            </a:pPr>
            <a:r>
              <a:rPr lang="en-US" sz="9534" dirty="0">
                <a:solidFill>
                  <a:srgbClr val="211F1C"/>
                </a:solidFill>
                <a:latin typeface="Anton"/>
              </a:rPr>
              <a:t>Digital Twins Server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781800" y="679910"/>
            <a:ext cx="5123215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20"/>
              </a:lnSpc>
              <a:spcBef>
                <a:spcPct val="0"/>
              </a:spcBef>
            </a:pPr>
            <a:r>
              <a:rPr lang="en-US" sz="2933" spc="-147" dirty="0">
                <a:solidFill>
                  <a:srgbClr val="282A29"/>
                </a:solidFill>
                <a:latin typeface="Arita Dotum Bold"/>
              </a:rPr>
              <a:t>The Digital Twin Server periodically collects </a:t>
            </a:r>
            <a:r>
              <a:rPr lang="en-US" sz="2933" spc="-147" dirty="0" err="1">
                <a:solidFill>
                  <a:srgbClr val="282A29"/>
                </a:solidFill>
                <a:latin typeface="Arita Dotum Bold"/>
              </a:rPr>
              <a:t>flexConatiner</a:t>
            </a:r>
            <a:r>
              <a:rPr lang="en-US" sz="2933" spc="-147" dirty="0">
                <a:solidFill>
                  <a:srgbClr val="282A29"/>
                </a:solidFill>
                <a:latin typeface="Arita Dotum Bold"/>
              </a:rPr>
              <a:t> data from the oneM2M resource tree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81800" y="2978610"/>
            <a:ext cx="5123215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20"/>
              </a:lnSpc>
              <a:spcBef>
                <a:spcPct val="0"/>
              </a:spcBef>
            </a:pPr>
            <a:r>
              <a:rPr lang="en-US" sz="2933" spc="-147" dirty="0">
                <a:solidFill>
                  <a:srgbClr val="282A29"/>
                </a:solidFill>
                <a:latin typeface="Arita Dotum Bold"/>
              </a:rPr>
              <a:t>The Digital Twin Server runs a simulation based on the data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81800" y="4832810"/>
            <a:ext cx="5123215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20"/>
              </a:lnSpc>
              <a:spcBef>
                <a:spcPct val="0"/>
              </a:spcBef>
            </a:pPr>
            <a:r>
              <a:rPr lang="en-US" sz="2933" spc="-147" dirty="0">
                <a:solidFill>
                  <a:srgbClr val="282A29"/>
                </a:solidFill>
                <a:latin typeface="Arita Dotum Bold"/>
              </a:rPr>
              <a:t>As the simulation runs, the Digital Twin measures the energy consumption of the elevator.</a:t>
            </a: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468EBEB2-B490-24D2-777A-CCBFB66B6D1A}"/>
              </a:ext>
            </a:extLst>
          </p:cNvPr>
          <p:cNvGrpSpPr/>
          <p:nvPr/>
        </p:nvGrpSpPr>
        <p:grpSpPr>
          <a:xfrm>
            <a:off x="381000" y="372758"/>
            <a:ext cx="6113575" cy="6108466"/>
            <a:chOff x="744425" y="367274"/>
            <a:chExt cx="5611222" cy="6108466"/>
          </a:xfrm>
        </p:grpSpPr>
        <p:sp>
          <p:nvSpPr>
            <p:cNvPr id="7" name="사각형: 둥근 모서리 77">
              <a:extLst>
                <a:ext uri="{FF2B5EF4-FFF2-40B4-BE49-F238E27FC236}">
                  <a16:creationId xmlns:a16="http://schemas.microsoft.com/office/drawing/2014/main" id="{398C47E1-154B-8D03-CBC0-91ED0E4F55E5}"/>
                </a:ext>
              </a:extLst>
            </p:cNvPr>
            <p:cNvSpPr/>
            <p:nvPr/>
          </p:nvSpPr>
          <p:spPr>
            <a:xfrm>
              <a:off x="1066800" y="1219200"/>
              <a:ext cx="3676609" cy="5256540"/>
            </a:xfrm>
            <a:prstGeom prst="roundRect">
              <a:avLst>
                <a:gd name="adj" fmla="val 4796"/>
              </a:avLst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9" name="사각형: 둥근 모서리 77">
              <a:extLst>
                <a:ext uri="{FF2B5EF4-FFF2-40B4-BE49-F238E27FC236}">
                  <a16:creationId xmlns:a16="http://schemas.microsoft.com/office/drawing/2014/main" id="{031BFF38-A8D4-44A0-6AB0-4A932D4EEE43}"/>
                </a:ext>
              </a:extLst>
            </p:cNvPr>
            <p:cNvSpPr/>
            <p:nvPr/>
          </p:nvSpPr>
          <p:spPr>
            <a:xfrm>
              <a:off x="1220513" y="1481592"/>
              <a:ext cx="3369181" cy="571189"/>
            </a:xfrm>
            <a:prstGeom prst="round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Digital Twin Server</a:t>
              </a:r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10" name="직선 화살표 연결선 9">
              <a:extLst>
                <a:ext uri="{FF2B5EF4-FFF2-40B4-BE49-F238E27FC236}">
                  <a16:creationId xmlns:a16="http://schemas.microsoft.com/office/drawing/2014/main" id="{CAE8C7C0-5693-18E1-818B-F6F9310AE41A}"/>
                </a:ext>
              </a:extLst>
            </p:cNvPr>
            <p:cNvCxnSpPr>
              <a:cxnSpLocks/>
              <a:stCxn id="11" idx="2"/>
              <a:endCxn id="9" idx="0"/>
            </p:cNvCxnSpPr>
            <p:nvPr/>
          </p:nvCxnSpPr>
          <p:spPr>
            <a:xfrm>
              <a:off x="2905103" y="946817"/>
              <a:ext cx="1" cy="5347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사각형: 둥근 모서리 77">
              <a:extLst>
                <a:ext uri="{FF2B5EF4-FFF2-40B4-BE49-F238E27FC236}">
                  <a16:creationId xmlns:a16="http://schemas.microsoft.com/office/drawing/2014/main" id="{D64F6B6C-A7A8-E9C5-D03B-53C5E4AC3D80}"/>
                </a:ext>
              </a:extLst>
            </p:cNvPr>
            <p:cNvSpPr/>
            <p:nvPr/>
          </p:nvSpPr>
          <p:spPr>
            <a:xfrm>
              <a:off x="744425" y="367274"/>
              <a:ext cx="4321356" cy="579543"/>
            </a:xfrm>
            <a:prstGeom prst="round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RETRIEVE from oneM2M Resource Tree</a:t>
              </a:r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2" name="사각형: 둥근 모서리 77">
              <a:extLst>
                <a:ext uri="{FF2B5EF4-FFF2-40B4-BE49-F238E27FC236}">
                  <a16:creationId xmlns:a16="http://schemas.microsoft.com/office/drawing/2014/main" id="{61C5352A-5327-5BBF-4364-43BD746FC3BF}"/>
                </a:ext>
              </a:extLst>
            </p:cNvPr>
            <p:cNvSpPr/>
            <p:nvPr/>
          </p:nvSpPr>
          <p:spPr>
            <a:xfrm>
              <a:off x="1220514" y="2441551"/>
              <a:ext cx="3369181" cy="571189"/>
            </a:xfrm>
            <a:prstGeom prst="round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Simulation</a:t>
              </a:r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3" name="사각형: 둥근 모서리 77">
              <a:extLst>
                <a:ext uri="{FF2B5EF4-FFF2-40B4-BE49-F238E27FC236}">
                  <a16:creationId xmlns:a16="http://schemas.microsoft.com/office/drawing/2014/main" id="{CD894875-A440-722A-F38D-43A4884D768E}"/>
                </a:ext>
              </a:extLst>
            </p:cNvPr>
            <p:cNvSpPr/>
            <p:nvPr/>
          </p:nvSpPr>
          <p:spPr>
            <a:xfrm>
              <a:off x="1220513" y="3567609"/>
              <a:ext cx="1684591" cy="481375"/>
            </a:xfrm>
            <a:prstGeom prst="round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Energy Consumption</a:t>
              </a:r>
              <a:endParaRPr lang="ko-KR" alt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4" name="사각형: 둥근 모서리 77">
              <a:extLst>
                <a:ext uri="{FF2B5EF4-FFF2-40B4-BE49-F238E27FC236}">
                  <a16:creationId xmlns:a16="http://schemas.microsoft.com/office/drawing/2014/main" id="{A0ED7DA9-46DC-FA57-1408-D0A487ECF64F}"/>
                </a:ext>
              </a:extLst>
            </p:cNvPr>
            <p:cNvSpPr/>
            <p:nvPr/>
          </p:nvSpPr>
          <p:spPr>
            <a:xfrm>
              <a:off x="1220513" y="4599371"/>
              <a:ext cx="3369181" cy="752730"/>
            </a:xfrm>
            <a:prstGeom prst="round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Visualization</a:t>
              </a:r>
            </a:p>
            <a:p>
              <a:pPr algn="ctr"/>
              <a:r>
                <a:rPr lang="en-US" altLang="ko-KR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(UE5, </a:t>
              </a:r>
              <a:r>
                <a:rPr lang="en-US" altLang="ko-KR" sz="2000" dirty="0" err="1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Plotly</a:t>
              </a:r>
              <a:r>
                <a:rPr lang="en-US" altLang="ko-KR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)</a:t>
              </a:r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5" name="사각형: 둥근 모서리 77">
              <a:extLst>
                <a:ext uri="{FF2B5EF4-FFF2-40B4-BE49-F238E27FC236}">
                  <a16:creationId xmlns:a16="http://schemas.microsoft.com/office/drawing/2014/main" id="{3B39FADD-CA27-D0F1-026A-AB47A1419B20}"/>
                </a:ext>
              </a:extLst>
            </p:cNvPr>
            <p:cNvSpPr/>
            <p:nvPr/>
          </p:nvSpPr>
          <p:spPr>
            <a:xfrm>
              <a:off x="3378644" y="3563127"/>
              <a:ext cx="1211050" cy="477196"/>
            </a:xfrm>
            <a:prstGeom prst="round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ML</a:t>
              </a:r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6" name="사각형: 둥근 모서리 77">
              <a:extLst>
                <a:ext uri="{FF2B5EF4-FFF2-40B4-BE49-F238E27FC236}">
                  <a16:creationId xmlns:a16="http://schemas.microsoft.com/office/drawing/2014/main" id="{157D09EA-BFD5-A3B0-2406-C7F494045234}"/>
                </a:ext>
              </a:extLst>
            </p:cNvPr>
            <p:cNvSpPr/>
            <p:nvPr/>
          </p:nvSpPr>
          <p:spPr>
            <a:xfrm>
              <a:off x="1839266" y="5725008"/>
              <a:ext cx="2131675" cy="476962"/>
            </a:xfrm>
            <a:prstGeom prst="round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USER</a:t>
              </a:r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17" name="직선 화살표 연결선 16">
              <a:extLst>
                <a:ext uri="{FF2B5EF4-FFF2-40B4-BE49-F238E27FC236}">
                  <a16:creationId xmlns:a16="http://schemas.microsoft.com/office/drawing/2014/main" id="{1E80C44D-49E7-91F1-FA3C-C4C50C34FB5C}"/>
                </a:ext>
              </a:extLst>
            </p:cNvPr>
            <p:cNvCxnSpPr>
              <a:cxnSpLocks/>
              <a:stCxn id="9" idx="2"/>
              <a:endCxn id="12" idx="0"/>
            </p:cNvCxnSpPr>
            <p:nvPr/>
          </p:nvCxnSpPr>
          <p:spPr>
            <a:xfrm>
              <a:off x="2905104" y="2052781"/>
              <a:ext cx="0" cy="3887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꺾인 연결선[E] 17">
              <a:extLst>
                <a:ext uri="{FF2B5EF4-FFF2-40B4-BE49-F238E27FC236}">
                  <a16:creationId xmlns:a16="http://schemas.microsoft.com/office/drawing/2014/main" id="{E72BC063-6E9C-0CA8-8069-9DA84878AA3F}"/>
                </a:ext>
              </a:extLst>
            </p:cNvPr>
            <p:cNvCxnSpPr>
              <a:cxnSpLocks/>
              <a:stCxn id="12" idx="2"/>
              <a:endCxn id="13" idx="0"/>
            </p:cNvCxnSpPr>
            <p:nvPr/>
          </p:nvCxnSpPr>
          <p:spPr>
            <a:xfrm rot="5400000">
              <a:off x="2206522" y="2869026"/>
              <a:ext cx="554869" cy="842295"/>
            </a:xfrm>
            <a:prstGeom prst="bentConnector3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꺾인 연결선[E] 18">
              <a:extLst>
                <a:ext uri="{FF2B5EF4-FFF2-40B4-BE49-F238E27FC236}">
                  <a16:creationId xmlns:a16="http://schemas.microsoft.com/office/drawing/2014/main" id="{DDE094E4-4AD5-FCE2-9F8F-03B7180959D5}"/>
                </a:ext>
              </a:extLst>
            </p:cNvPr>
            <p:cNvCxnSpPr>
              <a:cxnSpLocks/>
              <a:stCxn id="12" idx="2"/>
              <a:endCxn id="15" idx="0"/>
            </p:cNvCxnSpPr>
            <p:nvPr/>
          </p:nvCxnSpPr>
          <p:spPr>
            <a:xfrm rot="16200000" flipH="1">
              <a:off x="3169443" y="2748400"/>
              <a:ext cx="550387" cy="1079066"/>
            </a:xfrm>
            <a:prstGeom prst="bent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꺾인 연결선[E] 19">
              <a:extLst>
                <a:ext uri="{FF2B5EF4-FFF2-40B4-BE49-F238E27FC236}">
                  <a16:creationId xmlns:a16="http://schemas.microsoft.com/office/drawing/2014/main" id="{182AF64C-B674-7111-97F7-76B3DB0B6177}"/>
                </a:ext>
              </a:extLst>
            </p:cNvPr>
            <p:cNvCxnSpPr>
              <a:cxnSpLocks/>
              <a:stCxn id="13" idx="2"/>
              <a:endCxn id="14" idx="0"/>
            </p:cNvCxnSpPr>
            <p:nvPr/>
          </p:nvCxnSpPr>
          <p:spPr>
            <a:xfrm rot="16200000" flipH="1">
              <a:off x="2208763" y="3903029"/>
              <a:ext cx="550387" cy="842295"/>
            </a:xfrm>
            <a:prstGeom prst="bent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꺾인 연결선[E] 20">
              <a:extLst>
                <a:ext uri="{FF2B5EF4-FFF2-40B4-BE49-F238E27FC236}">
                  <a16:creationId xmlns:a16="http://schemas.microsoft.com/office/drawing/2014/main" id="{77D8D1FD-C2D4-2A82-C1A2-1F48C16D0CE7}"/>
                </a:ext>
              </a:extLst>
            </p:cNvPr>
            <p:cNvCxnSpPr>
              <a:cxnSpLocks/>
              <a:stCxn id="15" idx="2"/>
              <a:endCxn id="14" idx="0"/>
            </p:cNvCxnSpPr>
            <p:nvPr/>
          </p:nvCxnSpPr>
          <p:spPr>
            <a:xfrm rot="5400000">
              <a:off x="3165113" y="3780315"/>
              <a:ext cx="559048" cy="1079066"/>
            </a:xfrm>
            <a:prstGeom prst="bent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직선 화살표 연결선 21">
              <a:extLst>
                <a:ext uri="{FF2B5EF4-FFF2-40B4-BE49-F238E27FC236}">
                  <a16:creationId xmlns:a16="http://schemas.microsoft.com/office/drawing/2014/main" id="{9F6F6492-C1B7-8813-54ED-583D4415F230}"/>
                </a:ext>
              </a:extLst>
            </p:cNvPr>
            <p:cNvCxnSpPr>
              <a:cxnSpLocks/>
              <a:stCxn id="14" idx="2"/>
              <a:endCxn id="16" idx="0"/>
            </p:cNvCxnSpPr>
            <p:nvPr/>
          </p:nvCxnSpPr>
          <p:spPr>
            <a:xfrm>
              <a:off x="2905104" y="5352101"/>
              <a:ext cx="0" cy="37290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꺾인 연결선[E] 22">
              <a:extLst>
                <a:ext uri="{FF2B5EF4-FFF2-40B4-BE49-F238E27FC236}">
                  <a16:creationId xmlns:a16="http://schemas.microsoft.com/office/drawing/2014/main" id="{AAB4F531-6AD3-5BA2-3005-847AE76CD5DC}"/>
                </a:ext>
              </a:extLst>
            </p:cNvPr>
            <p:cNvCxnSpPr>
              <a:cxnSpLocks/>
              <a:stCxn id="16" idx="3"/>
              <a:endCxn id="9" idx="3"/>
            </p:cNvCxnSpPr>
            <p:nvPr/>
          </p:nvCxnSpPr>
          <p:spPr>
            <a:xfrm flipV="1">
              <a:off x="3970941" y="1767187"/>
              <a:ext cx="618753" cy="4196302"/>
            </a:xfrm>
            <a:prstGeom prst="bentConnector3">
              <a:avLst>
                <a:gd name="adj1" fmla="val 167635"/>
              </a:avLst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사각형: 둥근 모서리 77">
              <a:extLst>
                <a:ext uri="{FF2B5EF4-FFF2-40B4-BE49-F238E27FC236}">
                  <a16:creationId xmlns:a16="http://schemas.microsoft.com/office/drawing/2014/main" id="{1AB6F72A-E995-E813-F456-22982D7B4122}"/>
                </a:ext>
              </a:extLst>
            </p:cNvPr>
            <p:cNvSpPr/>
            <p:nvPr/>
          </p:nvSpPr>
          <p:spPr>
            <a:xfrm>
              <a:off x="5106399" y="3616653"/>
              <a:ext cx="1249248" cy="461633"/>
            </a:xfrm>
            <a:prstGeom prst="round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Feedback</a:t>
              </a:r>
              <a:endParaRPr lang="ko-KR" alt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25" name="직선 화살표 연결선 24">
              <a:extLst>
                <a:ext uri="{FF2B5EF4-FFF2-40B4-BE49-F238E27FC236}">
                  <a16:creationId xmlns:a16="http://schemas.microsoft.com/office/drawing/2014/main" id="{BDEBADBC-A9ED-A37E-2C69-8B41C2AC0248}"/>
                </a:ext>
              </a:extLst>
            </p:cNvPr>
            <p:cNvCxnSpPr>
              <a:cxnSpLocks/>
              <a:stCxn id="13" idx="3"/>
              <a:endCxn id="15" idx="1"/>
            </p:cNvCxnSpPr>
            <p:nvPr/>
          </p:nvCxnSpPr>
          <p:spPr>
            <a:xfrm flipV="1">
              <a:off x="2905104" y="3801725"/>
              <a:ext cx="473540" cy="657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45966" y="-286458"/>
            <a:ext cx="15251045" cy="7631873"/>
            <a:chOff x="0" y="0"/>
            <a:chExt cx="30502090" cy="15263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63745" cy="15263745"/>
            </a:xfrm>
            <a:custGeom>
              <a:avLst/>
              <a:gdLst/>
              <a:ahLst/>
              <a:cxnLst/>
              <a:rect l="l" t="t" r="r" b="b"/>
              <a:pathLst>
                <a:path w="15263745" h="15263745">
                  <a:moveTo>
                    <a:pt x="0" y="0"/>
                  </a:moveTo>
                  <a:lnTo>
                    <a:pt x="15263745" y="0"/>
                  </a:lnTo>
                  <a:lnTo>
                    <a:pt x="15263745" y="15263745"/>
                  </a:lnTo>
                  <a:lnTo>
                    <a:pt x="0" y="15263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 sz="8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5238345" y="0"/>
              <a:ext cx="15263745" cy="15263745"/>
            </a:xfrm>
            <a:custGeom>
              <a:avLst/>
              <a:gdLst/>
              <a:ahLst/>
              <a:cxnLst/>
              <a:rect l="l" t="t" r="r" b="b"/>
              <a:pathLst>
                <a:path w="15263745" h="15263745">
                  <a:moveTo>
                    <a:pt x="0" y="0"/>
                  </a:moveTo>
                  <a:lnTo>
                    <a:pt x="15263745" y="0"/>
                  </a:lnTo>
                  <a:lnTo>
                    <a:pt x="15263745" y="15263745"/>
                  </a:lnTo>
                  <a:lnTo>
                    <a:pt x="0" y="15263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 sz="8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10505" y="2844800"/>
            <a:ext cx="11370990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01"/>
              </a:lnSpc>
            </a:pPr>
            <a:r>
              <a:rPr lang="en-US" sz="9534" dirty="0">
                <a:solidFill>
                  <a:srgbClr val="211F1C"/>
                </a:solidFill>
                <a:latin typeface="Anton"/>
              </a:rPr>
              <a:t>Data RETRIEVE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255484CE-765E-17EC-2EF4-A5198BC98485}"/>
              </a:ext>
            </a:extLst>
          </p:cNvPr>
          <p:cNvGrpSpPr/>
          <p:nvPr/>
        </p:nvGrpSpPr>
        <p:grpSpPr>
          <a:xfrm>
            <a:off x="504106" y="213195"/>
            <a:ext cx="11380387" cy="6431609"/>
            <a:chOff x="495684" y="228600"/>
            <a:chExt cx="11380387" cy="6431609"/>
          </a:xfrm>
        </p:grpSpPr>
        <p:sp>
          <p:nvSpPr>
            <p:cNvPr id="4" name="사각형: 둥근 모서리 77">
              <a:extLst>
                <a:ext uri="{FF2B5EF4-FFF2-40B4-BE49-F238E27FC236}">
                  <a16:creationId xmlns:a16="http://schemas.microsoft.com/office/drawing/2014/main" id="{F0F5980E-C09A-CC30-E123-3C58095BC2A0}"/>
                </a:ext>
              </a:extLst>
            </p:cNvPr>
            <p:cNvSpPr/>
            <p:nvPr/>
          </p:nvSpPr>
          <p:spPr>
            <a:xfrm>
              <a:off x="495684" y="3599875"/>
              <a:ext cx="3925905" cy="2800593"/>
            </a:xfrm>
            <a:prstGeom prst="roundRect">
              <a:avLst>
                <a:gd name="adj" fmla="val 6232"/>
              </a:avLst>
            </a:prstGeom>
            <a:ln w="28575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A45F69F-6FE5-6D14-EF40-B4032811AC7D}"/>
                </a:ext>
              </a:extLst>
            </p:cNvPr>
            <p:cNvSpPr txBox="1"/>
            <p:nvPr/>
          </p:nvSpPr>
          <p:spPr>
            <a:xfrm>
              <a:off x="6280947" y="1140548"/>
              <a:ext cx="11961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/>
                <a:t>MN-CSE</a:t>
              </a:r>
              <a:endParaRPr lang="ko-KR" altLang="en-US" sz="2400" dirty="0"/>
            </a:p>
          </p:txBody>
        </p:sp>
        <p:sp>
          <p:nvSpPr>
            <p:cNvPr id="6" name="사각형: 둥근 모서리 77">
              <a:extLst>
                <a:ext uri="{FF2B5EF4-FFF2-40B4-BE49-F238E27FC236}">
                  <a16:creationId xmlns:a16="http://schemas.microsoft.com/office/drawing/2014/main" id="{A29A236D-4349-F575-A64D-1F5C1815AC7C}"/>
                </a:ext>
              </a:extLst>
            </p:cNvPr>
            <p:cNvSpPr/>
            <p:nvPr/>
          </p:nvSpPr>
          <p:spPr>
            <a:xfrm>
              <a:off x="3276600" y="228600"/>
              <a:ext cx="4216222" cy="888506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oneM2M Service Server</a:t>
              </a:r>
            </a:p>
            <a:p>
              <a:pPr algn="ctr"/>
              <a:r>
                <a:rPr lang="en-US" altLang="ko-KR" sz="28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(IN-CSE)</a:t>
              </a:r>
              <a:endParaRPr lang="ko-KR" alt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8FD35C-8A63-E089-016E-0DDBE8B03DF7}"/>
                </a:ext>
              </a:extLst>
            </p:cNvPr>
            <p:cNvSpPr txBox="1"/>
            <p:nvPr/>
          </p:nvSpPr>
          <p:spPr>
            <a:xfrm>
              <a:off x="8182911" y="1865456"/>
              <a:ext cx="11737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/>
                <a:t>ADN-AE</a:t>
              </a:r>
              <a:endParaRPr lang="ko-KR" altLang="en-US" sz="2400" dirty="0"/>
            </a:p>
          </p:txBody>
        </p:sp>
        <p:sp>
          <p:nvSpPr>
            <p:cNvPr id="8" name="사각형: 둥근 모서리 77">
              <a:extLst>
                <a:ext uri="{FF2B5EF4-FFF2-40B4-BE49-F238E27FC236}">
                  <a16:creationId xmlns:a16="http://schemas.microsoft.com/office/drawing/2014/main" id="{B9D13349-D2DC-B776-9C7A-1152087BF363}"/>
                </a:ext>
              </a:extLst>
            </p:cNvPr>
            <p:cNvSpPr/>
            <p:nvPr/>
          </p:nvSpPr>
          <p:spPr>
            <a:xfrm>
              <a:off x="7933077" y="2309765"/>
              <a:ext cx="1655185" cy="411868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Elevator1</a:t>
              </a:r>
              <a:endParaRPr lang="ko-KR" alt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9" name="꺾인 연결선[E] 8">
              <a:extLst>
                <a:ext uri="{FF2B5EF4-FFF2-40B4-BE49-F238E27FC236}">
                  <a16:creationId xmlns:a16="http://schemas.microsoft.com/office/drawing/2014/main" id="{05E7BC96-AD18-F0A9-EEC9-37F66F4EC559}"/>
                </a:ext>
              </a:extLst>
            </p:cNvPr>
            <p:cNvCxnSpPr>
              <a:cxnSpLocks/>
              <a:stCxn id="6" idx="2"/>
              <a:endCxn id="33" idx="1"/>
            </p:cNvCxnSpPr>
            <p:nvPr/>
          </p:nvCxnSpPr>
          <p:spPr>
            <a:xfrm rot="16200000" flipH="1">
              <a:off x="2973456" y="3528361"/>
              <a:ext cx="5207169" cy="384659"/>
            </a:xfrm>
            <a:prstGeom prst="bentConnector2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사각형: 둥근 모서리 77">
              <a:extLst>
                <a:ext uri="{FF2B5EF4-FFF2-40B4-BE49-F238E27FC236}">
                  <a16:creationId xmlns:a16="http://schemas.microsoft.com/office/drawing/2014/main" id="{50E9460B-0581-F800-6FCE-BCB8AF407A92}"/>
                </a:ext>
              </a:extLst>
            </p:cNvPr>
            <p:cNvSpPr/>
            <p:nvPr/>
          </p:nvSpPr>
          <p:spPr>
            <a:xfrm>
              <a:off x="9834132" y="2732052"/>
              <a:ext cx="1845340" cy="374743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 err="1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UserInput</a:t>
              </a:r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9B67933-BD07-4A10-E195-E78CBD0DE876}"/>
                </a:ext>
              </a:extLst>
            </p:cNvPr>
            <p:cNvSpPr txBox="1"/>
            <p:nvPr/>
          </p:nvSpPr>
          <p:spPr>
            <a:xfrm>
              <a:off x="9967827" y="2325399"/>
              <a:ext cx="18564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 err="1"/>
                <a:t>flexContainer</a:t>
              </a:r>
              <a:endParaRPr lang="ko-KR" altLang="en-US" sz="2400" dirty="0"/>
            </a:p>
          </p:txBody>
        </p:sp>
        <p:cxnSp>
          <p:nvCxnSpPr>
            <p:cNvPr id="12" name="꺾인 연결선[E] 11">
              <a:extLst>
                <a:ext uri="{FF2B5EF4-FFF2-40B4-BE49-F238E27FC236}">
                  <a16:creationId xmlns:a16="http://schemas.microsoft.com/office/drawing/2014/main" id="{B93C7462-E417-9EC5-6760-6D98982F338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238034" y="1883740"/>
              <a:ext cx="1962867" cy="451963"/>
            </a:xfrm>
            <a:prstGeom prst="bentConnector2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사각형: 둥근 모서리 77">
              <a:extLst>
                <a:ext uri="{FF2B5EF4-FFF2-40B4-BE49-F238E27FC236}">
                  <a16:creationId xmlns:a16="http://schemas.microsoft.com/office/drawing/2014/main" id="{D09B94AA-E796-0CEA-2A54-002B8855069E}"/>
                </a:ext>
              </a:extLst>
            </p:cNvPr>
            <p:cNvSpPr/>
            <p:nvPr/>
          </p:nvSpPr>
          <p:spPr>
            <a:xfrm>
              <a:off x="790387" y="2798551"/>
              <a:ext cx="3203098" cy="625691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Resource Tree Build Server</a:t>
              </a:r>
            </a:p>
            <a:p>
              <a:pPr algn="ctr"/>
              <a:r>
                <a:rPr lang="en-US" altLang="ko-KR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(IN-AE)</a:t>
              </a:r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4" name="사각형: 둥근 모서리 77">
              <a:extLst>
                <a:ext uri="{FF2B5EF4-FFF2-40B4-BE49-F238E27FC236}">
                  <a16:creationId xmlns:a16="http://schemas.microsoft.com/office/drawing/2014/main" id="{C4AF0910-76F5-8AAD-924D-E42B483C79E1}"/>
                </a:ext>
              </a:extLst>
            </p:cNvPr>
            <p:cNvSpPr/>
            <p:nvPr/>
          </p:nvSpPr>
          <p:spPr>
            <a:xfrm>
              <a:off x="786168" y="1552414"/>
              <a:ext cx="3202384" cy="673343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Digital Twin Service Server</a:t>
              </a:r>
            </a:p>
            <a:p>
              <a:pPr algn="ctr"/>
              <a:r>
                <a:rPr lang="en-US" altLang="ko-KR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(IN-AE)</a:t>
              </a:r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5" name="사각형: 둥근 모서리 77">
              <a:extLst>
                <a:ext uri="{FF2B5EF4-FFF2-40B4-BE49-F238E27FC236}">
                  <a16:creationId xmlns:a16="http://schemas.microsoft.com/office/drawing/2014/main" id="{F72C4D9E-2EB3-227D-D2E7-302150E8F305}"/>
                </a:ext>
              </a:extLst>
            </p:cNvPr>
            <p:cNvSpPr/>
            <p:nvPr/>
          </p:nvSpPr>
          <p:spPr>
            <a:xfrm>
              <a:off x="690168" y="3805997"/>
              <a:ext cx="1906231" cy="503360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Raspberry PI 4</a:t>
              </a:r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6" name="사각형: 둥근 모서리 77">
              <a:extLst>
                <a:ext uri="{FF2B5EF4-FFF2-40B4-BE49-F238E27FC236}">
                  <a16:creationId xmlns:a16="http://schemas.microsoft.com/office/drawing/2014/main" id="{0818B37F-7B48-5E30-27AF-8B20DAEF1915}"/>
                </a:ext>
              </a:extLst>
            </p:cNvPr>
            <p:cNvSpPr/>
            <p:nvPr/>
          </p:nvSpPr>
          <p:spPr>
            <a:xfrm>
              <a:off x="690168" y="4418434"/>
              <a:ext cx="1906231" cy="503358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Sensors</a:t>
              </a:r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7" name="사각형: 둥근 모서리 77">
              <a:extLst>
                <a:ext uri="{FF2B5EF4-FFF2-40B4-BE49-F238E27FC236}">
                  <a16:creationId xmlns:a16="http://schemas.microsoft.com/office/drawing/2014/main" id="{BA356E94-17F8-0E1C-5FFF-BCB44F25681D}"/>
                </a:ext>
              </a:extLst>
            </p:cNvPr>
            <p:cNvSpPr/>
            <p:nvPr/>
          </p:nvSpPr>
          <p:spPr>
            <a:xfrm>
              <a:off x="690168" y="5020724"/>
              <a:ext cx="1906231" cy="503358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Actuators</a:t>
              </a:r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8" name="사각형: 둥근 모서리 77">
              <a:extLst>
                <a:ext uri="{FF2B5EF4-FFF2-40B4-BE49-F238E27FC236}">
                  <a16:creationId xmlns:a16="http://schemas.microsoft.com/office/drawing/2014/main" id="{D4B7B12D-512C-9742-7843-6BDDD3B29AA6}"/>
                </a:ext>
              </a:extLst>
            </p:cNvPr>
            <p:cNvSpPr/>
            <p:nvPr/>
          </p:nvSpPr>
          <p:spPr>
            <a:xfrm>
              <a:off x="690168" y="5647713"/>
              <a:ext cx="1906231" cy="503358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…</a:t>
              </a:r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DB7E39-92BD-91EB-3217-81624C39661F}"/>
                </a:ext>
              </a:extLst>
            </p:cNvPr>
            <p:cNvSpPr txBox="1"/>
            <p:nvPr/>
          </p:nvSpPr>
          <p:spPr>
            <a:xfrm>
              <a:off x="3318635" y="4533243"/>
              <a:ext cx="9752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/>
                <a:t>Out of </a:t>
              </a:r>
              <a:r>
                <a:rPr lang="en-US" altLang="ko-KR" sz="2400" dirty="0"/>
                <a:t>Scope</a:t>
              </a:r>
              <a:endParaRPr lang="ko-KR" altLang="en-US" sz="2400" dirty="0"/>
            </a:p>
          </p:txBody>
        </p:sp>
        <p:sp>
          <p:nvSpPr>
            <p:cNvPr id="20" name="사각형: 둥근 모서리 77">
              <a:extLst>
                <a:ext uri="{FF2B5EF4-FFF2-40B4-BE49-F238E27FC236}">
                  <a16:creationId xmlns:a16="http://schemas.microsoft.com/office/drawing/2014/main" id="{D32DD3DD-C3E6-BCA2-231A-0E65AF9A1ACB}"/>
                </a:ext>
              </a:extLst>
            </p:cNvPr>
            <p:cNvSpPr/>
            <p:nvPr/>
          </p:nvSpPr>
          <p:spPr>
            <a:xfrm>
              <a:off x="5769369" y="1571470"/>
              <a:ext cx="2193311" cy="587972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Bldg. SAI</a:t>
              </a:r>
              <a:endParaRPr lang="ko-KR" alt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1" name="사각형: 둥근 모서리 77">
              <a:extLst>
                <a:ext uri="{FF2B5EF4-FFF2-40B4-BE49-F238E27FC236}">
                  <a16:creationId xmlns:a16="http://schemas.microsoft.com/office/drawing/2014/main" id="{10F604F6-5545-44D3-2BC3-9DB1706B574B}"/>
                </a:ext>
              </a:extLst>
            </p:cNvPr>
            <p:cNvSpPr/>
            <p:nvPr/>
          </p:nvSpPr>
          <p:spPr>
            <a:xfrm>
              <a:off x="9834132" y="3270011"/>
              <a:ext cx="1845340" cy="374743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 err="1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SensorOutput</a:t>
              </a:r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22" name="꺾인 연결선[E] 21">
              <a:extLst>
                <a:ext uri="{FF2B5EF4-FFF2-40B4-BE49-F238E27FC236}">
                  <a16:creationId xmlns:a16="http://schemas.microsoft.com/office/drawing/2014/main" id="{6C226B7E-A44D-D3C5-124A-74C0656655A6}"/>
                </a:ext>
              </a:extLst>
            </p:cNvPr>
            <p:cNvCxnSpPr>
              <a:cxnSpLocks/>
              <a:stCxn id="8" idx="2"/>
              <a:endCxn id="21" idx="1"/>
            </p:cNvCxnSpPr>
            <p:nvPr/>
          </p:nvCxnSpPr>
          <p:spPr>
            <a:xfrm rot="16200000" flipH="1">
              <a:off x="8929526" y="2552776"/>
              <a:ext cx="735749" cy="1073463"/>
            </a:xfrm>
            <a:prstGeom prst="bentConnector2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사각형: 둥근 모서리 77">
              <a:extLst>
                <a:ext uri="{FF2B5EF4-FFF2-40B4-BE49-F238E27FC236}">
                  <a16:creationId xmlns:a16="http://schemas.microsoft.com/office/drawing/2014/main" id="{B7B005EF-708B-169E-081F-F434C9BEFD27}"/>
                </a:ext>
              </a:extLst>
            </p:cNvPr>
            <p:cNvSpPr/>
            <p:nvPr/>
          </p:nvSpPr>
          <p:spPr>
            <a:xfrm>
              <a:off x="7878992" y="5273810"/>
              <a:ext cx="1655185" cy="385052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Group</a:t>
              </a:r>
              <a:endParaRPr lang="ko-KR" alt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4" name="사각형: 둥근 모서리 77">
              <a:extLst>
                <a:ext uri="{FF2B5EF4-FFF2-40B4-BE49-F238E27FC236}">
                  <a16:creationId xmlns:a16="http://schemas.microsoft.com/office/drawing/2014/main" id="{B247F1CC-959A-053F-61D4-F885BAB11EA1}"/>
                </a:ext>
              </a:extLst>
            </p:cNvPr>
            <p:cNvSpPr/>
            <p:nvPr/>
          </p:nvSpPr>
          <p:spPr>
            <a:xfrm>
              <a:off x="9780047" y="5748514"/>
              <a:ext cx="1845340" cy="356260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SAI/Elevator1</a:t>
              </a:r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25" name="꺾인 연결선[E] 24">
              <a:extLst>
                <a:ext uri="{FF2B5EF4-FFF2-40B4-BE49-F238E27FC236}">
                  <a16:creationId xmlns:a16="http://schemas.microsoft.com/office/drawing/2014/main" id="{44D3ADBB-8C71-2DF4-6EF6-60DB6E1931EE}"/>
                </a:ext>
              </a:extLst>
            </p:cNvPr>
            <p:cNvCxnSpPr>
              <a:cxnSpLocks/>
              <a:stCxn id="23" idx="2"/>
              <a:endCxn id="24" idx="1"/>
            </p:cNvCxnSpPr>
            <p:nvPr/>
          </p:nvCxnSpPr>
          <p:spPr>
            <a:xfrm rot="16200000" flipH="1">
              <a:off x="9109424" y="5256022"/>
              <a:ext cx="267783" cy="1073463"/>
            </a:xfrm>
            <a:prstGeom prst="bentConnector2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사각형: 둥근 모서리 77">
              <a:extLst>
                <a:ext uri="{FF2B5EF4-FFF2-40B4-BE49-F238E27FC236}">
                  <a16:creationId xmlns:a16="http://schemas.microsoft.com/office/drawing/2014/main" id="{4A299CC2-5F80-1297-8942-24A10614B429}"/>
                </a:ext>
              </a:extLst>
            </p:cNvPr>
            <p:cNvSpPr/>
            <p:nvPr/>
          </p:nvSpPr>
          <p:spPr>
            <a:xfrm>
              <a:off x="9780047" y="6303949"/>
              <a:ext cx="1845340" cy="356260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SAI/Elevator2</a:t>
              </a:r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27" name="꺾인 연결선[E] 26">
              <a:extLst>
                <a:ext uri="{FF2B5EF4-FFF2-40B4-BE49-F238E27FC236}">
                  <a16:creationId xmlns:a16="http://schemas.microsoft.com/office/drawing/2014/main" id="{1C94E0A9-CD6D-3742-0F06-390134B76A85}"/>
                </a:ext>
              </a:extLst>
            </p:cNvPr>
            <p:cNvCxnSpPr>
              <a:cxnSpLocks/>
              <a:stCxn id="23" idx="2"/>
              <a:endCxn id="26" idx="1"/>
            </p:cNvCxnSpPr>
            <p:nvPr/>
          </p:nvCxnSpPr>
          <p:spPr>
            <a:xfrm rot="16200000" flipH="1">
              <a:off x="8831707" y="5533739"/>
              <a:ext cx="823218" cy="1073463"/>
            </a:xfrm>
            <a:prstGeom prst="bentConnector2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사각형: 둥근 모서리 77">
              <a:extLst>
                <a:ext uri="{FF2B5EF4-FFF2-40B4-BE49-F238E27FC236}">
                  <a16:creationId xmlns:a16="http://schemas.microsoft.com/office/drawing/2014/main" id="{400ECBEA-C2D9-BEC4-3E71-AD1E826796E8}"/>
                </a:ext>
              </a:extLst>
            </p:cNvPr>
            <p:cNvSpPr/>
            <p:nvPr/>
          </p:nvSpPr>
          <p:spPr>
            <a:xfrm>
              <a:off x="7878992" y="3665184"/>
              <a:ext cx="1655185" cy="411868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Elevator2</a:t>
              </a:r>
              <a:endParaRPr lang="ko-KR" alt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9" name="사각형: 둥근 모서리 77">
              <a:extLst>
                <a:ext uri="{FF2B5EF4-FFF2-40B4-BE49-F238E27FC236}">
                  <a16:creationId xmlns:a16="http://schemas.microsoft.com/office/drawing/2014/main" id="{25AC3BAB-22DC-2A64-5034-C8BD36030F89}"/>
                </a:ext>
              </a:extLst>
            </p:cNvPr>
            <p:cNvSpPr/>
            <p:nvPr/>
          </p:nvSpPr>
          <p:spPr>
            <a:xfrm>
              <a:off x="9780047" y="4087471"/>
              <a:ext cx="1845340" cy="374743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 err="1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UserInput</a:t>
              </a:r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0" name="사각형: 둥근 모서리 77">
              <a:extLst>
                <a:ext uri="{FF2B5EF4-FFF2-40B4-BE49-F238E27FC236}">
                  <a16:creationId xmlns:a16="http://schemas.microsoft.com/office/drawing/2014/main" id="{0CF5E017-BD66-F156-3EB8-1E3C815CDC01}"/>
                </a:ext>
              </a:extLst>
            </p:cNvPr>
            <p:cNvSpPr/>
            <p:nvPr/>
          </p:nvSpPr>
          <p:spPr>
            <a:xfrm>
              <a:off x="9780047" y="4625430"/>
              <a:ext cx="1845340" cy="374743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 err="1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SensorOutput</a:t>
              </a:r>
              <a:endParaRPr lang="ko-KR" alt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31" name="꺾인 연결선[E] 30">
              <a:extLst>
                <a:ext uri="{FF2B5EF4-FFF2-40B4-BE49-F238E27FC236}">
                  <a16:creationId xmlns:a16="http://schemas.microsoft.com/office/drawing/2014/main" id="{1B131E6D-51C4-9B05-70CE-BAED42A1BEFD}"/>
                </a:ext>
              </a:extLst>
            </p:cNvPr>
            <p:cNvCxnSpPr>
              <a:cxnSpLocks/>
              <a:stCxn id="28" idx="2"/>
              <a:endCxn id="30" idx="1"/>
            </p:cNvCxnSpPr>
            <p:nvPr/>
          </p:nvCxnSpPr>
          <p:spPr>
            <a:xfrm rot="16200000" flipH="1">
              <a:off x="8875442" y="3908195"/>
              <a:ext cx="735749" cy="1073463"/>
            </a:xfrm>
            <a:prstGeom prst="bentConnector2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꺾인 연결선[E] 31">
              <a:extLst>
                <a:ext uri="{FF2B5EF4-FFF2-40B4-BE49-F238E27FC236}">
                  <a16:creationId xmlns:a16="http://schemas.microsoft.com/office/drawing/2014/main" id="{B56337A9-C5F4-0080-61F6-00BCDBA23BE3}"/>
                </a:ext>
              </a:extLst>
            </p:cNvPr>
            <p:cNvCxnSpPr>
              <a:cxnSpLocks/>
              <a:stCxn id="20" idx="2"/>
              <a:endCxn id="23" idx="1"/>
            </p:cNvCxnSpPr>
            <p:nvPr/>
          </p:nvCxnSpPr>
          <p:spPr>
            <a:xfrm rot="16200000" flipH="1">
              <a:off x="5719062" y="3306405"/>
              <a:ext cx="3306894" cy="1012967"/>
            </a:xfrm>
            <a:prstGeom prst="bentConnector2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사각형: 둥근 모서리 77">
              <a:extLst>
                <a:ext uri="{FF2B5EF4-FFF2-40B4-BE49-F238E27FC236}">
                  <a16:creationId xmlns:a16="http://schemas.microsoft.com/office/drawing/2014/main" id="{8453A3DF-93EA-CDDC-F606-9DF42DB44F98}"/>
                </a:ext>
              </a:extLst>
            </p:cNvPr>
            <p:cNvSpPr/>
            <p:nvPr/>
          </p:nvSpPr>
          <p:spPr>
            <a:xfrm>
              <a:off x="5769369" y="6030289"/>
              <a:ext cx="2193311" cy="587972"/>
            </a:xfrm>
            <a:prstGeom prst="round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Bldg. </a:t>
              </a:r>
              <a:r>
                <a:rPr lang="en-US" altLang="ko-KR" sz="2800" dirty="0" err="1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</a:rPr>
                <a:t>GunJa</a:t>
              </a:r>
              <a:endParaRPr lang="ko-KR" alt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4138805-CE0E-D50B-4A2C-B021A1580ADB}"/>
                </a:ext>
              </a:extLst>
            </p:cNvPr>
            <p:cNvSpPr txBox="1"/>
            <p:nvPr/>
          </p:nvSpPr>
          <p:spPr>
            <a:xfrm>
              <a:off x="7828992" y="4880803"/>
              <a:ext cx="20278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/>
                <a:t>Child Resource</a:t>
              </a:r>
              <a:endParaRPr lang="ko-KR" altLang="en-US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A0E218A-9103-471C-C912-CA837F8BA398}"/>
                </a:ext>
              </a:extLst>
            </p:cNvPr>
            <p:cNvSpPr txBox="1"/>
            <p:nvPr/>
          </p:nvSpPr>
          <p:spPr>
            <a:xfrm>
              <a:off x="9755106" y="5337796"/>
              <a:ext cx="21209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/>
                <a:t>Group Member</a:t>
              </a:r>
              <a:endParaRPr lang="ko-KR" altLang="en-US" sz="2400" dirty="0"/>
            </a:p>
          </p:txBody>
        </p:sp>
        <p:cxnSp>
          <p:nvCxnSpPr>
            <p:cNvPr id="36" name="꺾인 연결선[E] 35">
              <a:extLst>
                <a:ext uri="{FF2B5EF4-FFF2-40B4-BE49-F238E27FC236}">
                  <a16:creationId xmlns:a16="http://schemas.microsoft.com/office/drawing/2014/main" id="{AFBB1B2B-3B62-31FE-B5AC-0C27F28442BE}"/>
                </a:ext>
              </a:extLst>
            </p:cNvPr>
            <p:cNvCxnSpPr>
              <a:cxnSpLocks/>
              <a:endCxn id="15" idx="3"/>
            </p:cNvCxnSpPr>
            <p:nvPr/>
          </p:nvCxnSpPr>
          <p:spPr>
            <a:xfrm rot="5400000">
              <a:off x="2577183" y="3443460"/>
              <a:ext cx="633432" cy="595002"/>
            </a:xfrm>
            <a:prstGeom prst="bentConnector2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꺾인 연결선[E] 36">
              <a:extLst>
                <a:ext uri="{FF2B5EF4-FFF2-40B4-BE49-F238E27FC236}">
                  <a16:creationId xmlns:a16="http://schemas.microsoft.com/office/drawing/2014/main" id="{4D22D98A-66FC-3823-84B4-130F0695A79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294102" y="3788594"/>
              <a:ext cx="1199598" cy="595000"/>
            </a:xfrm>
            <a:prstGeom prst="bentConnector3">
              <a:avLst>
                <a:gd name="adj1" fmla="val 99676"/>
              </a:avLst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꺾인 연결선[E] 37">
              <a:extLst>
                <a:ext uri="{FF2B5EF4-FFF2-40B4-BE49-F238E27FC236}">
                  <a16:creationId xmlns:a16="http://schemas.microsoft.com/office/drawing/2014/main" id="{2FBBED0B-138C-4220-4C48-C102F127B76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969295" y="4076813"/>
              <a:ext cx="1849211" cy="595001"/>
            </a:xfrm>
            <a:prstGeom prst="bentConnector3">
              <a:avLst>
                <a:gd name="adj1" fmla="val 97443"/>
              </a:avLst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꺾인 연결선[E] 38">
              <a:extLst>
                <a:ext uri="{FF2B5EF4-FFF2-40B4-BE49-F238E27FC236}">
                  <a16:creationId xmlns:a16="http://schemas.microsoft.com/office/drawing/2014/main" id="{045383A1-35A9-3C81-E4EA-FA1810AFAA88}"/>
                </a:ext>
              </a:extLst>
            </p:cNvPr>
            <p:cNvCxnSpPr>
              <a:cxnSpLocks/>
              <a:endCxn id="18" idx="3"/>
            </p:cNvCxnSpPr>
            <p:nvPr/>
          </p:nvCxnSpPr>
          <p:spPr>
            <a:xfrm rot="5400000">
              <a:off x="1656211" y="4364430"/>
              <a:ext cx="2475151" cy="594775"/>
            </a:xfrm>
            <a:prstGeom prst="bentConnector2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꺾인 연결선[E] 39">
              <a:extLst>
                <a:ext uri="{FF2B5EF4-FFF2-40B4-BE49-F238E27FC236}">
                  <a16:creationId xmlns:a16="http://schemas.microsoft.com/office/drawing/2014/main" id="{157DC1CD-8C34-471E-0771-C915B7D1A31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833991" y="1265662"/>
              <a:ext cx="766022" cy="456896"/>
            </a:xfrm>
            <a:prstGeom prst="bentConnector3">
              <a:avLst>
                <a:gd name="adj1" fmla="val 104023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꺾인 연결선[E] 40">
              <a:extLst>
                <a:ext uri="{FF2B5EF4-FFF2-40B4-BE49-F238E27FC236}">
                  <a16:creationId xmlns:a16="http://schemas.microsoft.com/office/drawing/2014/main" id="{FEF67EB2-3A18-8892-FFD4-2FAA0A72DE5B}"/>
                </a:ext>
              </a:extLst>
            </p:cNvPr>
            <p:cNvCxnSpPr>
              <a:cxnSpLocks/>
              <a:stCxn id="6" idx="2"/>
              <a:endCxn id="20" idx="1"/>
            </p:cNvCxnSpPr>
            <p:nvPr/>
          </p:nvCxnSpPr>
          <p:spPr>
            <a:xfrm rot="16200000" flipH="1">
              <a:off x="5202866" y="1298952"/>
              <a:ext cx="748350" cy="384659"/>
            </a:xfrm>
            <a:prstGeom prst="bentConnector2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꺾인 연결선[E] 41">
              <a:extLst>
                <a:ext uri="{FF2B5EF4-FFF2-40B4-BE49-F238E27FC236}">
                  <a16:creationId xmlns:a16="http://schemas.microsoft.com/office/drawing/2014/main" id="{55A098C8-BA53-3CC8-3675-97294E354E5D}"/>
                </a:ext>
              </a:extLst>
            </p:cNvPr>
            <p:cNvCxnSpPr>
              <a:cxnSpLocks/>
              <a:stCxn id="20" idx="2"/>
              <a:endCxn id="28" idx="1"/>
            </p:cNvCxnSpPr>
            <p:nvPr/>
          </p:nvCxnSpPr>
          <p:spPr>
            <a:xfrm rot="16200000" flipH="1">
              <a:off x="6516671" y="2508797"/>
              <a:ext cx="1711677" cy="1012967"/>
            </a:xfrm>
            <a:prstGeom prst="bentConnector2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꺾인 연결선[E] 42">
              <a:extLst>
                <a:ext uri="{FF2B5EF4-FFF2-40B4-BE49-F238E27FC236}">
                  <a16:creationId xmlns:a16="http://schemas.microsoft.com/office/drawing/2014/main" id="{9CDA2CEB-DBC7-00F7-0807-5B55A7F3279E}"/>
                </a:ext>
              </a:extLst>
            </p:cNvPr>
            <p:cNvCxnSpPr>
              <a:cxnSpLocks/>
              <a:stCxn id="20" idx="2"/>
              <a:endCxn id="8" idx="1"/>
            </p:cNvCxnSpPr>
            <p:nvPr/>
          </p:nvCxnSpPr>
          <p:spPr>
            <a:xfrm rot="16200000" flipH="1">
              <a:off x="7221422" y="1804044"/>
              <a:ext cx="356257" cy="1067052"/>
            </a:xfrm>
            <a:prstGeom prst="bentConnector2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꺾인 연결선[E] 43">
              <a:extLst>
                <a:ext uri="{FF2B5EF4-FFF2-40B4-BE49-F238E27FC236}">
                  <a16:creationId xmlns:a16="http://schemas.microsoft.com/office/drawing/2014/main" id="{89AD8DE3-6A0A-3257-ED2F-39ECCA68903A}"/>
                </a:ext>
              </a:extLst>
            </p:cNvPr>
            <p:cNvCxnSpPr>
              <a:cxnSpLocks/>
              <a:stCxn id="8" idx="2"/>
              <a:endCxn id="10" idx="1"/>
            </p:cNvCxnSpPr>
            <p:nvPr/>
          </p:nvCxnSpPr>
          <p:spPr>
            <a:xfrm rot="16200000" flipH="1">
              <a:off x="9198505" y="2283796"/>
              <a:ext cx="197790" cy="1073463"/>
            </a:xfrm>
            <a:prstGeom prst="bentConnector2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꺾인 연결선[E] 44">
              <a:extLst>
                <a:ext uri="{FF2B5EF4-FFF2-40B4-BE49-F238E27FC236}">
                  <a16:creationId xmlns:a16="http://schemas.microsoft.com/office/drawing/2014/main" id="{FB041069-C6A3-703B-7D6B-B5C2CCFE45D8}"/>
                </a:ext>
              </a:extLst>
            </p:cNvPr>
            <p:cNvCxnSpPr>
              <a:cxnSpLocks/>
              <a:stCxn id="28" idx="2"/>
              <a:endCxn id="29" idx="1"/>
            </p:cNvCxnSpPr>
            <p:nvPr/>
          </p:nvCxnSpPr>
          <p:spPr>
            <a:xfrm rot="16200000" flipH="1">
              <a:off x="9144420" y="3639216"/>
              <a:ext cx="197790" cy="1073463"/>
            </a:xfrm>
            <a:prstGeom prst="bentConnector2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45966" y="-286458"/>
            <a:ext cx="15251045" cy="7631873"/>
            <a:chOff x="0" y="0"/>
            <a:chExt cx="30502090" cy="15263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63745" cy="15263745"/>
            </a:xfrm>
            <a:custGeom>
              <a:avLst/>
              <a:gdLst/>
              <a:ahLst/>
              <a:cxnLst/>
              <a:rect l="l" t="t" r="r" b="b"/>
              <a:pathLst>
                <a:path w="15263745" h="15263745">
                  <a:moveTo>
                    <a:pt x="0" y="0"/>
                  </a:moveTo>
                  <a:lnTo>
                    <a:pt x="15263745" y="0"/>
                  </a:lnTo>
                  <a:lnTo>
                    <a:pt x="15263745" y="15263745"/>
                  </a:lnTo>
                  <a:lnTo>
                    <a:pt x="0" y="15263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 sz="8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5238345" y="0"/>
              <a:ext cx="15263745" cy="15263745"/>
            </a:xfrm>
            <a:custGeom>
              <a:avLst/>
              <a:gdLst/>
              <a:ahLst/>
              <a:cxnLst/>
              <a:rect l="l" t="t" r="r" b="b"/>
              <a:pathLst>
                <a:path w="15263745" h="15263745">
                  <a:moveTo>
                    <a:pt x="0" y="0"/>
                  </a:moveTo>
                  <a:lnTo>
                    <a:pt x="15263745" y="0"/>
                  </a:lnTo>
                  <a:lnTo>
                    <a:pt x="15263745" y="15263745"/>
                  </a:lnTo>
                  <a:lnTo>
                    <a:pt x="0" y="15263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 sz="8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10505" y="2844800"/>
            <a:ext cx="11370990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01"/>
              </a:lnSpc>
            </a:pPr>
            <a:r>
              <a:rPr lang="en-US" sz="9534" dirty="0">
                <a:solidFill>
                  <a:srgbClr val="211F1C"/>
                </a:solidFill>
                <a:latin typeface="Anton"/>
              </a:rPr>
              <a:t>Visualization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사각형: 둥근 모서리 77">
            <a:extLst>
              <a:ext uri="{FF2B5EF4-FFF2-40B4-BE49-F238E27FC236}">
                <a16:creationId xmlns:a16="http://schemas.microsoft.com/office/drawing/2014/main" id="{DD9D181B-C594-7D91-4D3F-2A1300F031DB}"/>
              </a:ext>
            </a:extLst>
          </p:cNvPr>
          <p:cNvSpPr/>
          <p:nvPr/>
        </p:nvSpPr>
        <p:spPr>
          <a:xfrm>
            <a:off x="4594582" y="2638124"/>
            <a:ext cx="2362200" cy="1629957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Digital Twin Service Server</a:t>
            </a:r>
          </a:p>
          <a:p>
            <a:pPr algn="ctr"/>
            <a:r>
              <a:rPr lang="en-US" altLang="ko-KR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(IN-AE)</a:t>
            </a:r>
            <a:endParaRPr lang="ko-KR" altLang="en-US" sz="24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사각형: 둥근 모서리 77">
            <a:extLst>
              <a:ext uri="{FF2B5EF4-FFF2-40B4-BE49-F238E27FC236}">
                <a16:creationId xmlns:a16="http://schemas.microsoft.com/office/drawing/2014/main" id="{E5DB087D-5C9C-A472-79A4-C258561D3BF4}"/>
              </a:ext>
            </a:extLst>
          </p:cNvPr>
          <p:cNvSpPr/>
          <p:nvPr/>
        </p:nvSpPr>
        <p:spPr>
          <a:xfrm>
            <a:off x="4343400" y="601197"/>
            <a:ext cx="2819400" cy="999003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Elevator </a:t>
            </a:r>
          </a:p>
          <a:p>
            <a:pPr algn="ctr"/>
            <a:r>
              <a:rPr lang="en-US" altLang="ko-KR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Moving Algorithm</a:t>
            </a:r>
            <a:endParaRPr lang="ko-KR" altLang="en-US" sz="24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왼쪽 중괄호[L] 52">
            <a:extLst>
              <a:ext uri="{FF2B5EF4-FFF2-40B4-BE49-F238E27FC236}">
                <a16:creationId xmlns:a16="http://schemas.microsoft.com/office/drawing/2014/main" id="{B71C2114-57D6-9929-9E2E-C84506220396}"/>
              </a:ext>
            </a:extLst>
          </p:cNvPr>
          <p:cNvSpPr/>
          <p:nvPr/>
        </p:nvSpPr>
        <p:spPr>
          <a:xfrm rot="10800000">
            <a:off x="3808437" y="1038941"/>
            <a:ext cx="611163" cy="5115153"/>
          </a:xfrm>
          <a:prstGeom prst="leftBrace">
            <a:avLst>
              <a:gd name="adj1" fmla="val 0"/>
              <a:gd name="adj2" fmla="val 529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FDD54724-1B12-79BE-CF33-4264351297B8}"/>
              </a:ext>
            </a:extLst>
          </p:cNvPr>
          <p:cNvCxnSpPr>
            <a:cxnSpLocks/>
            <a:stCxn id="17" idx="2"/>
            <a:endCxn id="16" idx="0"/>
          </p:cNvCxnSpPr>
          <p:nvPr/>
        </p:nvCxnSpPr>
        <p:spPr>
          <a:xfrm>
            <a:off x="5753100" y="1600200"/>
            <a:ext cx="22582" cy="103792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사각형: 둥근 모서리 1">
            <a:extLst>
              <a:ext uri="{FF2B5EF4-FFF2-40B4-BE49-F238E27FC236}">
                <a16:creationId xmlns:a16="http://schemas.microsoft.com/office/drawing/2014/main" id="{466D2C81-1CBA-90F6-1E7A-C7C3A8A4A2F0}"/>
              </a:ext>
            </a:extLst>
          </p:cNvPr>
          <p:cNvSpPr/>
          <p:nvPr/>
        </p:nvSpPr>
        <p:spPr>
          <a:xfrm>
            <a:off x="281439" y="213696"/>
            <a:ext cx="1773519" cy="387388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&lt;Button&gt;</a:t>
            </a:r>
            <a:endParaRPr lang="ko-KR" altLang="en-US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사각형: 둥근 모서리 6">
            <a:extLst>
              <a:ext uri="{FF2B5EF4-FFF2-40B4-BE49-F238E27FC236}">
                <a16:creationId xmlns:a16="http://schemas.microsoft.com/office/drawing/2014/main" id="{6D053753-723B-691B-7422-702E9B8B055A}"/>
              </a:ext>
            </a:extLst>
          </p:cNvPr>
          <p:cNvSpPr/>
          <p:nvPr/>
        </p:nvSpPr>
        <p:spPr>
          <a:xfrm>
            <a:off x="1651636" y="705913"/>
            <a:ext cx="1773519" cy="387388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3</a:t>
            </a:r>
            <a:endParaRPr lang="ko-KR" altLang="en-US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2" name="연결선: 꺾임 2">
            <a:extLst>
              <a:ext uri="{FF2B5EF4-FFF2-40B4-BE49-F238E27FC236}">
                <a16:creationId xmlns:a16="http://schemas.microsoft.com/office/drawing/2014/main" id="{4E96759B-8851-1C2D-4EEE-4ED452817C09}"/>
              </a:ext>
            </a:extLst>
          </p:cNvPr>
          <p:cNvCxnSpPr>
            <a:cxnSpLocks/>
            <a:stCxn id="8" idx="2"/>
            <a:endCxn id="10" idx="1"/>
          </p:cNvCxnSpPr>
          <p:nvPr/>
        </p:nvCxnSpPr>
        <p:spPr>
          <a:xfrm rot="16200000" flipH="1">
            <a:off x="1260656" y="508626"/>
            <a:ext cx="298523" cy="483437"/>
          </a:xfrm>
          <a:prstGeom prst="bentConnector2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사각형: 둥근 모서리 1">
            <a:extLst>
              <a:ext uri="{FF2B5EF4-FFF2-40B4-BE49-F238E27FC236}">
                <a16:creationId xmlns:a16="http://schemas.microsoft.com/office/drawing/2014/main" id="{E3EF65C9-DCE7-F49A-2603-D2EB8193842F}"/>
              </a:ext>
            </a:extLst>
          </p:cNvPr>
          <p:cNvSpPr/>
          <p:nvPr/>
        </p:nvSpPr>
        <p:spPr>
          <a:xfrm>
            <a:off x="281439" y="1198130"/>
            <a:ext cx="1773519" cy="387388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&lt;Direction&gt;</a:t>
            </a:r>
            <a:endParaRPr lang="ko-KR" altLang="en-US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사각형: 둥근 모서리 6">
            <a:extLst>
              <a:ext uri="{FF2B5EF4-FFF2-40B4-BE49-F238E27FC236}">
                <a16:creationId xmlns:a16="http://schemas.microsoft.com/office/drawing/2014/main" id="{A96B87A7-6FDE-F006-8605-B851B6813DCD}"/>
              </a:ext>
            </a:extLst>
          </p:cNvPr>
          <p:cNvSpPr/>
          <p:nvPr/>
        </p:nvSpPr>
        <p:spPr>
          <a:xfrm>
            <a:off x="1651636" y="1690347"/>
            <a:ext cx="1773519" cy="387388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up</a:t>
            </a:r>
            <a:endParaRPr lang="ko-KR" altLang="en-US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9" name="연결선: 꺾임 2">
            <a:extLst>
              <a:ext uri="{FF2B5EF4-FFF2-40B4-BE49-F238E27FC236}">
                <a16:creationId xmlns:a16="http://schemas.microsoft.com/office/drawing/2014/main" id="{DE717284-8CC9-35B5-C29C-B237971D2660}"/>
              </a:ext>
            </a:extLst>
          </p:cNvPr>
          <p:cNvCxnSpPr>
            <a:cxnSpLocks/>
            <a:stCxn id="14" idx="2"/>
            <a:endCxn id="15" idx="1"/>
          </p:cNvCxnSpPr>
          <p:nvPr/>
        </p:nvCxnSpPr>
        <p:spPr>
          <a:xfrm rot="16200000" flipH="1">
            <a:off x="1260656" y="1493060"/>
            <a:ext cx="298523" cy="483437"/>
          </a:xfrm>
          <a:prstGeom prst="bentConnector2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사각형: 둥근 모서리 1">
            <a:extLst>
              <a:ext uri="{FF2B5EF4-FFF2-40B4-BE49-F238E27FC236}">
                <a16:creationId xmlns:a16="http://schemas.microsoft.com/office/drawing/2014/main" id="{8341C804-8BAB-BC02-9621-079C83E8B16B}"/>
              </a:ext>
            </a:extLst>
          </p:cNvPr>
          <p:cNvSpPr/>
          <p:nvPr/>
        </p:nvSpPr>
        <p:spPr>
          <a:xfrm>
            <a:off x="281439" y="2468669"/>
            <a:ext cx="1773519" cy="387388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&lt;Button&gt;</a:t>
            </a:r>
            <a:endParaRPr lang="ko-KR" altLang="en-US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31" name="사각형: 둥근 모서리 6">
            <a:extLst>
              <a:ext uri="{FF2B5EF4-FFF2-40B4-BE49-F238E27FC236}">
                <a16:creationId xmlns:a16="http://schemas.microsoft.com/office/drawing/2014/main" id="{87510501-6B18-1CAA-F3AD-823108796969}"/>
              </a:ext>
            </a:extLst>
          </p:cNvPr>
          <p:cNvSpPr/>
          <p:nvPr/>
        </p:nvSpPr>
        <p:spPr>
          <a:xfrm>
            <a:off x="1651636" y="2960886"/>
            <a:ext cx="1773519" cy="387388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10</a:t>
            </a:r>
            <a:endParaRPr lang="ko-KR" altLang="en-US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32" name="연결선: 꺾임 2">
            <a:extLst>
              <a:ext uri="{FF2B5EF4-FFF2-40B4-BE49-F238E27FC236}">
                <a16:creationId xmlns:a16="http://schemas.microsoft.com/office/drawing/2014/main" id="{0FB9608E-DE78-9EC7-5651-E1A66A7A8CBD}"/>
              </a:ext>
            </a:extLst>
          </p:cNvPr>
          <p:cNvCxnSpPr>
            <a:cxnSpLocks/>
            <a:stCxn id="30" idx="2"/>
            <a:endCxn id="31" idx="1"/>
          </p:cNvCxnSpPr>
          <p:nvPr/>
        </p:nvCxnSpPr>
        <p:spPr>
          <a:xfrm rot="16200000" flipH="1">
            <a:off x="1260656" y="2763599"/>
            <a:ext cx="298523" cy="483437"/>
          </a:xfrm>
          <a:prstGeom prst="bentConnector2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사각형: 둥근 모서리 1">
            <a:extLst>
              <a:ext uri="{FF2B5EF4-FFF2-40B4-BE49-F238E27FC236}">
                <a16:creationId xmlns:a16="http://schemas.microsoft.com/office/drawing/2014/main" id="{CDE41316-5525-DA3A-2BED-D98E08A0A027}"/>
              </a:ext>
            </a:extLst>
          </p:cNvPr>
          <p:cNvSpPr/>
          <p:nvPr/>
        </p:nvSpPr>
        <p:spPr>
          <a:xfrm>
            <a:off x="281439" y="3453103"/>
            <a:ext cx="1773519" cy="387388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&lt;Direction&gt;</a:t>
            </a:r>
            <a:endParaRPr lang="ko-KR" altLang="en-US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34" name="사각형: 둥근 모서리 6">
            <a:extLst>
              <a:ext uri="{FF2B5EF4-FFF2-40B4-BE49-F238E27FC236}">
                <a16:creationId xmlns:a16="http://schemas.microsoft.com/office/drawing/2014/main" id="{47C29C43-B56D-EEEC-C5FD-1E30ADC4D773}"/>
              </a:ext>
            </a:extLst>
          </p:cNvPr>
          <p:cNvSpPr/>
          <p:nvPr/>
        </p:nvSpPr>
        <p:spPr>
          <a:xfrm>
            <a:off x="1651636" y="3945320"/>
            <a:ext cx="1773519" cy="387388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up</a:t>
            </a:r>
            <a:endParaRPr lang="ko-KR" altLang="en-US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35" name="연결선: 꺾임 2">
            <a:extLst>
              <a:ext uri="{FF2B5EF4-FFF2-40B4-BE49-F238E27FC236}">
                <a16:creationId xmlns:a16="http://schemas.microsoft.com/office/drawing/2014/main" id="{1AEBEEB0-1D1C-90BE-CDBB-365263FE3F3A}"/>
              </a:ext>
            </a:extLst>
          </p:cNvPr>
          <p:cNvCxnSpPr>
            <a:cxnSpLocks/>
            <a:stCxn id="33" idx="2"/>
            <a:endCxn id="34" idx="1"/>
          </p:cNvCxnSpPr>
          <p:nvPr/>
        </p:nvCxnSpPr>
        <p:spPr>
          <a:xfrm rot="16200000" flipH="1">
            <a:off x="1260656" y="3748033"/>
            <a:ext cx="298523" cy="483437"/>
          </a:xfrm>
          <a:prstGeom prst="bentConnector2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사각형: 둥근 모서리 1">
            <a:extLst>
              <a:ext uri="{FF2B5EF4-FFF2-40B4-BE49-F238E27FC236}">
                <a16:creationId xmlns:a16="http://schemas.microsoft.com/office/drawing/2014/main" id="{E13CB4DD-10FD-6B88-602D-C80F0982C315}"/>
              </a:ext>
            </a:extLst>
          </p:cNvPr>
          <p:cNvSpPr/>
          <p:nvPr/>
        </p:nvSpPr>
        <p:spPr>
          <a:xfrm>
            <a:off x="281439" y="4780266"/>
            <a:ext cx="1773519" cy="387388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&lt;Button&gt;</a:t>
            </a:r>
            <a:endParaRPr lang="ko-KR" altLang="en-US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38" name="사각형: 둥근 모서리 6">
            <a:extLst>
              <a:ext uri="{FF2B5EF4-FFF2-40B4-BE49-F238E27FC236}">
                <a16:creationId xmlns:a16="http://schemas.microsoft.com/office/drawing/2014/main" id="{52544677-CC6A-3596-4F3B-254723229532}"/>
              </a:ext>
            </a:extLst>
          </p:cNvPr>
          <p:cNvSpPr/>
          <p:nvPr/>
        </p:nvSpPr>
        <p:spPr>
          <a:xfrm>
            <a:off x="1651636" y="5272483"/>
            <a:ext cx="1773519" cy="387388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1</a:t>
            </a:r>
            <a:endParaRPr lang="ko-KR" altLang="en-US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39" name="연결선: 꺾임 2">
            <a:extLst>
              <a:ext uri="{FF2B5EF4-FFF2-40B4-BE49-F238E27FC236}">
                <a16:creationId xmlns:a16="http://schemas.microsoft.com/office/drawing/2014/main" id="{6EB02289-A43B-A07D-0519-37EC24B3A9B2}"/>
              </a:ext>
            </a:extLst>
          </p:cNvPr>
          <p:cNvCxnSpPr>
            <a:cxnSpLocks/>
            <a:stCxn id="37" idx="2"/>
            <a:endCxn id="38" idx="1"/>
          </p:cNvCxnSpPr>
          <p:nvPr/>
        </p:nvCxnSpPr>
        <p:spPr>
          <a:xfrm rot="16200000" flipH="1">
            <a:off x="1260656" y="5075196"/>
            <a:ext cx="298523" cy="483437"/>
          </a:xfrm>
          <a:prstGeom prst="bentConnector2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사각형: 둥근 모서리 1">
            <a:extLst>
              <a:ext uri="{FF2B5EF4-FFF2-40B4-BE49-F238E27FC236}">
                <a16:creationId xmlns:a16="http://schemas.microsoft.com/office/drawing/2014/main" id="{BF8812CF-3CEC-CD72-106D-67C88F9EA4FF}"/>
              </a:ext>
            </a:extLst>
          </p:cNvPr>
          <p:cNvSpPr/>
          <p:nvPr/>
        </p:nvSpPr>
        <p:spPr>
          <a:xfrm>
            <a:off x="281439" y="5764700"/>
            <a:ext cx="1773519" cy="387388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&lt;Direction&gt;</a:t>
            </a:r>
            <a:endParaRPr lang="ko-KR" altLang="en-US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41" name="사각형: 둥근 모서리 6">
            <a:extLst>
              <a:ext uri="{FF2B5EF4-FFF2-40B4-BE49-F238E27FC236}">
                <a16:creationId xmlns:a16="http://schemas.microsoft.com/office/drawing/2014/main" id="{17A0C0F6-474F-CD49-1B1C-DBA2BD82F341}"/>
              </a:ext>
            </a:extLst>
          </p:cNvPr>
          <p:cNvSpPr/>
          <p:nvPr/>
        </p:nvSpPr>
        <p:spPr>
          <a:xfrm>
            <a:off x="1651636" y="6256917"/>
            <a:ext cx="1773519" cy="387388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down</a:t>
            </a:r>
            <a:endParaRPr lang="ko-KR" altLang="en-US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42" name="연결선: 꺾임 2">
            <a:extLst>
              <a:ext uri="{FF2B5EF4-FFF2-40B4-BE49-F238E27FC236}">
                <a16:creationId xmlns:a16="http://schemas.microsoft.com/office/drawing/2014/main" id="{A9A9221B-0422-932A-E349-12E1A6084C08}"/>
              </a:ext>
            </a:extLst>
          </p:cNvPr>
          <p:cNvCxnSpPr>
            <a:cxnSpLocks/>
            <a:stCxn id="40" idx="2"/>
            <a:endCxn id="41" idx="1"/>
          </p:cNvCxnSpPr>
          <p:nvPr/>
        </p:nvCxnSpPr>
        <p:spPr>
          <a:xfrm rot="16200000" flipH="1">
            <a:off x="1260656" y="6059630"/>
            <a:ext cx="298523" cy="483437"/>
          </a:xfrm>
          <a:prstGeom prst="bentConnector2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직선 연결선[R] 43">
            <a:extLst>
              <a:ext uri="{FF2B5EF4-FFF2-40B4-BE49-F238E27FC236}">
                <a16:creationId xmlns:a16="http://schemas.microsoft.com/office/drawing/2014/main" id="{0CE57C23-FFA6-9FDF-C149-79B9999CE106}"/>
              </a:ext>
            </a:extLst>
          </p:cNvPr>
          <p:cNvCxnSpPr>
            <a:cxnSpLocks/>
          </p:cNvCxnSpPr>
          <p:nvPr/>
        </p:nvCxnSpPr>
        <p:spPr>
          <a:xfrm>
            <a:off x="51275" y="2286000"/>
            <a:ext cx="383336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직선 연결선[R] 47">
            <a:extLst>
              <a:ext uri="{FF2B5EF4-FFF2-40B4-BE49-F238E27FC236}">
                <a16:creationId xmlns:a16="http://schemas.microsoft.com/office/drawing/2014/main" id="{CDA411EF-5CF0-1033-8CA8-9AFCC4C46BB0}"/>
              </a:ext>
            </a:extLst>
          </p:cNvPr>
          <p:cNvCxnSpPr>
            <a:cxnSpLocks/>
          </p:cNvCxnSpPr>
          <p:nvPr/>
        </p:nvCxnSpPr>
        <p:spPr>
          <a:xfrm>
            <a:off x="51275" y="4495800"/>
            <a:ext cx="383336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9" name="그림 48">
            <a:extLst>
              <a:ext uri="{FF2B5EF4-FFF2-40B4-BE49-F238E27FC236}">
                <a16:creationId xmlns:a16="http://schemas.microsoft.com/office/drawing/2014/main" id="{5E428F7D-EA00-B008-17F3-57508F1FB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182" y="372000"/>
            <a:ext cx="4420379" cy="6181200"/>
          </a:xfrm>
          <a:prstGeom prst="rect">
            <a:avLst/>
          </a:prstGeom>
        </p:spPr>
      </p:pic>
      <p:cxnSp>
        <p:nvCxnSpPr>
          <p:cNvPr id="51" name="직선 화살표 연결선 50">
            <a:extLst>
              <a:ext uri="{FF2B5EF4-FFF2-40B4-BE49-F238E27FC236}">
                <a16:creationId xmlns:a16="http://schemas.microsoft.com/office/drawing/2014/main" id="{E82087BC-A15A-6AF1-C1E7-A314D28F3962}"/>
              </a:ext>
            </a:extLst>
          </p:cNvPr>
          <p:cNvCxnSpPr>
            <a:cxnSpLocks/>
            <a:stCxn id="16" idx="3"/>
            <a:endCxn id="49" idx="1"/>
          </p:cNvCxnSpPr>
          <p:nvPr/>
        </p:nvCxnSpPr>
        <p:spPr>
          <a:xfrm>
            <a:off x="6956782" y="3453103"/>
            <a:ext cx="533400" cy="94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04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50A8CCC-814D-A90D-A022-BE3987449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05" y="252035"/>
            <a:ext cx="11716389" cy="635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23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A010A1AD-0C27-981F-9A71-A282B0665FDD}"/>
              </a:ext>
            </a:extLst>
          </p:cNvPr>
          <p:cNvSpPr/>
          <p:nvPr/>
        </p:nvSpPr>
        <p:spPr>
          <a:xfrm>
            <a:off x="54219" y="533400"/>
            <a:ext cx="12083562" cy="6019800"/>
          </a:xfrm>
          <a:custGeom>
            <a:avLst/>
            <a:gdLst/>
            <a:ahLst/>
            <a:cxnLst/>
            <a:rect l="l" t="t" r="r" b="b"/>
            <a:pathLst>
              <a:path w="17994633" h="8385128">
                <a:moveTo>
                  <a:pt x="0" y="0"/>
                </a:moveTo>
                <a:lnTo>
                  <a:pt x="17994632" y="0"/>
                </a:lnTo>
                <a:lnTo>
                  <a:pt x="17994632" y="8385128"/>
                </a:lnTo>
                <a:lnTo>
                  <a:pt x="0" y="83851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 sz="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1198952"/>
            <a:ext cx="635169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66"/>
              </a:lnSpc>
            </a:pPr>
            <a:r>
              <a:rPr lang="en-US" sz="6666" spc="-499">
                <a:solidFill>
                  <a:srgbClr val="282A29"/>
                </a:solidFill>
                <a:latin typeface="Arita Dotum Bold"/>
              </a:rPr>
              <a:t>Table of Contents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85800" y="3069524"/>
            <a:ext cx="2978749" cy="2100777"/>
            <a:chOff x="0" y="0"/>
            <a:chExt cx="5957498" cy="4201556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5957498" cy="7722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99"/>
                </a:lnSpc>
                <a:spcBef>
                  <a:spcPct val="0"/>
                </a:spcBef>
              </a:pPr>
              <a:r>
                <a:rPr lang="en-US" sz="2666" spc="-133" dirty="0">
                  <a:solidFill>
                    <a:srgbClr val="282A29"/>
                  </a:solidFill>
                  <a:latin typeface="Arita Dotum Bold"/>
                </a:rPr>
                <a:t>Overview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04278"/>
              <a:ext cx="5957498" cy="7722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99"/>
                </a:lnSpc>
                <a:spcBef>
                  <a:spcPct val="0"/>
                </a:spcBef>
              </a:pPr>
              <a:r>
                <a:rPr lang="en-US" sz="2666" spc="-133" dirty="0">
                  <a:solidFill>
                    <a:srgbClr val="282A29"/>
                  </a:solidFill>
                  <a:latin typeface="Arita Dotum Bold"/>
                </a:rPr>
                <a:t>Data Obtain Method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608555"/>
              <a:ext cx="5957498" cy="15930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99"/>
                </a:lnSpc>
                <a:spcBef>
                  <a:spcPct val="0"/>
                </a:spcBef>
              </a:pPr>
              <a:r>
                <a:rPr lang="en-US" sz="2666" spc="-133" dirty="0">
                  <a:solidFill>
                    <a:srgbClr val="282A29"/>
                  </a:solidFill>
                  <a:latin typeface="Arita Dotum Bold"/>
                </a:rPr>
                <a:t>oneM2M Resource Tree</a:t>
              </a:r>
            </a:p>
          </p:txBody>
        </p:sp>
      </p:grpSp>
      <p:sp>
        <p:nvSpPr>
          <p:cNvPr id="7" name="AutoShape 7"/>
          <p:cNvSpPr/>
          <p:nvPr/>
        </p:nvSpPr>
        <p:spPr>
          <a:xfrm flipV="1">
            <a:off x="0" y="692150"/>
            <a:ext cx="12192000" cy="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 sz="800"/>
          </a:p>
        </p:txBody>
      </p:sp>
      <p:sp>
        <p:nvSpPr>
          <p:cNvPr id="8" name="AutoShape 8"/>
          <p:cNvSpPr/>
          <p:nvPr/>
        </p:nvSpPr>
        <p:spPr>
          <a:xfrm>
            <a:off x="0" y="6165850"/>
            <a:ext cx="12192000" cy="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 sz="800"/>
          </a:p>
        </p:txBody>
      </p:sp>
      <p:sp>
        <p:nvSpPr>
          <p:cNvPr id="9" name="AutoShape 9"/>
          <p:cNvSpPr/>
          <p:nvPr/>
        </p:nvSpPr>
        <p:spPr>
          <a:xfrm>
            <a:off x="0" y="2508365"/>
            <a:ext cx="12192000" cy="29846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 sz="800"/>
          </a:p>
        </p:txBody>
      </p:sp>
      <p:sp>
        <p:nvSpPr>
          <p:cNvPr id="10" name="TextBox 10"/>
          <p:cNvSpPr txBox="1"/>
          <p:nvPr/>
        </p:nvSpPr>
        <p:spPr>
          <a:xfrm>
            <a:off x="3962423" y="3721662"/>
            <a:ext cx="4267154" cy="386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99"/>
              </a:lnSpc>
              <a:spcBef>
                <a:spcPct val="0"/>
              </a:spcBef>
            </a:pPr>
            <a:r>
              <a:rPr lang="en-US" sz="2666" spc="-133">
                <a:solidFill>
                  <a:srgbClr val="282A29"/>
                </a:solidFill>
                <a:latin typeface="Arita Dotum Bold"/>
              </a:rPr>
              <a:t>Data RETRIEVE Method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3962423" y="3069524"/>
            <a:ext cx="4267154" cy="1692320"/>
            <a:chOff x="0" y="0"/>
            <a:chExt cx="8534308" cy="338464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0"/>
              <a:ext cx="8534308" cy="7722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99"/>
                </a:lnSpc>
                <a:spcBef>
                  <a:spcPct val="0"/>
                </a:spcBef>
              </a:pPr>
              <a:r>
                <a:rPr lang="en-US" sz="2666" spc="-133">
                  <a:solidFill>
                    <a:srgbClr val="282A29"/>
                  </a:solidFill>
                  <a:latin typeface="Arita Dotum Bold"/>
                </a:rPr>
                <a:t>Digitial Twin Server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612378"/>
              <a:ext cx="8534308" cy="7722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99"/>
                </a:lnSpc>
                <a:spcBef>
                  <a:spcPct val="0"/>
                </a:spcBef>
              </a:pPr>
              <a:r>
                <a:rPr lang="en-US" sz="2666" spc="-133" dirty="0">
                  <a:solidFill>
                    <a:srgbClr val="282A29"/>
                  </a:solidFill>
                  <a:latin typeface="Arita Dotum Bold"/>
                </a:rPr>
                <a:t>Visualization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68A4B42-E00C-6091-4959-6F18BA6F40E2}"/>
              </a:ext>
            </a:extLst>
          </p:cNvPr>
          <p:cNvSpPr txBox="1"/>
          <p:nvPr/>
        </p:nvSpPr>
        <p:spPr>
          <a:xfrm>
            <a:off x="3962423" y="4976413"/>
            <a:ext cx="4267154" cy="386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99"/>
              </a:lnSpc>
              <a:spcBef>
                <a:spcPct val="0"/>
              </a:spcBef>
            </a:pPr>
            <a:r>
              <a:rPr lang="en-US" sz="2666" spc="-133" dirty="0">
                <a:solidFill>
                  <a:srgbClr val="282A29"/>
                </a:solidFill>
                <a:latin typeface="Arita Dotum Bold"/>
              </a:rPr>
              <a:t>Energy Calculation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5800" y="152400"/>
            <a:ext cx="15251045" cy="7631873"/>
            <a:chOff x="0" y="0"/>
            <a:chExt cx="30502090" cy="15263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63745" cy="15263745"/>
            </a:xfrm>
            <a:custGeom>
              <a:avLst/>
              <a:gdLst/>
              <a:ahLst/>
              <a:cxnLst/>
              <a:rect l="l" t="t" r="r" b="b"/>
              <a:pathLst>
                <a:path w="15263745" h="15263745">
                  <a:moveTo>
                    <a:pt x="0" y="0"/>
                  </a:moveTo>
                  <a:lnTo>
                    <a:pt x="15263745" y="0"/>
                  </a:lnTo>
                  <a:lnTo>
                    <a:pt x="15263745" y="15263745"/>
                  </a:lnTo>
                  <a:lnTo>
                    <a:pt x="0" y="15263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 sz="8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5238345" y="0"/>
              <a:ext cx="15263745" cy="15263745"/>
            </a:xfrm>
            <a:custGeom>
              <a:avLst/>
              <a:gdLst/>
              <a:ahLst/>
              <a:cxnLst/>
              <a:rect l="l" t="t" r="r" b="b"/>
              <a:pathLst>
                <a:path w="15263745" h="15263745">
                  <a:moveTo>
                    <a:pt x="0" y="0"/>
                  </a:moveTo>
                  <a:lnTo>
                    <a:pt x="15263745" y="0"/>
                  </a:lnTo>
                  <a:lnTo>
                    <a:pt x="15263745" y="15263745"/>
                  </a:lnTo>
                  <a:lnTo>
                    <a:pt x="0" y="15263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 sz="8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10505" y="2844800"/>
            <a:ext cx="11370990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01"/>
              </a:lnSpc>
            </a:pPr>
            <a:r>
              <a:rPr lang="en-US" sz="9534" dirty="0">
                <a:solidFill>
                  <a:srgbClr val="211F1C"/>
                </a:solidFill>
                <a:latin typeface="Anton"/>
              </a:rPr>
              <a:t>Energy Consumption</a:t>
            </a:r>
          </a:p>
        </p:txBody>
      </p:sp>
    </p:spTree>
    <p:extLst>
      <p:ext uri="{BB962C8B-B14F-4D97-AF65-F5344CB8AC3E}">
        <p14:creationId xmlns:p14="http://schemas.microsoft.com/office/powerpoint/2010/main" val="1160392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>
            <a:extLst>
              <a:ext uri="{FF2B5EF4-FFF2-40B4-BE49-F238E27FC236}">
                <a16:creationId xmlns:a16="http://schemas.microsoft.com/office/drawing/2014/main" id="{1B77C55D-20F2-57BC-2417-72DDD028168E}"/>
              </a:ext>
            </a:extLst>
          </p:cNvPr>
          <p:cNvSpPr/>
          <p:nvPr/>
        </p:nvSpPr>
        <p:spPr>
          <a:xfrm>
            <a:off x="691173" y="4724400"/>
            <a:ext cx="3311340" cy="1444815"/>
          </a:xfrm>
          <a:custGeom>
            <a:avLst/>
            <a:gdLst/>
            <a:ahLst/>
            <a:cxnLst/>
            <a:rect l="l" t="t" r="r" b="b"/>
            <a:pathLst>
              <a:path w="7266833" h="3278937">
                <a:moveTo>
                  <a:pt x="0" y="0"/>
                </a:moveTo>
                <a:lnTo>
                  <a:pt x="7266833" y="0"/>
                </a:lnTo>
                <a:lnTo>
                  <a:pt x="7266833" y="3278937"/>
                </a:lnTo>
                <a:lnTo>
                  <a:pt x="0" y="32789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 sz="900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0783FD61-F275-9FA3-FA44-51A53F2AECB8}"/>
              </a:ext>
            </a:extLst>
          </p:cNvPr>
          <p:cNvSpPr/>
          <p:nvPr/>
        </p:nvSpPr>
        <p:spPr>
          <a:xfrm>
            <a:off x="5801268" y="4724400"/>
            <a:ext cx="5481704" cy="1444815"/>
          </a:xfrm>
          <a:custGeom>
            <a:avLst/>
            <a:gdLst/>
            <a:ahLst/>
            <a:cxnLst/>
            <a:rect l="l" t="t" r="r" b="b"/>
            <a:pathLst>
              <a:path w="12029759" h="3278937">
                <a:moveTo>
                  <a:pt x="0" y="0"/>
                </a:moveTo>
                <a:lnTo>
                  <a:pt x="12029759" y="0"/>
                </a:lnTo>
                <a:lnTo>
                  <a:pt x="12029759" y="3278937"/>
                </a:lnTo>
                <a:lnTo>
                  <a:pt x="0" y="32789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81"/>
            </a:stretch>
          </a:blipFill>
        </p:spPr>
        <p:txBody>
          <a:bodyPr/>
          <a:lstStyle/>
          <a:p>
            <a:endParaRPr lang="ko-KR" altLang="en-US" sz="900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C6EC0A94-AFCF-3C78-229F-C0F34B0E6563}"/>
              </a:ext>
            </a:extLst>
          </p:cNvPr>
          <p:cNvSpPr txBox="1"/>
          <p:nvPr/>
        </p:nvSpPr>
        <p:spPr>
          <a:xfrm>
            <a:off x="691172" y="386225"/>
            <a:ext cx="10591799" cy="1271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933" spc="-147" dirty="0">
                <a:solidFill>
                  <a:srgbClr val="282A29"/>
                </a:solidFill>
                <a:latin typeface="Arita Dotum Bold"/>
              </a:rPr>
              <a:t>By referring to ISO-25745, we can calculate the following energy consumption.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5BDFB046-6457-491C-186E-7F2CE6401A84}"/>
              </a:ext>
            </a:extLst>
          </p:cNvPr>
          <p:cNvSpPr txBox="1"/>
          <p:nvPr/>
        </p:nvSpPr>
        <p:spPr>
          <a:xfrm>
            <a:off x="691173" y="1804605"/>
            <a:ext cx="10591799" cy="26251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-500079">
              <a:lnSpc>
                <a:spcPct val="150000"/>
              </a:lnSpc>
              <a:spcBef>
                <a:spcPct val="0"/>
              </a:spcBef>
              <a:buFont typeface="Arial"/>
              <a:buChar char="•"/>
            </a:pPr>
            <a:r>
              <a:rPr lang="en-US" sz="2933" spc="-147" dirty="0">
                <a:solidFill>
                  <a:srgbClr val="282A29"/>
                </a:solidFill>
                <a:latin typeface="Arita Dotum Bold"/>
              </a:rPr>
              <a:t>Energy Consumption of Average Elevator Trip Distance</a:t>
            </a:r>
          </a:p>
          <a:p>
            <a:pPr marL="0" lvl="1" indent="-500079">
              <a:lnSpc>
                <a:spcPct val="150000"/>
              </a:lnSpc>
              <a:spcBef>
                <a:spcPct val="0"/>
              </a:spcBef>
              <a:buFont typeface="Arial"/>
              <a:buChar char="•"/>
            </a:pPr>
            <a:r>
              <a:rPr lang="en-US" sz="2933" spc="-147" dirty="0">
                <a:solidFill>
                  <a:srgbClr val="282A29"/>
                </a:solidFill>
                <a:latin typeface="Arita Dotum Bold"/>
              </a:rPr>
              <a:t>Energy Consumption when depart, and landing</a:t>
            </a:r>
          </a:p>
          <a:p>
            <a:pPr marL="0" lvl="1" indent="-500079">
              <a:lnSpc>
                <a:spcPct val="150000"/>
              </a:lnSpc>
              <a:spcBef>
                <a:spcPct val="0"/>
              </a:spcBef>
              <a:buFont typeface="Arial"/>
              <a:buChar char="•"/>
            </a:pPr>
            <a:r>
              <a:rPr lang="en-US" sz="2933" spc="-147" dirty="0">
                <a:solidFill>
                  <a:srgbClr val="282A29"/>
                </a:solidFill>
                <a:latin typeface="Arita Dotum Bold"/>
              </a:rPr>
              <a:t>Daily Energy Consumption when operating</a:t>
            </a:r>
          </a:p>
          <a:p>
            <a:pPr marL="0" lvl="1" indent="-500079">
              <a:lnSpc>
                <a:spcPct val="150000"/>
              </a:lnSpc>
              <a:spcBef>
                <a:spcPct val="0"/>
              </a:spcBef>
              <a:buFont typeface="Arial"/>
              <a:buChar char="•"/>
            </a:pPr>
            <a:r>
              <a:rPr lang="en-US" sz="2933" spc="-147" dirty="0">
                <a:solidFill>
                  <a:srgbClr val="282A29"/>
                </a:solidFill>
                <a:latin typeface="Arita Dotum Bold"/>
              </a:rPr>
              <a:t>Daily Energy Consumption when IDLE</a:t>
            </a:r>
          </a:p>
        </p:txBody>
      </p:sp>
    </p:spTree>
    <p:extLst>
      <p:ext uri="{BB962C8B-B14F-4D97-AF65-F5344CB8AC3E}">
        <p14:creationId xmlns:p14="http://schemas.microsoft.com/office/powerpoint/2010/main" val="3403564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0"/>
            <a:ext cx="12192001" cy="6858000"/>
            <a:chOff x="0" y="0"/>
            <a:chExt cx="30502090" cy="15263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63745" cy="15263745"/>
            </a:xfrm>
            <a:custGeom>
              <a:avLst/>
              <a:gdLst/>
              <a:ahLst/>
              <a:cxnLst/>
              <a:rect l="l" t="t" r="r" b="b"/>
              <a:pathLst>
                <a:path w="15263745" h="15263745">
                  <a:moveTo>
                    <a:pt x="0" y="0"/>
                  </a:moveTo>
                  <a:lnTo>
                    <a:pt x="15263745" y="0"/>
                  </a:lnTo>
                  <a:lnTo>
                    <a:pt x="15263745" y="15263745"/>
                  </a:lnTo>
                  <a:lnTo>
                    <a:pt x="0" y="15263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 sz="8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5238345" y="0"/>
              <a:ext cx="15263745" cy="15263745"/>
            </a:xfrm>
            <a:custGeom>
              <a:avLst/>
              <a:gdLst/>
              <a:ahLst/>
              <a:cxnLst/>
              <a:rect l="l" t="t" r="r" b="b"/>
              <a:pathLst>
                <a:path w="15263745" h="15263745">
                  <a:moveTo>
                    <a:pt x="0" y="0"/>
                  </a:moveTo>
                  <a:lnTo>
                    <a:pt x="15263745" y="0"/>
                  </a:lnTo>
                  <a:lnTo>
                    <a:pt x="15263745" y="15263745"/>
                  </a:lnTo>
                  <a:lnTo>
                    <a:pt x="0" y="15263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 sz="8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10505" y="2844800"/>
            <a:ext cx="11370990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01"/>
              </a:lnSpc>
            </a:pPr>
            <a:r>
              <a:rPr lang="en-US" sz="9534" dirty="0">
                <a:solidFill>
                  <a:srgbClr val="211F1C"/>
                </a:solidFill>
                <a:latin typeface="Anton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29159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45966" y="-286458"/>
            <a:ext cx="15251045" cy="7631873"/>
            <a:chOff x="0" y="0"/>
            <a:chExt cx="30502090" cy="15263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63745" cy="15263745"/>
            </a:xfrm>
            <a:custGeom>
              <a:avLst/>
              <a:gdLst/>
              <a:ahLst/>
              <a:cxnLst/>
              <a:rect l="l" t="t" r="r" b="b"/>
              <a:pathLst>
                <a:path w="15263745" h="15263745">
                  <a:moveTo>
                    <a:pt x="0" y="0"/>
                  </a:moveTo>
                  <a:lnTo>
                    <a:pt x="15263745" y="0"/>
                  </a:lnTo>
                  <a:lnTo>
                    <a:pt x="15263745" y="15263745"/>
                  </a:lnTo>
                  <a:lnTo>
                    <a:pt x="0" y="15263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 sz="8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5238345" y="0"/>
              <a:ext cx="15263745" cy="15263745"/>
            </a:xfrm>
            <a:custGeom>
              <a:avLst/>
              <a:gdLst/>
              <a:ahLst/>
              <a:cxnLst/>
              <a:rect l="l" t="t" r="r" b="b"/>
              <a:pathLst>
                <a:path w="15263745" h="15263745">
                  <a:moveTo>
                    <a:pt x="0" y="0"/>
                  </a:moveTo>
                  <a:lnTo>
                    <a:pt x="15263745" y="0"/>
                  </a:lnTo>
                  <a:lnTo>
                    <a:pt x="15263745" y="15263745"/>
                  </a:lnTo>
                  <a:lnTo>
                    <a:pt x="0" y="15263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 sz="8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10505" y="2769363"/>
            <a:ext cx="11370990" cy="1436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57"/>
              </a:lnSpc>
            </a:pPr>
            <a:r>
              <a:rPr lang="en-US" sz="9534" dirty="0">
                <a:solidFill>
                  <a:srgbClr val="211F1C"/>
                </a:solidFill>
                <a:latin typeface="Anton"/>
              </a:rPr>
              <a:t>OVERVIEW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Freeform 2">
            <a:extLst>
              <a:ext uri="{FF2B5EF4-FFF2-40B4-BE49-F238E27FC236}">
                <a16:creationId xmlns:a16="http://schemas.microsoft.com/office/drawing/2014/main" id="{D2C42AEE-4F6B-A9D1-E818-B8159CF6C8F4}"/>
              </a:ext>
            </a:extLst>
          </p:cNvPr>
          <p:cNvSpPr/>
          <p:nvPr/>
        </p:nvSpPr>
        <p:spPr>
          <a:xfrm>
            <a:off x="75190" y="203234"/>
            <a:ext cx="12041621" cy="6451532"/>
          </a:xfrm>
          <a:custGeom>
            <a:avLst/>
            <a:gdLst/>
            <a:ahLst/>
            <a:cxnLst/>
            <a:rect l="l" t="t" r="r" b="b"/>
            <a:pathLst>
              <a:path w="18062431" h="9677298">
                <a:moveTo>
                  <a:pt x="0" y="0"/>
                </a:moveTo>
                <a:lnTo>
                  <a:pt x="18062430" y="0"/>
                </a:lnTo>
                <a:lnTo>
                  <a:pt x="18062430" y="9677298"/>
                </a:lnTo>
                <a:lnTo>
                  <a:pt x="0" y="96772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 sz="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45966" y="-286458"/>
            <a:ext cx="15251045" cy="7631873"/>
            <a:chOff x="0" y="0"/>
            <a:chExt cx="30502090" cy="15263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63745" cy="15263745"/>
            </a:xfrm>
            <a:custGeom>
              <a:avLst/>
              <a:gdLst/>
              <a:ahLst/>
              <a:cxnLst/>
              <a:rect l="l" t="t" r="r" b="b"/>
              <a:pathLst>
                <a:path w="15263745" h="15263745">
                  <a:moveTo>
                    <a:pt x="0" y="0"/>
                  </a:moveTo>
                  <a:lnTo>
                    <a:pt x="15263745" y="0"/>
                  </a:lnTo>
                  <a:lnTo>
                    <a:pt x="15263745" y="15263745"/>
                  </a:lnTo>
                  <a:lnTo>
                    <a:pt x="0" y="15263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 sz="8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5238345" y="0"/>
              <a:ext cx="15263745" cy="15263745"/>
            </a:xfrm>
            <a:custGeom>
              <a:avLst/>
              <a:gdLst/>
              <a:ahLst/>
              <a:cxnLst/>
              <a:rect l="l" t="t" r="r" b="b"/>
              <a:pathLst>
                <a:path w="15263745" h="15263745">
                  <a:moveTo>
                    <a:pt x="0" y="0"/>
                  </a:moveTo>
                  <a:lnTo>
                    <a:pt x="15263745" y="0"/>
                  </a:lnTo>
                  <a:lnTo>
                    <a:pt x="15263745" y="15263745"/>
                  </a:lnTo>
                  <a:lnTo>
                    <a:pt x="0" y="15263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 sz="8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10505" y="2767072"/>
            <a:ext cx="11370990" cy="1436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57"/>
              </a:lnSpc>
            </a:pPr>
            <a:r>
              <a:rPr lang="en-US" sz="9534" dirty="0">
                <a:solidFill>
                  <a:srgbClr val="211F1C"/>
                </a:solidFill>
                <a:latin typeface="Anton"/>
              </a:rPr>
              <a:t>Data Obtain Method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그룹 32">
            <a:extLst>
              <a:ext uri="{FF2B5EF4-FFF2-40B4-BE49-F238E27FC236}">
                <a16:creationId xmlns:a16="http://schemas.microsoft.com/office/drawing/2014/main" id="{F9DBA72E-E097-9871-C490-3134D7CE4693}"/>
              </a:ext>
            </a:extLst>
          </p:cNvPr>
          <p:cNvGrpSpPr/>
          <p:nvPr/>
        </p:nvGrpSpPr>
        <p:grpSpPr>
          <a:xfrm>
            <a:off x="266700" y="402983"/>
            <a:ext cx="11658600" cy="6052033"/>
            <a:chOff x="558800" y="782615"/>
            <a:chExt cx="11235267" cy="5703266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F0977964-CFCB-3434-BE0F-BE1989B73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8800" y="1846341"/>
              <a:ext cx="2133600" cy="3165319"/>
            </a:xfrm>
            <a:prstGeom prst="rect">
              <a:avLst/>
            </a:prstGeom>
          </p:spPr>
        </p:pic>
        <p:pic>
          <p:nvPicPr>
            <p:cNvPr id="4" name="Picture 2" descr="Raspberry Pi 4 Specifications">
              <a:extLst>
                <a:ext uri="{FF2B5EF4-FFF2-40B4-BE49-F238E27FC236}">
                  <a16:creationId xmlns:a16="http://schemas.microsoft.com/office/drawing/2014/main" id="{09E76B36-3A0A-5D5D-8EC4-AFC69EDBE1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2339366"/>
              <a:ext cx="2895600" cy="208716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0CF5CB0-8229-1891-7B73-FFD19FB044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2" b="90833" l="5167" r="95500">
                          <a14:foregroundMark x1="5333" y1="33125" x2="8667" y2="34167"/>
                          <a14:foregroundMark x1="32000" y1="9792" x2="34833" y2="8542"/>
                          <a14:foregroundMark x1="90000" y1="60625" x2="91833" y2="60417"/>
                          <a14:foregroundMark x1="66167" y1="85000" x2="66167" y2="88125"/>
                          <a14:foregroundMark x1="25500" y1="41458" x2="29167" y2="48333"/>
                          <a14:foregroundMark x1="36667" y1="19167" x2="38833" y2="25000"/>
                          <a14:foregroundMark x1="67333" y1="68958" x2="74500" y2="73750"/>
                          <a14:foregroundMark x1="34500" y1="15000" x2="34500" y2="17500"/>
                          <a14:foregroundMark x1="95500" y1="66042" x2="95500" y2="66042"/>
                          <a14:foregroundMark x1="64833" y1="90833" x2="65833" y2="90833"/>
                          <a14:backgroundMark x1="3801" y1="36009" x2="18167" y2="63333"/>
                          <a14:backgroundMark x1="2833" y1="34167" x2="3704" y2="35824"/>
                          <a14:backgroundMark x1="18167" y1="63333" x2="32000" y2="77292"/>
                          <a14:backgroundMark x1="32000" y1="77292" x2="29500" y2="88333"/>
                          <a14:backgroundMark x1="29500" y1="88333" x2="7167" y2="69792"/>
                          <a14:backgroundMark x1="7167" y1="69792" x2="5667" y2="52917"/>
                          <a14:backgroundMark x1="8667" y1="52917" x2="9000" y2="75625"/>
                          <a14:backgroundMark x1="9000" y1="75625" x2="18667" y2="74167"/>
                          <a14:backgroundMark x1="18667" y1="74167" x2="9000" y2="585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7815" y="1265506"/>
              <a:ext cx="1778000" cy="142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3">
              <a:extLst>
                <a:ext uri="{FF2B5EF4-FFF2-40B4-BE49-F238E27FC236}">
                  <a16:creationId xmlns:a16="http://schemas.microsoft.com/office/drawing/2014/main" id="{D916C4EF-96C9-0516-3166-9CF3C100354F}"/>
                </a:ext>
              </a:extLst>
            </p:cNvPr>
            <p:cNvSpPr txBox="1"/>
            <p:nvPr/>
          </p:nvSpPr>
          <p:spPr>
            <a:xfrm>
              <a:off x="2884854" y="782615"/>
              <a:ext cx="3225800" cy="3783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99"/>
                </a:lnSpc>
                <a:spcBef>
                  <a:spcPct val="0"/>
                </a:spcBef>
              </a:pPr>
              <a:r>
                <a:rPr lang="en-US" sz="2400" spc="-133" dirty="0" err="1">
                  <a:solidFill>
                    <a:srgbClr val="282A29"/>
                  </a:solidFill>
                  <a:latin typeface="Arita Dotum Bold"/>
                </a:rPr>
                <a:t>Gryo</a:t>
              </a:r>
              <a:r>
                <a:rPr lang="en-US" sz="2400" spc="-133" dirty="0">
                  <a:solidFill>
                    <a:srgbClr val="282A29"/>
                  </a:solidFill>
                  <a:latin typeface="Arita Dotum Bold"/>
                </a:rPr>
                <a:t>,</a:t>
              </a:r>
              <a:r>
                <a:rPr lang="ko-KR" altLang="en-US" sz="2400" spc="-133" dirty="0">
                  <a:solidFill>
                    <a:srgbClr val="282A29"/>
                  </a:solidFill>
                  <a:latin typeface="Arita Dotum Bold"/>
                </a:rPr>
                <a:t> </a:t>
              </a:r>
              <a:r>
                <a:rPr lang="en-US" altLang="ko-KR" sz="2400" spc="-133" dirty="0">
                  <a:solidFill>
                    <a:srgbClr val="282A29"/>
                  </a:solidFill>
                  <a:latin typeface="Arita Dotum Bold"/>
                </a:rPr>
                <a:t>and</a:t>
              </a:r>
              <a:r>
                <a:rPr lang="ko-KR" altLang="en-US" sz="2400" spc="-133" dirty="0">
                  <a:solidFill>
                    <a:srgbClr val="282A29"/>
                  </a:solidFill>
                  <a:latin typeface="Arita Dotum Bold"/>
                </a:rPr>
                <a:t> </a:t>
              </a:r>
              <a:r>
                <a:rPr lang="en-US" altLang="ko-KR" sz="2400" spc="-133" dirty="0">
                  <a:solidFill>
                    <a:srgbClr val="282A29"/>
                  </a:solidFill>
                  <a:latin typeface="Arita Dotum Bold"/>
                </a:rPr>
                <a:t>Pressure Sensor</a:t>
              </a:r>
              <a:endParaRPr lang="en-US" sz="2400" spc="-133" dirty="0">
                <a:solidFill>
                  <a:srgbClr val="282A29"/>
                </a:solidFill>
                <a:latin typeface="Arita Dotum Bold"/>
              </a:endParaRP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79A405D4-AEE4-9EAA-F136-02470C1703B6}"/>
                </a:ext>
              </a:extLst>
            </p:cNvPr>
            <p:cNvGrpSpPr/>
            <p:nvPr/>
          </p:nvGrpSpPr>
          <p:grpSpPr>
            <a:xfrm>
              <a:off x="3155774" y="4452803"/>
              <a:ext cx="2248252" cy="2033078"/>
              <a:chOff x="12417689" y="5783439"/>
              <a:chExt cx="3530600" cy="3227211"/>
            </a:xfrm>
          </p:grpSpPr>
          <p:pic>
            <p:nvPicPr>
              <p:cNvPr id="1030" name="Picture 6">
                <a:extLst>
                  <a:ext uri="{FF2B5EF4-FFF2-40B4-BE49-F238E27FC236}">
                    <a16:creationId xmlns:a16="http://schemas.microsoft.com/office/drawing/2014/main" id="{716F7796-94F3-E0B1-C0B7-C27732D28A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778" b="90000" l="10000" r="90000">
                            <a14:foregroundMark x1="44000" y1="1333" x2="42833" y2="53778"/>
                            <a14:foregroundMark x1="42833" y1="53778" x2="54333" y2="57556"/>
                            <a14:foregroundMark x1="54333" y1="57556" x2="58333" y2="27556"/>
                            <a14:foregroundMark x1="58333" y1="27556" x2="58500" y2="222"/>
                            <a14:foregroundMark x1="58500" y1="222" x2="45333" y2="2889"/>
                            <a14:foregroundMark x1="45333" y1="2889" x2="44667" y2="2000"/>
                            <a14:foregroundMark x1="42667" y1="40000" x2="42333" y2="43556"/>
                            <a14:foregroundMark x1="42500" y1="46000" x2="42333" y2="48444"/>
                            <a14:foregroundMark x1="42333" y1="49556" x2="42167" y2="52222"/>
                            <a14:foregroundMark x1="42167" y1="49333" x2="42167" y2="51333"/>
                            <a14:foregroundMark x1="56333" y1="48000" x2="56000" y2="50889"/>
                            <a14:foregroundMark x1="55833" y1="47778" x2="55833" y2="50889"/>
                            <a14:foregroundMark x1="57500" y1="33111" x2="56833" y2="39111"/>
                            <a14:foregroundMark x1="48500" y1="28667" x2="45833" y2="37333"/>
                            <a14:foregroundMark x1="44000" y1="31333" x2="43333" y2="37111"/>
                            <a14:foregroundMark x1="43833" y1="27111" x2="43833" y2="30889"/>
                            <a14:foregroundMark x1="44000" y1="13778" x2="43500" y2="17111"/>
                            <a14:foregroundMark x1="43500" y1="8889" x2="43667" y2="10889"/>
                            <a14:foregroundMark x1="44500" y1="2444" x2="43833" y2="5556"/>
                            <a14:foregroundMark x1="43833" y1="1778" x2="43833" y2="4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17689" y="6362700"/>
                <a:ext cx="3530600" cy="2647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3">
                <a:extLst>
                  <a:ext uri="{FF2B5EF4-FFF2-40B4-BE49-F238E27FC236}">
                    <a16:creationId xmlns:a16="http://schemas.microsoft.com/office/drawing/2014/main" id="{5C7B256C-7B2A-D6D1-2D4A-C80BCE2C717C}"/>
                  </a:ext>
                </a:extLst>
              </p:cNvPr>
              <p:cNvSpPr txBox="1"/>
              <p:nvPr/>
            </p:nvSpPr>
            <p:spPr>
              <a:xfrm>
                <a:off x="12725399" y="5783439"/>
                <a:ext cx="2915179" cy="6005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3199"/>
                  </a:lnSpc>
                  <a:spcBef>
                    <a:spcPct val="0"/>
                  </a:spcBef>
                </a:pPr>
                <a:r>
                  <a:rPr lang="en-US" sz="2400" spc="-133" dirty="0">
                    <a:solidFill>
                      <a:srgbClr val="282A29"/>
                    </a:solidFill>
                    <a:latin typeface="Arita Dotum Bold"/>
                  </a:rPr>
                  <a:t>Camera Sensor</a:t>
                </a:r>
              </a:p>
            </p:txBody>
          </p:sp>
        </p:grpSp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57943D3B-35DB-CA7F-D0C3-D873411D159A}"/>
                </a:ext>
              </a:extLst>
            </p:cNvPr>
            <p:cNvSpPr txBox="1"/>
            <p:nvPr/>
          </p:nvSpPr>
          <p:spPr>
            <a:xfrm>
              <a:off x="6178550" y="4822139"/>
              <a:ext cx="2273300" cy="7886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99"/>
                </a:lnSpc>
                <a:spcBef>
                  <a:spcPct val="0"/>
                </a:spcBef>
              </a:pPr>
              <a:r>
                <a:rPr lang="en-US" sz="2400" spc="-133" dirty="0">
                  <a:solidFill>
                    <a:srgbClr val="282A29"/>
                  </a:solidFill>
                  <a:latin typeface="Arita Dotum Bold"/>
                </a:rPr>
                <a:t>OpenCV </a:t>
              </a:r>
            </a:p>
            <a:p>
              <a:pPr>
                <a:lnSpc>
                  <a:spcPts val="3199"/>
                </a:lnSpc>
                <a:spcBef>
                  <a:spcPct val="0"/>
                </a:spcBef>
              </a:pPr>
              <a:r>
                <a:rPr lang="en-US" sz="2400" spc="-133" dirty="0">
                  <a:solidFill>
                    <a:srgbClr val="282A29"/>
                  </a:solidFill>
                  <a:latin typeface="Arita Dotum Bold"/>
                </a:rPr>
                <a:t>Image Detection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3BAE4F58-C688-88B3-6718-6A19DC57EDF9}"/>
                </a:ext>
              </a:extLst>
            </p:cNvPr>
            <p:cNvSpPr txBox="1"/>
            <p:nvPr/>
          </p:nvSpPr>
          <p:spPr>
            <a:xfrm>
              <a:off x="6003681" y="1655410"/>
              <a:ext cx="2628900" cy="3783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99"/>
                </a:lnSpc>
                <a:spcBef>
                  <a:spcPct val="0"/>
                </a:spcBef>
              </a:pPr>
              <a:r>
                <a:rPr lang="en-US" sz="2400" spc="-133" dirty="0">
                  <a:solidFill>
                    <a:srgbClr val="282A29"/>
                  </a:solidFill>
                  <a:latin typeface="Arita Dotum Bold"/>
                </a:rPr>
                <a:t>Sensor Library Code</a:t>
              </a:r>
            </a:p>
          </p:txBody>
        </p:sp>
        <p:sp>
          <p:nvSpPr>
            <p:cNvPr id="13" name="AutoShape 8">
              <a:extLst>
                <a:ext uri="{FF2B5EF4-FFF2-40B4-BE49-F238E27FC236}">
                  <a16:creationId xmlns:a16="http://schemas.microsoft.com/office/drawing/2014/main" id="{9354C07B-FA54-13E7-DA13-707EDC6C746E}"/>
                </a:ext>
              </a:extLst>
            </p:cNvPr>
            <p:cNvSpPr/>
            <p:nvPr/>
          </p:nvSpPr>
          <p:spPr>
            <a:xfrm flipV="1">
              <a:off x="8763000" y="1836023"/>
              <a:ext cx="1003300" cy="8542"/>
            </a:xfrm>
            <a:prstGeom prst="line">
              <a:avLst/>
            </a:prstGeom>
            <a:ln w="57150" cap="flat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ko-KR" altLang="en-US" sz="800"/>
            </a:p>
          </p:txBody>
        </p:sp>
        <p:sp>
          <p:nvSpPr>
            <p:cNvPr id="14" name="AutoShape 8">
              <a:extLst>
                <a:ext uri="{FF2B5EF4-FFF2-40B4-BE49-F238E27FC236}">
                  <a16:creationId xmlns:a16="http://schemas.microsoft.com/office/drawing/2014/main" id="{78880579-EE83-D83C-80E3-ED1B6F8FEFB8}"/>
                </a:ext>
              </a:extLst>
            </p:cNvPr>
            <p:cNvSpPr/>
            <p:nvPr/>
          </p:nvSpPr>
          <p:spPr>
            <a:xfrm flipV="1">
              <a:off x="8795238" y="5292934"/>
              <a:ext cx="1003300" cy="8541"/>
            </a:xfrm>
            <a:prstGeom prst="line">
              <a:avLst/>
            </a:prstGeom>
            <a:ln w="57150" cap="flat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ko-KR" altLang="en-US" sz="800"/>
            </a:p>
          </p:txBody>
        </p:sp>
        <p:sp>
          <p:nvSpPr>
            <p:cNvPr id="16" name="사각형: 둥근 모서리 77">
              <a:extLst>
                <a:ext uri="{FF2B5EF4-FFF2-40B4-BE49-F238E27FC236}">
                  <a16:creationId xmlns:a16="http://schemas.microsoft.com/office/drawing/2014/main" id="{3CD1E746-434B-BF23-533B-18F430A40651}"/>
                </a:ext>
              </a:extLst>
            </p:cNvPr>
            <p:cNvSpPr/>
            <p:nvPr/>
          </p:nvSpPr>
          <p:spPr>
            <a:xfrm>
              <a:off x="9965267" y="1628114"/>
              <a:ext cx="1471898" cy="515131"/>
            </a:xfrm>
            <a:prstGeom prst="roundRect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3199"/>
                </a:lnSpc>
                <a:spcBef>
                  <a:spcPct val="0"/>
                </a:spcBef>
              </a:pPr>
              <a:r>
                <a:rPr lang="en-US" altLang="ko-KR" sz="2400" spc="-133" dirty="0">
                  <a:solidFill>
                    <a:srgbClr val="282A29"/>
                  </a:solidFill>
                  <a:latin typeface="Arita Dotum Bold"/>
                </a:rPr>
                <a:t>Altimeter</a:t>
              </a:r>
            </a:p>
          </p:txBody>
        </p:sp>
        <p:sp>
          <p:nvSpPr>
            <p:cNvPr id="17" name="사각형: 둥근 모서리 77">
              <a:extLst>
                <a:ext uri="{FF2B5EF4-FFF2-40B4-BE49-F238E27FC236}">
                  <a16:creationId xmlns:a16="http://schemas.microsoft.com/office/drawing/2014/main" id="{F8BDDF35-B223-1516-019F-E6F177AF3A84}"/>
                </a:ext>
              </a:extLst>
            </p:cNvPr>
            <p:cNvSpPr/>
            <p:nvPr/>
          </p:nvSpPr>
          <p:spPr>
            <a:xfrm>
              <a:off x="9956800" y="2473613"/>
              <a:ext cx="1828800" cy="515131"/>
            </a:xfrm>
            <a:prstGeom prst="roundRect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3199"/>
                </a:lnSpc>
                <a:spcBef>
                  <a:spcPct val="0"/>
                </a:spcBef>
              </a:pPr>
              <a:r>
                <a:rPr lang="en-US" altLang="ko-KR" sz="2400" spc="-133" dirty="0">
                  <a:solidFill>
                    <a:srgbClr val="282A29"/>
                  </a:solidFill>
                  <a:latin typeface="Arita Dotum Bold"/>
                </a:rPr>
                <a:t>Temperature</a:t>
              </a:r>
            </a:p>
          </p:txBody>
        </p:sp>
        <p:sp>
          <p:nvSpPr>
            <p:cNvPr id="18" name="사각형: 둥근 모서리 77">
              <a:extLst>
                <a:ext uri="{FF2B5EF4-FFF2-40B4-BE49-F238E27FC236}">
                  <a16:creationId xmlns:a16="http://schemas.microsoft.com/office/drawing/2014/main" id="{A8E35FDB-E57A-811A-9459-B081CC00EC1F}"/>
                </a:ext>
              </a:extLst>
            </p:cNvPr>
            <p:cNvSpPr/>
            <p:nvPr/>
          </p:nvSpPr>
          <p:spPr>
            <a:xfrm>
              <a:off x="9956800" y="782615"/>
              <a:ext cx="1471898" cy="515131"/>
            </a:xfrm>
            <a:prstGeom prst="roundRect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3199"/>
                </a:lnSpc>
                <a:spcBef>
                  <a:spcPct val="0"/>
                </a:spcBef>
              </a:pPr>
              <a:r>
                <a:rPr lang="en-US" altLang="ko-KR" sz="2400" spc="-133" dirty="0">
                  <a:solidFill>
                    <a:srgbClr val="282A29"/>
                  </a:solidFill>
                  <a:latin typeface="Arita Dotum Bold"/>
                </a:rPr>
                <a:t>Gyro</a:t>
              </a:r>
            </a:p>
          </p:txBody>
        </p:sp>
        <p:sp>
          <p:nvSpPr>
            <p:cNvPr id="19" name="사각형: 둥근 모서리 77">
              <a:extLst>
                <a:ext uri="{FF2B5EF4-FFF2-40B4-BE49-F238E27FC236}">
                  <a16:creationId xmlns:a16="http://schemas.microsoft.com/office/drawing/2014/main" id="{D98062F1-F113-CD64-83B1-4F670EAD8D4A}"/>
                </a:ext>
              </a:extLst>
            </p:cNvPr>
            <p:cNvSpPr/>
            <p:nvPr/>
          </p:nvSpPr>
          <p:spPr>
            <a:xfrm>
              <a:off x="9965267" y="4101680"/>
              <a:ext cx="1828800" cy="515131"/>
            </a:xfrm>
            <a:prstGeom prst="roundRect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3199"/>
                </a:lnSpc>
                <a:spcBef>
                  <a:spcPct val="0"/>
                </a:spcBef>
              </a:pPr>
              <a:r>
                <a:rPr lang="en-US" altLang="ko-KR" sz="2400" spc="-133" dirty="0">
                  <a:solidFill>
                    <a:srgbClr val="282A29"/>
                  </a:solidFill>
                  <a:latin typeface="Arita Dotum Bold"/>
                </a:rPr>
                <a:t>Image</a:t>
              </a:r>
            </a:p>
          </p:txBody>
        </p:sp>
        <p:sp>
          <p:nvSpPr>
            <p:cNvPr id="20" name="사각형: 둥근 모서리 77">
              <a:extLst>
                <a:ext uri="{FF2B5EF4-FFF2-40B4-BE49-F238E27FC236}">
                  <a16:creationId xmlns:a16="http://schemas.microsoft.com/office/drawing/2014/main" id="{0FD4E056-0A24-90A1-4245-9AA1D8107DC9}"/>
                </a:ext>
              </a:extLst>
            </p:cNvPr>
            <p:cNvSpPr/>
            <p:nvPr/>
          </p:nvSpPr>
          <p:spPr>
            <a:xfrm>
              <a:off x="9956800" y="4947179"/>
              <a:ext cx="1828800" cy="890100"/>
            </a:xfrm>
            <a:prstGeom prst="roundRect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3199"/>
                </a:lnSpc>
                <a:spcBef>
                  <a:spcPct val="0"/>
                </a:spcBef>
              </a:pPr>
              <a:r>
                <a:rPr lang="en-US" altLang="ko-KR" sz="2400" spc="-133" dirty="0">
                  <a:solidFill>
                    <a:srgbClr val="282A29"/>
                  </a:solidFill>
                  <a:latin typeface="Arita Dotum Bold"/>
                </a:rPr>
                <a:t>Detected Button List</a:t>
              </a:r>
            </a:p>
          </p:txBody>
        </p:sp>
        <p:sp>
          <p:nvSpPr>
            <p:cNvPr id="21" name="AutoShape 8">
              <a:extLst>
                <a:ext uri="{FF2B5EF4-FFF2-40B4-BE49-F238E27FC236}">
                  <a16:creationId xmlns:a16="http://schemas.microsoft.com/office/drawing/2014/main" id="{A7038A46-FE98-B742-8474-C0251CA90924}"/>
                </a:ext>
              </a:extLst>
            </p:cNvPr>
            <p:cNvSpPr/>
            <p:nvPr/>
          </p:nvSpPr>
          <p:spPr>
            <a:xfrm>
              <a:off x="5110415" y="5297205"/>
              <a:ext cx="756985" cy="0"/>
            </a:xfrm>
            <a:prstGeom prst="line">
              <a:avLst/>
            </a:prstGeom>
            <a:ln w="57150" cap="flat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ko-KR" altLang="en-US" sz="800"/>
            </a:p>
          </p:txBody>
        </p:sp>
        <p:sp>
          <p:nvSpPr>
            <p:cNvPr id="30" name="AutoShape 8">
              <a:extLst>
                <a:ext uri="{FF2B5EF4-FFF2-40B4-BE49-F238E27FC236}">
                  <a16:creationId xmlns:a16="http://schemas.microsoft.com/office/drawing/2014/main" id="{07FFECF7-15D8-BE26-85DF-00D59B42A765}"/>
                </a:ext>
              </a:extLst>
            </p:cNvPr>
            <p:cNvSpPr/>
            <p:nvPr/>
          </p:nvSpPr>
          <p:spPr>
            <a:xfrm flipV="1">
              <a:off x="2869226" y="2549568"/>
              <a:ext cx="576285" cy="881330"/>
            </a:xfrm>
            <a:prstGeom prst="line">
              <a:avLst/>
            </a:prstGeom>
            <a:ln w="57150" cap="flat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ko-KR" altLang="en-US" sz="800"/>
            </a:p>
          </p:txBody>
        </p:sp>
        <p:sp>
          <p:nvSpPr>
            <p:cNvPr id="31" name="AutoShape 8">
              <a:extLst>
                <a:ext uri="{FF2B5EF4-FFF2-40B4-BE49-F238E27FC236}">
                  <a16:creationId xmlns:a16="http://schemas.microsoft.com/office/drawing/2014/main" id="{C6DE4AAF-1E02-924C-958A-10D5F577A95B}"/>
                </a:ext>
              </a:extLst>
            </p:cNvPr>
            <p:cNvSpPr/>
            <p:nvPr/>
          </p:nvSpPr>
          <p:spPr>
            <a:xfrm>
              <a:off x="2868401" y="3513020"/>
              <a:ext cx="576285" cy="881330"/>
            </a:xfrm>
            <a:prstGeom prst="line">
              <a:avLst/>
            </a:prstGeom>
            <a:ln w="57150" cap="flat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ko-KR" altLang="en-US" sz="800"/>
            </a:p>
          </p:txBody>
        </p:sp>
        <p:sp>
          <p:nvSpPr>
            <p:cNvPr id="32" name="AutoShape 8">
              <a:extLst>
                <a:ext uri="{FF2B5EF4-FFF2-40B4-BE49-F238E27FC236}">
                  <a16:creationId xmlns:a16="http://schemas.microsoft.com/office/drawing/2014/main" id="{4A0D8235-722A-2CB2-23AB-AB3B0D522AA7}"/>
                </a:ext>
              </a:extLst>
            </p:cNvPr>
            <p:cNvSpPr/>
            <p:nvPr/>
          </p:nvSpPr>
          <p:spPr>
            <a:xfrm>
              <a:off x="5110415" y="1848884"/>
              <a:ext cx="756985" cy="0"/>
            </a:xfrm>
            <a:prstGeom prst="line">
              <a:avLst/>
            </a:prstGeom>
            <a:ln w="57150" cap="flat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ko-KR" altLang="en-US" sz="80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엘리베이터, 사람, 실내이(가) 표시된 사진&#10;&#10;자동 생성된 설명">
            <a:extLst>
              <a:ext uri="{FF2B5EF4-FFF2-40B4-BE49-F238E27FC236}">
                <a16:creationId xmlns:a16="http://schemas.microsoft.com/office/drawing/2014/main" id="{9FBD0F50-815F-9784-348B-246A7FFE4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04" y="101908"/>
            <a:ext cx="3630083" cy="6667500"/>
          </a:xfrm>
          <a:prstGeom prst="rect">
            <a:avLst/>
          </a:prstGeom>
        </p:spPr>
      </p:pic>
      <p:pic>
        <p:nvPicPr>
          <p:cNvPr id="12" name="그림 11" descr="비눗방울, 달, 스크린샷, 흑백이(가) 표시된 사진&#10;&#10;자동 생성된 설명">
            <a:extLst>
              <a:ext uri="{FF2B5EF4-FFF2-40B4-BE49-F238E27FC236}">
                <a16:creationId xmlns:a16="http://schemas.microsoft.com/office/drawing/2014/main" id="{58B346BA-28DB-851F-DAC1-FD868ACAC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502" y="95250"/>
            <a:ext cx="3630083" cy="6667500"/>
          </a:xfrm>
          <a:prstGeom prst="rect">
            <a:avLst/>
          </a:prstGeom>
        </p:spPr>
      </p:pic>
      <p:pic>
        <p:nvPicPr>
          <p:cNvPr id="22" name="그림 21" descr="스크린샷, 사람, 실내이(가) 표시된 사진&#10;&#10;자동 생성된 설명">
            <a:extLst>
              <a:ext uri="{FF2B5EF4-FFF2-40B4-BE49-F238E27FC236}">
                <a16:creationId xmlns:a16="http://schemas.microsoft.com/office/drawing/2014/main" id="{5F393E85-C9B1-32AE-1C98-484C5A2AB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95250"/>
            <a:ext cx="3779613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64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85745" y="3227838"/>
            <a:ext cx="4570179" cy="1951847"/>
          </a:xfrm>
          <a:custGeom>
            <a:avLst/>
            <a:gdLst/>
            <a:ahLst/>
            <a:cxnLst/>
            <a:rect l="l" t="t" r="r" b="b"/>
            <a:pathLst>
              <a:path w="6855269" h="2927771">
                <a:moveTo>
                  <a:pt x="0" y="0"/>
                </a:moveTo>
                <a:lnTo>
                  <a:pt x="6855269" y="0"/>
                </a:lnTo>
                <a:lnTo>
                  <a:pt x="6855269" y="2927771"/>
                </a:lnTo>
                <a:lnTo>
                  <a:pt x="0" y="2927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 sz="800"/>
          </a:p>
        </p:txBody>
      </p:sp>
      <p:sp>
        <p:nvSpPr>
          <p:cNvPr id="3" name="TextBox 3"/>
          <p:cNvSpPr txBox="1"/>
          <p:nvPr/>
        </p:nvSpPr>
        <p:spPr>
          <a:xfrm>
            <a:off x="6809813" y="1638129"/>
            <a:ext cx="5148067" cy="342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6"/>
              </a:lnSpc>
              <a:spcBef>
                <a:spcPct val="0"/>
              </a:spcBef>
            </a:pPr>
            <a:r>
              <a:rPr lang="en-US" sz="2061" dirty="0">
                <a:solidFill>
                  <a:srgbClr val="000000"/>
                </a:solidFill>
                <a:latin typeface="Nanum Gothic Bold"/>
              </a:rPr>
              <a:t>/~/id-</a:t>
            </a:r>
            <a:r>
              <a:rPr lang="en-US" sz="2061" dirty="0" err="1">
                <a:solidFill>
                  <a:srgbClr val="000000"/>
                </a:solidFill>
                <a:latin typeface="Nanum Gothic Bold"/>
              </a:rPr>
              <a:t>mn</a:t>
            </a:r>
            <a:r>
              <a:rPr lang="en-US" sz="2061" dirty="0">
                <a:solidFill>
                  <a:srgbClr val="000000"/>
                </a:solidFill>
                <a:latin typeface="Nanum Gothic Bold"/>
              </a:rPr>
              <a:t>/</a:t>
            </a:r>
            <a:r>
              <a:rPr lang="en-US" sz="2061" dirty="0" err="1">
                <a:solidFill>
                  <a:srgbClr val="000000"/>
                </a:solidFill>
                <a:latin typeface="Nanum Gothic Bold"/>
              </a:rPr>
              <a:t>buildingSAI</a:t>
            </a:r>
            <a:r>
              <a:rPr lang="en-US" sz="2061" dirty="0">
                <a:solidFill>
                  <a:srgbClr val="000000"/>
                </a:solidFill>
                <a:latin typeface="Nanum Gothic Bold"/>
              </a:rPr>
              <a:t>/Elevator1/</a:t>
            </a:r>
            <a:r>
              <a:rPr lang="en-US" sz="2061" dirty="0" err="1">
                <a:solidFill>
                  <a:srgbClr val="000000"/>
                </a:solidFill>
                <a:latin typeface="Nanum Gothic Bold"/>
              </a:rPr>
              <a:t>UserInput</a:t>
            </a:r>
            <a:endParaRPr lang="en-US" sz="2061" dirty="0">
              <a:solidFill>
                <a:srgbClr val="000000"/>
              </a:solidFill>
              <a:latin typeface="Nanum Gothic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809813" y="587197"/>
            <a:ext cx="4625707" cy="564095"/>
            <a:chOff x="0" y="0"/>
            <a:chExt cx="1403799" cy="1711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03799" cy="171190"/>
            </a:xfrm>
            <a:custGeom>
              <a:avLst/>
              <a:gdLst/>
              <a:ahLst/>
              <a:cxnLst/>
              <a:rect l="l" t="t" r="r" b="b"/>
              <a:pathLst>
                <a:path w="1403799" h="171190">
                  <a:moveTo>
                    <a:pt x="0" y="0"/>
                  </a:moveTo>
                  <a:lnTo>
                    <a:pt x="1403799" y="0"/>
                  </a:lnTo>
                  <a:lnTo>
                    <a:pt x="1403799" y="171190"/>
                  </a:lnTo>
                  <a:lnTo>
                    <a:pt x="0" y="17119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ko-KR" altLang="en-US" sz="8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1403799" cy="171190"/>
            </a:xfrm>
            <a:prstGeom prst="rect">
              <a:avLst/>
            </a:prstGeom>
          </p:spPr>
          <p:txBody>
            <a:bodyPr lIns="44087" tIns="44087" rIns="44087" bIns="44087" rtlCol="0" anchor="ctr"/>
            <a:lstStyle/>
            <a:p>
              <a:pPr algn="ctr">
                <a:lnSpc>
                  <a:spcPts val="3266"/>
                </a:lnSpc>
                <a:spcBef>
                  <a:spcPct val="0"/>
                </a:spcBef>
              </a:pPr>
              <a:r>
                <a:rPr lang="en-US" sz="2333" dirty="0">
                  <a:solidFill>
                    <a:srgbClr val="000000"/>
                  </a:solidFill>
                  <a:latin typeface="Nanum Gothic Bold"/>
                </a:rPr>
                <a:t>Make URI for destination address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809813" y="2513917"/>
            <a:ext cx="4625707" cy="564095"/>
            <a:chOff x="0" y="0"/>
            <a:chExt cx="1403799" cy="1711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03799" cy="171190"/>
            </a:xfrm>
            <a:custGeom>
              <a:avLst/>
              <a:gdLst/>
              <a:ahLst/>
              <a:cxnLst/>
              <a:rect l="l" t="t" r="r" b="b"/>
              <a:pathLst>
                <a:path w="1403799" h="171190">
                  <a:moveTo>
                    <a:pt x="0" y="0"/>
                  </a:moveTo>
                  <a:lnTo>
                    <a:pt x="1403799" y="0"/>
                  </a:lnTo>
                  <a:lnTo>
                    <a:pt x="1403799" y="171190"/>
                  </a:lnTo>
                  <a:lnTo>
                    <a:pt x="0" y="17119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ko-KR" altLang="en-US"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1403799" cy="171190"/>
            </a:xfrm>
            <a:prstGeom prst="rect">
              <a:avLst/>
            </a:prstGeom>
          </p:spPr>
          <p:txBody>
            <a:bodyPr lIns="44087" tIns="44087" rIns="44087" bIns="44087" rtlCol="0" anchor="ctr"/>
            <a:lstStyle/>
            <a:p>
              <a:pPr algn="ctr">
                <a:lnSpc>
                  <a:spcPts val="3266"/>
                </a:lnSpc>
                <a:spcBef>
                  <a:spcPct val="0"/>
                </a:spcBef>
              </a:pPr>
              <a:r>
                <a:rPr lang="en-US" sz="2333" dirty="0">
                  <a:solidFill>
                    <a:srgbClr val="000000"/>
                  </a:solidFill>
                  <a:latin typeface="Nanum Gothic Bold"/>
                </a:rPr>
                <a:t>Make Request Header, and Body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785745" y="5393988"/>
            <a:ext cx="4625707" cy="876814"/>
            <a:chOff x="0" y="0"/>
            <a:chExt cx="1403799" cy="26609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03799" cy="266094"/>
            </a:xfrm>
            <a:custGeom>
              <a:avLst/>
              <a:gdLst/>
              <a:ahLst/>
              <a:cxnLst/>
              <a:rect l="l" t="t" r="r" b="b"/>
              <a:pathLst>
                <a:path w="1403799" h="266094">
                  <a:moveTo>
                    <a:pt x="0" y="0"/>
                  </a:moveTo>
                  <a:lnTo>
                    <a:pt x="1403799" y="0"/>
                  </a:lnTo>
                  <a:lnTo>
                    <a:pt x="1403799" y="266094"/>
                  </a:lnTo>
                  <a:lnTo>
                    <a:pt x="0" y="266094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ko-KR" altLang="en-US" sz="8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1403799" cy="266094"/>
            </a:xfrm>
            <a:prstGeom prst="rect">
              <a:avLst/>
            </a:prstGeom>
          </p:spPr>
          <p:txBody>
            <a:bodyPr lIns="44087" tIns="44087" rIns="44087" bIns="44087" rtlCol="0" anchor="ctr"/>
            <a:lstStyle/>
            <a:p>
              <a:pPr algn="ctr">
                <a:lnSpc>
                  <a:spcPts val="3266"/>
                </a:lnSpc>
                <a:spcBef>
                  <a:spcPct val="0"/>
                </a:spcBef>
              </a:pPr>
              <a:r>
                <a:rPr lang="en-US" sz="2333" dirty="0">
                  <a:solidFill>
                    <a:srgbClr val="000000"/>
                  </a:solidFill>
                  <a:latin typeface="Nanum Gothic Bold"/>
                </a:rPr>
                <a:t>Choose protocol to communicate</a:t>
              </a:r>
            </a:p>
          </p:txBody>
        </p:sp>
      </p:grpSp>
      <p:sp>
        <p:nvSpPr>
          <p:cNvPr id="26" name="사각형: 둥근 모서리 77">
            <a:extLst>
              <a:ext uri="{FF2B5EF4-FFF2-40B4-BE49-F238E27FC236}">
                <a16:creationId xmlns:a16="http://schemas.microsoft.com/office/drawing/2014/main" id="{6BE0722B-A072-7D1D-A1F1-40D2B2AE1A3E}"/>
              </a:ext>
            </a:extLst>
          </p:cNvPr>
          <p:cNvSpPr/>
          <p:nvPr/>
        </p:nvSpPr>
        <p:spPr>
          <a:xfrm>
            <a:off x="3739320" y="2841802"/>
            <a:ext cx="2133600" cy="138109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Resource Tree </a:t>
            </a:r>
          </a:p>
          <a:p>
            <a:pPr algn="ctr"/>
            <a:r>
              <a:rPr lang="en-US" altLang="ko-KR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Build Server</a:t>
            </a:r>
            <a:endParaRPr lang="ko-KR" altLang="en-US" sz="24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7" name="Picture 2" descr="Raspberry Pi 4 Specifications">
            <a:extLst>
              <a:ext uri="{FF2B5EF4-FFF2-40B4-BE49-F238E27FC236}">
                <a16:creationId xmlns:a16="http://schemas.microsoft.com/office/drawing/2014/main" id="{8C492E71-4A58-2A18-2064-5722C3DDE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20" y="2689402"/>
            <a:ext cx="2815365" cy="16764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AutoShape 8">
            <a:extLst>
              <a:ext uri="{FF2B5EF4-FFF2-40B4-BE49-F238E27FC236}">
                <a16:creationId xmlns:a16="http://schemas.microsoft.com/office/drawing/2014/main" id="{BED93D82-F803-6FB9-2964-6BA5AE766214}"/>
              </a:ext>
            </a:extLst>
          </p:cNvPr>
          <p:cNvSpPr/>
          <p:nvPr/>
        </p:nvSpPr>
        <p:spPr>
          <a:xfrm>
            <a:off x="3049485" y="3527602"/>
            <a:ext cx="689835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ko-KR" altLang="en-US" sz="800"/>
          </a:p>
        </p:txBody>
      </p:sp>
      <p:sp>
        <p:nvSpPr>
          <p:cNvPr id="47" name="AutoShape 8">
            <a:extLst>
              <a:ext uri="{FF2B5EF4-FFF2-40B4-BE49-F238E27FC236}">
                <a16:creationId xmlns:a16="http://schemas.microsoft.com/office/drawing/2014/main" id="{3C900F93-B6E9-8042-F6A9-AC5023D8B967}"/>
              </a:ext>
            </a:extLst>
          </p:cNvPr>
          <p:cNvSpPr/>
          <p:nvPr/>
        </p:nvSpPr>
        <p:spPr>
          <a:xfrm>
            <a:off x="5949120" y="3512948"/>
            <a:ext cx="689835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ko-KR" altLang="en-US" sz="800"/>
          </a:p>
        </p:txBody>
      </p:sp>
      <p:sp>
        <p:nvSpPr>
          <p:cNvPr id="48" name="AutoShape 8">
            <a:extLst>
              <a:ext uri="{FF2B5EF4-FFF2-40B4-BE49-F238E27FC236}">
                <a16:creationId xmlns:a16="http://schemas.microsoft.com/office/drawing/2014/main" id="{2F95CD0C-F37C-CD20-445B-CF67D0A7CED8}"/>
              </a:ext>
            </a:extLst>
          </p:cNvPr>
          <p:cNvSpPr/>
          <p:nvPr/>
        </p:nvSpPr>
        <p:spPr>
          <a:xfrm>
            <a:off x="5872919" y="4203761"/>
            <a:ext cx="613635" cy="1256777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ko-KR" altLang="en-US" sz="800"/>
          </a:p>
        </p:txBody>
      </p:sp>
      <p:sp>
        <p:nvSpPr>
          <p:cNvPr id="49" name="AutoShape 8">
            <a:extLst>
              <a:ext uri="{FF2B5EF4-FFF2-40B4-BE49-F238E27FC236}">
                <a16:creationId xmlns:a16="http://schemas.microsoft.com/office/drawing/2014/main" id="{A63828D7-7C23-EB80-0DC4-015607E7BBE2}"/>
              </a:ext>
            </a:extLst>
          </p:cNvPr>
          <p:cNvSpPr/>
          <p:nvPr/>
        </p:nvSpPr>
        <p:spPr>
          <a:xfrm flipV="1">
            <a:off x="5872918" y="1539187"/>
            <a:ext cx="613635" cy="1256777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ko-KR" altLang="en-US" sz="8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639AB9-54A6-0396-1EAB-19FD15A3EC9D}"/>
              </a:ext>
            </a:extLst>
          </p:cNvPr>
          <p:cNvSpPr txBox="1"/>
          <p:nvPr/>
        </p:nvSpPr>
        <p:spPr>
          <a:xfrm>
            <a:off x="2747068" y="2098792"/>
            <a:ext cx="12946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Send Data</a:t>
            </a:r>
            <a:endParaRPr lang="ko-KR" altLang="en-US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45966" y="-286458"/>
            <a:ext cx="15251045" cy="7631873"/>
            <a:chOff x="0" y="0"/>
            <a:chExt cx="30502090" cy="15263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63745" cy="15263745"/>
            </a:xfrm>
            <a:custGeom>
              <a:avLst/>
              <a:gdLst/>
              <a:ahLst/>
              <a:cxnLst/>
              <a:rect l="l" t="t" r="r" b="b"/>
              <a:pathLst>
                <a:path w="15263745" h="15263745">
                  <a:moveTo>
                    <a:pt x="0" y="0"/>
                  </a:moveTo>
                  <a:lnTo>
                    <a:pt x="15263745" y="0"/>
                  </a:lnTo>
                  <a:lnTo>
                    <a:pt x="15263745" y="15263745"/>
                  </a:lnTo>
                  <a:lnTo>
                    <a:pt x="0" y="15263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 sz="8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5238345" y="0"/>
              <a:ext cx="15263745" cy="15263745"/>
            </a:xfrm>
            <a:custGeom>
              <a:avLst/>
              <a:gdLst/>
              <a:ahLst/>
              <a:cxnLst/>
              <a:rect l="l" t="t" r="r" b="b"/>
              <a:pathLst>
                <a:path w="15263745" h="15263745">
                  <a:moveTo>
                    <a:pt x="0" y="0"/>
                  </a:moveTo>
                  <a:lnTo>
                    <a:pt x="15263745" y="0"/>
                  </a:lnTo>
                  <a:lnTo>
                    <a:pt x="15263745" y="15263745"/>
                  </a:lnTo>
                  <a:lnTo>
                    <a:pt x="0" y="15263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 sz="8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10505" y="2203450"/>
            <a:ext cx="11370990" cy="2603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01"/>
              </a:lnSpc>
            </a:pPr>
            <a:r>
              <a:rPr lang="en-US" sz="10001" dirty="0">
                <a:solidFill>
                  <a:srgbClr val="211F1C"/>
                </a:solidFill>
                <a:latin typeface="Anton"/>
              </a:rPr>
              <a:t>oneM2M </a:t>
            </a:r>
          </a:p>
          <a:p>
            <a:pPr algn="ctr">
              <a:lnSpc>
                <a:spcPts val="10101"/>
              </a:lnSpc>
            </a:pPr>
            <a:r>
              <a:rPr lang="en-US" sz="10001" dirty="0">
                <a:solidFill>
                  <a:srgbClr val="211F1C"/>
                </a:solidFill>
                <a:latin typeface="Anton"/>
              </a:rPr>
              <a:t>Resource Tree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1675</TotalTime>
  <Words>401</Words>
  <Application>Microsoft Macintosh PowerPoint</Application>
  <PresentationFormat>와이드스크린</PresentationFormat>
  <Paragraphs>149</Paragraphs>
  <Slides>22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29" baseType="lpstr">
      <vt:lpstr>Arita Dotum Bold</vt:lpstr>
      <vt:lpstr>Arial</vt:lpstr>
      <vt:lpstr>Nanum Gothic Bold</vt:lpstr>
      <vt:lpstr>Calibri</vt:lpstr>
      <vt:lpstr>Anton</vt:lpstr>
      <vt:lpstr>맑은 고딕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Short</dc:title>
  <cp:lastModifiedBy>이정민</cp:lastModifiedBy>
  <cp:revision>89</cp:revision>
  <cp:lastPrinted>2023-12-04T10:57:40Z</cp:lastPrinted>
  <dcterms:created xsi:type="dcterms:W3CDTF">2006-08-16T00:00:00Z</dcterms:created>
  <dcterms:modified xsi:type="dcterms:W3CDTF">2023-12-08T02:02:20Z</dcterms:modified>
  <dc:identifier>DAF1nnQFJ2s</dc:identifier>
</cp:coreProperties>
</file>