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39" r:id="rId2"/>
  </p:sldMasterIdLst>
  <p:notesMasterIdLst>
    <p:notesMasterId r:id="rId10"/>
  </p:notesMasterIdLst>
  <p:sldIdLst>
    <p:sldId id="275" r:id="rId3"/>
    <p:sldId id="276" r:id="rId4"/>
    <p:sldId id="325" r:id="rId5"/>
    <p:sldId id="328" r:id="rId6"/>
    <p:sldId id="332" r:id="rId7"/>
    <p:sldId id="331" r:id="rId8"/>
    <p:sldId id="321" r:id="rId9"/>
  </p:sldIdLst>
  <p:sldSz cx="12192000" cy="6858000"/>
  <p:notesSz cx="6858000" cy="9144000"/>
  <p:embeddedFontLst>
    <p:embeddedFont>
      <p:font typeface="Myriad Pro" panose="020B0503030403020204" pitchFamily="34" charset="0"/>
      <p:regular r:id="rId11"/>
      <p:bold r:id="rId12"/>
      <p:italic r:id="rId13"/>
      <p:boldItalic r:id="rId14"/>
    </p:embeddedFont>
    <p:embeddedFont>
      <p:font typeface="Myriad Pro Light"/>
      <p:regular r:id="rId15"/>
      <p:bold r:id="rId16"/>
      <p:italic r:id="rId17"/>
      <p:boldItalic r:id="rId18"/>
    </p:embeddedFont>
    <p:embeddedFont>
      <p:font typeface="Roboto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7CD2E4F-E557-F993-90C9-F57A6769A45F}" name="Jieun Lee" initials="JE" userId="Jieun Le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77" autoAdjust="0"/>
    <p:restoredTop sz="96197"/>
  </p:normalViewPr>
  <p:slideViewPr>
    <p:cSldViewPr snapToGrid="0">
      <p:cViewPr varScale="1">
        <p:scale>
          <a:sx n="113" d="100"/>
          <a:sy n="113" d="100"/>
        </p:scale>
        <p:origin x="536" y="176"/>
      </p:cViewPr>
      <p:guideLst/>
    </p:cSldViewPr>
  </p:slideViewPr>
  <p:outlineViewPr>
    <p:cViewPr>
      <p:scale>
        <a:sx n="33" d="100"/>
        <a:sy n="33" d="100"/>
      </p:scale>
      <p:origin x="0" y="-646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8E301-3DFA-4C73-9BFF-EDACBE8CE9B5}" type="datetimeFigureOut">
              <a:rPr lang="en-IN" smtClean="0"/>
              <a:t>27/06/24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05934-9E10-4F0A-88EF-5F62E8EA335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509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C5F33-9A43-4E24-B6A0-E861521AB4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352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F446A-1872-4C2E-8EC5-4684696A86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6563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16F95-FF80-F83F-4A5D-7BC0CE679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9A51B03-2472-DE8B-D066-4ABFDE811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42573B3-4084-AF25-AFA7-9D90884C66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7A8BDE-F397-F827-F8D4-719D120985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F446A-1872-4C2E-8EC5-4684696A86B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940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16F95-FF80-F83F-4A5D-7BC0CE679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9A51B03-2472-DE8B-D066-4ABFDE811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42573B3-4084-AF25-AFA7-9D90884C66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47A8BDE-F397-F827-F8D4-719D120985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F446A-1872-4C2E-8EC5-4684696A86B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205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F446A-1872-4C2E-8EC5-4684696A86B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9320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F446A-1872-4C2E-8EC5-4684696A86B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578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05934-9E10-4F0A-88EF-5F62E8EA335B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40016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4285397"/>
            <a:ext cx="12192000" cy="2572603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7684" y="194184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5019675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48782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5341434"/>
            <a:ext cx="12192000" cy="1516566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1444" y="1122363"/>
            <a:ext cx="11296184" cy="2387600"/>
          </a:xfrm>
        </p:spPr>
        <p:txBody>
          <a:bodyPr anchor="b"/>
          <a:lstStyle>
            <a:lvl1pPr algn="ctr"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7684" y="194184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5847556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94554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268" y="305687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6/27/24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6/27/24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1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6/27/24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867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12192000" cy="2174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9780" y="1233866"/>
            <a:ext cx="11296184" cy="2387600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3268" y="305687"/>
            <a:ext cx="2478783" cy="185635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9780" y="3837899"/>
            <a:ext cx="9144000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40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6/27/24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761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3C0F6329-576D-4C21-8FF7-61FA27709438}" type="datetimeFigureOut">
              <a:rPr lang="en-US" smtClean="0"/>
              <a:pPr/>
              <a:t>6/27/24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59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07572" y="105845"/>
            <a:ext cx="1207227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2021oneM2M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740" r:id="rId3"/>
    <p:sldLayoutId id="2147483650" r:id="rId4"/>
    <p:sldLayoutId id="2147483651" r:id="rId5"/>
    <p:sldLayoutId id="2147483652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4696" y="0"/>
            <a:ext cx="7850299" cy="1173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696" y="149391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7628" y="6492875"/>
            <a:ext cx="4943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Myriad Pro" panose="020B0503030403020204" pitchFamily="34" charset="0"/>
              </a:defRPr>
            </a:lvl1pPr>
          </a:lstStyle>
          <a:p>
            <a:fld id="{163F5A94-8458-4F17-AD3C-1A083E20221D}" type="slidenum">
              <a:rPr lang="en-US" smtClean="0"/>
              <a:pPr/>
              <a:t>‹#›</a:t>
            </a:fld>
            <a:endParaRPr lang="en-US" dirty="0">
              <a:latin typeface="Myriad Pro" panose="020B0503030403020204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1155282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07572" y="105845"/>
            <a:ext cx="1207227" cy="9040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6497638"/>
            <a:ext cx="12192000" cy="18288"/>
          </a:xfrm>
          <a:prstGeom prst="rect">
            <a:avLst/>
          </a:prstGeom>
          <a:solidFill>
            <a:srgbClr val="A7A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592496" y="6592129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yriad Pro Light" panose="020B0603030403020204" pitchFamily="34" charset="0"/>
              </a:rPr>
              <a:t>© 2022 oneM2M</a:t>
            </a:r>
          </a:p>
          <a:p>
            <a:endParaRPr lang="en-US" sz="900" dirty="0">
              <a:solidFill>
                <a:schemeClr val="bg1">
                  <a:lumMod val="50000"/>
                </a:schemeClr>
              </a:solidFill>
              <a:latin typeface="Myriad Pro Light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8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6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C63133"/>
          </a:solidFill>
          <a:latin typeface="Myriad Pro" panose="020B0503030403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Myriad Pro" panose="020B0503030403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9.png"/><Relationship Id="rId18" Type="http://schemas.openxmlformats.org/officeDocument/2006/relationships/hyperlink" Target="https://www.onem2m.org/" TargetMode="External"/><Relationship Id="rId3" Type="http://schemas.openxmlformats.org/officeDocument/2006/relationships/hyperlink" Target="https://twitter.com/oneM2M" TargetMode="External"/><Relationship Id="rId7" Type="http://schemas.openxmlformats.org/officeDocument/2006/relationships/image" Target="../media/image5.png"/><Relationship Id="rId12" Type="http://schemas.openxmlformats.org/officeDocument/2006/relationships/hyperlink" Target="https://github.com/oneM2M-Tutorials" TargetMode="External"/><Relationship Id="rId17" Type="http://schemas.openxmlformats.org/officeDocument/2006/relationships/image" Target="../media/image12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.png"/><Relationship Id="rId20" Type="http://schemas.openxmlformats.org/officeDocument/2006/relationships/image" Target="../media/image14.sv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c/Onem2mOrg" TargetMode="External"/><Relationship Id="rId11" Type="http://schemas.openxmlformats.org/officeDocument/2006/relationships/image" Target="../media/image8.svg"/><Relationship Id="rId5" Type="http://schemas.openxmlformats.org/officeDocument/2006/relationships/image" Target="../media/image4.svg"/><Relationship Id="rId15" Type="http://schemas.openxmlformats.org/officeDocument/2006/relationships/hyperlink" Target="https://wiki.onem2m.org/index.php?title=Main_Page" TargetMode="External"/><Relationship Id="rId10" Type="http://schemas.openxmlformats.org/officeDocument/2006/relationships/image" Target="../media/image7.png"/><Relationship Id="rId19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hyperlink" Target="https://www.linkedin.com/company/onem2m/" TargetMode="External"/><Relationship Id="rId1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9.png"/><Relationship Id="rId18" Type="http://schemas.openxmlformats.org/officeDocument/2006/relationships/hyperlink" Target="https://www.onem2m.org/" TargetMode="External"/><Relationship Id="rId3" Type="http://schemas.openxmlformats.org/officeDocument/2006/relationships/hyperlink" Target="https://twitter.com/oneM2M" TargetMode="External"/><Relationship Id="rId7" Type="http://schemas.openxmlformats.org/officeDocument/2006/relationships/image" Target="../media/image5.png"/><Relationship Id="rId12" Type="http://schemas.openxmlformats.org/officeDocument/2006/relationships/hyperlink" Target="https://github.com/oneM2M-Tutorials" TargetMode="External"/><Relationship Id="rId17" Type="http://schemas.openxmlformats.org/officeDocument/2006/relationships/image" Target="../media/image12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1.png"/><Relationship Id="rId20" Type="http://schemas.openxmlformats.org/officeDocument/2006/relationships/image" Target="../media/image14.sv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/Onem2mOrg" TargetMode="External"/><Relationship Id="rId11" Type="http://schemas.openxmlformats.org/officeDocument/2006/relationships/image" Target="../media/image8.svg"/><Relationship Id="rId5" Type="http://schemas.openxmlformats.org/officeDocument/2006/relationships/image" Target="../media/image4.svg"/><Relationship Id="rId15" Type="http://schemas.openxmlformats.org/officeDocument/2006/relationships/hyperlink" Target="https://wiki.onem2m.org/index.php?title=Main_Page" TargetMode="External"/><Relationship Id="rId10" Type="http://schemas.openxmlformats.org/officeDocument/2006/relationships/image" Target="../media/image7.png"/><Relationship Id="rId19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hyperlink" Target="https://www.linkedin.com/company/onem2m/" TargetMode="External"/><Relationship Id="rId14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Features supported by </a:t>
            </a:r>
            <a:r>
              <a:rPr lang="en-US" sz="4000" dirty="0" err="1"/>
              <a:t>tinyIoT</a:t>
            </a:r>
            <a:r>
              <a:rPr lang="en-US" sz="4000" dirty="0"/>
              <a:t>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823729"/>
            <a:ext cx="9144000" cy="1655762"/>
          </a:xfrm>
        </p:spPr>
        <p:txBody>
          <a:bodyPr/>
          <a:lstStyle/>
          <a:p>
            <a:r>
              <a:rPr lang="en-US" dirty="0"/>
              <a:t>Jieun Lee, Jiho Lee, </a:t>
            </a:r>
            <a:r>
              <a:rPr lang="en-US" dirty="0" err="1"/>
              <a:t>Joosung</a:t>
            </a:r>
            <a:r>
              <a:rPr lang="en-US" dirty="0"/>
              <a:t> Kim, </a:t>
            </a:r>
            <a:r>
              <a:rPr lang="en-US" dirty="0" err="1"/>
              <a:t>JaeSeung</a:t>
            </a:r>
            <a:r>
              <a:rPr lang="en-US" dirty="0"/>
              <a:t> Song</a:t>
            </a:r>
          </a:p>
          <a:p>
            <a:r>
              <a:rPr lang="en-US" dirty="0"/>
              <a:t>Sejong University</a:t>
            </a:r>
          </a:p>
          <a:p>
            <a:r>
              <a:rPr lang="en-US" dirty="0"/>
              <a:t>2024-06-27</a:t>
            </a:r>
          </a:p>
        </p:txBody>
      </p:sp>
      <p:pic>
        <p:nvPicPr>
          <p:cNvPr id="5" name="Graphic 2">
            <a:hlinkClick r:id="rId3"/>
            <a:extLst>
              <a:ext uri="{FF2B5EF4-FFF2-40B4-BE49-F238E27FC236}">
                <a16:creationId xmlns:a16="http://schemas.microsoft.com/office/drawing/2014/main" id="{D31E8FD0-0B5D-4C91-AB59-DFFD06869A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93545" y="6360805"/>
            <a:ext cx="314632" cy="314632"/>
          </a:xfrm>
          <a:prstGeom prst="rect">
            <a:avLst/>
          </a:prstGeom>
        </p:spPr>
      </p:pic>
      <p:pic>
        <p:nvPicPr>
          <p:cNvPr id="6" name="Graphic 6">
            <a:hlinkClick r:id="rId6"/>
            <a:extLst>
              <a:ext uri="{FF2B5EF4-FFF2-40B4-BE49-F238E27FC236}">
                <a16:creationId xmlns:a16="http://schemas.microsoft.com/office/drawing/2014/main" id="{60407491-2336-44B1-A03C-506501EE02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24712" y="6360448"/>
            <a:ext cx="314632" cy="314632"/>
          </a:xfrm>
          <a:prstGeom prst="rect">
            <a:avLst/>
          </a:prstGeom>
        </p:spPr>
      </p:pic>
      <p:pic>
        <p:nvPicPr>
          <p:cNvPr id="7" name="Graphic 8">
            <a:hlinkClick r:id="rId9"/>
            <a:extLst>
              <a:ext uri="{FF2B5EF4-FFF2-40B4-BE49-F238E27FC236}">
                <a16:creationId xmlns:a16="http://schemas.microsoft.com/office/drawing/2014/main" id="{0C61B551-2C15-4589-9371-4E66CC3910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11938" y="6366067"/>
            <a:ext cx="309013" cy="309013"/>
          </a:xfrm>
          <a:prstGeom prst="rect">
            <a:avLst/>
          </a:prstGeom>
        </p:spPr>
      </p:pic>
      <p:pic>
        <p:nvPicPr>
          <p:cNvPr id="8" name="Graphic 10">
            <a:hlinkClick r:id="rId12"/>
            <a:extLst>
              <a:ext uri="{FF2B5EF4-FFF2-40B4-BE49-F238E27FC236}">
                <a16:creationId xmlns:a16="http://schemas.microsoft.com/office/drawing/2014/main" id="{FC008F05-60FE-4A57-BB93-D1714A32C00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43105" y="6360448"/>
            <a:ext cx="314632" cy="314632"/>
          </a:xfrm>
          <a:prstGeom prst="rect">
            <a:avLst/>
          </a:prstGeom>
        </p:spPr>
      </p:pic>
      <p:pic>
        <p:nvPicPr>
          <p:cNvPr id="9" name="Graphic 12">
            <a:hlinkClick r:id="rId15"/>
            <a:extLst>
              <a:ext uri="{FF2B5EF4-FFF2-40B4-BE49-F238E27FC236}">
                <a16:creationId xmlns:a16="http://schemas.microsoft.com/office/drawing/2014/main" id="{1CA865EE-2680-40B4-8B86-0EA9D7DCEC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961498" y="6360805"/>
            <a:ext cx="314632" cy="314632"/>
          </a:xfrm>
          <a:prstGeom prst="rect">
            <a:avLst/>
          </a:prstGeom>
        </p:spPr>
      </p:pic>
      <p:pic>
        <p:nvPicPr>
          <p:cNvPr id="10" name="Graphic 5">
            <a:hlinkClick r:id="rId18"/>
            <a:extLst>
              <a:ext uri="{FF2B5EF4-FFF2-40B4-BE49-F238E27FC236}">
                <a16:creationId xmlns:a16="http://schemas.microsoft.com/office/drawing/2014/main" id="{AB9213B8-83EA-4A4F-BE92-B7FECCB7B95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876559" y="6360983"/>
            <a:ext cx="313200" cy="3132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49FD122-E56B-228D-63C2-9AC993F5F6AF}"/>
              </a:ext>
            </a:extLst>
          </p:cNvPr>
          <p:cNvSpPr txBox="1"/>
          <p:nvPr/>
        </p:nvSpPr>
        <p:spPr>
          <a:xfrm>
            <a:off x="0" y="9177"/>
            <a:ext cx="60998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KR" sz="2400" dirty="0"/>
              <a:t>TDE-2024-00</a:t>
            </a:r>
            <a:r>
              <a:rPr lang="en-US" altLang="ko-KR" sz="2400" dirty="0"/>
              <a:t>40</a:t>
            </a:r>
            <a:endParaRPr lang="en-KR" sz="2400" dirty="0"/>
          </a:p>
        </p:txBody>
      </p:sp>
    </p:spTree>
    <p:extLst>
      <p:ext uri="{BB962C8B-B14F-4D97-AF65-F5344CB8AC3E}">
        <p14:creationId xmlns:p14="http://schemas.microsoft.com/office/powerpoint/2010/main" val="3362141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46421" y="0"/>
            <a:ext cx="7850299" cy="1173570"/>
          </a:xfrm>
        </p:spPr>
        <p:txBody>
          <a:bodyPr/>
          <a:lstStyle/>
          <a:p>
            <a:r>
              <a:rPr lang="en-US" dirty="0" err="1"/>
              <a:t>tinyIoT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2</a:t>
            </a:fld>
            <a:endParaRPr lang="en-US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09D23CC0-5E99-17BA-82B3-B00BA6D6725A}"/>
              </a:ext>
            </a:extLst>
          </p:cNvPr>
          <p:cNvSpPr txBox="1">
            <a:spLocks/>
          </p:cNvSpPr>
          <p:nvPr/>
        </p:nvSpPr>
        <p:spPr>
          <a:xfrm>
            <a:off x="334695" y="1493919"/>
            <a:ext cx="1136293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q"/>
            </a:pPr>
            <a:r>
              <a:rPr lang="en-KR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tinyIoT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kumimoji="1"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Lightweight oneM2M CSE server</a:t>
            </a:r>
          </a:p>
          <a:p>
            <a:pPr>
              <a:buFont typeface="Wingdings" pitchFamily="2" charset="2"/>
              <a:buChar char="q"/>
            </a:pPr>
            <a:r>
              <a:rPr kumimoji="1" lang="ko-KR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Written in C for fast execution and minimum memory usage</a:t>
            </a:r>
          </a:p>
          <a:p>
            <a:pPr>
              <a:buFont typeface="Wingdings" pitchFamily="2" charset="2"/>
              <a:buChar char="q"/>
            </a:pPr>
            <a:r>
              <a:rPr kumimoji="1"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 Aims to provide an overview of the current status of </a:t>
            </a:r>
            <a:r>
              <a:rPr kumimoji="1" lang="en-US" altLang="ko-KR" dirty="0" err="1">
                <a:latin typeface="Arial" panose="020B0604020202020204" pitchFamily="34" charset="0"/>
                <a:cs typeface="Arial" panose="020B0604020202020204" pitchFamily="34" charset="0"/>
              </a:rPr>
              <a:t>tinyIoT</a:t>
            </a:r>
            <a:r>
              <a:rPr kumimoji="1"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 as it prepares for its open-source journey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5D487D1-3B3C-280C-FA77-597276D1DF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4224" y="3548324"/>
            <a:ext cx="6283873" cy="282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49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91B29-1043-9972-35E6-6194779B0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55E26F31-30E6-5BB0-7B61-E2A88CDF1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421" y="0"/>
            <a:ext cx="7850299" cy="1173570"/>
          </a:xfrm>
        </p:spPr>
        <p:txBody>
          <a:bodyPr/>
          <a:lstStyle/>
          <a:p>
            <a:r>
              <a:rPr lang="en-US" dirty="0"/>
              <a:t>Supported Features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D17360-B8EB-6DA3-0F2D-243A84340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CCD4D-9477-2897-58A4-80CA8A9CA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696" y="1493919"/>
            <a:ext cx="4941497" cy="435133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KR">
                <a:latin typeface="Arial" panose="020B0604020202020204" pitchFamily="34" charset="0"/>
                <a:cs typeface="Arial" panose="020B0604020202020204" pitchFamily="34" charset="0"/>
              </a:rPr>
              <a:t> 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 Type</a:t>
            </a:r>
            <a:endParaRPr lang="en-KR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IN, MN, ASN</a:t>
            </a:r>
            <a:endParaRPr lang="en-KR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KR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en-KR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Supported Protocols</a:t>
            </a:r>
            <a:endParaRPr lang="en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HTTP, MQTT, CoAP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WebSocket will 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support</a:t>
            </a:r>
          </a:p>
          <a:p>
            <a:pPr lvl="1"/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Choosing protocol bindings needed is possible</a:t>
            </a:r>
          </a:p>
          <a:p>
            <a:pPr lvl="1"/>
            <a:endParaRPr lang="en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8C2E72E-4F83-3606-F88B-367564732F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68" t="10914" r="9297" b="11201"/>
          <a:stretch/>
        </p:blipFill>
        <p:spPr>
          <a:xfrm>
            <a:off x="5443975" y="1567547"/>
            <a:ext cx="6306207" cy="427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27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91B29-1043-9972-35E6-6194779B0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55E26F31-30E6-5BB0-7B61-E2A88CDF1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421" y="0"/>
            <a:ext cx="7850299" cy="1173570"/>
          </a:xfrm>
        </p:spPr>
        <p:txBody>
          <a:bodyPr/>
          <a:lstStyle/>
          <a:p>
            <a:r>
              <a:rPr lang="en-US" dirty="0"/>
              <a:t>Supported Features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D17360-B8EB-6DA3-0F2D-243A84340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CCD4D-9477-2897-58A4-80CA8A9CA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696" y="1493919"/>
            <a:ext cx="11563014" cy="435133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KR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Supported Resource CRUD</a:t>
            </a:r>
            <a:endParaRPr lang="en-KR" altLang="ko-Kore-KR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s-419" dirty="0">
                <a:latin typeface="Arial" panose="020B0604020202020204" pitchFamily="34" charset="0"/>
                <a:cs typeface="Arial" panose="020B0604020202020204" pitchFamily="34" charset="0"/>
              </a:rPr>
              <a:t>CB, ACP, AE, CNT, CIN, SUB, GRP, CSR, CBA, AEA, CNTA, CINA, ACPA</a:t>
            </a:r>
          </a:p>
          <a:p>
            <a:pPr>
              <a:buFont typeface="Wingdings" pitchFamily="2" charset="2"/>
              <a:buChar char="q"/>
            </a:pPr>
            <a:r>
              <a:rPr lang="en-US" altLang="ko-Kore-KR" dirty="0">
                <a:latin typeface="Arial" panose="020B0604020202020204" pitchFamily="34" charset="0"/>
                <a:cs typeface="Arial" panose="020B0604020202020204" pitchFamily="34" charset="0"/>
              </a:rPr>
              <a:t> Announcement of</a:t>
            </a:r>
            <a:endParaRPr lang="en-KR" altLang="ko-Kore-KR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s-419" altLang="ko-Kore-KR" dirty="0">
                <a:latin typeface="Arial" panose="020B0604020202020204" pitchFamily="34" charset="0"/>
                <a:cs typeface="Arial" panose="020B0604020202020204" pitchFamily="34" charset="0"/>
              </a:rPr>
              <a:t>CB, ACP, AE, CNT, CIN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28FA17-CDE1-FB54-00A1-B831D22DDB1B}"/>
              </a:ext>
            </a:extLst>
          </p:cNvPr>
          <p:cNvSpPr txBox="1"/>
          <p:nvPr/>
        </p:nvSpPr>
        <p:spPr>
          <a:xfrm>
            <a:off x="346422" y="3310758"/>
            <a:ext cx="6117440" cy="2786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itchFamily="2" charset="2"/>
              <a:buChar char="q"/>
              <a:tabLst/>
              <a:defRPr/>
            </a:pPr>
            <a:r>
              <a:rPr kumimoji="0" lang="en-US" altLang="ko-Kore-KR" sz="2800" b="0" i="0" u="none" strike="noStrike" kern="1200" cap="none" spc="0" normalizeH="0" baseline="0" noProof="0" dirty="0">
                <a:ln>
                  <a:noFill/>
                </a:ln>
                <a:solidFill>
                  <a:srgbClr val="5450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Discovery</a:t>
            </a:r>
            <a:endParaRPr kumimoji="0" lang="en-KR" altLang="ko-Kore-KR" sz="2800" b="0" i="0" u="none" strike="noStrike" kern="1200" cap="none" spc="0" normalizeH="0" baseline="0" noProof="0">
              <a:ln>
                <a:noFill/>
              </a:ln>
              <a:solidFill>
                <a:srgbClr val="54505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ore-KR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5450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DesiredResultIdType</a:t>
            </a:r>
            <a:r>
              <a:rPr kumimoji="0" lang="en-US" altLang="ko-Kore-KR" sz="2400" b="0" i="0" u="none" strike="noStrike" kern="1200" cap="none" spc="0" normalizeH="0" baseline="0" noProof="0" dirty="0">
                <a:ln>
                  <a:noFill/>
                </a:ln>
                <a:solidFill>
                  <a:srgbClr val="5450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(DRT) supported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ore-KR" sz="2000" b="0" i="0" u="none" strike="noStrike" kern="1200" cap="none" spc="0" normalizeH="0" baseline="0" noProof="0" dirty="0">
                <a:ln>
                  <a:noFill/>
                </a:ln>
                <a:solidFill>
                  <a:srgbClr val="5450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Hierarchical, Non-Hierarchical 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419" altLang="ko-Kore-KR" sz="2400" b="0" i="0" u="none" strike="noStrike" kern="1200" cap="none" spc="0" normalizeH="0" baseline="0" noProof="0" dirty="0">
                <a:ln>
                  <a:noFill/>
                </a:ln>
                <a:solidFill>
                  <a:srgbClr val="5450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FilterCriteria: 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419" altLang="ko-Kore-KR" sz="2000" b="0" i="0" u="none" strike="noStrike" kern="1200" cap="none" spc="0" normalizeH="0" baseline="0" noProof="0" dirty="0">
                <a:ln>
                  <a:noFill/>
                </a:ln>
                <a:solidFill>
                  <a:srgbClr val="54505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crb, cra, ms, us, sts, stb, exb, exa, lbl, clbl, palb, ty, chty, pty, sza, szb, lim, fo, lvl, ofst, arp, ops</a:t>
            </a:r>
            <a:endParaRPr kumimoji="0" lang="en-KR" altLang="ko-Kore-KR" sz="2000" b="0" i="0" u="none" strike="noStrike" kern="1200" cap="none" spc="0" normalizeH="0" baseline="0" noProof="0">
              <a:ln>
                <a:noFill/>
              </a:ln>
              <a:solidFill>
                <a:srgbClr val="54505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endParaRPr kumimoji="1" lang="ko-Kore-KR" altLang="en-US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F4017D16-0415-7D8D-5296-D8812C8286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0036" y="3904616"/>
            <a:ext cx="3275542" cy="24807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6C92E554-A538-81F6-8A16-502E8029E3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2190" y="2532350"/>
            <a:ext cx="3339990" cy="252960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3971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46421" y="0"/>
            <a:ext cx="7850299" cy="1173570"/>
          </a:xfrm>
        </p:spPr>
        <p:txBody>
          <a:bodyPr/>
          <a:lstStyle/>
          <a:p>
            <a:r>
              <a:rPr lang="en-US" altLang="ko-Kore-KR" dirty="0"/>
              <a:t>Supported Features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5</a:t>
            </a:fld>
            <a:endParaRPr lang="en-US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09D23CC0-5E99-17BA-82B3-B00BA6D6725A}"/>
              </a:ext>
            </a:extLst>
          </p:cNvPr>
          <p:cNvSpPr txBox="1">
            <a:spLocks/>
          </p:cNvSpPr>
          <p:nvPr/>
        </p:nvSpPr>
        <p:spPr>
          <a:xfrm>
            <a:off x="334695" y="1493919"/>
            <a:ext cx="1136293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q"/>
            </a:pPr>
            <a:r>
              <a:rPr lang="en-KR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419" altLang="ko-Kore-KR" b="0" i="0" dirty="0">
                <a:effectLst/>
                <a:highlight>
                  <a:srgbClr val="FFFFFF"/>
                </a:highlight>
                <a:latin typeface="Roboto" panose="02000000000000000000" pitchFamily="2" charset="0"/>
              </a:rPr>
              <a:t>Result Content Types</a:t>
            </a:r>
          </a:p>
          <a:p>
            <a:pPr>
              <a:buFont typeface="Wingdings" pitchFamily="2" charset="2"/>
              <a:buChar char="q"/>
            </a:pPr>
            <a:endParaRPr kumimoji="1" lang="en-US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545E31EB-1513-8273-5A8A-8089DA3B0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223124"/>
              </p:ext>
            </p:extLst>
          </p:nvPr>
        </p:nvGraphicFramePr>
        <p:xfrm>
          <a:off x="586940" y="2230634"/>
          <a:ext cx="5681465" cy="371821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736909">
                  <a:extLst>
                    <a:ext uri="{9D8B030D-6E8A-4147-A177-3AD203B41FA5}">
                      <a16:colId xmlns:a16="http://schemas.microsoft.com/office/drawing/2014/main" val="1229707888"/>
                    </a:ext>
                  </a:extLst>
                </a:gridCol>
                <a:gridCol w="716516">
                  <a:extLst>
                    <a:ext uri="{9D8B030D-6E8A-4147-A177-3AD203B41FA5}">
                      <a16:colId xmlns:a16="http://schemas.microsoft.com/office/drawing/2014/main" val="997170839"/>
                    </a:ext>
                  </a:extLst>
                </a:gridCol>
                <a:gridCol w="1228040">
                  <a:extLst>
                    <a:ext uri="{9D8B030D-6E8A-4147-A177-3AD203B41FA5}">
                      <a16:colId xmlns:a16="http://schemas.microsoft.com/office/drawing/2014/main" val="2830035028"/>
                    </a:ext>
                  </a:extLst>
                </a:gridCol>
              </a:tblGrid>
              <a:tr h="531174">
                <a:tc>
                  <a:txBody>
                    <a:bodyPr/>
                    <a:lstStyle/>
                    <a:p>
                      <a:r>
                        <a:rPr lang="en-US" altLang="ko-Kore-KR" dirty="0"/>
                        <a:t>Discovery Type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RCN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supported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221090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r>
                        <a:rPr lang="en-US" altLang="ko-Kore-KR" dirty="0"/>
                        <a:t>nothing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0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O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850404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r>
                        <a:rPr lang="es-419" altLang="ko-Kore-KR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attributes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1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O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2361724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r>
                        <a:rPr lang="es-419" altLang="ko-Kore-KR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hierarchical address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2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O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376109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r>
                        <a:rPr lang="es-419" altLang="ko-Kore-KR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hierarchical address + attributes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3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O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831603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r>
                        <a:rPr lang="es-419" altLang="ko-Kore-KR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attributes + child-resources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4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O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131472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r>
                        <a:rPr lang="es-419" altLang="ko-Kore-KR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attributes + child-resource-references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5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O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365675"/>
                  </a:ext>
                </a:extLst>
              </a:tr>
            </a:tbl>
          </a:graphicData>
        </a:graphic>
      </p:graphicFrame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058D4BF7-E526-EB2A-213E-E32385BB76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499355"/>
              </p:ext>
            </p:extLst>
          </p:nvPr>
        </p:nvGraphicFramePr>
        <p:xfrm>
          <a:off x="6647681" y="2230634"/>
          <a:ext cx="5209624" cy="371821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328272">
                  <a:extLst>
                    <a:ext uri="{9D8B030D-6E8A-4147-A177-3AD203B41FA5}">
                      <a16:colId xmlns:a16="http://schemas.microsoft.com/office/drawing/2014/main" val="1229707888"/>
                    </a:ext>
                  </a:extLst>
                </a:gridCol>
                <a:gridCol w="704193">
                  <a:extLst>
                    <a:ext uri="{9D8B030D-6E8A-4147-A177-3AD203B41FA5}">
                      <a16:colId xmlns:a16="http://schemas.microsoft.com/office/drawing/2014/main" val="997170839"/>
                    </a:ext>
                  </a:extLst>
                </a:gridCol>
                <a:gridCol w="1177159">
                  <a:extLst>
                    <a:ext uri="{9D8B030D-6E8A-4147-A177-3AD203B41FA5}">
                      <a16:colId xmlns:a16="http://schemas.microsoft.com/office/drawing/2014/main" val="2830035028"/>
                    </a:ext>
                  </a:extLst>
                </a:gridCol>
              </a:tblGrid>
              <a:tr h="531174">
                <a:tc>
                  <a:txBody>
                    <a:bodyPr/>
                    <a:lstStyle/>
                    <a:p>
                      <a:r>
                        <a:rPr lang="en-US" altLang="ko-Kore-KR" dirty="0"/>
                        <a:t>Discovery Type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RCN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supported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221090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r>
                        <a:rPr lang="es-419" altLang="ko-Kore-KR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child-resource-references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6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O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850404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r>
                        <a:rPr lang="es-419" altLang="ko-Kore-KR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original-resource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7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X (TODO)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2361724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r>
                        <a:rPr lang="es-419" altLang="ko-Kore-KR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child-resources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8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O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376109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r>
                        <a:rPr lang="es-419" altLang="ko-Kore-KR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modified attributes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9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O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831603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r>
                        <a:rPr lang="es-419" altLang="ko-Kore-KR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semantic content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10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O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2131472"/>
                  </a:ext>
                </a:extLst>
              </a:tr>
              <a:tr h="531174">
                <a:tc>
                  <a:txBody>
                    <a:bodyPr/>
                    <a:lstStyle/>
                    <a:p>
                      <a:r>
                        <a:rPr lang="es-419" altLang="ko-Kore-KR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discovery result references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11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ore-KR" dirty="0"/>
                        <a:t>O</a:t>
                      </a:r>
                      <a:endParaRPr lang="ko-Kore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365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26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46421" y="0"/>
            <a:ext cx="7850299" cy="1173570"/>
          </a:xfrm>
        </p:spPr>
        <p:txBody>
          <a:bodyPr/>
          <a:lstStyle/>
          <a:p>
            <a:r>
              <a:rPr lang="en-US" altLang="ko-Kore-KR" dirty="0"/>
              <a:t>Supported Features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F5A94-8458-4F17-AD3C-1A083E20221D}" type="slidenum">
              <a:rPr lang="en-US" smtClean="0"/>
              <a:t>6</a:t>
            </a:fld>
            <a:endParaRPr lang="en-US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230D2166-FD03-4DA6-0C4F-1754FCD02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696" y="1493919"/>
            <a:ext cx="11563014" cy="435133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K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oneM2M Service Functions</a:t>
            </a:r>
            <a:endParaRPr lang="es-419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s-419" altLang="ko-Kore-KR" dirty="0">
                <a:latin typeface="Arial" panose="020B0604020202020204" pitchFamily="34" charset="0"/>
                <a:cs typeface="Arial" panose="020B0604020202020204" pitchFamily="34" charset="0"/>
              </a:rPr>
              <a:t>AE Registration</a:t>
            </a:r>
          </a:p>
          <a:p>
            <a:pPr lvl="1"/>
            <a:r>
              <a:rPr lang="es-419" altLang="ko-Kore-KR" dirty="0">
                <a:latin typeface="Arial" panose="020B0604020202020204" pitchFamily="34" charset="0"/>
                <a:cs typeface="Arial" panose="020B0604020202020204" pitchFamily="34" charset="0"/>
              </a:rPr>
              <a:t>RemoteCSE Registration	</a:t>
            </a:r>
          </a:p>
          <a:p>
            <a:pPr lvl="1"/>
            <a:r>
              <a:rPr lang="es-419" altLang="ko-Kore-KR" dirty="0">
                <a:latin typeface="Arial" panose="020B0604020202020204" pitchFamily="34" charset="0"/>
                <a:cs typeface="Arial" panose="020B0604020202020204" pitchFamily="34" charset="0"/>
              </a:rPr>
              <a:t>Request Forwarding</a:t>
            </a:r>
          </a:p>
          <a:p>
            <a:pPr lvl="1"/>
            <a:r>
              <a:rPr lang="es-419" altLang="ko-Kore-KR" dirty="0">
                <a:latin typeface="Arial" panose="020B0604020202020204" pitchFamily="34" charset="0"/>
                <a:cs typeface="Arial" panose="020B0604020202020204" pitchFamily="34" charset="0"/>
              </a:rPr>
              <a:t>Subscriptions &amp; Notifications</a:t>
            </a:r>
          </a:p>
          <a:p>
            <a:pPr lvl="1"/>
            <a:r>
              <a:rPr lang="es-419" altLang="ko-Kore-KR" dirty="0">
                <a:latin typeface="Arial" panose="020B0604020202020204" pitchFamily="34" charset="0"/>
                <a:cs typeface="Arial" panose="020B0604020202020204" pitchFamily="34" charset="0"/>
              </a:rPr>
              <a:t>Group management</a:t>
            </a:r>
          </a:p>
          <a:p>
            <a:pPr lvl="1"/>
            <a:r>
              <a:rPr lang="es-419" altLang="ko-Kore-KR" dirty="0">
                <a:latin typeface="Arial" panose="020B0604020202020204" pitchFamily="34" charset="0"/>
                <a:cs typeface="Arial" panose="020B0604020202020204" pitchFamily="34" charset="0"/>
              </a:rPr>
              <a:t>Discovery</a:t>
            </a:r>
          </a:p>
          <a:p>
            <a:pPr lvl="1"/>
            <a:r>
              <a:rPr lang="es-419" altLang="ko-Kore-KR" b="0" i="0" dirty="0">
                <a:effectLst/>
                <a:latin typeface="Roboto" panose="02000000000000000000" pitchFamily="2" charset="0"/>
              </a:rPr>
              <a:t>Resource announcements</a:t>
            </a:r>
          </a:p>
          <a:p>
            <a:pPr marL="0" indent="0">
              <a:buNone/>
            </a:pPr>
            <a:endParaRPr lang="es-419" altLang="ko-Kore-K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q"/>
            </a:pPr>
            <a:r>
              <a:rPr lang="en-K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Attached excel sheet collects all the test cases that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tinyIoT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supports</a:t>
            </a:r>
            <a:endParaRPr lang="es-419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s-419" altLang="ko-Kore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481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941EEC-5FE8-4E18-91CC-0E747972B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0132" y="2623396"/>
            <a:ext cx="11001183" cy="983404"/>
          </a:xfrm>
        </p:spPr>
        <p:txBody>
          <a:bodyPr>
            <a:normAutofit fontScale="90000"/>
          </a:bodyPr>
          <a:lstStyle/>
          <a:p>
            <a:pPr algn="ctr"/>
            <a:r>
              <a:rPr lang="de-AT" sz="6600" dirty="0" err="1">
                <a:solidFill>
                  <a:schemeClr val="accent1"/>
                </a:solidFill>
              </a:rPr>
              <a:t>Thank</a:t>
            </a:r>
            <a:r>
              <a:rPr lang="de-AT" sz="6600" dirty="0">
                <a:solidFill>
                  <a:schemeClr val="accent1"/>
                </a:solidFill>
              </a:rPr>
              <a:t> </a:t>
            </a:r>
            <a:r>
              <a:rPr lang="de-AT" sz="6600" dirty="0" err="1">
                <a:solidFill>
                  <a:schemeClr val="accent1"/>
                </a:solidFill>
              </a:rPr>
              <a:t>You</a:t>
            </a:r>
            <a:endParaRPr lang="en-US" sz="6600" dirty="0">
              <a:solidFill>
                <a:schemeClr val="accent1"/>
              </a:solidFill>
            </a:endParaRPr>
          </a:p>
        </p:txBody>
      </p:sp>
      <p:pic>
        <p:nvPicPr>
          <p:cNvPr id="5" name="Graphic 2">
            <a:hlinkClick r:id="rId3"/>
            <a:extLst>
              <a:ext uri="{FF2B5EF4-FFF2-40B4-BE49-F238E27FC236}">
                <a16:creationId xmlns:a16="http://schemas.microsoft.com/office/drawing/2014/main" id="{34628A18-80F6-4D10-BD9A-6DD3C8036A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13058" y="4121766"/>
            <a:ext cx="314632" cy="314632"/>
          </a:xfrm>
          <a:prstGeom prst="rect">
            <a:avLst/>
          </a:prstGeom>
        </p:spPr>
      </p:pic>
      <p:pic>
        <p:nvPicPr>
          <p:cNvPr id="6" name="Graphic 6">
            <a:hlinkClick r:id="rId6"/>
            <a:extLst>
              <a:ext uri="{FF2B5EF4-FFF2-40B4-BE49-F238E27FC236}">
                <a16:creationId xmlns:a16="http://schemas.microsoft.com/office/drawing/2014/main" id="{89ECFBB5-BC6A-416E-B143-69F4C9FB06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44225" y="4121409"/>
            <a:ext cx="314632" cy="314632"/>
          </a:xfrm>
          <a:prstGeom prst="rect">
            <a:avLst/>
          </a:prstGeom>
        </p:spPr>
      </p:pic>
      <p:pic>
        <p:nvPicPr>
          <p:cNvPr id="7" name="Graphic 8">
            <a:hlinkClick r:id="rId9"/>
            <a:extLst>
              <a:ext uri="{FF2B5EF4-FFF2-40B4-BE49-F238E27FC236}">
                <a16:creationId xmlns:a16="http://schemas.microsoft.com/office/drawing/2014/main" id="{0FEF56F1-3E13-448D-A722-EA8EAC970D0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31451" y="4127028"/>
            <a:ext cx="309013" cy="309013"/>
          </a:xfrm>
          <a:prstGeom prst="rect">
            <a:avLst/>
          </a:prstGeom>
        </p:spPr>
      </p:pic>
      <p:pic>
        <p:nvPicPr>
          <p:cNvPr id="8" name="Graphic 10">
            <a:hlinkClick r:id="rId12"/>
            <a:extLst>
              <a:ext uri="{FF2B5EF4-FFF2-40B4-BE49-F238E27FC236}">
                <a16:creationId xmlns:a16="http://schemas.microsoft.com/office/drawing/2014/main" id="{9A81CE7B-3179-46F4-A0F5-FC663D5FA5B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562618" y="4121409"/>
            <a:ext cx="314632" cy="314632"/>
          </a:xfrm>
          <a:prstGeom prst="rect">
            <a:avLst/>
          </a:prstGeom>
        </p:spPr>
      </p:pic>
      <p:pic>
        <p:nvPicPr>
          <p:cNvPr id="9" name="Graphic 12">
            <a:hlinkClick r:id="rId15"/>
            <a:extLst>
              <a:ext uri="{FF2B5EF4-FFF2-40B4-BE49-F238E27FC236}">
                <a16:creationId xmlns:a16="http://schemas.microsoft.com/office/drawing/2014/main" id="{20FA21CB-159B-481D-B877-8A03F0CC0C9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981011" y="4121766"/>
            <a:ext cx="314632" cy="314632"/>
          </a:xfrm>
          <a:prstGeom prst="rect">
            <a:avLst/>
          </a:prstGeom>
        </p:spPr>
      </p:pic>
      <p:pic>
        <p:nvPicPr>
          <p:cNvPr id="10" name="Graphic 5">
            <a:hlinkClick r:id="rId18"/>
            <a:extLst>
              <a:ext uri="{FF2B5EF4-FFF2-40B4-BE49-F238E27FC236}">
                <a16:creationId xmlns:a16="http://schemas.microsoft.com/office/drawing/2014/main" id="{D51880D4-29CE-4095-BDCF-373D3AC5BBB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896072" y="4121944"/>
            <a:ext cx="313200" cy="3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172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ne2m">
      <a:dk1>
        <a:srgbClr val="545054"/>
      </a:dk1>
      <a:lt1>
        <a:sysClr val="window" lastClr="FFFFFF"/>
      </a:lt1>
      <a:dk2>
        <a:srgbClr val="000000"/>
      </a:dk2>
      <a:lt2>
        <a:srgbClr val="E7E6E6"/>
      </a:lt2>
      <a:accent1>
        <a:srgbClr val="C00000"/>
      </a:accent1>
      <a:accent2>
        <a:srgbClr val="545054"/>
      </a:accent2>
      <a:accent3>
        <a:srgbClr val="A5A5A5"/>
      </a:accent3>
      <a:accent4>
        <a:srgbClr val="F6921E"/>
      </a:accent4>
      <a:accent5>
        <a:srgbClr val="716896"/>
      </a:accent5>
      <a:accent6>
        <a:srgbClr val="005480"/>
      </a:accent6>
      <a:hlink>
        <a:srgbClr val="668C97"/>
      </a:hlink>
      <a:folHlink>
        <a:srgbClr val="44546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</TotalTime>
  <Words>296</Words>
  <Application>Microsoft Macintosh PowerPoint</Application>
  <PresentationFormat>Widescreen</PresentationFormat>
  <Paragraphs>95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Wingdings</vt:lpstr>
      <vt:lpstr>Roboto</vt:lpstr>
      <vt:lpstr>Arial</vt:lpstr>
      <vt:lpstr>Myriad Pro Light</vt:lpstr>
      <vt:lpstr>Myriad Pro</vt:lpstr>
      <vt:lpstr>Calibri</vt:lpstr>
      <vt:lpstr>Office Theme</vt:lpstr>
      <vt:lpstr>Office Theme</vt:lpstr>
      <vt:lpstr>Features supported by tinyIoT </vt:lpstr>
      <vt:lpstr>tinyIoT</vt:lpstr>
      <vt:lpstr>Supported Features</vt:lpstr>
      <vt:lpstr>Supported Features</vt:lpstr>
      <vt:lpstr>Supported Features</vt:lpstr>
      <vt:lpstr>Supported Features</vt:lpstr>
      <vt:lpstr>Thank You</vt:lpstr>
    </vt:vector>
  </TitlesOfParts>
  <Company>iconectiv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Swedlund, Nils</dc:creator>
  <cp:lastModifiedBy>jssong_R02</cp:lastModifiedBy>
  <cp:revision>102</cp:revision>
  <dcterms:created xsi:type="dcterms:W3CDTF">2017-09-21T15:46:31Z</dcterms:created>
  <dcterms:modified xsi:type="dcterms:W3CDTF">2024-06-27T08:38:41Z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5339bf0-f345-473a-9ec8-6ca7c8197055_Enabled">
    <vt:lpwstr>true</vt:lpwstr>
  </property>
  <property fmtid="{D5CDD505-2E9C-101B-9397-08002B2CF9AE}" pid="3" name="MSIP_Label_55339bf0-f345-473a-9ec8-6ca7c8197055_SetDate">
    <vt:lpwstr>2022-06-29T10:25:08Z</vt:lpwstr>
  </property>
  <property fmtid="{D5CDD505-2E9C-101B-9397-08002B2CF9AE}" pid="4" name="MSIP_Label_55339bf0-f345-473a-9ec8-6ca7c8197055_Method">
    <vt:lpwstr>Privileged</vt:lpwstr>
  </property>
  <property fmtid="{D5CDD505-2E9C-101B-9397-08002B2CF9AE}" pid="5" name="MSIP_Label_55339bf0-f345-473a-9ec8-6ca7c8197055_Name">
    <vt:lpwstr>OFFEN</vt:lpwstr>
  </property>
  <property fmtid="{D5CDD505-2E9C-101B-9397-08002B2CF9AE}" pid="6" name="MSIP_Label_55339bf0-f345-473a-9ec8-6ca7c8197055_SiteId">
    <vt:lpwstr>d313b56f-f400-44d3-8403-4b468b3d8ded</vt:lpwstr>
  </property>
  <property fmtid="{D5CDD505-2E9C-101B-9397-08002B2CF9AE}" pid="7" name="MSIP_Label_55339bf0-f345-473a-9ec8-6ca7c8197055_ActionId">
    <vt:lpwstr>99ab4846-56c0-4385-a47e-bfc8431a7392</vt:lpwstr>
  </property>
  <property fmtid="{D5CDD505-2E9C-101B-9397-08002B2CF9AE}" pid="8" name="MSIP_Label_55339bf0-f345-473a-9ec8-6ca7c8197055_ContentBits">
    <vt:lpwstr>0</vt:lpwstr>
  </property>
</Properties>
</file>