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739" r:id="rId2"/>
  </p:sldMasterIdLst>
  <p:notesMasterIdLst>
    <p:notesMasterId r:id="rId9"/>
  </p:notesMasterIdLst>
  <p:sldIdLst>
    <p:sldId id="275" r:id="rId3"/>
    <p:sldId id="262" r:id="rId4"/>
    <p:sldId id="263" r:id="rId5"/>
    <p:sldId id="326" r:id="rId6"/>
    <p:sldId id="257" r:id="rId7"/>
    <p:sldId id="321" r:id="rId8"/>
  </p:sldIdLst>
  <p:sldSz cx="12192000" cy="6858000"/>
  <p:notesSz cx="6858000" cy="9144000"/>
  <p:embeddedFontLst>
    <p:embeddedFont>
      <p:font typeface="Myriad Pro" panose="020B0503030403020204" pitchFamily="34" charset="0"/>
      <p:regular r:id="rId10"/>
      <p:bold r:id="rId11"/>
      <p:italic r:id="rId12"/>
      <p:boldItalic r:id="rId13"/>
    </p:embeddedFont>
    <p:embeddedFont>
      <p:font typeface="Myriad Pro Light"/>
      <p:regular r:id="rId14"/>
      <p:bold r:id="rId15"/>
      <p:italic r:id="rId16"/>
      <p:boldItalic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2.fntdata"/><Relationship Id="rId5" Type="http://schemas.openxmlformats.org/officeDocument/2006/relationships/slide" Target="slides/slide3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26/02/24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C5F33-9A43-4E24-B6A0-E861521AB4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52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47684" y="194184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47684" y="194184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 b="1" i="0">
                <a:solidFill>
                  <a:schemeClr val="tx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68" y="305687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2/26/24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2/26/24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2/26/24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 b="1" i="0">
                <a:solidFill>
                  <a:schemeClr val="tx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68" y="305687"/>
            <a:ext cx="2478783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 b="0" i="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2/26/24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i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3C0F6329-576D-4C21-8FF7-61FA27709438}" type="datetimeFigureOut">
              <a:rPr lang="en-US" smtClean="0"/>
              <a:pPr/>
              <a:t>2/26/24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i="0"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07572" y="105845"/>
            <a:ext cx="1207227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2021oneM2M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740" r:id="rId3"/>
    <p:sldLayoutId id="2147483650" r:id="rId4"/>
    <p:sldLayoutId id="2147483651" r:id="rId5"/>
    <p:sldLayoutId id="214748365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Myriad Pro" panose="020B0503030403020204" pitchFamily="34" charset="0"/>
              </a:defRPr>
            </a:lvl1pPr>
          </a:lstStyle>
          <a:p>
            <a:fld id="{163F5A94-8458-4F17-AD3C-1A083E20221D}" type="slidenum">
              <a:rPr lang="en-US" smtClean="0"/>
              <a:pPr/>
              <a:t>‹#›</a:t>
            </a:fld>
            <a:endParaRPr lang="en-US" dirty="0">
              <a:latin typeface="Myriad Pro" panose="020B050303040302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07572" y="105845"/>
            <a:ext cx="1207227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2022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9.png"/><Relationship Id="rId18" Type="http://schemas.openxmlformats.org/officeDocument/2006/relationships/hyperlink" Target="https://www.onem2m.org/" TargetMode="External"/><Relationship Id="rId3" Type="http://schemas.openxmlformats.org/officeDocument/2006/relationships/hyperlink" Target="https://twitter.com/oneM2M" TargetMode="External"/><Relationship Id="rId7" Type="http://schemas.openxmlformats.org/officeDocument/2006/relationships/image" Target="../media/image5.png"/><Relationship Id="rId12" Type="http://schemas.openxmlformats.org/officeDocument/2006/relationships/hyperlink" Target="https://github.com/oneM2M-Tutorials" TargetMode="External"/><Relationship Id="rId17" Type="http://schemas.openxmlformats.org/officeDocument/2006/relationships/image" Target="../media/image12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png"/><Relationship Id="rId20" Type="http://schemas.openxmlformats.org/officeDocument/2006/relationships/image" Target="../media/image14.sv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c/Onem2mOrg" TargetMode="External"/><Relationship Id="rId11" Type="http://schemas.openxmlformats.org/officeDocument/2006/relationships/image" Target="../media/image8.svg"/><Relationship Id="rId5" Type="http://schemas.openxmlformats.org/officeDocument/2006/relationships/image" Target="../media/image4.svg"/><Relationship Id="rId15" Type="http://schemas.openxmlformats.org/officeDocument/2006/relationships/hyperlink" Target="https://wiki.onem2m.org/index.php?title=Main_Page" TargetMode="External"/><Relationship Id="rId10" Type="http://schemas.openxmlformats.org/officeDocument/2006/relationships/image" Target="../media/image7.png"/><Relationship Id="rId19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hyperlink" Target="https://www.linkedin.com/company/onem2m/" TargetMode="External"/><Relationship Id="rId1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onem2m/" TargetMode="External"/><Relationship Id="rId13" Type="http://schemas.openxmlformats.org/officeDocument/2006/relationships/image" Target="../media/image10.svg"/><Relationship Id="rId18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6.svg"/><Relationship Id="rId12" Type="http://schemas.openxmlformats.org/officeDocument/2006/relationships/image" Target="../media/image9.png"/><Relationship Id="rId17" Type="http://schemas.openxmlformats.org/officeDocument/2006/relationships/hyperlink" Target="https://www.onem2m.org/" TargetMode="External"/><Relationship Id="rId2" Type="http://schemas.openxmlformats.org/officeDocument/2006/relationships/hyperlink" Target="https://twitter.com/oneM2M" TargetMode="External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s://github.com/oneM2M-Tutorials" TargetMode="External"/><Relationship Id="rId5" Type="http://schemas.openxmlformats.org/officeDocument/2006/relationships/hyperlink" Target="https://www.youtube.com/c/Onem2mOrg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8.svg"/><Relationship Id="rId19" Type="http://schemas.openxmlformats.org/officeDocument/2006/relationships/image" Target="../media/image14.svg"/><Relationship Id="rId4" Type="http://schemas.openxmlformats.org/officeDocument/2006/relationships/image" Target="../media/image4.svg"/><Relationship Id="rId9" Type="http://schemas.openxmlformats.org/officeDocument/2006/relationships/image" Target="../media/image7.png"/><Relationship Id="rId14" Type="http://schemas.openxmlformats.org/officeDocument/2006/relationships/hyperlink" Target="https://wiki.onem2m.org/index.php?title=Main_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Status of oneM2M deployment to MEC platforms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4823729"/>
            <a:ext cx="9144000" cy="1655762"/>
          </a:xfrm>
        </p:spPr>
        <p:txBody>
          <a:bodyPr/>
          <a:lstStyle/>
          <a:p>
            <a:r>
              <a:rPr lang="en-US" dirty="0" err="1"/>
              <a:t>JeongHun</a:t>
            </a:r>
            <a:r>
              <a:rPr lang="en-US" dirty="0"/>
              <a:t> Shin, </a:t>
            </a:r>
            <a:r>
              <a:rPr lang="en-US" dirty="0" err="1"/>
              <a:t>Jieun</a:t>
            </a:r>
            <a:r>
              <a:rPr lang="en-US" dirty="0"/>
              <a:t> Lee, </a:t>
            </a:r>
            <a:r>
              <a:rPr lang="en-US" dirty="0" err="1"/>
              <a:t>JaeSeung</a:t>
            </a:r>
            <a:r>
              <a:rPr lang="en-US" dirty="0"/>
              <a:t> Song</a:t>
            </a:r>
          </a:p>
          <a:p>
            <a:r>
              <a:rPr lang="en-US" dirty="0"/>
              <a:t>Sejong University</a:t>
            </a:r>
          </a:p>
          <a:p>
            <a:r>
              <a:rPr lang="en-US" dirty="0"/>
              <a:t>2024-02-26</a:t>
            </a:r>
          </a:p>
        </p:txBody>
      </p:sp>
      <p:pic>
        <p:nvPicPr>
          <p:cNvPr id="5" name="Graphic 2">
            <a:hlinkClick r:id="rId3"/>
            <a:extLst>
              <a:ext uri="{FF2B5EF4-FFF2-40B4-BE49-F238E27FC236}">
                <a16:creationId xmlns:a16="http://schemas.microsoft.com/office/drawing/2014/main" id="{D31E8FD0-0B5D-4C91-AB59-DFFD06869A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93545" y="6360805"/>
            <a:ext cx="314632" cy="314632"/>
          </a:xfrm>
          <a:prstGeom prst="rect">
            <a:avLst/>
          </a:prstGeom>
        </p:spPr>
      </p:pic>
      <p:pic>
        <p:nvPicPr>
          <p:cNvPr id="6" name="Graphic 6">
            <a:hlinkClick r:id="rId6"/>
            <a:extLst>
              <a:ext uri="{FF2B5EF4-FFF2-40B4-BE49-F238E27FC236}">
                <a16:creationId xmlns:a16="http://schemas.microsoft.com/office/drawing/2014/main" id="{60407491-2336-44B1-A03C-506501EE028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24712" y="6360448"/>
            <a:ext cx="314632" cy="314632"/>
          </a:xfrm>
          <a:prstGeom prst="rect">
            <a:avLst/>
          </a:prstGeom>
        </p:spPr>
      </p:pic>
      <p:pic>
        <p:nvPicPr>
          <p:cNvPr id="7" name="Graphic 8">
            <a:hlinkClick r:id="rId9"/>
            <a:extLst>
              <a:ext uri="{FF2B5EF4-FFF2-40B4-BE49-F238E27FC236}">
                <a16:creationId xmlns:a16="http://schemas.microsoft.com/office/drawing/2014/main" id="{0C61B551-2C15-4589-9371-4E66CC3910C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11938" y="6366067"/>
            <a:ext cx="309013" cy="309013"/>
          </a:xfrm>
          <a:prstGeom prst="rect">
            <a:avLst/>
          </a:prstGeom>
        </p:spPr>
      </p:pic>
      <p:pic>
        <p:nvPicPr>
          <p:cNvPr id="8" name="Graphic 10">
            <a:hlinkClick r:id="rId12"/>
            <a:extLst>
              <a:ext uri="{FF2B5EF4-FFF2-40B4-BE49-F238E27FC236}">
                <a16:creationId xmlns:a16="http://schemas.microsoft.com/office/drawing/2014/main" id="{FC008F05-60FE-4A57-BB93-D1714A32C00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543105" y="6360448"/>
            <a:ext cx="314632" cy="314632"/>
          </a:xfrm>
          <a:prstGeom prst="rect">
            <a:avLst/>
          </a:prstGeom>
        </p:spPr>
      </p:pic>
      <p:pic>
        <p:nvPicPr>
          <p:cNvPr id="9" name="Graphic 12">
            <a:hlinkClick r:id="rId15"/>
            <a:extLst>
              <a:ext uri="{FF2B5EF4-FFF2-40B4-BE49-F238E27FC236}">
                <a16:creationId xmlns:a16="http://schemas.microsoft.com/office/drawing/2014/main" id="{1CA865EE-2680-40B4-8B86-0EA9D7DCECE5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961498" y="6360805"/>
            <a:ext cx="314632" cy="314632"/>
          </a:xfrm>
          <a:prstGeom prst="rect">
            <a:avLst/>
          </a:prstGeom>
        </p:spPr>
      </p:pic>
      <p:pic>
        <p:nvPicPr>
          <p:cNvPr id="10" name="Graphic 5">
            <a:hlinkClick r:id="rId18"/>
            <a:extLst>
              <a:ext uri="{FF2B5EF4-FFF2-40B4-BE49-F238E27FC236}">
                <a16:creationId xmlns:a16="http://schemas.microsoft.com/office/drawing/2014/main" id="{AB9213B8-83EA-4A4F-BE92-B7FECCB7B95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4876559" y="6360983"/>
            <a:ext cx="313200" cy="313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49FD122-E56B-228D-63C2-9AC993F5F6AF}"/>
              </a:ext>
            </a:extLst>
          </p:cNvPr>
          <p:cNvSpPr txBox="1"/>
          <p:nvPr/>
        </p:nvSpPr>
        <p:spPr>
          <a:xfrm>
            <a:off x="0" y="9177"/>
            <a:ext cx="69614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TDE-2024-0012-Status_of_oneM2M_deployment_to_MEC_platforms</a:t>
            </a:r>
            <a:endParaRPr lang="en-KR" dirty="0"/>
          </a:p>
        </p:txBody>
      </p:sp>
    </p:spTree>
    <p:extLst>
      <p:ext uri="{BB962C8B-B14F-4D97-AF65-F5344CB8AC3E}">
        <p14:creationId xmlns:p14="http://schemas.microsoft.com/office/powerpoint/2010/main" val="336214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그룹 78">
            <a:extLst>
              <a:ext uri="{FF2B5EF4-FFF2-40B4-BE49-F238E27FC236}">
                <a16:creationId xmlns:a16="http://schemas.microsoft.com/office/drawing/2014/main" id="{C0B8ED6D-2610-32BD-1D5F-60BF31985852}"/>
              </a:ext>
            </a:extLst>
          </p:cNvPr>
          <p:cNvGrpSpPr/>
          <p:nvPr/>
        </p:nvGrpSpPr>
        <p:grpSpPr>
          <a:xfrm>
            <a:off x="1277620" y="1993807"/>
            <a:ext cx="9728199" cy="3739066"/>
            <a:chOff x="635001" y="1300202"/>
            <a:chExt cx="10972800" cy="4233797"/>
          </a:xfrm>
        </p:grpSpPr>
        <p:sp>
          <p:nvSpPr>
            <p:cNvPr id="4" name="사각형: 둥근 모서리 3">
              <a:extLst>
                <a:ext uri="{FF2B5EF4-FFF2-40B4-BE49-F238E27FC236}">
                  <a16:creationId xmlns:a16="http://schemas.microsoft.com/office/drawing/2014/main" id="{C4AF8A20-B628-E0F0-F155-4306FDC47548}"/>
                </a:ext>
              </a:extLst>
            </p:cNvPr>
            <p:cNvSpPr/>
            <p:nvPr/>
          </p:nvSpPr>
          <p:spPr>
            <a:xfrm>
              <a:off x="635001" y="1693333"/>
              <a:ext cx="2302933" cy="367453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40C3CD96-9EE5-6F9F-2156-FA3AC2F3DB0A}"/>
                </a:ext>
              </a:extLst>
            </p:cNvPr>
            <p:cNvSpPr/>
            <p:nvPr/>
          </p:nvSpPr>
          <p:spPr>
            <a:xfrm>
              <a:off x="1032934" y="2387600"/>
              <a:ext cx="1507067" cy="711200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oneM2M</a:t>
              </a:r>
            </a:p>
            <a:p>
              <a:pPr algn="ctr"/>
              <a:r>
                <a:rPr lang="en-US" altLang="ko-KR" dirty="0"/>
                <a:t>Client</a:t>
              </a:r>
              <a:endParaRPr lang="ko-KR" altLang="en-US" dirty="0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9E80491D-1BA2-F468-E2A1-3FF3E5953834}"/>
                </a:ext>
              </a:extLst>
            </p:cNvPr>
            <p:cNvSpPr/>
            <p:nvPr/>
          </p:nvSpPr>
          <p:spPr>
            <a:xfrm>
              <a:off x="1032932" y="4301065"/>
              <a:ext cx="1507067" cy="67732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MEC </a:t>
              </a:r>
            </a:p>
            <a:p>
              <a:pPr algn="ctr"/>
              <a:r>
                <a:rPr lang="en-US" altLang="ko-KR" dirty="0"/>
                <a:t>Client</a:t>
              </a:r>
              <a:endParaRPr lang="ko-KR" altLang="en-US" dirty="0"/>
            </a:p>
          </p:txBody>
        </p:sp>
        <p:cxnSp>
          <p:nvCxnSpPr>
            <p:cNvPr id="12" name="직선 연결선 11">
              <a:extLst>
                <a:ext uri="{FF2B5EF4-FFF2-40B4-BE49-F238E27FC236}">
                  <a16:creationId xmlns:a16="http://schemas.microsoft.com/office/drawing/2014/main" id="{F0FB3BFA-633A-E625-4393-0D2608179DA3}"/>
                </a:ext>
              </a:extLst>
            </p:cNvPr>
            <p:cNvCxnSpPr>
              <a:cxnSpLocks/>
              <a:stCxn id="5" idx="2"/>
              <a:endCxn id="8" idx="0"/>
            </p:cNvCxnSpPr>
            <p:nvPr/>
          </p:nvCxnSpPr>
          <p:spPr>
            <a:xfrm flipH="1">
              <a:off x="1786466" y="3098800"/>
              <a:ext cx="2" cy="120226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C023846-2292-2449-B90A-24283EBC325E}"/>
                </a:ext>
              </a:extLst>
            </p:cNvPr>
            <p:cNvSpPr txBox="1"/>
            <p:nvPr/>
          </p:nvSpPr>
          <p:spPr>
            <a:xfrm>
              <a:off x="1346199" y="1307068"/>
              <a:ext cx="1007778" cy="4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IoT UE</a:t>
              </a:r>
              <a:endParaRPr lang="ko-KR" altLang="en-US" dirty="0"/>
            </a:p>
          </p:txBody>
        </p:sp>
        <p:sp>
          <p:nvSpPr>
            <p:cNvPr id="15" name="사각형: 둥근 모서리 14">
              <a:extLst>
                <a:ext uri="{FF2B5EF4-FFF2-40B4-BE49-F238E27FC236}">
                  <a16:creationId xmlns:a16="http://schemas.microsoft.com/office/drawing/2014/main" id="{770C3AFC-CE59-A0F2-ABC0-8BF39F9B7F87}"/>
                </a:ext>
              </a:extLst>
            </p:cNvPr>
            <p:cNvSpPr/>
            <p:nvPr/>
          </p:nvSpPr>
          <p:spPr>
            <a:xfrm>
              <a:off x="4512733" y="1693333"/>
              <a:ext cx="2302933" cy="3674534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BB2D28D4-52A0-FC18-59CE-D70C4914FAD8}"/>
                </a:ext>
              </a:extLst>
            </p:cNvPr>
            <p:cNvSpPr/>
            <p:nvPr/>
          </p:nvSpPr>
          <p:spPr>
            <a:xfrm>
              <a:off x="4910663" y="4228844"/>
              <a:ext cx="1507067" cy="783421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500" dirty="0"/>
                <a:t>Edge configuration server</a:t>
              </a:r>
              <a:endParaRPr lang="ko-KR" altLang="en-US" sz="15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38D179B-E6C3-4152-BE21-A4EF71DFE5B1}"/>
                </a:ext>
              </a:extLst>
            </p:cNvPr>
            <p:cNvSpPr txBox="1"/>
            <p:nvPr/>
          </p:nvSpPr>
          <p:spPr>
            <a:xfrm>
              <a:off x="2976218" y="4360928"/>
              <a:ext cx="1536514" cy="557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300" dirty="0"/>
                <a:t>Radio Access Network</a:t>
              </a:r>
              <a:endParaRPr lang="ko-KR" altLang="en-US" sz="1300" dirty="0"/>
            </a:p>
          </p:txBody>
        </p:sp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BE59B03C-5403-68E9-512D-CF41CE51B53B}"/>
                </a:ext>
              </a:extLst>
            </p:cNvPr>
            <p:cNvSpPr/>
            <p:nvPr/>
          </p:nvSpPr>
          <p:spPr>
            <a:xfrm>
              <a:off x="4910664" y="2032000"/>
              <a:ext cx="1507065" cy="766479"/>
            </a:xfrm>
            <a:prstGeom prst="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500" dirty="0"/>
                <a:t>oneM2M</a:t>
              </a:r>
            </a:p>
            <a:p>
              <a:pPr algn="ctr"/>
              <a:r>
                <a:rPr lang="en-US" altLang="ko-KR" sz="1500" dirty="0"/>
                <a:t>Edge Instance</a:t>
              </a:r>
              <a:endParaRPr lang="ko-KR" altLang="en-US" sz="1500" dirty="0"/>
            </a:p>
          </p:txBody>
        </p:sp>
        <p:cxnSp>
          <p:nvCxnSpPr>
            <p:cNvPr id="25" name="직선 연결선 24">
              <a:extLst>
                <a:ext uri="{FF2B5EF4-FFF2-40B4-BE49-F238E27FC236}">
                  <a16:creationId xmlns:a16="http://schemas.microsoft.com/office/drawing/2014/main" id="{2C20768D-2625-702E-7626-0DD0386E142F}"/>
                </a:ext>
              </a:extLst>
            </p:cNvPr>
            <p:cNvCxnSpPr>
              <a:cxnSpLocks/>
              <a:stCxn id="23" idx="2"/>
              <a:endCxn id="49" idx="0"/>
            </p:cNvCxnSpPr>
            <p:nvPr/>
          </p:nvCxnSpPr>
          <p:spPr>
            <a:xfrm>
              <a:off x="5664198" y="2798479"/>
              <a:ext cx="0" cy="30031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5315850-01F5-996B-A28C-78EB9B6671A9}"/>
                </a:ext>
              </a:extLst>
            </p:cNvPr>
            <p:cNvSpPr txBox="1"/>
            <p:nvPr/>
          </p:nvSpPr>
          <p:spPr>
            <a:xfrm>
              <a:off x="4969932" y="1300202"/>
              <a:ext cx="15832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Edge Cloud</a:t>
              </a:r>
              <a:endParaRPr lang="ko-KR" altLang="en-US" dirty="0"/>
            </a:p>
          </p:txBody>
        </p:sp>
        <p:sp>
          <p:nvSpPr>
            <p:cNvPr id="29" name="사각형: 둥근 모서리 28">
              <a:extLst>
                <a:ext uri="{FF2B5EF4-FFF2-40B4-BE49-F238E27FC236}">
                  <a16:creationId xmlns:a16="http://schemas.microsoft.com/office/drawing/2014/main" id="{E08CD59F-2BCB-EDF5-6483-B2D2322DB9DB}"/>
                </a:ext>
              </a:extLst>
            </p:cNvPr>
            <p:cNvSpPr/>
            <p:nvPr/>
          </p:nvSpPr>
          <p:spPr>
            <a:xfrm>
              <a:off x="8390465" y="1727200"/>
              <a:ext cx="2438400" cy="1320799"/>
            </a:xfrm>
            <a:prstGeom prst="roundRect">
              <a:avLst/>
            </a:prstGeom>
            <a:solidFill>
              <a:srgbClr val="C0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oneM2M IoT Service Platform</a:t>
              </a:r>
              <a:endParaRPr lang="ko-KR" altLang="en-US" dirty="0"/>
            </a:p>
          </p:txBody>
        </p: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A99ABA01-F228-CFEC-731E-3C9D6A8913A1}"/>
                </a:ext>
              </a:extLst>
            </p:cNvPr>
            <p:cNvCxnSpPr>
              <a:cxnSpLocks/>
              <a:stCxn id="8" idx="3"/>
              <a:endCxn id="17" idx="1"/>
            </p:cNvCxnSpPr>
            <p:nvPr/>
          </p:nvCxnSpPr>
          <p:spPr>
            <a:xfrm flipV="1">
              <a:off x="2539998" y="4620554"/>
              <a:ext cx="2370665" cy="1917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76A80284-BD60-3FD9-8814-3763B62A70BD}"/>
                </a:ext>
              </a:extLst>
            </p:cNvPr>
            <p:cNvCxnSpPr>
              <a:cxnSpLocks/>
              <a:stCxn id="23" idx="3"/>
              <a:endCxn id="29" idx="1"/>
            </p:cNvCxnSpPr>
            <p:nvPr/>
          </p:nvCxnSpPr>
          <p:spPr>
            <a:xfrm flipV="1">
              <a:off x="6417730" y="2387599"/>
              <a:ext cx="1972736" cy="2764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직사각형 48">
              <a:extLst>
                <a:ext uri="{FF2B5EF4-FFF2-40B4-BE49-F238E27FC236}">
                  <a16:creationId xmlns:a16="http://schemas.microsoft.com/office/drawing/2014/main" id="{411F3DA3-176F-0252-2CF8-6A2EEB2F3145}"/>
                </a:ext>
              </a:extLst>
            </p:cNvPr>
            <p:cNvSpPr/>
            <p:nvPr/>
          </p:nvSpPr>
          <p:spPr>
            <a:xfrm>
              <a:off x="4910664" y="3098796"/>
              <a:ext cx="1507067" cy="829732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500" dirty="0"/>
                <a:t>MEC </a:t>
              </a:r>
            </a:p>
            <a:p>
              <a:pPr algn="ctr"/>
              <a:r>
                <a:rPr lang="en-US" altLang="ko-KR" sz="1500" dirty="0"/>
                <a:t>platform</a:t>
              </a:r>
              <a:endParaRPr lang="ko-KR" altLang="en-US" sz="1500" dirty="0"/>
            </a:p>
          </p:txBody>
        </p: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C9BF7C00-97DA-F037-6BF1-764F91340D7E}"/>
                </a:ext>
              </a:extLst>
            </p:cNvPr>
            <p:cNvCxnSpPr>
              <a:cxnSpLocks/>
              <a:stCxn id="49" idx="2"/>
              <a:endCxn id="17" idx="0"/>
            </p:cNvCxnSpPr>
            <p:nvPr/>
          </p:nvCxnSpPr>
          <p:spPr>
            <a:xfrm flipH="1">
              <a:off x="5664197" y="3928527"/>
              <a:ext cx="1" cy="30031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직선 연결선 72">
              <a:extLst>
                <a:ext uri="{FF2B5EF4-FFF2-40B4-BE49-F238E27FC236}">
                  <a16:creationId xmlns:a16="http://schemas.microsoft.com/office/drawing/2014/main" id="{392C6C33-A85A-158F-FFF2-DE2F03806F07}"/>
                </a:ext>
              </a:extLst>
            </p:cNvPr>
            <p:cNvCxnSpPr>
              <a:stCxn id="49" idx="3"/>
              <a:endCxn id="29" idx="1"/>
            </p:cNvCxnSpPr>
            <p:nvPr/>
          </p:nvCxnSpPr>
          <p:spPr>
            <a:xfrm flipV="1">
              <a:off x="6417731" y="2387600"/>
              <a:ext cx="1972734" cy="112606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C539C191-8097-94B0-01EF-B457876F6D5B}"/>
                </a:ext>
              </a:extLst>
            </p:cNvPr>
            <p:cNvSpPr txBox="1"/>
            <p:nvPr/>
          </p:nvSpPr>
          <p:spPr>
            <a:xfrm>
              <a:off x="8669866" y="1324001"/>
              <a:ext cx="22690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Cloud IoT Server</a:t>
              </a:r>
              <a:endParaRPr lang="ko-KR" altLang="en-US" dirty="0"/>
            </a:p>
          </p:txBody>
        </p:sp>
        <p:pic>
          <p:nvPicPr>
            <p:cNvPr id="76" name="그림 75">
              <a:extLst>
                <a:ext uri="{FF2B5EF4-FFF2-40B4-BE49-F238E27FC236}">
                  <a16:creationId xmlns:a16="http://schemas.microsoft.com/office/drawing/2014/main" id="{D0295186-E191-8841-B437-7A79F88F59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13945" y="3379809"/>
              <a:ext cx="3993856" cy="2154190"/>
            </a:xfrm>
            <a:prstGeom prst="rect">
              <a:avLst/>
            </a:prstGeom>
          </p:spPr>
        </p:pic>
        <p:cxnSp>
          <p:nvCxnSpPr>
            <p:cNvPr id="78" name="직선 연결선 77">
              <a:extLst>
                <a:ext uri="{FF2B5EF4-FFF2-40B4-BE49-F238E27FC236}">
                  <a16:creationId xmlns:a16="http://schemas.microsoft.com/office/drawing/2014/main" id="{D3BA8438-A0A6-7550-7F3A-7B571835E339}"/>
                </a:ext>
              </a:extLst>
            </p:cNvPr>
            <p:cNvCxnSpPr>
              <a:stCxn id="29" idx="2"/>
              <a:endCxn id="76" idx="0"/>
            </p:cNvCxnSpPr>
            <p:nvPr/>
          </p:nvCxnSpPr>
          <p:spPr>
            <a:xfrm>
              <a:off x="9609665" y="3047999"/>
              <a:ext cx="1208" cy="33181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el 2">
            <a:extLst>
              <a:ext uri="{FF2B5EF4-FFF2-40B4-BE49-F238E27FC236}">
                <a16:creationId xmlns:a16="http://schemas.microsoft.com/office/drawing/2014/main" id="{8863FF3C-A8C1-02E4-D4E2-0FDB09EFC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21" y="0"/>
            <a:ext cx="7850299" cy="1173570"/>
          </a:xfrm>
        </p:spPr>
        <p:txBody>
          <a:bodyPr>
            <a:normAutofit fontScale="90000"/>
          </a:bodyPr>
          <a:lstStyle/>
          <a:p>
            <a:r>
              <a:rPr lang="en-US" dirty="0"/>
              <a:t>Configuration for the deployment </a:t>
            </a:r>
          </a:p>
        </p:txBody>
      </p:sp>
    </p:spTree>
    <p:extLst>
      <p:ext uri="{BB962C8B-B14F-4D97-AF65-F5344CB8AC3E}">
        <p14:creationId xmlns:p14="http://schemas.microsoft.com/office/powerpoint/2010/main" val="272631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7EB8D79-BB19-1E5A-C80E-66D08E142D6F}"/>
              </a:ext>
            </a:extLst>
          </p:cNvPr>
          <p:cNvSpPr txBox="1"/>
          <p:nvPr/>
        </p:nvSpPr>
        <p:spPr>
          <a:xfrm>
            <a:off x="618066" y="1444840"/>
            <a:ext cx="7620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Consider available MEC open sources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oneM2M platform will be deployed as an MEC App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MEC App, MEC platform and Mp1 interface must be supported</a:t>
            </a:r>
            <a:endParaRPr lang="ko-KR" altLang="en-US" dirty="0"/>
          </a:p>
        </p:txBody>
      </p:sp>
      <p:graphicFrame>
        <p:nvGraphicFramePr>
          <p:cNvPr id="11" name="표 11">
            <a:extLst>
              <a:ext uri="{FF2B5EF4-FFF2-40B4-BE49-F238E27FC236}">
                <a16:creationId xmlns:a16="http://schemas.microsoft.com/office/drawing/2014/main" id="{8D95AB95-49B5-DAA8-ECA4-B3262EF8966D}"/>
              </a:ext>
            </a:extLst>
          </p:cNvPr>
          <p:cNvGraphicFramePr>
            <a:graphicFrameLocks noGrp="1"/>
          </p:cNvGraphicFramePr>
          <p:nvPr/>
        </p:nvGraphicFramePr>
        <p:xfrm>
          <a:off x="812800" y="2579374"/>
          <a:ext cx="10566400" cy="3328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3280">
                  <a:extLst>
                    <a:ext uri="{9D8B030D-6E8A-4147-A177-3AD203B41FA5}">
                      <a16:colId xmlns:a16="http://schemas.microsoft.com/office/drawing/2014/main" val="98335708"/>
                    </a:ext>
                  </a:extLst>
                </a:gridCol>
                <a:gridCol w="2113280">
                  <a:extLst>
                    <a:ext uri="{9D8B030D-6E8A-4147-A177-3AD203B41FA5}">
                      <a16:colId xmlns:a16="http://schemas.microsoft.com/office/drawing/2014/main" val="1418906517"/>
                    </a:ext>
                  </a:extLst>
                </a:gridCol>
                <a:gridCol w="2113280">
                  <a:extLst>
                    <a:ext uri="{9D8B030D-6E8A-4147-A177-3AD203B41FA5}">
                      <a16:colId xmlns:a16="http://schemas.microsoft.com/office/drawing/2014/main" val="240911941"/>
                    </a:ext>
                  </a:extLst>
                </a:gridCol>
                <a:gridCol w="2113280">
                  <a:extLst>
                    <a:ext uri="{9D8B030D-6E8A-4147-A177-3AD203B41FA5}">
                      <a16:colId xmlns:a16="http://schemas.microsoft.com/office/drawing/2014/main" val="1820449327"/>
                    </a:ext>
                  </a:extLst>
                </a:gridCol>
                <a:gridCol w="2113280">
                  <a:extLst>
                    <a:ext uri="{9D8B030D-6E8A-4147-A177-3AD203B41FA5}">
                      <a16:colId xmlns:a16="http://schemas.microsoft.com/office/drawing/2014/main" val="2395516224"/>
                    </a:ext>
                  </a:extLst>
                </a:gridCol>
              </a:tblGrid>
              <a:tr h="7761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0" dirty="0"/>
                        <a:t>Name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Connected Vehicle Blueprint</a:t>
                      </a:r>
                    </a:p>
                    <a:p>
                      <a:pPr algn="ctr" latinLnBrk="1"/>
                      <a:r>
                        <a:rPr lang="en-US" altLang="ko-KR" sz="13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3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Akraino</a:t>
                      </a:r>
                      <a:r>
                        <a:rPr lang="en-US" altLang="ko-KR" sz="13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EALTEdge</a:t>
                      </a:r>
                      <a:endParaRPr lang="en-US" altLang="ko-KR" sz="1300" b="0" i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r>
                        <a:rPr lang="en-US" altLang="ko-KR" sz="13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3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Akraino</a:t>
                      </a:r>
                      <a:r>
                        <a:rPr lang="en-US" altLang="ko-KR" sz="13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Multi-access Edge Computing Platform</a:t>
                      </a:r>
                    </a:p>
                    <a:p>
                      <a:pPr algn="ctr" latinLnBrk="1"/>
                      <a:r>
                        <a:rPr lang="en-US" altLang="ko-KR" sz="13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altLang="ko-KR" sz="13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Eurecom</a:t>
                      </a:r>
                      <a:r>
                        <a:rPr lang="en-US" altLang="ko-KR" sz="1300" b="0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0" dirty="0" err="1"/>
                        <a:t>i</a:t>
                      </a:r>
                      <a:r>
                        <a:rPr lang="en-US" altLang="ko-KR" sz="1300" b="0" dirty="0"/>
                        <a:t>-MEC</a:t>
                      </a:r>
                    </a:p>
                    <a:p>
                      <a:pPr algn="ctr" latinLnBrk="1"/>
                      <a:r>
                        <a:rPr lang="en-US" altLang="ko-KR" sz="1300" b="0" dirty="0"/>
                        <a:t>(ITALTEL)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783588"/>
                  </a:ext>
                </a:extLst>
              </a:tr>
              <a:tr h="122452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CVB provides a V2X focused MEC platform, which offers services to connected vehicles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Lightweight telco edge platform, enabling Enterprise applications on telco edge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platform (MEP) allows different MEC applications to discover MEP hosted services and register their own service.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Italtel</a:t>
                      </a:r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MEC platform </a:t>
                      </a:r>
                      <a:r>
                        <a:rPr lang="en-US" altLang="ko-KR" sz="13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-MEC brings high value in the network enabling a wide set of services</a:t>
                      </a:r>
                      <a:endParaRPr lang="ko-KR" altLang="en-US" sz="13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198259"/>
                  </a:ext>
                </a:extLst>
              </a:tr>
              <a:tr h="5518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dirty="0"/>
                        <a:t>Support MEC components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Platform(s)</a:t>
                      </a:r>
                    </a:p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Platform Manager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Platform(s)</a:t>
                      </a:r>
                    </a:p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Platform Manager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app</a:t>
                      </a:r>
                    </a:p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platform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Platform</a:t>
                      </a:r>
                      <a:endParaRPr lang="ko-KR" altLang="en-US" sz="13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94359"/>
                  </a:ext>
                </a:extLst>
              </a:tr>
              <a:tr h="776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0" dirty="0"/>
                        <a:t>Support MEC API</a:t>
                      </a:r>
                      <a:endParaRPr lang="ko-KR" altLang="en-US" sz="1300" b="0" dirty="0"/>
                    </a:p>
                    <a:p>
                      <a:pPr algn="ctr" latinLnBrk="1"/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011 Mp1 &amp; Mm5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011 Mp1 &amp; Mm3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 011 Mp1, MEC 10-2, MEC 012 RNIS</a:t>
                      </a:r>
                      <a:endParaRPr lang="ko-KR" alt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MEC011 Mp1, Mm5 proprietary API, Mp2 proprietary API</a:t>
                      </a:r>
                      <a:endParaRPr lang="ko-KR" altLang="en-US" sz="13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890014"/>
                  </a:ext>
                </a:extLst>
              </a:tr>
            </a:tbl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id="{E9F5D43B-381B-31FE-73CD-CA74C85C331E}"/>
              </a:ext>
            </a:extLst>
          </p:cNvPr>
          <p:cNvSpPr/>
          <p:nvPr/>
        </p:nvSpPr>
        <p:spPr>
          <a:xfrm>
            <a:off x="5020733" y="2447105"/>
            <a:ext cx="4241800" cy="3539832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32618F-6946-CE01-DC9A-CBD47A138340}"/>
              </a:ext>
            </a:extLst>
          </p:cNvPr>
          <p:cNvSpPr txBox="1"/>
          <p:nvPr/>
        </p:nvSpPr>
        <p:spPr>
          <a:xfrm>
            <a:off x="5384800" y="6055517"/>
            <a:ext cx="4719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We select these two opensource platforms</a:t>
            </a:r>
            <a:endParaRPr lang="ko-KR" altLang="en-US" dirty="0"/>
          </a:p>
        </p:txBody>
      </p:sp>
      <p:sp>
        <p:nvSpPr>
          <p:cNvPr id="2" name="Titel 2">
            <a:extLst>
              <a:ext uri="{FF2B5EF4-FFF2-40B4-BE49-F238E27FC236}">
                <a16:creationId xmlns:a16="http://schemas.microsoft.com/office/drawing/2014/main" id="{E51932FA-3DA0-4FD8-FDFC-B8001D791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21" y="0"/>
            <a:ext cx="7850299" cy="1173570"/>
          </a:xfrm>
        </p:spPr>
        <p:txBody>
          <a:bodyPr>
            <a:normAutofit/>
          </a:bodyPr>
          <a:lstStyle/>
          <a:p>
            <a:r>
              <a:rPr lang="en-US" dirty="0"/>
              <a:t>Available MEC platforms</a:t>
            </a:r>
          </a:p>
        </p:txBody>
      </p:sp>
    </p:spTree>
    <p:extLst>
      <p:ext uri="{BB962C8B-B14F-4D97-AF65-F5344CB8AC3E}">
        <p14:creationId xmlns:p14="http://schemas.microsoft.com/office/powerpoint/2010/main" val="1103194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BAF50-8C66-44F1-81E3-7846030EF3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">
            <a:extLst>
              <a:ext uri="{FF2B5EF4-FFF2-40B4-BE49-F238E27FC236}">
                <a16:creationId xmlns:a16="http://schemas.microsoft.com/office/drawing/2014/main" id="{F339EB5B-BD69-B650-14DE-32C305465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21" y="0"/>
            <a:ext cx="7850299" cy="1173570"/>
          </a:xfrm>
        </p:spPr>
        <p:txBody>
          <a:bodyPr>
            <a:normAutofit/>
          </a:bodyPr>
          <a:lstStyle/>
          <a:p>
            <a:r>
              <a:rPr lang="en-US" dirty="0"/>
              <a:t>Available MEC platforms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1D38EF8-907E-9FD8-86A2-54570ACAA7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9436" y="1361399"/>
            <a:ext cx="8013127" cy="4965473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CDF1FC9-820E-2F27-F8B4-A0D9A5DDAD8C}"/>
              </a:ext>
            </a:extLst>
          </p:cNvPr>
          <p:cNvSpPr/>
          <p:nvPr/>
        </p:nvSpPr>
        <p:spPr>
          <a:xfrm>
            <a:off x="1977390" y="3348990"/>
            <a:ext cx="1143000" cy="2977882"/>
          </a:xfrm>
          <a:prstGeom prst="roundRect">
            <a:avLst>
              <a:gd name="adj" fmla="val 7798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KR" dirty="0"/>
              <a:t>oneM2M</a:t>
            </a:r>
          </a:p>
          <a:p>
            <a:pPr algn="ctr"/>
            <a:r>
              <a:rPr lang="en-KR" dirty="0"/>
              <a:t>Edge </a:t>
            </a:r>
          </a:p>
          <a:p>
            <a:pPr algn="ctr"/>
            <a:r>
              <a:rPr lang="en-KR" dirty="0"/>
              <a:t>Instance</a:t>
            </a:r>
          </a:p>
          <a:p>
            <a:pPr algn="ctr"/>
            <a:endParaRPr lang="en-KR" dirty="0"/>
          </a:p>
          <a:p>
            <a:pPr algn="ctr"/>
            <a:r>
              <a:rPr lang="en-KR" dirty="0"/>
              <a:t>(tinyIoT)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55A6AA7-2B26-AE0F-B0CA-956FC014F337}"/>
              </a:ext>
            </a:extLst>
          </p:cNvPr>
          <p:cNvSpPr/>
          <p:nvPr/>
        </p:nvSpPr>
        <p:spPr>
          <a:xfrm>
            <a:off x="3131820" y="3348990"/>
            <a:ext cx="525780" cy="3200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KR" sz="1400" b="1" dirty="0">
                <a:solidFill>
                  <a:srgbClr val="002060"/>
                </a:solidFill>
              </a:rPr>
              <a:t>Mp1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96033954-07EE-B705-C1A3-F0A1419621AE}"/>
              </a:ext>
            </a:extLst>
          </p:cNvPr>
          <p:cNvSpPr/>
          <p:nvPr/>
        </p:nvSpPr>
        <p:spPr>
          <a:xfrm>
            <a:off x="1691640" y="3296093"/>
            <a:ext cx="5141551" cy="3125971"/>
          </a:xfrm>
          <a:prstGeom prst="roundRect">
            <a:avLst>
              <a:gd name="adj" fmla="val 4667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768960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B746DE-6FAC-66A5-7902-F91E47E8555E}"/>
              </a:ext>
            </a:extLst>
          </p:cNvPr>
          <p:cNvSpPr txBox="1"/>
          <p:nvPr/>
        </p:nvSpPr>
        <p:spPr>
          <a:xfrm>
            <a:off x="504202" y="1204957"/>
            <a:ext cx="111835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order to register </a:t>
            </a:r>
            <a:r>
              <a:rPr lang="en-US" altLang="ko-K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inyIoT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with MEC Host, we first searched for open sources that support the MEC platform, Mp1 interface, and MEC App.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AKRAINO's 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EALTEdge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EURECOM's Multi-access Edge Computing Platform were adopted.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final goal is to install these two open sources to deploy </a:t>
            </a:r>
            <a:r>
              <a:rPr lang="en-US" altLang="ko-K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inyIoT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at the location of the MEC App and then perform its function as oneM2M platform.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Currently looking for ways to send MEC app instance requests to install 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mec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app.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MEC App must go through the instantiate process in order to register, which is not implemented in current open sources such as OSS(Operation Support System) and MEPM(MEC Edge platform Management).</a:t>
            </a:r>
          </a:p>
          <a:p>
            <a:pPr lvl="1"/>
            <a:endParaRPr lang="en-US" altLang="ko-K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US" altLang="ko-K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</a:t>
            </a:r>
            <a:r>
              <a:rPr lang="en-US" altLang="ko-KR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altLang="ko-K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inyIoT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deployment is completed, we plan to perform basic oneM2M operations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Register oneM2M sensor and actuator to oneM2M platform in MEC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oneM2M edge platform to oneM2M Cloud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 oneM2M actuator </a:t>
            </a:r>
            <a:r>
              <a:rPr lang="en-US" altLang="ko-K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 to the oneM2M edge platform via oneM2M application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el 2">
            <a:extLst>
              <a:ext uri="{FF2B5EF4-FFF2-40B4-BE49-F238E27FC236}">
                <a16:creationId xmlns:a16="http://schemas.microsoft.com/office/drawing/2014/main" id="{0993E432-3DA1-CDBB-5FB5-8726658F1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21" y="0"/>
            <a:ext cx="7850299" cy="1173570"/>
          </a:xfrm>
        </p:spPr>
        <p:txBody>
          <a:bodyPr>
            <a:normAutofit/>
          </a:bodyPr>
          <a:lstStyle/>
          <a:p>
            <a:r>
              <a:rPr lang="en-US" dirty="0"/>
              <a:t>Current Progress</a:t>
            </a:r>
          </a:p>
        </p:txBody>
      </p:sp>
    </p:spTree>
    <p:extLst>
      <p:ext uri="{BB962C8B-B14F-4D97-AF65-F5344CB8AC3E}">
        <p14:creationId xmlns:p14="http://schemas.microsoft.com/office/powerpoint/2010/main" val="181835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41EEC-5FE8-4E18-91CC-0E747972B6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132" y="2623396"/>
            <a:ext cx="11001183" cy="983404"/>
          </a:xfrm>
        </p:spPr>
        <p:txBody>
          <a:bodyPr>
            <a:normAutofit fontScale="90000"/>
          </a:bodyPr>
          <a:lstStyle/>
          <a:p>
            <a:pPr algn="ctr"/>
            <a:r>
              <a:rPr lang="de-AT" sz="6600" dirty="0" err="1">
                <a:solidFill>
                  <a:schemeClr val="accent1"/>
                </a:solidFill>
              </a:rPr>
              <a:t>Thank</a:t>
            </a:r>
            <a:r>
              <a:rPr lang="de-AT" sz="6600" dirty="0">
                <a:solidFill>
                  <a:schemeClr val="accent1"/>
                </a:solidFill>
              </a:rPr>
              <a:t> </a:t>
            </a:r>
            <a:r>
              <a:rPr lang="de-AT" sz="6600" dirty="0" err="1">
                <a:solidFill>
                  <a:schemeClr val="accent1"/>
                </a:solidFill>
              </a:rPr>
              <a:t>You</a:t>
            </a:r>
            <a:endParaRPr lang="en-US" sz="6600" dirty="0">
              <a:solidFill>
                <a:schemeClr val="accent1"/>
              </a:solidFill>
            </a:endParaRPr>
          </a:p>
        </p:txBody>
      </p:sp>
      <p:pic>
        <p:nvPicPr>
          <p:cNvPr id="5" name="Graphic 2">
            <a:hlinkClick r:id="rId2"/>
            <a:extLst>
              <a:ext uri="{FF2B5EF4-FFF2-40B4-BE49-F238E27FC236}">
                <a16:creationId xmlns:a16="http://schemas.microsoft.com/office/drawing/2014/main" id="{34628A18-80F6-4D10-BD9A-6DD3C8036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13058" y="4121766"/>
            <a:ext cx="314632" cy="314632"/>
          </a:xfrm>
          <a:prstGeom prst="rect">
            <a:avLst/>
          </a:prstGeom>
        </p:spPr>
      </p:pic>
      <p:pic>
        <p:nvPicPr>
          <p:cNvPr id="6" name="Graphic 6">
            <a:hlinkClick r:id="rId5"/>
            <a:extLst>
              <a:ext uri="{FF2B5EF4-FFF2-40B4-BE49-F238E27FC236}">
                <a16:creationId xmlns:a16="http://schemas.microsoft.com/office/drawing/2014/main" id="{89ECFBB5-BC6A-416E-B143-69F4C9FB06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44225" y="4121409"/>
            <a:ext cx="314632" cy="314632"/>
          </a:xfrm>
          <a:prstGeom prst="rect">
            <a:avLst/>
          </a:prstGeom>
        </p:spPr>
      </p:pic>
      <p:pic>
        <p:nvPicPr>
          <p:cNvPr id="7" name="Graphic 8">
            <a:hlinkClick r:id="rId8"/>
            <a:extLst>
              <a:ext uri="{FF2B5EF4-FFF2-40B4-BE49-F238E27FC236}">
                <a16:creationId xmlns:a16="http://schemas.microsoft.com/office/drawing/2014/main" id="{0FEF56F1-3E13-448D-A722-EA8EAC970D0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31451" y="4127028"/>
            <a:ext cx="309013" cy="309013"/>
          </a:xfrm>
          <a:prstGeom prst="rect">
            <a:avLst/>
          </a:prstGeom>
        </p:spPr>
      </p:pic>
      <p:pic>
        <p:nvPicPr>
          <p:cNvPr id="8" name="Graphic 10">
            <a:hlinkClick r:id="rId11"/>
            <a:extLst>
              <a:ext uri="{FF2B5EF4-FFF2-40B4-BE49-F238E27FC236}">
                <a16:creationId xmlns:a16="http://schemas.microsoft.com/office/drawing/2014/main" id="{9A81CE7B-3179-46F4-A0F5-FC663D5FA5B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562618" y="4121409"/>
            <a:ext cx="314632" cy="314632"/>
          </a:xfrm>
          <a:prstGeom prst="rect">
            <a:avLst/>
          </a:prstGeom>
        </p:spPr>
      </p:pic>
      <p:pic>
        <p:nvPicPr>
          <p:cNvPr id="9" name="Graphic 12">
            <a:hlinkClick r:id="rId14"/>
            <a:extLst>
              <a:ext uri="{FF2B5EF4-FFF2-40B4-BE49-F238E27FC236}">
                <a16:creationId xmlns:a16="http://schemas.microsoft.com/office/drawing/2014/main" id="{20FA21CB-159B-481D-B877-8A03F0CC0C9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6981011" y="4121766"/>
            <a:ext cx="314632" cy="314632"/>
          </a:xfrm>
          <a:prstGeom prst="rect">
            <a:avLst/>
          </a:prstGeom>
        </p:spPr>
      </p:pic>
      <p:pic>
        <p:nvPicPr>
          <p:cNvPr id="10" name="Graphic 5">
            <a:hlinkClick r:id="rId17"/>
            <a:extLst>
              <a:ext uri="{FF2B5EF4-FFF2-40B4-BE49-F238E27FC236}">
                <a16:creationId xmlns:a16="http://schemas.microsoft.com/office/drawing/2014/main" id="{D51880D4-29CE-4095-BDCF-373D3AC5BBB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896072" y="4121944"/>
            <a:ext cx="313200" cy="31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617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415</Words>
  <Application>Microsoft Macintosh PowerPoint</Application>
  <PresentationFormat>Widescreen</PresentationFormat>
  <Paragraphs>74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Wingdings</vt:lpstr>
      <vt:lpstr>Myriad Pro</vt:lpstr>
      <vt:lpstr>Myriad Pro Light</vt:lpstr>
      <vt:lpstr>Arial</vt:lpstr>
      <vt:lpstr>Calibri</vt:lpstr>
      <vt:lpstr>Office Theme</vt:lpstr>
      <vt:lpstr>Office Theme</vt:lpstr>
      <vt:lpstr>Status of oneM2M deployment to MEC platforms</vt:lpstr>
      <vt:lpstr>Configuration for the deployment </vt:lpstr>
      <vt:lpstr>Available MEC platforms</vt:lpstr>
      <vt:lpstr>Available MEC platforms</vt:lpstr>
      <vt:lpstr>Current Progress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jssong</cp:lastModifiedBy>
  <cp:revision>87</cp:revision>
  <dcterms:created xsi:type="dcterms:W3CDTF">2017-09-21T15:46:31Z</dcterms:created>
  <dcterms:modified xsi:type="dcterms:W3CDTF">2024-02-26T13:47:59Z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5339bf0-f345-473a-9ec8-6ca7c8197055_Enabled">
    <vt:lpwstr>true</vt:lpwstr>
  </property>
  <property fmtid="{D5CDD505-2E9C-101B-9397-08002B2CF9AE}" pid="3" name="MSIP_Label_55339bf0-f345-473a-9ec8-6ca7c8197055_SetDate">
    <vt:lpwstr>2022-06-29T10:25:08Z</vt:lpwstr>
  </property>
  <property fmtid="{D5CDD505-2E9C-101B-9397-08002B2CF9AE}" pid="4" name="MSIP_Label_55339bf0-f345-473a-9ec8-6ca7c8197055_Method">
    <vt:lpwstr>Privileged</vt:lpwstr>
  </property>
  <property fmtid="{D5CDD505-2E9C-101B-9397-08002B2CF9AE}" pid="5" name="MSIP_Label_55339bf0-f345-473a-9ec8-6ca7c8197055_Name">
    <vt:lpwstr>OFFEN</vt:lpwstr>
  </property>
  <property fmtid="{D5CDD505-2E9C-101B-9397-08002B2CF9AE}" pid="6" name="MSIP_Label_55339bf0-f345-473a-9ec8-6ca7c8197055_SiteId">
    <vt:lpwstr>d313b56f-f400-44d3-8403-4b468b3d8ded</vt:lpwstr>
  </property>
  <property fmtid="{D5CDD505-2E9C-101B-9397-08002B2CF9AE}" pid="7" name="MSIP_Label_55339bf0-f345-473a-9ec8-6ca7c8197055_ActionId">
    <vt:lpwstr>99ab4846-56c0-4385-a47e-bfc8431a7392</vt:lpwstr>
  </property>
  <property fmtid="{D5CDD505-2E9C-101B-9397-08002B2CF9AE}" pid="8" name="MSIP_Label_55339bf0-f345-473a-9ec8-6ca7c8197055_ContentBits">
    <vt:lpwstr>0</vt:lpwstr>
  </property>
</Properties>
</file>